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8"/>
  </p:notesMasterIdLst>
  <p:handoutMasterIdLst>
    <p:handoutMasterId r:id="rId39"/>
  </p:handoutMasterIdLst>
  <p:sldIdLst>
    <p:sldId id="322" r:id="rId3"/>
    <p:sldId id="629" r:id="rId4"/>
    <p:sldId id="653" r:id="rId5"/>
    <p:sldId id="635" r:id="rId6"/>
    <p:sldId id="630" r:id="rId7"/>
    <p:sldId id="631" r:id="rId8"/>
    <p:sldId id="636" r:id="rId9"/>
    <p:sldId id="637" r:id="rId10"/>
    <p:sldId id="638" r:id="rId11"/>
    <p:sldId id="632" r:id="rId12"/>
    <p:sldId id="633" r:id="rId13"/>
    <p:sldId id="634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8" r:id="rId23"/>
    <p:sldId id="649" r:id="rId24"/>
    <p:sldId id="651" r:id="rId25"/>
    <p:sldId id="615" r:id="rId26"/>
    <p:sldId id="652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584" r:id="rId3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ECF4D-9352-1B4B-AE4F-30C3E599762D}" type="slidenum">
              <a:rPr lang="en-US"/>
              <a:pPr/>
              <a:t>23</a:t>
            </a:fld>
            <a:endParaRPr lang="en-US"/>
          </a:p>
        </p:txBody>
      </p:sp>
      <p:sp>
        <p:nvSpPr>
          <p:cNvPr id="79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htons == host to network (short)</a:t>
            </a:r>
          </a:p>
          <a:p>
            <a:r>
              <a:rPr lang="en-US" sz="2000"/>
              <a:t>htonl == host to network (long)</a:t>
            </a:r>
          </a:p>
          <a:p>
            <a:r>
              <a:rPr lang="en-US" sz="2000"/>
              <a:t>ntohs == network to host (short)</a:t>
            </a:r>
          </a:p>
          <a:p>
            <a:r>
              <a:rPr lang="en-US" sz="2000"/>
              <a:t>ntohl == network to host (long)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index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ana.org/assignments/port-numb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Socket Programming and Android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BA4FD755-7B2F-1F4E-8E72-A4AF918FB41C}" type="slidenum">
              <a:rPr lang="en-US"/>
              <a:pPr/>
              <a:t>10</a:t>
            </a:fld>
            <a:endParaRPr 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Client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browser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Prepare </a:t>
            </a:r>
            <a:r>
              <a:rPr lang="en-US" dirty="0">
                <a:solidFill>
                  <a:srgbClr val="0000FF"/>
                </a:solidFill>
              </a:rPr>
              <a:t>to communicate</a:t>
            </a:r>
          </a:p>
          <a:p>
            <a:pPr lvl="1"/>
            <a:r>
              <a:rPr lang="en-US" dirty="0"/>
              <a:t>Create a socket</a:t>
            </a:r>
          </a:p>
          <a:p>
            <a:pPr lvl="1"/>
            <a:r>
              <a:rPr lang="en-US" dirty="0"/>
              <a:t>Determine </a:t>
            </a:r>
            <a:r>
              <a:rPr lang="en-US" dirty="0" smtClean="0"/>
              <a:t>server IP address </a:t>
            </a:r>
            <a:r>
              <a:rPr lang="en-US" dirty="0"/>
              <a:t>and port </a:t>
            </a:r>
            <a:r>
              <a:rPr lang="en-US" dirty="0" smtClean="0"/>
              <a:t>number </a:t>
            </a:r>
            <a:r>
              <a:rPr lang="en-US" dirty="0" smtClean="0"/>
              <a:t>(e.g.</a:t>
            </a:r>
            <a:r>
              <a:rPr lang="en-US" dirty="0" smtClean="0"/>
              <a:t>, for </a:t>
            </a:r>
            <a:r>
              <a:rPr lang="en-US" dirty="0" smtClean="0"/>
              <a:t>a Web server)</a:t>
            </a:r>
          </a:p>
          <a:p>
            <a:pPr lvl="1"/>
            <a:r>
              <a:rPr lang="en-US" dirty="0"/>
              <a:t>Initiate the connection to the server</a:t>
            </a:r>
          </a:p>
          <a:p>
            <a:r>
              <a:rPr lang="en-US" dirty="0">
                <a:solidFill>
                  <a:srgbClr val="0000FF"/>
                </a:solidFill>
              </a:rPr>
              <a:t>Exchange data with the server</a:t>
            </a:r>
          </a:p>
          <a:p>
            <a:pPr lvl="1"/>
            <a:r>
              <a:rPr lang="en-US" dirty="0"/>
              <a:t>Write data to the socket</a:t>
            </a:r>
          </a:p>
          <a:p>
            <a:pPr lvl="1"/>
            <a:r>
              <a:rPr lang="en-US" dirty="0"/>
              <a:t>Read data from the socket</a:t>
            </a:r>
          </a:p>
          <a:p>
            <a:pPr lvl="1"/>
            <a:r>
              <a:rPr lang="en-US" dirty="0"/>
              <a:t>Do stuff with the data (e.g., render a Web page)</a:t>
            </a:r>
          </a:p>
          <a:p>
            <a:r>
              <a:rPr lang="en-US" dirty="0">
                <a:solidFill>
                  <a:srgbClr val="0000FF"/>
                </a:solidFill>
              </a:rPr>
              <a:t>Close the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79E8C12-CAC1-144E-8A9F-07A77E6A7B7E}" type="slidenum">
              <a:rPr lang="en-US"/>
              <a:pPr/>
              <a:t>11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 Differ From Clients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Passive open</a:t>
            </a:r>
          </a:p>
          <a:p>
            <a:pPr lvl="1"/>
            <a:r>
              <a:rPr lang="en-US" dirty="0"/>
              <a:t>Prepare to accept connections</a:t>
            </a:r>
          </a:p>
          <a:p>
            <a:pPr lvl="1"/>
            <a:r>
              <a:rPr lang="en-US" dirty="0"/>
              <a:t>… but don’t actually establish</a:t>
            </a:r>
          </a:p>
          <a:p>
            <a:pPr lvl="1"/>
            <a:r>
              <a:rPr lang="en-US" dirty="0"/>
              <a:t>… until hearing from a client</a:t>
            </a:r>
          </a:p>
          <a:p>
            <a:r>
              <a:rPr lang="en-US" dirty="0">
                <a:solidFill>
                  <a:srgbClr val="0000FF"/>
                </a:solidFill>
              </a:rPr>
              <a:t>Hearing from multiple clients</a:t>
            </a:r>
          </a:p>
          <a:p>
            <a:pPr lvl="1"/>
            <a:r>
              <a:rPr lang="en-US" dirty="0"/>
              <a:t>Allowing a backlog of waiting clients</a:t>
            </a:r>
          </a:p>
          <a:p>
            <a:pPr lvl="1"/>
            <a:r>
              <a:rPr lang="en-US" dirty="0"/>
              <a:t>... in case several try to communicate at once</a:t>
            </a:r>
          </a:p>
          <a:p>
            <a:r>
              <a:rPr lang="en-US" dirty="0">
                <a:solidFill>
                  <a:srgbClr val="0000FF"/>
                </a:solidFill>
              </a:rPr>
              <a:t>Create a socket for each client</a:t>
            </a:r>
          </a:p>
          <a:p>
            <a:pPr lvl="1"/>
            <a:r>
              <a:rPr lang="en-US" dirty="0"/>
              <a:t>Upon accepting a new client</a:t>
            </a:r>
          </a:p>
          <a:p>
            <a:pPr lvl="1"/>
            <a:r>
              <a:rPr lang="en-US" dirty="0"/>
              <a:t>… create a </a:t>
            </a:r>
            <a:r>
              <a:rPr lang="en-US" i="1" dirty="0"/>
              <a:t>new </a:t>
            </a:r>
            <a:r>
              <a:rPr lang="en-US" dirty="0"/>
              <a:t>socket for the communication</a:t>
            </a:r>
          </a:p>
        </p:txBody>
      </p:sp>
      <p:pic>
        <p:nvPicPr>
          <p:cNvPr id="747527" name="Picture 7" descr="MCj025053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6800" y="1239838"/>
            <a:ext cx="2727325" cy="2265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7B91CC01-C007-914F-B3D7-BEBFF1C8E057}" type="slidenum">
              <a:rPr lang="en-US"/>
              <a:pPr/>
              <a:t>12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Server Program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E.g., a </a:t>
            </a:r>
            <a:r>
              <a:rPr lang="en-US" dirty="0" smtClean="0"/>
              <a:t>Web server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Prepare </a:t>
            </a:r>
            <a:r>
              <a:rPr lang="en-US" dirty="0">
                <a:solidFill>
                  <a:srgbClr val="0000FF"/>
                </a:solidFill>
              </a:rPr>
              <a:t>to communicate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 a socket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Associate local address and port with the socket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Wait to hear from a client (passive open)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Indicate how many clients-in-waiting to permit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Accept an incoming connection from a client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Exchange data with the client over new socket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 data from the socket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 stuff to handle the request (e.g., get a file)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 data to the socket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Close the socket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Repeat with the next connection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3C071491-7F9C-894B-912B-3409B79AA35E}" type="slidenum">
              <a:rPr lang="en-US"/>
              <a:pPr/>
              <a:t>13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1501775" y="1700213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654175" y="2392363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bind()</a:t>
            </a:r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1500188" y="310832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listen()</a:t>
            </a:r>
          </a:p>
        </p:txBody>
      </p: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1501775" y="381317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accept()</a:t>
            </a:r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1670050" y="4926013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1593850" y="6000750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749578" name="Text Box 10"/>
          <p:cNvSpPr txBox="1">
            <a:spLocks noChangeArrowheads="1"/>
          </p:cNvSpPr>
          <p:nvPr/>
        </p:nvSpPr>
        <p:spPr bwMode="auto">
          <a:xfrm>
            <a:off x="1654175" y="11636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Server</a:t>
            </a:r>
          </a:p>
        </p:txBody>
      </p:sp>
      <p:sp>
        <p:nvSpPr>
          <p:cNvPr id="749579" name="Line 11"/>
          <p:cNvSpPr>
            <a:spLocks noChangeShapeType="1"/>
          </p:cNvSpPr>
          <p:nvPr/>
        </p:nvSpPr>
        <p:spPr bwMode="auto">
          <a:xfrm>
            <a:off x="2171700" y="208438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80" name="Line 12"/>
          <p:cNvSpPr>
            <a:spLocks noChangeShapeType="1"/>
          </p:cNvSpPr>
          <p:nvPr/>
        </p:nvSpPr>
        <p:spPr bwMode="auto">
          <a:xfrm>
            <a:off x="2171700" y="27749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81" name="Line 13"/>
          <p:cNvSpPr>
            <a:spLocks noChangeShapeType="1"/>
          </p:cNvSpPr>
          <p:nvPr/>
        </p:nvSpPr>
        <p:spPr bwMode="auto">
          <a:xfrm>
            <a:off x="2171700" y="35052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82" name="Line 14"/>
          <p:cNvSpPr>
            <a:spLocks noChangeShapeType="1"/>
          </p:cNvSpPr>
          <p:nvPr/>
        </p:nvSpPr>
        <p:spPr bwMode="auto">
          <a:xfrm>
            <a:off x="2171700" y="4195763"/>
            <a:ext cx="190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83" name="Line 15"/>
          <p:cNvSpPr>
            <a:spLocks noChangeShapeType="1"/>
          </p:cNvSpPr>
          <p:nvPr/>
        </p:nvSpPr>
        <p:spPr bwMode="auto">
          <a:xfrm>
            <a:off x="2171700" y="5322888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84" name="Rectangle 16"/>
          <p:cNvSpPr>
            <a:spLocks noChangeArrowheads="1"/>
          </p:cNvSpPr>
          <p:nvPr/>
        </p:nvSpPr>
        <p:spPr bwMode="auto">
          <a:xfrm>
            <a:off x="1270000" y="1585913"/>
            <a:ext cx="1919288" cy="276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116013" y="44656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749586" name="Text Box 18"/>
          <p:cNvSpPr txBox="1">
            <a:spLocks noChangeArrowheads="1"/>
          </p:cNvSpPr>
          <p:nvPr/>
        </p:nvSpPr>
        <p:spPr bwMode="auto">
          <a:xfrm>
            <a:off x="847725" y="5307013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process</a:t>
            </a:r>
          </a:p>
          <a:p>
            <a:pPr>
              <a:lnSpc>
                <a:spcPct val="90000"/>
              </a:lnSpc>
            </a:pPr>
            <a:r>
              <a:rPr lang="en-US"/>
              <a:t>request</a:t>
            </a:r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6530975" y="28146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6434138" y="3352800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6357938" y="4044950"/>
            <a:ext cx="15557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connect()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6508750" y="4760913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749591" name="Line 23"/>
          <p:cNvSpPr>
            <a:spLocks noChangeShapeType="1"/>
          </p:cNvSpPr>
          <p:nvPr/>
        </p:nvSpPr>
        <p:spPr bwMode="auto">
          <a:xfrm>
            <a:off x="7104063" y="37369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92" name="Line 24"/>
          <p:cNvSpPr>
            <a:spLocks noChangeShapeType="1"/>
          </p:cNvSpPr>
          <p:nvPr/>
        </p:nvSpPr>
        <p:spPr bwMode="auto">
          <a:xfrm>
            <a:off x="7104063" y="44275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93" name="Line 25"/>
          <p:cNvSpPr>
            <a:spLocks noChangeShapeType="1"/>
          </p:cNvSpPr>
          <p:nvPr/>
        </p:nvSpPr>
        <p:spPr bwMode="auto">
          <a:xfrm flipH="1">
            <a:off x="2152650" y="4235450"/>
            <a:ext cx="426402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auto">
          <a:xfrm rot="-240766">
            <a:off x="3670300" y="362108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establish</a:t>
            </a:r>
          </a:p>
          <a:p>
            <a:r>
              <a:rPr lang="en-US"/>
              <a:t>connection</a:t>
            </a:r>
          </a:p>
        </p:txBody>
      </p:sp>
      <p:sp>
        <p:nvSpPr>
          <p:cNvPr id="749595" name="Line 27"/>
          <p:cNvSpPr>
            <a:spLocks noChangeShapeType="1"/>
          </p:cNvSpPr>
          <p:nvPr/>
        </p:nvSpPr>
        <p:spPr bwMode="auto">
          <a:xfrm flipH="1">
            <a:off x="2728913" y="4887913"/>
            <a:ext cx="3763962" cy="23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97" name="Text Box 29"/>
          <p:cNvSpPr txBox="1">
            <a:spLocks noChangeArrowheads="1"/>
          </p:cNvSpPr>
          <p:nvPr/>
        </p:nvSpPr>
        <p:spPr bwMode="auto">
          <a:xfrm rot="-241431">
            <a:off x="3689350" y="4581525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send request</a:t>
            </a:r>
          </a:p>
        </p:txBody>
      </p:sp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6607175" y="6156325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749600" name="Line 32"/>
          <p:cNvSpPr>
            <a:spLocks noChangeShapeType="1"/>
          </p:cNvSpPr>
          <p:nvPr/>
        </p:nvSpPr>
        <p:spPr bwMode="auto">
          <a:xfrm>
            <a:off x="2843213" y="6156325"/>
            <a:ext cx="376396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601" name="Text Box 33"/>
          <p:cNvSpPr txBox="1">
            <a:spLocks noChangeArrowheads="1"/>
          </p:cNvSpPr>
          <p:nvPr/>
        </p:nvSpPr>
        <p:spPr bwMode="auto">
          <a:xfrm rot="247832">
            <a:off x="3765550" y="584835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send response</a:t>
            </a:r>
          </a:p>
        </p:txBody>
      </p:sp>
      <p:sp>
        <p:nvSpPr>
          <p:cNvPr id="749602" name="Line 34"/>
          <p:cNvSpPr>
            <a:spLocks noChangeShapeType="1"/>
          </p:cNvSpPr>
          <p:nvPr/>
        </p:nvSpPr>
        <p:spPr bwMode="auto">
          <a:xfrm>
            <a:off x="7107238" y="51577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 animBg="1"/>
      <p:bldP spid="749573" grpId="0" animBg="1"/>
      <p:bldP spid="749574" grpId="0" animBg="1"/>
      <p:bldP spid="749575" grpId="0" animBg="1"/>
      <p:bldP spid="749576" grpId="0" animBg="1"/>
      <p:bldP spid="749577" grpId="0" animBg="1"/>
      <p:bldP spid="749578" grpId="0"/>
      <p:bldP spid="749579" grpId="0" animBg="1"/>
      <p:bldP spid="749580" grpId="0" animBg="1"/>
      <p:bldP spid="749581" grpId="0" animBg="1"/>
      <p:bldP spid="749582" grpId="0" animBg="1"/>
      <p:bldP spid="749583" grpId="0" animBg="1"/>
      <p:bldP spid="749584" grpId="0" animBg="1"/>
      <p:bldP spid="749585" grpId="0"/>
      <p:bldP spid="749586" grpId="0"/>
      <p:bldP spid="749587" grpId="0"/>
      <p:bldP spid="749588" grpId="0" animBg="1"/>
      <p:bldP spid="749589" grpId="0" animBg="1"/>
      <p:bldP spid="749590" grpId="0" animBg="1"/>
      <p:bldP spid="749591" grpId="0" animBg="1"/>
      <p:bldP spid="749592" grpId="0" animBg="1"/>
      <p:bldP spid="749593" grpId="0" animBg="1"/>
      <p:bldP spid="749594" grpId="0"/>
      <p:bldP spid="749595" grpId="0" animBg="1"/>
      <p:bldP spid="749597" grpId="0"/>
      <p:bldP spid="749599" grpId="0" animBg="1"/>
      <p:bldP spid="749600" grpId="0" animBg="1"/>
      <p:bldP spid="749601" grpId="0"/>
      <p:bldP spid="7496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6B8DA25C-15A0-7D4E-920F-98DD0BEA3351}" type="slidenum">
              <a:rPr lang="en-US"/>
              <a:pPr/>
              <a:t>14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Creating a Socket: socket()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Operation to create a socket</a:t>
            </a:r>
          </a:p>
          <a:p>
            <a:pPr lvl="1">
              <a:lnSpc>
                <a:spcPct val="90000"/>
              </a:lnSpc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socket(int</a:t>
            </a:r>
            <a:r>
              <a:rPr lang="en-US" i="1" dirty="0"/>
              <a:t> domain, </a:t>
            </a:r>
            <a:r>
              <a:rPr lang="en-US" i="1" dirty="0" err="1"/>
              <a:t>int</a:t>
            </a:r>
            <a:r>
              <a:rPr lang="en-US" i="1" dirty="0"/>
              <a:t> type, </a:t>
            </a:r>
            <a:r>
              <a:rPr lang="en-US" i="1" dirty="0" err="1"/>
              <a:t>int</a:t>
            </a:r>
            <a:r>
              <a:rPr lang="en-US" i="1" dirty="0"/>
              <a:t> protocol)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a descriptor (or handle) for the socket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Originally designed to support any protocol suite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Domain: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PF_INET for the Internet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Type: semantics of the communication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SOCK_STREAM: reliable byte stream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SOCK_DGRAM: message-oriented service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Protocol: specific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UNSPEC: unspecified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(PF_INET and SOCK_STREAM already implies TCP)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7761287" y="1066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664450" y="1604962"/>
            <a:ext cx="14033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7588250" y="2297112"/>
            <a:ext cx="15557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connect()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7739062" y="3013075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8334375" y="1989137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8334375" y="26797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7837487" y="4408487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8337550" y="3409950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E9B969A9-3753-274E-AF59-8DA146A2E53E}" type="slidenum">
              <a:rPr lang="en-US"/>
              <a:pPr/>
              <a:t>15</a:t>
            </a:fld>
            <a:endParaRPr lang="en-US"/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Client: Learning Server Address/Port</a:t>
            </a:r>
          </a:p>
        </p:txBody>
      </p:sp>
      <p:sp>
        <p:nvSpPr>
          <p:cNvPr id="7413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Server typically known by name and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“</a:t>
            </a:r>
            <a:r>
              <a:rPr lang="en-US" dirty="0" err="1"/>
              <a:t>www.cnn.com</a:t>
            </a:r>
            <a:r>
              <a:rPr lang="en-US" dirty="0"/>
              <a:t>” and “http”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Need to translate into IP address and port #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“64.236.16.20” and “80”</a:t>
            </a:r>
          </a:p>
          <a:p>
            <a:pPr lvl="1">
              <a:lnSpc>
                <a:spcPct val="90000"/>
              </a:lnSpc>
              <a:buFont typeface="Helvetica" pitchFamily="-1" charset="0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Translating the server’s name to an address</a:t>
            </a:r>
          </a:p>
          <a:p>
            <a:pPr lvl="1">
              <a:lnSpc>
                <a:spcPct val="90000"/>
              </a:lnSpc>
            </a:pP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hostent</a:t>
            </a:r>
            <a:r>
              <a:rPr lang="en-US" i="1" dirty="0"/>
              <a:t> *</a:t>
            </a:r>
            <a:r>
              <a:rPr lang="en-US" i="1" dirty="0" err="1"/>
              <a:t>gethostbyname(char</a:t>
            </a:r>
            <a:r>
              <a:rPr lang="en-US" i="1" dirty="0"/>
              <a:t> *name)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Argument: host name (e.g., “</a:t>
            </a:r>
            <a:r>
              <a:rPr lang="en-US" dirty="0" err="1"/>
              <a:t>www.cnn.com</a:t>
            </a:r>
            <a:r>
              <a:rPr lang="en-US" dirty="0"/>
              <a:t>”)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a structure that includes the host address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Identifying the service’s port number</a:t>
            </a:r>
          </a:p>
          <a:p>
            <a:pPr lvl="1">
              <a:lnSpc>
                <a:spcPct val="90000"/>
              </a:lnSpc>
            </a:pP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servent</a:t>
            </a:r>
            <a:r>
              <a:rPr lang="en-US" i="1" dirty="0"/>
              <a:t> *</a:t>
            </a:r>
            <a:r>
              <a:rPr lang="en-US" i="1" dirty="0" err="1"/>
              <a:t>getservbyname(char</a:t>
            </a:r>
            <a:r>
              <a:rPr lang="en-US" i="1" dirty="0"/>
              <a:t> *name, char *proto)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Arguments: service (e.g., “ftp”) and protocol (e.g., “</a:t>
            </a:r>
            <a:r>
              <a:rPr lang="en-US" dirty="0" err="1"/>
              <a:t>tcp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56F90772-8576-BA4F-9B5A-18F46ADE3688}" type="slidenum">
              <a:rPr lang="en-US"/>
              <a:pPr/>
              <a:t>16</a:t>
            </a:fld>
            <a:endParaRPr lang="en-US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Client: Connecting Socket to the Server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683500" cy="4927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Client contacts the server to establish connection</a:t>
            </a:r>
          </a:p>
          <a:p>
            <a:pPr lvl="1"/>
            <a:r>
              <a:rPr lang="en-US" dirty="0"/>
              <a:t>Associate the socket with the server address/port</a:t>
            </a:r>
          </a:p>
          <a:p>
            <a:pPr lvl="1"/>
            <a:r>
              <a:rPr lang="en-US" dirty="0"/>
              <a:t>Acquire a local port number (assigned by the OS)</a:t>
            </a:r>
          </a:p>
          <a:p>
            <a:pPr lvl="1"/>
            <a:r>
              <a:rPr lang="en-US" dirty="0"/>
              <a:t>Request connection to server, who will hopefully accept</a:t>
            </a:r>
          </a:p>
          <a:p>
            <a:r>
              <a:rPr lang="en-US" dirty="0">
                <a:solidFill>
                  <a:srgbClr val="0000FF"/>
                </a:solidFill>
              </a:rPr>
              <a:t>Establishing the connection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connect(int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,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server_address</a:t>
            </a:r>
            <a:r>
              <a:rPr lang="en-US" i="1" dirty="0"/>
              <a:t>, </a:t>
            </a:r>
            <a:r>
              <a:rPr lang="en-US" i="1" dirty="0" err="1"/>
              <a:t>socketlen_t</a:t>
            </a:r>
            <a:r>
              <a:rPr lang="en-US" i="1" dirty="0"/>
              <a:t> </a:t>
            </a:r>
            <a:r>
              <a:rPr lang="en-US" i="1" dirty="0" err="1"/>
              <a:t>addrlen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Arguments: socket descriptor, server address, and address size</a:t>
            </a:r>
          </a:p>
          <a:p>
            <a:pPr lvl="1"/>
            <a:r>
              <a:rPr lang="en-US" dirty="0"/>
              <a:t>Returns 0 on success, and -1 if an error occurs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7761287" y="11430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664450" y="1681162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7588250" y="2373312"/>
            <a:ext cx="15557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connect()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7739062" y="3089275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8334375" y="2065337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8334375" y="27559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7837487" y="4484687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8337550" y="3486150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BF885E9C-1E89-0A4B-ABCF-40E7A35C0E67}" type="slidenum">
              <a:rPr lang="en-US"/>
              <a:pPr/>
              <a:t>17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Client: Sending and Receiving Data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3800"/>
            <a:ext cx="7683500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Sending data</a:t>
            </a:r>
          </a:p>
          <a:p>
            <a:pPr lvl="1">
              <a:lnSpc>
                <a:spcPct val="90000"/>
              </a:lnSpc>
            </a:pPr>
            <a:r>
              <a:rPr lang="en-US" i="1" dirty="0" err="1"/>
              <a:t>ssize_t</a:t>
            </a:r>
            <a:r>
              <a:rPr lang="en-US" i="1" dirty="0"/>
              <a:t> </a:t>
            </a:r>
            <a:r>
              <a:rPr lang="en-US" i="1" dirty="0" err="1"/>
              <a:t>write(int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buf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Arguments: socket descriptor, pointer to buffer of data to send, and length of the buffer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number of characters written, and -1 on error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Receiving data</a:t>
            </a:r>
          </a:p>
          <a:p>
            <a:pPr lvl="1">
              <a:lnSpc>
                <a:spcPct val="90000"/>
              </a:lnSpc>
            </a:pPr>
            <a:r>
              <a:rPr lang="en-US" i="1" dirty="0" err="1"/>
              <a:t>ssize_t</a:t>
            </a:r>
            <a:r>
              <a:rPr lang="en-US" i="1" dirty="0"/>
              <a:t> </a:t>
            </a:r>
            <a:r>
              <a:rPr lang="en-US" i="1" dirty="0" err="1"/>
              <a:t>read(int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buf</a:t>
            </a:r>
            <a:r>
              <a:rPr lang="en-US" i="1" dirty="0"/>
              <a:t>, </a:t>
            </a:r>
            <a:r>
              <a:rPr lang="en-US" i="1" dirty="0" err="1"/>
              <a:t>size_t</a:t>
            </a:r>
            <a:r>
              <a:rPr lang="en-US" i="1" dirty="0"/>
              <a:t> </a:t>
            </a:r>
            <a:r>
              <a:rPr lang="en-US" i="1" dirty="0" err="1"/>
              <a:t>len</a:t>
            </a:r>
            <a:r>
              <a:rPr lang="en-US" i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Arguments: socket descriptor, pointer to buffer to place the data, size of the buffer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Returns the number of characters read (where 0 implies “end of file”), and -1 on error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Closing the socket</a:t>
            </a:r>
          </a:p>
          <a:p>
            <a:pPr lvl="1">
              <a:lnSpc>
                <a:spcPct val="90000"/>
              </a:lnSpc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close(int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)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7761287" y="1066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664450" y="1604962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7588250" y="2297112"/>
            <a:ext cx="15557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connect()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7739062" y="3013075"/>
            <a:ext cx="12509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8334375" y="1989137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8334375" y="26797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7837487" y="4408487"/>
            <a:ext cx="10985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8337550" y="3409950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0BD3E99E-D3A1-6547-BADB-92650ED17309}" type="slidenum">
              <a:rPr lang="en-US"/>
              <a:pPr/>
              <a:t>18</a:t>
            </a:fld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Server: Server Preparing its Socket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800"/>
            <a:ext cx="7683500" cy="4927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Server creates a socket and binds address/port</a:t>
            </a:r>
          </a:p>
          <a:p>
            <a:pPr lvl="1"/>
            <a:r>
              <a:rPr lang="en-US" dirty="0"/>
              <a:t>Server creates a socket, just like the client does</a:t>
            </a:r>
          </a:p>
          <a:p>
            <a:pPr lvl="1"/>
            <a:r>
              <a:rPr lang="en-US" dirty="0"/>
              <a:t>Server associates the socket with the port number</a:t>
            </a:r>
            <a:br>
              <a:rPr lang="en-US" dirty="0"/>
            </a:br>
            <a:r>
              <a:rPr lang="en-US" dirty="0"/>
              <a:t>  (and hopefully no other process is already using it!)</a:t>
            </a:r>
          </a:p>
          <a:p>
            <a:r>
              <a:rPr lang="en-US" dirty="0">
                <a:solidFill>
                  <a:srgbClr val="0000FF"/>
                </a:solidFill>
              </a:rPr>
              <a:t>Create a socket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socket(int</a:t>
            </a:r>
            <a:r>
              <a:rPr lang="en-US" i="1" dirty="0"/>
              <a:t> domain, </a:t>
            </a:r>
            <a:r>
              <a:rPr lang="en-US" i="1" dirty="0" err="1"/>
              <a:t>int</a:t>
            </a:r>
            <a:r>
              <a:rPr lang="en-US" i="1" dirty="0"/>
              <a:t> type, </a:t>
            </a:r>
            <a:r>
              <a:rPr lang="en-US" i="1" dirty="0" err="1"/>
              <a:t>int</a:t>
            </a:r>
            <a:r>
              <a:rPr lang="en-US" i="1" dirty="0"/>
              <a:t> protocol)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Bind socket to the local address and port number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bind 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,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my_addr</a:t>
            </a:r>
            <a:r>
              <a:rPr lang="en-US" i="1" dirty="0"/>
              <a:t>, </a:t>
            </a:r>
            <a:r>
              <a:rPr lang="en-US" i="1" dirty="0" err="1"/>
              <a:t>socklen_t</a:t>
            </a:r>
            <a:r>
              <a:rPr lang="en-US" i="1" dirty="0"/>
              <a:t> </a:t>
            </a:r>
            <a:r>
              <a:rPr lang="en-US" i="1" dirty="0" err="1"/>
              <a:t>addrlen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Arguments: socket descriptor, server address, address length</a:t>
            </a:r>
          </a:p>
          <a:p>
            <a:pPr lvl="1"/>
            <a:r>
              <a:rPr lang="en-US" dirty="0"/>
              <a:t>Returns 0 on success, and -1 if an error occurs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40650" y="1603375"/>
            <a:ext cx="14033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93050" y="2295525"/>
            <a:ext cx="10985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bind()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739063" y="3011487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listen()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740650" y="3716337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accept()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893050" y="1066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Server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8410575" y="19875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8410575" y="267811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8410575" y="340836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8C7EC138-ABEC-A241-B970-4A1B1FA2F768}" type="slidenum">
              <a:rPr lang="en-US"/>
              <a:pPr/>
              <a:t>19</a:t>
            </a:fld>
            <a:endParaRPr 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Server: Allowing Clients to Wait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800"/>
            <a:ext cx="7683500" cy="4927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Many client requests may arrive</a:t>
            </a:r>
          </a:p>
          <a:p>
            <a:pPr lvl="1"/>
            <a:r>
              <a:rPr lang="en-US" dirty="0"/>
              <a:t>Server cannot handle them all at the same time</a:t>
            </a:r>
          </a:p>
          <a:p>
            <a:pPr lvl="1"/>
            <a:r>
              <a:rPr lang="en-US" dirty="0"/>
              <a:t>Server could reject the requests, or let them wait</a:t>
            </a:r>
          </a:p>
          <a:p>
            <a:r>
              <a:rPr lang="en-US" dirty="0">
                <a:solidFill>
                  <a:srgbClr val="0000FF"/>
                </a:solidFill>
              </a:rPr>
              <a:t>Define how many connections can be pending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listen(int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, </a:t>
            </a:r>
            <a:r>
              <a:rPr lang="en-US" i="1" dirty="0" err="1"/>
              <a:t>int</a:t>
            </a:r>
            <a:r>
              <a:rPr lang="en-US" i="1" dirty="0"/>
              <a:t> backlog)</a:t>
            </a:r>
          </a:p>
          <a:p>
            <a:pPr lvl="1"/>
            <a:r>
              <a:rPr lang="en-US" dirty="0"/>
              <a:t>Arguments: socket descriptor and acceptable backlog</a:t>
            </a:r>
          </a:p>
          <a:p>
            <a:pPr lvl="1"/>
            <a:r>
              <a:rPr lang="en-US" dirty="0"/>
              <a:t>Returns a 0 on success, and -1 on error</a:t>
            </a:r>
          </a:p>
          <a:p>
            <a:r>
              <a:rPr lang="en-US" dirty="0">
                <a:solidFill>
                  <a:srgbClr val="0000FF"/>
                </a:solidFill>
              </a:rPr>
              <a:t>What if too many clients arrive?</a:t>
            </a:r>
          </a:p>
          <a:p>
            <a:pPr lvl="1"/>
            <a:r>
              <a:rPr lang="en-US" dirty="0"/>
              <a:t>Some requests don’t get through</a:t>
            </a:r>
          </a:p>
          <a:p>
            <a:pPr lvl="1"/>
            <a:r>
              <a:rPr lang="en-US" dirty="0"/>
              <a:t>The Internet makes no promises…</a:t>
            </a:r>
          </a:p>
          <a:p>
            <a:pPr lvl="1"/>
            <a:r>
              <a:rPr lang="en-US" dirty="0"/>
              <a:t>And the client can always try again</a:t>
            </a:r>
          </a:p>
        </p:txBody>
      </p:sp>
      <p:pic>
        <p:nvPicPr>
          <p:cNvPr id="742405" name="Picture 5" descr="MCj035531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7050" y="4619625"/>
            <a:ext cx="1511300" cy="1814513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40650" y="160337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3050" y="2295525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bind()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39063" y="3011487"/>
            <a:ext cx="14033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listen()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740650" y="3716337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accept()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893050" y="1066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Server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410575" y="19875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410575" y="267811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410575" y="340836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What to put on top of physical networks?</a:t>
            </a:r>
          </a:p>
          <a:p>
            <a:pPr lvl="1"/>
            <a:r>
              <a:rPr lang="en-US" dirty="0" smtClean="0"/>
              <a:t>Layers providing </a:t>
            </a:r>
            <a:r>
              <a:rPr lang="en-US" dirty="0" smtClean="0">
                <a:solidFill>
                  <a:srgbClr val="FF0000"/>
                </a:solidFill>
              </a:rPr>
              <a:t>survivability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Where to put functionalities?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Fate-sharing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end-to-end arguments</a:t>
            </a:r>
          </a:p>
          <a:p>
            <a:pPr lvl="1"/>
            <a:r>
              <a:rPr lang="en-US" dirty="0" smtClean="0"/>
              <a:t>IP layer doesn’t provide much</a:t>
            </a:r>
          </a:p>
          <a:p>
            <a:pPr lvl="1"/>
            <a:r>
              <a:rPr lang="en-US" dirty="0" smtClean="0"/>
              <a:t>TCP handles most of the survivability issues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TCP &amp; UDP</a:t>
            </a:r>
            <a:r>
              <a:rPr lang="en-US" dirty="0" smtClean="0"/>
              <a:t>: the two transport protocols of the Internet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interface do applications see?</a:t>
            </a:r>
          </a:p>
          <a:p>
            <a:pPr lvl="1"/>
            <a:r>
              <a:rPr lang="en-US" dirty="0" smtClean="0"/>
              <a:t>Socket </a:t>
            </a:r>
            <a:r>
              <a:rPr lang="en-US" dirty="0" smtClean="0"/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26AF505D-DD28-BA46-9293-55890F49E271}" type="slidenum">
              <a:rPr lang="en-US"/>
              <a:pPr/>
              <a:t>20</a:t>
            </a:fld>
            <a:endParaRPr 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Server: Accepting Client Connection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800"/>
            <a:ext cx="7683500" cy="4927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Now all the server can do is wait…</a:t>
            </a:r>
          </a:p>
          <a:p>
            <a:pPr lvl="1"/>
            <a:r>
              <a:rPr lang="en-US" dirty="0"/>
              <a:t>Waits for connection request to arrive</a:t>
            </a:r>
          </a:p>
          <a:p>
            <a:pPr lvl="1"/>
            <a:r>
              <a:rPr lang="en-US" dirty="0"/>
              <a:t>Blocking until the request arrives</a:t>
            </a:r>
          </a:p>
          <a:p>
            <a:pPr lvl="1"/>
            <a:r>
              <a:rPr lang="en-US" dirty="0"/>
              <a:t>And then accepting the new request</a:t>
            </a:r>
          </a:p>
          <a:p>
            <a:r>
              <a:rPr lang="en-US" dirty="0">
                <a:solidFill>
                  <a:srgbClr val="0000FF"/>
                </a:solidFill>
              </a:rPr>
              <a:t>Accept a new connection from a client</a:t>
            </a:r>
          </a:p>
          <a:p>
            <a:pPr lvl="1"/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accept(int</a:t>
            </a:r>
            <a:r>
              <a:rPr lang="en-US" i="1" dirty="0"/>
              <a:t> </a:t>
            </a:r>
            <a:r>
              <a:rPr lang="en-US" i="1" dirty="0" err="1"/>
              <a:t>sockfd</a:t>
            </a:r>
            <a:r>
              <a:rPr lang="en-US" i="1" dirty="0"/>
              <a:t>,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addr</a:t>
            </a:r>
            <a:r>
              <a:rPr lang="en-US" i="1" dirty="0"/>
              <a:t>, </a:t>
            </a:r>
            <a:r>
              <a:rPr lang="en-US" i="1" dirty="0" err="1"/>
              <a:t>socketlen_t</a:t>
            </a:r>
            <a:r>
              <a:rPr lang="en-US" i="1" dirty="0"/>
              <a:t> *</a:t>
            </a:r>
            <a:r>
              <a:rPr lang="en-US" i="1" dirty="0" err="1"/>
              <a:t>addrlen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Arguments: socket descriptor, structure that will provide  client address and port, and length of the structure</a:t>
            </a:r>
          </a:p>
          <a:p>
            <a:pPr lvl="1"/>
            <a:r>
              <a:rPr lang="en-US" dirty="0"/>
              <a:t>Returns descriptor for a new socket for this connection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40650" y="160337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3050" y="2295525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bind()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39063" y="3011487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listen()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740650" y="3716337"/>
            <a:ext cx="1403350" cy="396875"/>
          </a:xfrm>
          <a:prstGeom prst="rect">
            <a:avLst/>
          </a:prstGeom>
          <a:solidFill>
            <a:srgbClr val="CCFFFF"/>
          </a:solidFill>
          <a:ln w="635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accept()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893050" y="10668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Server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410575" y="19875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410575" y="267811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410575" y="3408362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E996AC45-0B97-C44F-8E80-BA1DC3891BFC}" type="slidenum">
              <a:rPr lang="en-US"/>
              <a:pPr/>
              <a:t>21</a:t>
            </a:fld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and Server: Cleaning House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Once the connection is open</a:t>
            </a:r>
          </a:p>
          <a:p>
            <a:pPr lvl="1"/>
            <a:r>
              <a:rPr lang="en-US" dirty="0"/>
              <a:t>Both sides and read and write</a:t>
            </a:r>
          </a:p>
          <a:p>
            <a:pPr lvl="1"/>
            <a:r>
              <a:rPr lang="en-US" dirty="0"/>
              <a:t>Two unidirectional streams of data</a:t>
            </a:r>
          </a:p>
          <a:p>
            <a:pPr lvl="1"/>
            <a:r>
              <a:rPr lang="en-US" dirty="0"/>
              <a:t>In practice, client writes first, and server reads</a:t>
            </a:r>
          </a:p>
          <a:p>
            <a:pPr lvl="1"/>
            <a:r>
              <a:rPr lang="en-US" dirty="0"/>
              <a:t>… then server writes, and client reads, and so on</a:t>
            </a:r>
          </a:p>
          <a:p>
            <a:r>
              <a:rPr lang="en-US" dirty="0">
                <a:solidFill>
                  <a:srgbClr val="0000FF"/>
                </a:solidFill>
              </a:rPr>
              <a:t>Closing down the connection</a:t>
            </a:r>
          </a:p>
          <a:p>
            <a:pPr lvl="1"/>
            <a:r>
              <a:rPr lang="en-US" dirty="0"/>
              <a:t>Either side can close the connection</a:t>
            </a:r>
          </a:p>
          <a:p>
            <a:pPr lvl="1"/>
            <a:r>
              <a:rPr lang="en-US" dirty="0"/>
              <a:t>… using the close() system call</a:t>
            </a:r>
          </a:p>
          <a:p>
            <a:r>
              <a:rPr lang="en-US" dirty="0">
                <a:solidFill>
                  <a:srgbClr val="0000FF"/>
                </a:solidFill>
              </a:rPr>
              <a:t>What about the data still “in flight”</a:t>
            </a:r>
          </a:p>
          <a:p>
            <a:pPr lvl="1"/>
            <a:r>
              <a:rPr lang="en-US" dirty="0"/>
              <a:t>Data in flight still reaches the other end</a:t>
            </a:r>
          </a:p>
          <a:p>
            <a:pPr lvl="1"/>
            <a:r>
              <a:rPr lang="en-US" dirty="0"/>
              <a:t>So, server can close() before client finishing reading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73B5DE46-68CF-8045-8F21-081CC78E4CF7}" type="slidenum">
              <a:rPr lang="en-US"/>
              <a:pPr/>
              <a:t>22</a:t>
            </a:fld>
            <a:endParaRPr 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Annoying Thing: Byte Order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Hosts differ in how they store data</a:t>
            </a:r>
          </a:p>
          <a:p>
            <a:pPr lvl="1"/>
            <a:r>
              <a:rPr lang="en-US" dirty="0"/>
              <a:t>E.g., four-byte number (byte3, byte2, byte1, byte0)</a:t>
            </a:r>
          </a:p>
          <a:p>
            <a:r>
              <a:rPr lang="en-US" dirty="0">
                <a:solidFill>
                  <a:srgbClr val="0000FF"/>
                </a:solidFill>
              </a:rPr>
              <a:t>Little </a:t>
            </a:r>
            <a:r>
              <a:rPr lang="en-US" dirty="0" err="1">
                <a:solidFill>
                  <a:srgbClr val="0000FF"/>
                </a:solidFill>
              </a:rPr>
              <a:t>endian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(“little end comes first”) </a:t>
            </a:r>
            <a:r>
              <a:rPr lang="en-US" dirty="0" err="1">
                <a:sym typeface="Wingdings" pitchFamily="-1" charset="2"/>
              </a:rPr>
              <a:t></a:t>
            </a:r>
            <a:r>
              <a:rPr lang="en-US" dirty="0">
                <a:sym typeface="Wingdings" pitchFamily="-1" charset="2"/>
              </a:rPr>
              <a:t> Intel PCs!!!</a:t>
            </a:r>
            <a:endParaRPr lang="en-US" dirty="0"/>
          </a:p>
          <a:p>
            <a:pPr lvl="1"/>
            <a:r>
              <a:rPr lang="en-US" dirty="0"/>
              <a:t>Low-order byte stored at the lowest memory location</a:t>
            </a:r>
          </a:p>
          <a:p>
            <a:pPr lvl="1"/>
            <a:r>
              <a:rPr lang="en-US" dirty="0"/>
              <a:t>Byte0, byte1, byte2, byte3</a:t>
            </a:r>
          </a:p>
          <a:p>
            <a:r>
              <a:rPr lang="en-US" dirty="0">
                <a:solidFill>
                  <a:srgbClr val="0000FF"/>
                </a:solidFill>
              </a:rPr>
              <a:t>Big </a:t>
            </a:r>
            <a:r>
              <a:rPr lang="en-US" dirty="0" err="1">
                <a:solidFill>
                  <a:srgbClr val="0000FF"/>
                </a:solidFill>
              </a:rPr>
              <a:t>endian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(“big end comes first”)</a:t>
            </a:r>
          </a:p>
          <a:p>
            <a:pPr lvl="1"/>
            <a:r>
              <a:rPr lang="en-US" dirty="0"/>
              <a:t>High-order byte stored at lowest memory location</a:t>
            </a:r>
          </a:p>
          <a:p>
            <a:pPr lvl="1"/>
            <a:r>
              <a:rPr lang="en-US" dirty="0"/>
              <a:t>Byte3, byte2, byte1, byte 0</a:t>
            </a:r>
          </a:p>
          <a:p>
            <a:r>
              <a:rPr lang="en-US" dirty="0"/>
              <a:t>Makes it more difficult to write portable code</a:t>
            </a:r>
          </a:p>
          <a:p>
            <a:pPr lvl="1"/>
            <a:r>
              <a:rPr lang="en-US" dirty="0"/>
              <a:t>Client may be big or little </a:t>
            </a:r>
            <a:r>
              <a:rPr lang="en-US" dirty="0" err="1"/>
              <a:t>endian</a:t>
            </a:r>
            <a:r>
              <a:rPr lang="en-US" dirty="0"/>
              <a:t> machine</a:t>
            </a:r>
          </a:p>
          <a:p>
            <a:pPr lvl="1"/>
            <a:r>
              <a:rPr lang="en-US" dirty="0"/>
              <a:t>Server may be big or little </a:t>
            </a:r>
            <a:r>
              <a:rPr lang="en-US" dirty="0" err="1"/>
              <a:t>endian</a:t>
            </a:r>
            <a:r>
              <a:rPr lang="en-US" dirty="0"/>
              <a:t>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77208773-52E1-4647-AC85-2F7CF2158F0B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is Big Endian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But, what byte order is used “on the wire”</a:t>
            </a:r>
          </a:p>
          <a:p>
            <a:pPr lvl="1"/>
            <a:r>
              <a:rPr lang="en-US" dirty="0"/>
              <a:t>That is, what do the network protocol use?</a:t>
            </a:r>
          </a:p>
          <a:p>
            <a:r>
              <a:rPr lang="en-US" dirty="0">
                <a:solidFill>
                  <a:srgbClr val="0000FF"/>
                </a:solidFill>
              </a:rPr>
              <a:t>The Internet Protocols picked one convention</a:t>
            </a:r>
          </a:p>
          <a:p>
            <a:pPr lvl="1"/>
            <a:r>
              <a:rPr lang="en-US" dirty="0"/>
              <a:t>IP is big </a:t>
            </a:r>
            <a:r>
              <a:rPr lang="en-US" dirty="0" err="1"/>
              <a:t>endian</a:t>
            </a:r>
            <a:r>
              <a:rPr lang="en-US" dirty="0"/>
              <a:t> (aka “network byte order”)</a:t>
            </a:r>
          </a:p>
          <a:p>
            <a:r>
              <a:rPr lang="en-US" dirty="0">
                <a:solidFill>
                  <a:srgbClr val="0000FF"/>
                </a:solidFill>
              </a:rPr>
              <a:t>Writing portable code require conversion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htons</a:t>
            </a:r>
            <a:r>
              <a:rPr lang="en-US" dirty="0"/>
              <a:t>() and </a:t>
            </a:r>
            <a:r>
              <a:rPr lang="en-US" dirty="0" err="1"/>
              <a:t>htonl</a:t>
            </a:r>
            <a:r>
              <a:rPr lang="en-US" dirty="0"/>
              <a:t>() to convert to network byte order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ntohs</a:t>
            </a:r>
            <a:r>
              <a:rPr lang="en-US" dirty="0"/>
              <a:t>() and </a:t>
            </a:r>
            <a:r>
              <a:rPr lang="en-US" dirty="0" err="1"/>
              <a:t>ntohl</a:t>
            </a:r>
            <a:r>
              <a:rPr lang="en-US" dirty="0"/>
              <a:t>() to convert to host order</a:t>
            </a:r>
          </a:p>
          <a:p>
            <a:r>
              <a:rPr lang="en-US" dirty="0">
                <a:solidFill>
                  <a:srgbClr val="0000FF"/>
                </a:solidFill>
              </a:rPr>
              <a:t>Hides details of what kind of machine you’re on</a:t>
            </a:r>
          </a:p>
          <a:p>
            <a:pPr lvl="1"/>
            <a:r>
              <a:rPr lang="en-US" dirty="0"/>
              <a:t>Use the system calls when sending/receiving data structures longer than one 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Recitations will begin from next Monday.</a:t>
            </a:r>
          </a:p>
          <a:p>
            <a:pPr lvl="1"/>
            <a:r>
              <a:rPr lang="en-US" dirty="0" smtClean="0"/>
              <a:t>Will mainly</a:t>
            </a:r>
            <a:r>
              <a:rPr lang="en-US" dirty="0" smtClean="0"/>
              <a:t> cover project </a:t>
            </a:r>
            <a:r>
              <a:rPr lang="en-US" dirty="0" smtClean="0"/>
              <a:t>0</a:t>
            </a:r>
          </a:p>
          <a:p>
            <a:r>
              <a:rPr lang="en-US" dirty="0" smtClean="0"/>
              <a:t>Project 0 description will be out</a:t>
            </a:r>
            <a:r>
              <a:rPr lang="en-US" dirty="0" smtClean="0"/>
              <a:t> today.</a:t>
            </a:r>
          </a:p>
          <a:p>
            <a:pPr lvl="1"/>
            <a:r>
              <a:rPr lang="en-US" dirty="0" smtClean="0"/>
              <a:t>Will talk about this more at the end of the lecture today</a:t>
            </a:r>
          </a:p>
          <a:p>
            <a:pPr lvl="1"/>
            <a:r>
              <a:rPr lang="en-US" dirty="0" smtClean="0"/>
              <a:t>Will use the submit script</a:t>
            </a:r>
          </a:p>
          <a:p>
            <a:pPr lvl="1"/>
            <a:r>
              <a:rPr lang="en-US" dirty="0" smtClean="0"/>
              <a:t>The deadline is 2/6/12 (Monday).</a:t>
            </a:r>
          </a:p>
          <a:p>
            <a:r>
              <a:rPr lang="en-US" dirty="0" smtClean="0"/>
              <a:t>Please use Piazza; all announcements will go there.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you want an invite, let me know.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a software stack for mobile devices </a:t>
            </a:r>
            <a:r>
              <a:rPr lang="en-US" dirty="0" smtClean="0"/>
              <a:t>that includes an operating system, middleware and key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Android SDK </a:t>
            </a:r>
            <a:r>
              <a:rPr lang="en-US" dirty="0" smtClean="0"/>
              <a:t>provides </a:t>
            </a:r>
            <a:r>
              <a:rPr lang="en-US" dirty="0" smtClean="0">
                <a:solidFill>
                  <a:srgbClr val="0000FF"/>
                </a:solidFill>
              </a:rPr>
              <a:t>the tools and APIs </a:t>
            </a:r>
            <a:r>
              <a:rPr lang="en-US" dirty="0" smtClean="0"/>
              <a:t>necessary to begin developing applications on the Android platform using </a:t>
            </a:r>
            <a:r>
              <a:rPr lang="en-US" dirty="0" smtClean="0">
                <a:solidFill>
                  <a:srgbClr val="0000FF"/>
                </a:solidFill>
              </a:rPr>
              <a:t>the Java programming language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PANO_20120116_1515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337544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143000"/>
            <a:ext cx="7499350" cy="53852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685800" y="2057400"/>
            <a:ext cx="7772400" cy="1295400"/>
          </a:xfrm>
          <a:prstGeom prst="round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257800" y="3352800"/>
            <a:ext cx="3200400" cy="1447800"/>
          </a:xfrm>
          <a:prstGeom prst="round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Android APIs and implementing your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Android expects programmers to write their code in the “Android way”.</a:t>
            </a:r>
          </a:p>
          <a:p>
            <a:pPr lvl="1"/>
            <a:r>
              <a:rPr lang="en-US" dirty="0" smtClean="0"/>
              <a:t>You need to implement </a:t>
            </a:r>
            <a:r>
              <a:rPr lang="en-US" dirty="0" smtClean="0">
                <a:solidFill>
                  <a:srgbClr val="0000FF"/>
                </a:solidFill>
              </a:rPr>
              <a:t>application building blocks defined by Android.</a:t>
            </a:r>
          </a:p>
          <a:p>
            <a:pPr lvl="1"/>
            <a:r>
              <a:rPr lang="en-US" dirty="0" smtClean="0"/>
              <a:t>Your logic will be </a:t>
            </a:r>
            <a:r>
              <a:rPr lang="en-US" dirty="0" smtClean="0">
                <a:solidFill>
                  <a:srgbClr val="0000FF"/>
                </a:solidFill>
              </a:rPr>
              <a:t>largely event-driven</a:t>
            </a:r>
            <a:r>
              <a:rPr lang="en-US" dirty="0" smtClean="0"/>
              <a:t>: reaction to something happened, e.g., a button touch, a received message, etc.</a:t>
            </a:r>
          </a:p>
          <a:p>
            <a:r>
              <a:rPr lang="en-US" dirty="0" smtClean="0"/>
              <a:t>A lot of the times, </a:t>
            </a:r>
            <a:r>
              <a:rPr lang="en-US" dirty="0" smtClean="0">
                <a:solidFill>
                  <a:srgbClr val="0000FF"/>
                </a:solidFill>
              </a:rPr>
              <a:t>you’ll struggle with the 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necessary to learn </a:t>
            </a:r>
            <a:r>
              <a:rPr lang="en-US" dirty="0" smtClean="0">
                <a:solidFill>
                  <a:srgbClr val="FF0000"/>
                </a:solidFill>
              </a:rPr>
              <a:t>how to navigate the API documents and how to quickly find the APIs yourself</a:t>
            </a:r>
            <a:r>
              <a:rPr lang="en-US" dirty="0" smtClean="0"/>
              <a:t>!</a:t>
            </a:r>
          </a:p>
          <a:p>
            <a:r>
              <a:rPr lang="en-US" dirty="0" smtClean="0"/>
              <a:t>One of the goals of this course</a:t>
            </a:r>
          </a:p>
          <a:p>
            <a:pPr lvl="1"/>
            <a:r>
              <a:rPr lang="en-US" dirty="0" smtClean="0"/>
              <a:t>It’s a </a:t>
            </a:r>
            <a:r>
              <a:rPr lang="en-US" dirty="0" smtClean="0">
                <a:solidFill>
                  <a:srgbClr val="FF0000"/>
                </a:solidFill>
              </a:rPr>
              <a:t>necessary skill </a:t>
            </a:r>
            <a:r>
              <a:rPr lang="en-US" dirty="0" smtClean="0"/>
              <a:t>to learn for any other programming you will do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Activities</a:t>
            </a:r>
            <a:r>
              <a:rPr lang="en-US" dirty="0" smtClean="0"/>
              <a:t>: an activity is </a:t>
            </a:r>
            <a:r>
              <a:rPr lang="en-US" dirty="0" smtClean="0">
                <a:solidFill>
                  <a:srgbClr val="FF0000"/>
                </a:solidFill>
              </a:rPr>
              <a:t>a single screen with a user 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Subclass </a:t>
            </a:r>
            <a:r>
              <a:rPr lang="en-US" dirty="0" smtClean="0"/>
              <a:t>of </a:t>
            </a:r>
            <a:r>
              <a:rPr lang="en-US" dirty="0" err="1" smtClean="0"/>
              <a:t>android.app.Activity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14" y="2406650"/>
            <a:ext cx="2489486" cy="414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Services</a:t>
            </a:r>
            <a:r>
              <a:rPr lang="en-US" dirty="0" smtClean="0"/>
              <a:t>: a service </a:t>
            </a:r>
            <a:r>
              <a:rPr lang="en-US" dirty="0" smtClean="0">
                <a:solidFill>
                  <a:srgbClr val="FF0000"/>
                </a:solidFill>
              </a:rPr>
              <a:t>runs in the </a:t>
            </a:r>
            <a:r>
              <a:rPr lang="en-US" dirty="0" smtClean="0">
                <a:solidFill>
                  <a:srgbClr val="FF0000"/>
                </a:solidFill>
              </a:rPr>
              <a:t>background with no UI</a:t>
            </a:r>
            <a:r>
              <a:rPr lang="en-US" dirty="0" smtClean="0"/>
              <a:t> for long-running operations.</a:t>
            </a:r>
          </a:p>
          <a:p>
            <a:pPr lvl="1"/>
            <a:r>
              <a:rPr lang="en-US" dirty="0" smtClean="0"/>
              <a:t>Playing music, sending/receiving network messages, …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err="1" smtClean="0"/>
              <a:t>android.app.Service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Content providers</a:t>
            </a:r>
            <a:r>
              <a:rPr lang="en-US" dirty="0" smtClean="0"/>
              <a:t>:</a:t>
            </a:r>
            <a:r>
              <a:rPr lang="en-US" dirty="0" smtClean="0"/>
              <a:t> a content provider </a:t>
            </a:r>
            <a:r>
              <a:rPr lang="en-US" dirty="0" smtClean="0">
                <a:solidFill>
                  <a:srgbClr val="FF0000"/>
                </a:solidFill>
              </a:rPr>
              <a:t>manages </a:t>
            </a:r>
            <a:r>
              <a:rPr lang="en-US" dirty="0" smtClean="0">
                <a:solidFill>
                  <a:srgbClr val="FF0000"/>
                </a:solidFill>
              </a:rPr>
              <a:t>a shared set of application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a customized storage beyond what Android provides (e.g., contacts, calendar, …)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err="1" smtClean="0"/>
              <a:t>android.content.ContentProvider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Broadcast receivers</a:t>
            </a:r>
            <a:r>
              <a:rPr lang="en-US" dirty="0" smtClean="0"/>
              <a:t>:</a:t>
            </a:r>
            <a:r>
              <a:rPr lang="en-US" dirty="0" smtClean="0"/>
              <a:t> a </a:t>
            </a:r>
            <a:r>
              <a:rPr lang="en-US" dirty="0" smtClean="0"/>
              <a:t>broadcast receiver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responds </a:t>
            </a:r>
            <a:r>
              <a:rPr lang="en-US" dirty="0" smtClean="0">
                <a:solidFill>
                  <a:srgbClr val="FF0000"/>
                </a:solidFill>
              </a:rPr>
              <a:t>to system-wide broadcast announcements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Screen off</a:t>
            </a:r>
            <a:r>
              <a:rPr lang="en-US" dirty="0" smtClean="0"/>
              <a:t>,</a:t>
            </a:r>
            <a:r>
              <a:rPr lang="en-US" dirty="0" smtClean="0"/>
              <a:t> battery low</a:t>
            </a:r>
            <a:r>
              <a:rPr lang="en-US" dirty="0" smtClean="0"/>
              <a:t>,</a:t>
            </a:r>
            <a:r>
              <a:rPr lang="en-US" dirty="0" smtClean="0"/>
              <a:t> picture captured, …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err="1" smtClean="0"/>
              <a:t>android.content.BroadcastReceiver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r>
              <a:rPr lang="en-US" dirty="0" smtClean="0"/>
              <a:t> background for programming assignments</a:t>
            </a:r>
          </a:p>
          <a:p>
            <a:pPr lvl="1"/>
            <a:r>
              <a:rPr lang="en-US" dirty="0" smtClean="0"/>
              <a:t>Socket programming, Android, and project overviews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It’s imperative that you try yourself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dirty="0" smtClean="0"/>
              <a:t>If you have no clue at the end of the lecture, please stop by my office.</a:t>
            </a:r>
          </a:p>
          <a:p>
            <a:r>
              <a:rPr lang="en-US" dirty="0" smtClean="0"/>
              <a:t>Goal: today’s </a:t>
            </a:r>
            <a:r>
              <a:rPr lang="en-US" dirty="0" smtClean="0"/>
              <a:t>really </a:t>
            </a:r>
            <a:r>
              <a:rPr lang="en-US" dirty="0" smtClean="0"/>
              <a:t>about transferring basic </a:t>
            </a:r>
            <a:r>
              <a:rPr lang="en-US" dirty="0" smtClean="0">
                <a:solidFill>
                  <a:srgbClr val="FF0000"/>
                </a:solidFill>
              </a:rPr>
              <a:t>knowledge</a:t>
            </a:r>
            <a:r>
              <a:rPr lang="en-US" dirty="0" smtClean="0">
                <a:solidFill>
                  <a:srgbClr val="000000"/>
                </a:solidFill>
              </a:rPr>
              <a:t>, less about design decisions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Intent</a:t>
            </a:r>
            <a:r>
              <a:rPr lang="en-US" dirty="0" smtClean="0"/>
              <a:t>: building blocks communicate through it.</a:t>
            </a:r>
          </a:p>
          <a:p>
            <a:pPr lvl="1"/>
            <a:r>
              <a:rPr lang="en-US" dirty="0" err="1" smtClean="0"/>
              <a:t>android.content.Intent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2489486" cy="4146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953000" y="3276600"/>
            <a:ext cx="4038600" cy="1676400"/>
          </a:xfrm>
          <a:prstGeom prst="rect">
            <a:avLst/>
          </a:prstGeom>
          <a:solidFill>
            <a:schemeClr val="accent3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public class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PlayService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extends </a:t>
            </a:r>
            <a:r>
              <a:rPr lang="en-US" dirty="0" smtClean="0">
                <a:solidFill>
                  <a:schemeClr val="tx2"/>
                </a:solidFill>
              </a:rPr>
              <a:t>Service {</a:t>
            </a:r>
          </a:p>
          <a:p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 bwMode="auto">
          <a:xfrm flipV="1">
            <a:off x="2718086" y="4114800"/>
            <a:ext cx="2234914" cy="15875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124200" y="3200400"/>
            <a:ext cx="1295400" cy="609600"/>
          </a:xfrm>
          <a:prstGeom prst="rect">
            <a:avLst/>
          </a:prstGeom>
          <a:solidFill>
            <a:schemeClr val="accent3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AndroidManifest.xml</a:t>
            </a:r>
            <a:r>
              <a:rPr lang="en-US" dirty="0" smtClean="0"/>
              <a:t> file (the "manifest" file</a:t>
            </a:r>
            <a:r>
              <a:rPr lang="en-US" dirty="0" smtClean="0"/>
              <a:t>) defines a number of things about the application. Mainly,</a:t>
            </a:r>
          </a:p>
          <a:p>
            <a:pPr lvl="1"/>
            <a:r>
              <a:rPr lang="en-US" dirty="0" smtClean="0"/>
              <a:t>Components (activity, service, etc.)</a:t>
            </a:r>
          </a:p>
          <a:p>
            <a:pPr lvl="1"/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Letting the system know about the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3124200"/>
            <a:ext cx="7239000" cy="3352800"/>
          </a:xfrm>
          <a:prstGeom prst="rect">
            <a:avLst/>
          </a:prstGeom>
          <a:solidFill>
            <a:schemeClr val="accent3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&lt;?xml version="1.0" encoding="utf-8"?&gt;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&lt;manifest ... 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&lt;application </a:t>
            </a:r>
            <a:r>
              <a:rPr lang="en-US" dirty="0" err="1" smtClean="0">
                <a:solidFill>
                  <a:schemeClr val="tx2"/>
                </a:solidFill>
              </a:rPr>
              <a:t>android:icon</a:t>
            </a:r>
            <a:r>
              <a:rPr lang="en-US" dirty="0" smtClean="0">
                <a:solidFill>
                  <a:schemeClr val="tx2"/>
                </a:solidFill>
              </a:rPr>
              <a:t>="@</a:t>
            </a:r>
            <a:r>
              <a:rPr lang="en-US" dirty="0" err="1" smtClean="0">
                <a:solidFill>
                  <a:schemeClr val="tx2"/>
                </a:solidFill>
              </a:rPr>
              <a:t>drawable/app_icon.png</a:t>
            </a:r>
            <a:r>
              <a:rPr lang="en-US" dirty="0" smtClean="0">
                <a:solidFill>
                  <a:schemeClr val="tx2"/>
                </a:solidFill>
              </a:rPr>
              <a:t>" ... 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 &lt;activity </a:t>
            </a:r>
            <a:r>
              <a:rPr lang="en-US" dirty="0" err="1" smtClean="0">
                <a:solidFill>
                  <a:schemeClr val="tx2"/>
                </a:solidFill>
              </a:rPr>
              <a:t>android:name</a:t>
            </a:r>
            <a:r>
              <a:rPr lang="en-US" dirty="0" smtClean="0">
                <a:solidFill>
                  <a:schemeClr val="tx2"/>
                </a:solidFill>
              </a:rPr>
              <a:t>="</a:t>
            </a:r>
            <a:r>
              <a:rPr lang="en-US" dirty="0" err="1" smtClean="0">
                <a:solidFill>
                  <a:schemeClr val="tx2"/>
                </a:solidFill>
              </a:rPr>
              <a:t>com.example.project.ExampleActivity</a:t>
            </a:r>
            <a:r>
              <a:rPr lang="en-US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           </a:t>
            </a:r>
            <a:r>
              <a:rPr lang="en-US" dirty="0" err="1" smtClean="0">
                <a:solidFill>
                  <a:schemeClr val="tx2"/>
                </a:solidFill>
              </a:rPr>
              <a:t>android:label</a:t>
            </a:r>
            <a:r>
              <a:rPr lang="en-US" dirty="0" smtClean="0">
                <a:solidFill>
                  <a:schemeClr val="tx2"/>
                </a:solidFill>
              </a:rPr>
              <a:t>="@string/</a:t>
            </a:r>
            <a:r>
              <a:rPr lang="en-US" dirty="0" err="1" smtClean="0">
                <a:solidFill>
                  <a:schemeClr val="tx2"/>
                </a:solidFill>
              </a:rPr>
              <a:t>example_label</a:t>
            </a:r>
            <a:r>
              <a:rPr lang="en-US" dirty="0" smtClean="0">
                <a:solidFill>
                  <a:schemeClr val="tx2"/>
                </a:solidFill>
              </a:rPr>
              <a:t>" ... 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 &lt;/activity&gt;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 ...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&lt;/application&gt;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&lt;/manifest&gt;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messenger program</a:t>
            </a:r>
          </a:p>
          <a:p>
            <a:pPr lvl="1"/>
            <a:r>
              <a:rPr lang="en-US" dirty="0" smtClean="0"/>
              <a:t>Two android devices (emulators) sending messages to each other</a:t>
            </a:r>
          </a:p>
          <a:p>
            <a:pPr lvl="1"/>
            <a:r>
              <a:rPr lang="en-US" dirty="0" smtClean="0"/>
              <a:t>Official project description will be out today.</a:t>
            </a:r>
          </a:p>
          <a:p>
            <a:r>
              <a:rPr lang="en-US" dirty="0" smtClean="0"/>
              <a:t>Step 1: Installation (Eclipse &amp; Android SDK)</a:t>
            </a:r>
          </a:p>
          <a:p>
            <a:pPr lvl="1"/>
            <a:r>
              <a:rPr lang="en-US" dirty="0" smtClean="0"/>
              <a:t>Use 4.0.3 (API 15)</a:t>
            </a:r>
          </a:p>
          <a:p>
            <a:r>
              <a:rPr lang="en-US" dirty="0" smtClean="0"/>
              <a:t>Step 2: Android Dev Guide</a:t>
            </a:r>
          </a:p>
          <a:p>
            <a:pPr lvl="1"/>
            <a:r>
              <a:rPr lang="en-US" dirty="0" smtClean="0">
                <a:hlinkClick r:id="rId2"/>
              </a:rPr>
              <a:t>http://developer.android.com/guide/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pPr lvl="1"/>
            <a:r>
              <a:rPr lang="en-US" dirty="0" smtClean="0"/>
              <a:t>Read “Android Basics”</a:t>
            </a:r>
          </a:p>
          <a:p>
            <a:pPr lvl="1"/>
            <a:r>
              <a:rPr lang="en-US" dirty="0" smtClean="0"/>
              <a:t>Read “</a:t>
            </a:r>
            <a:r>
              <a:rPr lang="en-US" dirty="0" err="1" smtClean="0"/>
              <a:t>Actitivies</a:t>
            </a:r>
            <a:r>
              <a:rPr lang="en-US" dirty="0" smtClean="0"/>
              <a:t>” &amp; “Services” under “Framework Topics”</a:t>
            </a:r>
          </a:p>
          <a:p>
            <a:r>
              <a:rPr lang="en-US" dirty="0" smtClean="0"/>
              <a:t>Step 3: Tutorials from Android Developers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/>
              <a:t>HelloWorld</a:t>
            </a:r>
            <a:r>
              <a:rPr lang="en-US" dirty="0" smtClean="0"/>
              <a:t> &amp; </a:t>
            </a:r>
            <a:r>
              <a:rPr lang="en-US" dirty="0" err="1" smtClean="0"/>
              <a:t>HelloViews</a:t>
            </a:r>
            <a:endParaRPr lang="en-US" dirty="0" smtClean="0"/>
          </a:p>
          <a:p>
            <a:r>
              <a:rPr lang="en-US" dirty="0" smtClean="0"/>
              <a:t>Step 4: Messenger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Messenger</a:t>
            </a:r>
          </a:p>
          <a:p>
            <a:pPr lvl="1"/>
            <a:r>
              <a:rPr lang="en-US" dirty="0" smtClean="0"/>
              <a:t>A user of one device should be able to write a message to the other device.</a:t>
            </a:r>
          </a:p>
          <a:p>
            <a:pPr lvl="1"/>
            <a:r>
              <a:rPr lang="en-US" dirty="0" smtClean="0"/>
              <a:t>The other device should be able to display what was received.</a:t>
            </a:r>
          </a:p>
          <a:p>
            <a:pPr lvl="1"/>
            <a:r>
              <a:rPr lang="en-US" dirty="0" smtClean="0"/>
              <a:t>And vice versa.</a:t>
            </a:r>
          </a:p>
          <a:p>
            <a:pPr lvl="1"/>
            <a:r>
              <a:rPr lang="en-US" dirty="0" smtClean="0"/>
              <a:t>You need to use the socket API (PF_INET &amp; SOCK_STREAM, i.e., TCP).</a:t>
            </a:r>
          </a:p>
          <a:p>
            <a:r>
              <a:rPr lang="en-US" dirty="0" smtClean="0"/>
              <a:t>Design document</a:t>
            </a:r>
          </a:p>
          <a:p>
            <a:pPr lvl="1"/>
            <a:r>
              <a:rPr lang="en-US" dirty="0" smtClean="0"/>
              <a:t>What components you designed and what they do</a:t>
            </a:r>
          </a:p>
          <a:p>
            <a:pPr lvl="1"/>
            <a:r>
              <a:rPr lang="en-US" dirty="0" smtClean="0"/>
              <a:t>Difficulties you faced (what things took time to figure out, …)</a:t>
            </a:r>
          </a:p>
          <a:p>
            <a:pPr lvl="1"/>
            <a:r>
              <a:rPr lang="en-US" dirty="0" smtClean="0"/>
              <a:t>(Rough) # of hours you 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Overview: Project 1 ~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key-value store on Android in 3 steps</a:t>
            </a:r>
          </a:p>
          <a:p>
            <a:r>
              <a:rPr lang="en-US" dirty="0" smtClean="0"/>
              <a:t>A stripped-down version of Amazon’s Dynamo, a backend storage for Amazon’s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886200"/>
            <a:ext cx="493486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810000"/>
            <a:ext cx="493486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743200"/>
            <a:ext cx="493486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495800"/>
            <a:ext cx="493486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953000"/>
            <a:ext cx="493486" cy="971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5105400"/>
            <a:ext cx="493486" cy="971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962400"/>
            <a:ext cx="493486" cy="9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819400"/>
            <a:ext cx="493486" cy="971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286000"/>
            <a:ext cx="493486" cy="9715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>
            <a:off x="2133600" y="4261644"/>
            <a:ext cx="3048000" cy="5556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133600" y="3048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Key: </a:t>
            </a:r>
            <a:r>
              <a:rPr lang="en-US" sz="2400" dirty="0" err="1" smtClean="0">
                <a:solidFill>
                  <a:srgbClr val="000000"/>
                </a:solidFill>
              </a:rPr>
              <a:t>vacation_photo</a:t>
            </a:r>
            <a:r>
              <a:rPr lang="en-US" sz="2400" dirty="0" smtClean="0">
                <a:solidFill>
                  <a:srgbClr val="000000"/>
                </a:solidFill>
              </a:rPr>
              <a:t>, Value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vacation.jpg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48000"/>
            <a:ext cx="146304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</a:t>
            </a:r>
          </a:p>
          <a:p>
            <a:pPr lvl="1"/>
            <a:r>
              <a:rPr lang="en-US" dirty="0" err="1" smtClean="0"/>
              <a:t>Indranil</a:t>
            </a:r>
            <a:r>
              <a:rPr lang="en-US" dirty="0" smtClean="0"/>
              <a:t> Gupta at UIUC</a:t>
            </a:r>
          </a:p>
          <a:p>
            <a:pPr lvl="1"/>
            <a:r>
              <a:rPr lang="en-US" dirty="0" smtClean="0"/>
              <a:t>Mike Freedman and Jen Rexford at Princeton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provides a reliable, byte-stream connection as an abstraction.</a:t>
            </a:r>
          </a:p>
          <a:p>
            <a:r>
              <a:rPr lang="en-US" dirty="0" smtClean="0"/>
              <a:t>UDP gives raw access to what the IP network provides without all the overhead of TCP.</a:t>
            </a:r>
          </a:p>
          <a:p>
            <a:r>
              <a:rPr lang="en-US" dirty="0" smtClean="0"/>
              <a:t>So, </a:t>
            </a:r>
            <a:r>
              <a:rPr lang="en-US" dirty="0" smtClean="0">
                <a:solidFill>
                  <a:srgbClr val="FF0000"/>
                </a:solidFill>
              </a:rPr>
              <a:t>how do we program applications on top of these abstractions?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Applications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4343400" y="3505200"/>
            <a:ext cx="21336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2286000" y="4191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2286000" y="4876800"/>
            <a:ext cx="41910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Device Drivers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2286000" y="5562600"/>
            <a:ext cx="4191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Network Interface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828800" y="3200400"/>
            <a:ext cx="59436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5400000">
            <a:off x="6973094" y="3543300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056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05600" y="2052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600" y="2971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819150" cy="81915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914400" cy="914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28800"/>
            <a:ext cx="914400" cy="914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 bwMode="auto">
          <a:xfrm rot="5400000">
            <a:off x="6973094" y="2856706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B2F8519A-3712-B442-9905-7FC96223DF1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Socket API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 interface</a:t>
            </a:r>
          </a:p>
          <a:p>
            <a:pPr lvl="1"/>
            <a:r>
              <a:rPr lang="en-US" dirty="0"/>
              <a:t>Originally provided in Berkeley UNIX</a:t>
            </a:r>
          </a:p>
          <a:p>
            <a:pPr lvl="1"/>
            <a:r>
              <a:rPr lang="en-US" dirty="0"/>
              <a:t>Later adopted by all popular operating systems</a:t>
            </a:r>
          </a:p>
          <a:p>
            <a:pPr lvl="1"/>
            <a:r>
              <a:rPr lang="en-US" dirty="0"/>
              <a:t>Simplifies porting applications to different </a:t>
            </a:r>
            <a:r>
              <a:rPr lang="en-US" dirty="0" err="1"/>
              <a:t>OSes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 UNIX, everything is like a file</a:t>
            </a:r>
          </a:p>
          <a:p>
            <a:pPr lvl="1"/>
            <a:r>
              <a:rPr lang="en-US" dirty="0"/>
              <a:t>All input is like reading a file</a:t>
            </a:r>
          </a:p>
          <a:p>
            <a:pPr lvl="1"/>
            <a:r>
              <a:rPr lang="en-US" dirty="0"/>
              <a:t>All output is like writing a file</a:t>
            </a:r>
          </a:p>
          <a:p>
            <a:pPr lvl="1"/>
            <a:r>
              <a:rPr lang="en-US" dirty="0"/>
              <a:t>File is represented by an integer file descriptor</a:t>
            </a:r>
          </a:p>
          <a:p>
            <a:r>
              <a:rPr lang="en-US" dirty="0">
                <a:solidFill>
                  <a:srgbClr val="0000FF"/>
                </a:solidFill>
              </a:rPr>
              <a:t>API implemented as system calls</a:t>
            </a:r>
          </a:p>
          <a:p>
            <a:pPr lvl="1"/>
            <a:r>
              <a:rPr lang="en-US" dirty="0"/>
              <a:t>E.g.,</a:t>
            </a:r>
            <a:r>
              <a:rPr lang="en-US" dirty="0" smtClean="0"/>
              <a:t> socket(), connect(), listen(), read(), write(), close(), …</a:t>
            </a:r>
          </a:p>
          <a:p>
            <a:pPr lvl="1"/>
            <a:r>
              <a:rPr lang="en-US" dirty="0" smtClean="0"/>
              <a:t>Will look at the details of these system calls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3"/>
          <p:cNvCxnSpPr>
            <a:stCxn id="22" idx="2"/>
          </p:cNvCxnSpPr>
          <p:nvPr/>
        </p:nvCxnSpPr>
        <p:spPr bwMode="auto">
          <a:xfrm rot="5400000">
            <a:off x="6553200" y="2128838"/>
            <a:ext cx="381000" cy="2209800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hape 41"/>
          <p:cNvCxnSpPr>
            <a:stCxn id="7" idx="2"/>
          </p:cNvCxnSpPr>
          <p:nvPr/>
        </p:nvCxnSpPr>
        <p:spPr bwMode="auto">
          <a:xfrm rot="16200000" flipH="1">
            <a:off x="2171700" y="2090738"/>
            <a:ext cx="381000" cy="2286000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Consider a Scenario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server address?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IP address</a:t>
            </a:r>
          </a:p>
          <a:p>
            <a:r>
              <a:rPr lang="en-US" dirty="0" smtClean="0"/>
              <a:t>How do we identify the Web server?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Port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85800" y="2357438"/>
            <a:ext cx="106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OS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85800" y="2205038"/>
            <a:ext cx="10668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752600" y="197643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14438"/>
            <a:ext cx="914400" cy="914400"/>
          </a:xfrm>
          <a:prstGeom prst="rect">
            <a:avLst/>
          </a:prstGeom>
        </p:spPr>
      </p:pic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315200" y="2357438"/>
            <a:ext cx="106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Arial" pitchFamily="-1" charset="0"/>
              </a:rPr>
              <a:t>OS</a:t>
            </a:r>
            <a:endParaRPr lang="en-US" sz="2400" b="0" dirty="0">
              <a:solidFill>
                <a:schemeClr val="bg1"/>
              </a:solidFill>
              <a:latin typeface="Arial" pitchFamily="-1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7315200" y="2205038"/>
            <a:ext cx="10668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638800" y="197643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14438"/>
            <a:ext cx="927528" cy="825500"/>
          </a:xfrm>
          <a:prstGeom prst="rect">
            <a:avLst/>
          </a:prstGeom>
        </p:spPr>
      </p:pic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667000" y="2357438"/>
          <a:ext cx="3608388" cy="2062162"/>
        </p:xfrm>
        <a:graphic>
          <a:graphicData uri="http://schemas.openxmlformats.org/presentationml/2006/ole">
            <p:oleObj spid="_x0000_s96258" name="Photo Editor Photo" r:id="rId5" imgW="1905266" imgH="1390844" progId="">
              <p:embed/>
            </p:oleObj>
          </a:graphicData>
        </a:graphic>
      </p:graphicFrame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462338" y="3048000"/>
            <a:ext cx="18923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latin typeface="Tahoma" pitchFamily="-1" charset="0"/>
              </a:rPr>
              <a:t>IP network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5562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76F369A4-E136-0E4E-955E-741304CD4C0E}" type="slidenum">
              <a:rPr lang="en-US"/>
              <a:pPr/>
              <a:t>8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555625" y="21844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4975225" y="170815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555625" y="5111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4975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39335" name="Oval 7"/>
          <p:cNvSpPr>
            <a:spLocks noChangeArrowheads="1"/>
          </p:cNvSpPr>
          <p:nvPr/>
        </p:nvSpPr>
        <p:spPr bwMode="auto">
          <a:xfrm>
            <a:off x="6484938" y="182721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defTabSz="912813" eaLnBrk="0" hangingPunct="0"/>
            <a:r>
              <a:rPr lang="en-US" sz="1600">
                <a:latin typeface="Helvetica" pitchFamily="-1" charset="0"/>
              </a:rPr>
              <a:t>Web server</a:t>
            </a:r>
          </a:p>
          <a:p>
            <a:pPr defTabSz="912813" eaLnBrk="0" hangingPunct="0"/>
            <a:r>
              <a:rPr lang="en-US" sz="1600">
                <a:latin typeface="Helvetica" pitchFamily="-1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Helvetica" pitchFamily="-1" charset="0"/>
              </a:rPr>
              <a:t>port 80</a:t>
            </a:r>
            <a:r>
              <a:rPr lang="en-US" sz="1600">
                <a:latin typeface="Helvetica" pitchFamily="-1" charset="0"/>
              </a:rPr>
              <a:t>)</a:t>
            </a:r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539750" y="1792288"/>
            <a:ext cx="1365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Helvetica" pitchFamily="-1" charset="0"/>
              </a:rPr>
              <a:t>Client host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5203825" y="1335088"/>
            <a:ext cx="2965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>
                <a:latin typeface="Helvetica" pitchFamily="-1" charset="0"/>
              </a:rPr>
              <a:t>Server host </a:t>
            </a:r>
            <a:r>
              <a:rPr lang="en-US" sz="1800">
                <a:solidFill>
                  <a:srgbClr val="009900"/>
                </a:solidFill>
                <a:latin typeface="Helvetica" pitchFamily="-1" charset="0"/>
              </a:rPr>
              <a:t>128.2.194.242</a:t>
            </a:r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auto">
          <a:xfrm flipV="1">
            <a:off x="1698625" y="26987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9" name="Oval 11"/>
          <p:cNvSpPr>
            <a:spLocks noChangeArrowheads="1"/>
          </p:cNvSpPr>
          <p:nvPr/>
        </p:nvSpPr>
        <p:spPr bwMode="auto">
          <a:xfrm>
            <a:off x="6499225" y="277495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defTabSz="912813" eaLnBrk="0" hangingPunct="0"/>
            <a:r>
              <a:rPr lang="en-US" sz="1600">
                <a:latin typeface="Helvetica" pitchFamily="-1" charset="0"/>
              </a:rPr>
              <a:t>Echo server</a:t>
            </a:r>
          </a:p>
          <a:p>
            <a:pPr defTabSz="912813" eaLnBrk="0" hangingPunct="0"/>
            <a:r>
              <a:rPr lang="en-US" sz="1600">
                <a:latin typeface="Helvetica" pitchFamily="-1" charset="0"/>
              </a:rPr>
              <a:t>(port 7)</a:t>
            </a:r>
          </a:p>
        </p:txBody>
      </p:sp>
      <p:sp>
        <p:nvSpPr>
          <p:cNvPr id="739340" name="Text Box 12"/>
          <p:cNvSpPr txBox="1">
            <a:spLocks noChangeArrowheads="1"/>
          </p:cNvSpPr>
          <p:nvPr/>
        </p:nvSpPr>
        <p:spPr bwMode="auto">
          <a:xfrm>
            <a:off x="1935163" y="1647825"/>
            <a:ext cx="2935287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Helvetica" pitchFamily="-1" charset="0"/>
              </a:rPr>
              <a:t>Service request for</a:t>
            </a:r>
          </a:p>
          <a:p>
            <a:pPr eaLnBrk="0" hangingPunct="0"/>
            <a:r>
              <a:rPr lang="en-US">
                <a:solidFill>
                  <a:srgbClr val="009900"/>
                </a:solidFill>
                <a:latin typeface="Helvetica" pitchFamily="-1" charset="0"/>
              </a:rPr>
              <a:t>128.2.194.242</a:t>
            </a:r>
            <a:r>
              <a:rPr lang="en-US">
                <a:latin typeface="Helvetica" pitchFamily="-1" charset="0"/>
              </a:rPr>
              <a:t>:</a:t>
            </a:r>
            <a:r>
              <a:rPr lang="en-US">
                <a:solidFill>
                  <a:srgbClr val="0000FF"/>
                </a:solidFill>
                <a:latin typeface="Helvetica" pitchFamily="-1" charset="0"/>
              </a:rPr>
              <a:t>80</a:t>
            </a:r>
          </a:p>
          <a:p>
            <a:pPr eaLnBrk="0" hangingPunct="0"/>
            <a:r>
              <a:rPr lang="en-US">
                <a:latin typeface="Helvetica" pitchFamily="-1" charset="0"/>
              </a:rPr>
              <a:t>(i.e., the Web server)</a:t>
            </a:r>
          </a:p>
        </p:txBody>
      </p:sp>
      <p:sp>
        <p:nvSpPr>
          <p:cNvPr id="739341" name="Line 13"/>
          <p:cNvSpPr>
            <a:spLocks noChangeShapeType="1"/>
          </p:cNvSpPr>
          <p:nvPr/>
        </p:nvSpPr>
        <p:spPr bwMode="auto">
          <a:xfrm flipV="1">
            <a:off x="6118225" y="239395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42" name="Oval 14"/>
          <p:cNvSpPr>
            <a:spLocks noChangeArrowheads="1"/>
          </p:cNvSpPr>
          <p:nvPr/>
        </p:nvSpPr>
        <p:spPr bwMode="auto">
          <a:xfrm>
            <a:off x="6484938" y="47545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defTabSz="912813" eaLnBrk="0" hangingPunct="0"/>
            <a:r>
              <a:rPr lang="en-US" sz="1600">
                <a:latin typeface="Helvetica" pitchFamily="-1" charset="0"/>
              </a:rPr>
              <a:t>Web server</a:t>
            </a:r>
          </a:p>
          <a:p>
            <a:pPr defTabSz="912813" eaLnBrk="0" hangingPunct="0"/>
            <a:r>
              <a:rPr lang="en-US" sz="1600">
                <a:latin typeface="Helvetica" pitchFamily="-1" charset="0"/>
              </a:rPr>
              <a:t>(port 80)</a:t>
            </a:r>
          </a:p>
        </p:txBody>
      </p:sp>
      <p:sp>
        <p:nvSpPr>
          <p:cNvPr id="739343" name="Line 15"/>
          <p:cNvSpPr>
            <a:spLocks noChangeShapeType="1"/>
          </p:cNvSpPr>
          <p:nvPr/>
        </p:nvSpPr>
        <p:spPr bwMode="auto">
          <a:xfrm flipV="1">
            <a:off x="1698625" y="5626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44" name="Oval 16"/>
          <p:cNvSpPr>
            <a:spLocks noChangeArrowheads="1"/>
          </p:cNvSpPr>
          <p:nvPr/>
        </p:nvSpPr>
        <p:spPr bwMode="auto">
          <a:xfrm>
            <a:off x="6499225" y="5702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defTabSz="912813" eaLnBrk="0" hangingPunct="0"/>
            <a:r>
              <a:rPr lang="en-US" sz="1600">
                <a:latin typeface="Helvetica" pitchFamily="-1" charset="0"/>
              </a:rPr>
              <a:t>Echo server</a:t>
            </a:r>
          </a:p>
          <a:p>
            <a:pPr defTabSz="912813" eaLnBrk="0" hangingPunct="0"/>
            <a:r>
              <a:rPr lang="en-US" sz="1600">
                <a:latin typeface="Helvetica" pitchFamily="-1" charset="0"/>
              </a:rPr>
              <a:t>(</a:t>
            </a:r>
            <a:r>
              <a:rPr lang="en-US" sz="1600">
                <a:solidFill>
                  <a:srgbClr val="FF3300"/>
                </a:solidFill>
                <a:latin typeface="Helvetica" pitchFamily="-1" charset="0"/>
              </a:rPr>
              <a:t>port 7</a:t>
            </a:r>
            <a:r>
              <a:rPr lang="en-US" sz="1600">
                <a:latin typeface="Helvetica" pitchFamily="-1" charset="0"/>
              </a:rPr>
              <a:t>)</a:t>
            </a:r>
          </a:p>
        </p:txBody>
      </p:sp>
      <p:sp>
        <p:nvSpPr>
          <p:cNvPr id="739345" name="Text Box 17"/>
          <p:cNvSpPr txBox="1">
            <a:spLocks noChangeArrowheads="1"/>
          </p:cNvSpPr>
          <p:nvPr/>
        </p:nvSpPr>
        <p:spPr bwMode="auto">
          <a:xfrm>
            <a:off x="1958975" y="4605338"/>
            <a:ext cx="27193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Helvetica" pitchFamily="-1" charset="0"/>
              </a:rPr>
              <a:t>Service request for</a:t>
            </a:r>
          </a:p>
          <a:p>
            <a:pPr eaLnBrk="0" hangingPunct="0"/>
            <a:r>
              <a:rPr lang="en-US">
                <a:solidFill>
                  <a:srgbClr val="009900"/>
                </a:solidFill>
                <a:latin typeface="Helvetica" pitchFamily="-1" charset="0"/>
              </a:rPr>
              <a:t>128.2.194.242</a:t>
            </a:r>
            <a:r>
              <a:rPr lang="en-US">
                <a:latin typeface="Helvetica" pitchFamily="-1" charset="0"/>
              </a:rPr>
              <a:t>:</a:t>
            </a:r>
            <a:r>
              <a:rPr lang="en-US">
                <a:solidFill>
                  <a:srgbClr val="FF3300"/>
                </a:solidFill>
                <a:latin typeface="Helvetica" pitchFamily="-1" charset="0"/>
              </a:rPr>
              <a:t>7</a:t>
            </a:r>
          </a:p>
          <a:p>
            <a:pPr eaLnBrk="0" hangingPunct="0"/>
            <a:r>
              <a:rPr lang="en-US">
                <a:latin typeface="Helvetica" pitchFamily="-1" charset="0"/>
              </a:rPr>
              <a:t>(i.e., the echo server)</a:t>
            </a:r>
          </a:p>
        </p:txBody>
      </p:sp>
      <p:sp>
        <p:nvSpPr>
          <p:cNvPr id="739346" name="Line 18"/>
          <p:cNvSpPr>
            <a:spLocks noChangeShapeType="1"/>
          </p:cNvSpPr>
          <p:nvPr/>
        </p:nvSpPr>
        <p:spPr bwMode="auto">
          <a:xfrm>
            <a:off x="6108700" y="569436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47" name="AutoShape 19"/>
          <p:cNvSpPr>
            <a:spLocks noChangeArrowheads="1"/>
          </p:cNvSpPr>
          <p:nvPr/>
        </p:nvSpPr>
        <p:spPr bwMode="auto">
          <a:xfrm>
            <a:off x="3070225" y="33401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9348" name="Oval 20"/>
          <p:cNvSpPr>
            <a:spLocks noChangeArrowheads="1"/>
          </p:cNvSpPr>
          <p:nvPr/>
        </p:nvSpPr>
        <p:spPr bwMode="auto">
          <a:xfrm>
            <a:off x="5127625" y="24701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600">
                <a:latin typeface="Helvetica" pitchFamily="-1" charset="0"/>
              </a:rPr>
              <a:t>OS</a:t>
            </a:r>
          </a:p>
        </p:txBody>
      </p:sp>
      <p:sp>
        <p:nvSpPr>
          <p:cNvPr id="739349" name="Oval 21"/>
          <p:cNvSpPr>
            <a:spLocks noChangeArrowheads="1"/>
          </p:cNvSpPr>
          <p:nvPr/>
        </p:nvSpPr>
        <p:spPr bwMode="auto">
          <a:xfrm>
            <a:off x="5127625" y="5397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600">
                <a:latin typeface="Helvetica" pitchFamily="-1" charset="0"/>
              </a:rPr>
              <a:t>OS</a:t>
            </a:r>
          </a:p>
        </p:txBody>
      </p:sp>
      <p:sp>
        <p:nvSpPr>
          <p:cNvPr id="739350" name="Oval 22"/>
          <p:cNvSpPr>
            <a:spLocks noChangeArrowheads="1"/>
          </p:cNvSpPr>
          <p:nvPr/>
        </p:nvSpPr>
        <p:spPr bwMode="auto">
          <a:xfrm>
            <a:off x="730250" y="250983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>
                <a:latin typeface="Helvetica" pitchFamily="-1" charset="0"/>
              </a:rPr>
              <a:t>Client</a:t>
            </a:r>
          </a:p>
        </p:txBody>
      </p:sp>
      <p:sp>
        <p:nvSpPr>
          <p:cNvPr id="739351" name="Oval 23"/>
          <p:cNvSpPr>
            <a:spLocks noChangeArrowheads="1"/>
          </p:cNvSpPr>
          <p:nvPr/>
        </p:nvSpPr>
        <p:spPr bwMode="auto">
          <a:xfrm>
            <a:off x="730250" y="543718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 sz="1600">
                <a:latin typeface="Helvetica" pitchFamily="-1" charset="0"/>
              </a:rPr>
              <a:t>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C4244F7C-C2B5-3E4C-BEE7-D64DD206AF3C}" type="slidenum">
              <a:rPr lang="en-US"/>
              <a:pPr/>
              <a:t>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Knowing What Port Number To Use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Popular applications have well-known ports</a:t>
            </a:r>
          </a:p>
          <a:p>
            <a:pPr lvl="1"/>
            <a:r>
              <a:rPr lang="en-US" dirty="0"/>
              <a:t>E.g., port 80 for Web and port 25 for e-mail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http://www.iana.org/assignments/port-numbers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Well-known vs. ephemeral ports</a:t>
            </a:r>
          </a:p>
          <a:p>
            <a:pPr lvl="1"/>
            <a:r>
              <a:rPr lang="en-US" dirty="0"/>
              <a:t>Server has a well-known port (e.g., port 80)</a:t>
            </a:r>
          </a:p>
          <a:p>
            <a:pPr lvl="2"/>
            <a:r>
              <a:rPr lang="en-US" dirty="0"/>
              <a:t>Between 0 and 1023</a:t>
            </a:r>
          </a:p>
          <a:p>
            <a:pPr lvl="1"/>
            <a:r>
              <a:rPr lang="en-US" dirty="0"/>
              <a:t>Client picks an unused ephemeral (i.e., temporary) port</a:t>
            </a:r>
          </a:p>
          <a:p>
            <a:pPr lvl="2"/>
            <a:r>
              <a:rPr lang="en-US" dirty="0"/>
              <a:t>Between 1024 and 65535</a:t>
            </a:r>
          </a:p>
          <a:p>
            <a:r>
              <a:rPr lang="en-US" dirty="0">
                <a:solidFill>
                  <a:srgbClr val="0000FF"/>
                </a:solidFill>
              </a:rPr>
              <a:t>Uniquely identifying the traffic between the hosts</a:t>
            </a:r>
          </a:p>
          <a:p>
            <a:pPr lvl="1"/>
            <a:r>
              <a:rPr lang="en-US" dirty="0"/>
              <a:t>Two IP addresses and two port numbers</a:t>
            </a:r>
          </a:p>
          <a:p>
            <a:pPr lvl="1"/>
            <a:r>
              <a:rPr lang="en-US" dirty="0"/>
              <a:t>Underlying transport protocol (e.g., TCP or UDP)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10486</TotalTime>
  <Pages>12</Pages>
  <Words>2622</Words>
  <Application>Microsoft Macintosh PowerPoint</Application>
  <PresentationFormat>Letter Paper (8.5x11 in)</PresentationFormat>
  <Paragraphs>427</Paragraphs>
  <Slides>35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CS252-template</vt:lpstr>
      <vt:lpstr>Office Theme</vt:lpstr>
      <vt:lpstr>Photo Editor Photo</vt:lpstr>
      <vt:lpstr>CSE 486/586 Distributed Systems Socket Programming and Android</vt:lpstr>
      <vt:lpstr>Last Time</vt:lpstr>
      <vt:lpstr>Today</vt:lpstr>
      <vt:lpstr>Today’s Question</vt:lpstr>
      <vt:lpstr>What Applications See</vt:lpstr>
      <vt:lpstr>UNIX Socket API</vt:lpstr>
      <vt:lpstr>So, Let’s Consider a Scenario </vt:lpstr>
      <vt:lpstr>Using Ports to Identify Services</vt:lpstr>
      <vt:lpstr>Knowing What Port Number To Use</vt:lpstr>
      <vt:lpstr>Typical Client Program</vt:lpstr>
      <vt:lpstr>Servers Differ From Clients</vt:lpstr>
      <vt:lpstr>Typical Server Program</vt:lpstr>
      <vt:lpstr>Putting it All Together</vt:lpstr>
      <vt:lpstr>Client Creating a Socket: socket()</vt:lpstr>
      <vt:lpstr>Client: Learning Server Address/Port</vt:lpstr>
      <vt:lpstr>Client: Connecting Socket to the Server</vt:lpstr>
      <vt:lpstr>Client: Sending and Receiving Data</vt:lpstr>
      <vt:lpstr>Server: Server Preparing its Socket</vt:lpstr>
      <vt:lpstr>Server: Allowing Clients to Wait</vt:lpstr>
      <vt:lpstr>Server: Accepting Client Connection</vt:lpstr>
      <vt:lpstr>Client and Server: Cleaning House</vt:lpstr>
      <vt:lpstr>One Annoying Thing: Byte Order</vt:lpstr>
      <vt:lpstr>IP is Big Endian</vt:lpstr>
      <vt:lpstr>CSE 486/586 Administrivia</vt:lpstr>
      <vt:lpstr>Android</vt:lpstr>
      <vt:lpstr>Android Architecture</vt:lpstr>
      <vt:lpstr>Android Programming</vt:lpstr>
      <vt:lpstr>Application Building Blocks</vt:lpstr>
      <vt:lpstr>Application Building Blocks</vt:lpstr>
      <vt:lpstr>Communication</vt:lpstr>
      <vt:lpstr>Application Registration</vt:lpstr>
      <vt:lpstr>Project 0</vt:lpstr>
      <vt:lpstr>Project 0</vt:lpstr>
      <vt:lpstr>Brief Overview: Project 1 ~ Project 3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452</cp:revision>
  <cp:lastPrinted>2012-01-25T17:40:21Z</cp:lastPrinted>
  <dcterms:created xsi:type="dcterms:W3CDTF">2012-01-24T16:19:10Z</dcterms:created>
  <dcterms:modified xsi:type="dcterms:W3CDTF">2012-01-25T21:34:21Z</dcterms:modified>
  <cp:category/>
</cp:coreProperties>
</file>