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5"/>
  </p:notesMasterIdLst>
  <p:handoutMasterIdLst>
    <p:handoutMasterId r:id="rId26"/>
  </p:handoutMasterIdLst>
  <p:sldIdLst>
    <p:sldId id="322" r:id="rId3"/>
    <p:sldId id="707" r:id="rId4"/>
    <p:sldId id="653" r:id="rId5"/>
    <p:sldId id="708" r:id="rId6"/>
    <p:sldId id="712" r:id="rId7"/>
    <p:sldId id="713" r:id="rId8"/>
    <p:sldId id="714" r:id="rId9"/>
    <p:sldId id="715" r:id="rId10"/>
    <p:sldId id="730" r:id="rId11"/>
    <p:sldId id="736" r:id="rId12"/>
    <p:sldId id="717" r:id="rId13"/>
    <p:sldId id="718" r:id="rId14"/>
    <p:sldId id="719" r:id="rId15"/>
    <p:sldId id="737" r:id="rId16"/>
    <p:sldId id="720" r:id="rId17"/>
    <p:sldId id="734" r:id="rId18"/>
    <p:sldId id="735" r:id="rId19"/>
    <p:sldId id="733" r:id="rId20"/>
    <p:sldId id="722" r:id="rId21"/>
    <p:sldId id="721" r:id="rId22"/>
    <p:sldId id="704" r:id="rId23"/>
    <p:sldId id="584" r:id="rId24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bsa-acm@buffalo.edu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Time and Synchronization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A client asks its time server.</a:t>
            </a:r>
          </a:p>
          <a:p>
            <a:pPr lvl="1"/>
            <a:r>
              <a:rPr lang="en-US" dirty="0" smtClean="0"/>
              <a:t>The time server sends its time </a:t>
            </a:r>
            <a:r>
              <a:rPr lang="en-US" i="1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client estimates the one-way delay and sets its time.</a:t>
            </a:r>
          </a:p>
          <a:p>
            <a:pPr lvl="2"/>
            <a:r>
              <a:rPr lang="en-US" dirty="0" smtClean="0"/>
              <a:t>It uses </a:t>
            </a:r>
            <a:r>
              <a:rPr lang="en-US" dirty="0" smtClean="0">
                <a:solidFill>
                  <a:srgbClr val="FF0000"/>
                </a:solidFill>
              </a:rPr>
              <a:t>T + RTT/2</a:t>
            </a:r>
          </a:p>
          <a:p>
            <a:r>
              <a:rPr lang="en-US" dirty="0" smtClean="0"/>
              <a:t>The correct time can be between </a:t>
            </a:r>
            <a:r>
              <a:rPr lang="en-US" dirty="0" smtClean="0">
                <a:solidFill>
                  <a:srgbClr val="0000FF"/>
                </a:solidFill>
              </a:rPr>
              <a:t>[T + min, T + RTT – min]</a:t>
            </a:r>
          </a:p>
          <a:p>
            <a:pPr lvl="1"/>
            <a:r>
              <a:rPr lang="en-US" dirty="0" smtClean="0"/>
              <a:t>Min one-way delay: min, max one-way delay: RTT – min</a:t>
            </a:r>
          </a:p>
          <a:p>
            <a:r>
              <a:rPr lang="en-US" dirty="0" smtClean="0"/>
              <a:t>The accuracy is: </a:t>
            </a:r>
            <a:r>
              <a:rPr lang="en-US" dirty="0" smtClean="0">
                <a:solidFill>
                  <a:srgbClr val="FF0000"/>
                </a:solidFill>
              </a:rPr>
              <a:t>+-(RTT/2 – min)</a:t>
            </a:r>
          </a:p>
          <a:p>
            <a:r>
              <a:rPr lang="en-US" dirty="0" smtClean="0"/>
              <a:t>Natural next step: minimize inaccuracy</a:t>
            </a:r>
          </a:p>
          <a:p>
            <a:pPr lvl="1"/>
            <a:r>
              <a:rPr lang="en-US" dirty="0" smtClean="0"/>
              <a:t>Take multiple readings and use the minimum RTT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tighter bound</a:t>
            </a:r>
          </a:p>
          <a:p>
            <a:pPr lvl="1"/>
            <a:r>
              <a:rPr lang="en-US" dirty="0" smtClean="0">
                <a:sym typeface="Wingdings"/>
              </a:rPr>
              <a:t>For unusually long </a:t>
            </a:r>
            <a:r>
              <a:rPr lang="en-US" dirty="0" err="1" smtClean="0">
                <a:sym typeface="Wingdings"/>
              </a:rPr>
              <a:t>RTTs</a:t>
            </a:r>
            <a:r>
              <a:rPr lang="en-US" dirty="0" smtClean="0">
                <a:sym typeface="Wingdings"/>
              </a:rPr>
              <a:t>, ignore them and repeat the request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removing outliers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Algorithm: Internal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Uses </a:t>
            </a:r>
            <a:r>
              <a:rPr lang="en-US" dirty="0" smtClean="0">
                <a:latin typeface="Arial" pitchFamily="-1" charset="0"/>
              </a:rPr>
              <a:t>an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elected master process </a:t>
            </a:r>
            <a:r>
              <a:rPr lang="en-US" dirty="0" smtClean="0">
                <a:latin typeface="Arial" pitchFamily="-1" charset="0"/>
              </a:rPr>
              <a:t>to synchronize among clients, without the presence of a time server 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elected master</a:t>
            </a:r>
            <a:r>
              <a:rPr lang="en-US" dirty="0" smtClean="0">
                <a:latin typeface="Arial" pitchFamily="-1" charset="0"/>
              </a:rPr>
              <a:t> broadcasts to all machines requesting for their </a:t>
            </a:r>
            <a:r>
              <a:rPr lang="en-US" dirty="0" smtClean="0">
                <a:latin typeface="Arial" pitchFamily="-1" charset="0"/>
              </a:rPr>
              <a:t>time and </a:t>
            </a:r>
            <a:r>
              <a:rPr lang="en-US" dirty="0" smtClean="0">
                <a:latin typeface="Arial" pitchFamily="-1" charset="0"/>
              </a:rPr>
              <a:t>adjusts times received for RTT &amp; latency, averages </a:t>
            </a:r>
            <a:r>
              <a:rPr lang="en-US" dirty="0" smtClean="0">
                <a:latin typeface="Arial" pitchFamily="-1" charset="0"/>
              </a:rPr>
              <a:t>times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 master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tells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each machine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the difference</a:t>
            </a:r>
            <a:r>
              <a:rPr lang="en-US" dirty="0" smtClean="0">
                <a:latin typeface="Arial" pitchFamily="-1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Issues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Averaging </a:t>
            </a:r>
            <a:r>
              <a:rPr lang="en-US" dirty="0" smtClean="0">
                <a:latin typeface="Arial" pitchFamily="-1" charset="0"/>
              </a:rPr>
              <a:t>client’s clocks may cause the entire system to drift away from UTC over time</a:t>
            </a: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Failure </a:t>
            </a:r>
            <a:r>
              <a:rPr lang="en-US" dirty="0" smtClean="0">
                <a:latin typeface="Arial" pitchFamily="-1" charset="0"/>
              </a:rPr>
              <a:t>of the master requires some time for re-election, so accuracy cannot be </a:t>
            </a:r>
            <a:r>
              <a:rPr lang="en-US" dirty="0" smtClean="0">
                <a:latin typeface="Arial" pitchFamily="-1" charset="0"/>
              </a:rPr>
              <a:t>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Time Protocol (NTP)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Uses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a network of time servers</a:t>
            </a:r>
            <a:r>
              <a:rPr lang="en-US" dirty="0" smtClean="0">
                <a:latin typeface="Arial" pitchFamily="-1" charset="0"/>
              </a:rPr>
              <a:t> to synchronize all processes on a network.</a:t>
            </a:r>
            <a:r>
              <a:rPr lang="en-US" dirty="0" smtClean="0">
                <a:latin typeface="Arial" pitchFamily="-1" charset="0"/>
              </a:rPr>
              <a:t>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Designed for the Internet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Why not Christian’s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algo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.?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Time servers are connected by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a synchronization subnet tree</a:t>
            </a:r>
            <a:r>
              <a:rPr lang="en-US" dirty="0" smtClean="0">
                <a:latin typeface="Arial" pitchFamily="-1" charset="0"/>
              </a:rPr>
              <a:t>.  The root is in touch with UTC.  Each node synchronizes its</a:t>
            </a:r>
            <a:r>
              <a:rPr lang="en-US" dirty="0" smtClean="0">
                <a:latin typeface="Arial" pitchFamily="-1" charset="0"/>
              </a:rPr>
              <a:t> children </a:t>
            </a:r>
            <a:r>
              <a:rPr lang="en-US" dirty="0" smtClean="0">
                <a:latin typeface="Arial" pitchFamily="-1" charset="0"/>
              </a:rPr>
              <a:t>nodes</a:t>
            </a:r>
            <a:r>
              <a:rPr lang="en-US" dirty="0" smtClean="0">
                <a:latin typeface="Arial" pitchFamily="-1" charset="0"/>
              </a:rPr>
              <a:t>.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581025" y="4953000"/>
            <a:ext cx="5845175" cy="876300"/>
          </a:xfrm>
          <a:custGeom>
            <a:avLst/>
            <a:gdLst>
              <a:gd name="T0" fmla="*/ 3658 w 3682"/>
              <a:gd name="T1" fmla="*/ 344 h 552"/>
              <a:gd name="T2" fmla="*/ 3586 w 3682"/>
              <a:gd name="T3" fmla="*/ 368 h 552"/>
              <a:gd name="T4" fmla="*/ 3562 w 3682"/>
              <a:gd name="T5" fmla="*/ 376 h 552"/>
              <a:gd name="T6" fmla="*/ 3514 w 3682"/>
              <a:gd name="T7" fmla="*/ 424 h 552"/>
              <a:gd name="T8" fmla="*/ 3466 w 3682"/>
              <a:gd name="T9" fmla="*/ 440 h 552"/>
              <a:gd name="T10" fmla="*/ 3442 w 3682"/>
              <a:gd name="T11" fmla="*/ 448 h 552"/>
              <a:gd name="T12" fmla="*/ 3258 w 3682"/>
              <a:gd name="T13" fmla="*/ 416 h 552"/>
              <a:gd name="T14" fmla="*/ 3034 w 3682"/>
              <a:gd name="T15" fmla="*/ 408 h 552"/>
              <a:gd name="T16" fmla="*/ 2914 w 3682"/>
              <a:gd name="T17" fmla="*/ 384 h 552"/>
              <a:gd name="T18" fmla="*/ 2506 w 3682"/>
              <a:gd name="T19" fmla="*/ 392 h 552"/>
              <a:gd name="T20" fmla="*/ 2434 w 3682"/>
              <a:gd name="T21" fmla="*/ 416 h 552"/>
              <a:gd name="T22" fmla="*/ 2410 w 3682"/>
              <a:gd name="T23" fmla="*/ 424 h 552"/>
              <a:gd name="T24" fmla="*/ 2290 w 3682"/>
              <a:gd name="T25" fmla="*/ 408 h 552"/>
              <a:gd name="T26" fmla="*/ 2178 w 3682"/>
              <a:gd name="T27" fmla="*/ 376 h 552"/>
              <a:gd name="T28" fmla="*/ 2034 w 3682"/>
              <a:gd name="T29" fmla="*/ 368 h 552"/>
              <a:gd name="T30" fmla="*/ 1762 w 3682"/>
              <a:gd name="T31" fmla="*/ 376 h 552"/>
              <a:gd name="T32" fmla="*/ 1666 w 3682"/>
              <a:gd name="T33" fmla="*/ 416 h 552"/>
              <a:gd name="T34" fmla="*/ 1618 w 3682"/>
              <a:gd name="T35" fmla="*/ 432 h 552"/>
              <a:gd name="T36" fmla="*/ 1354 w 3682"/>
              <a:gd name="T37" fmla="*/ 392 h 552"/>
              <a:gd name="T38" fmla="*/ 1154 w 3682"/>
              <a:gd name="T39" fmla="*/ 408 h 552"/>
              <a:gd name="T40" fmla="*/ 922 w 3682"/>
              <a:gd name="T41" fmla="*/ 544 h 552"/>
              <a:gd name="T42" fmla="*/ 306 w 3682"/>
              <a:gd name="T43" fmla="*/ 552 h 552"/>
              <a:gd name="T44" fmla="*/ 82 w 3682"/>
              <a:gd name="T45" fmla="*/ 544 h 552"/>
              <a:gd name="T46" fmla="*/ 34 w 3682"/>
              <a:gd name="T47" fmla="*/ 528 h 552"/>
              <a:gd name="T48" fmla="*/ 10 w 3682"/>
              <a:gd name="T49" fmla="*/ 240 h 552"/>
              <a:gd name="T50" fmla="*/ 42 w 3682"/>
              <a:gd name="T51" fmla="*/ 56 h 552"/>
              <a:gd name="T52" fmla="*/ 114 w 3682"/>
              <a:gd name="T53" fmla="*/ 16 h 552"/>
              <a:gd name="T54" fmla="*/ 162 w 3682"/>
              <a:gd name="T55" fmla="*/ 0 h 552"/>
              <a:gd name="T56" fmla="*/ 738 w 3682"/>
              <a:gd name="T57" fmla="*/ 32 h 552"/>
              <a:gd name="T58" fmla="*/ 1322 w 3682"/>
              <a:gd name="T59" fmla="*/ 64 h 552"/>
              <a:gd name="T60" fmla="*/ 1626 w 3682"/>
              <a:gd name="T61" fmla="*/ 96 h 552"/>
              <a:gd name="T62" fmla="*/ 1778 w 3682"/>
              <a:gd name="T63" fmla="*/ 120 h 552"/>
              <a:gd name="T64" fmla="*/ 2002 w 3682"/>
              <a:gd name="T65" fmla="*/ 128 h 552"/>
              <a:gd name="T66" fmla="*/ 2122 w 3682"/>
              <a:gd name="T67" fmla="*/ 136 h 552"/>
              <a:gd name="T68" fmla="*/ 2370 w 3682"/>
              <a:gd name="T69" fmla="*/ 96 h 552"/>
              <a:gd name="T70" fmla="*/ 2858 w 3682"/>
              <a:gd name="T71" fmla="*/ 136 h 552"/>
              <a:gd name="T72" fmla="*/ 3330 w 3682"/>
              <a:gd name="T73" fmla="*/ 112 h 552"/>
              <a:gd name="T74" fmla="*/ 3586 w 3682"/>
              <a:gd name="T75" fmla="*/ 104 h 552"/>
              <a:gd name="T76" fmla="*/ 3658 w 3682"/>
              <a:gd name="T77" fmla="*/ 184 h 552"/>
              <a:gd name="T78" fmla="*/ 3674 w 3682"/>
              <a:gd name="T79" fmla="*/ 232 h 552"/>
              <a:gd name="T80" fmla="*/ 3682 w 3682"/>
              <a:gd name="T81" fmla="*/ 256 h 552"/>
              <a:gd name="T82" fmla="*/ 3674 w 3682"/>
              <a:gd name="T83" fmla="*/ 320 h 552"/>
              <a:gd name="T84" fmla="*/ 3658 w 3682"/>
              <a:gd name="T85" fmla="*/ 344 h 5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682"/>
              <a:gd name="T130" fmla="*/ 0 h 552"/>
              <a:gd name="T131" fmla="*/ 3682 w 3682"/>
              <a:gd name="T132" fmla="*/ 552 h 55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682" h="552">
                <a:moveTo>
                  <a:pt x="3658" y="344"/>
                </a:moveTo>
                <a:cubicBezTo>
                  <a:pt x="3635" y="352"/>
                  <a:pt x="3599" y="364"/>
                  <a:pt x="3586" y="368"/>
                </a:cubicBezTo>
                <a:cubicBezTo>
                  <a:pt x="3578" y="371"/>
                  <a:pt x="3562" y="376"/>
                  <a:pt x="3562" y="376"/>
                </a:cubicBezTo>
                <a:cubicBezTo>
                  <a:pt x="3546" y="392"/>
                  <a:pt x="3530" y="408"/>
                  <a:pt x="3514" y="424"/>
                </a:cubicBezTo>
                <a:cubicBezTo>
                  <a:pt x="3502" y="436"/>
                  <a:pt x="3482" y="435"/>
                  <a:pt x="3466" y="440"/>
                </a:cubicBezTo>
                <a:cubicBezTo>
                  <a:pt x="3458" y="443"/>
                  <a:pt x="3442" y="448"/>
                  <a:pt x="3442" y="448"/>
                </a:cubicBezTo>
                <a:cubicBezTo>
                  <a:pt x="3382" y="443"/>
                  <a:pt x="3317" y="420"/>
                  <a:pt x="3258" y="416"/>
                </a:cubicBezTo>
                <a:cubicBezTo>
                  <a:pt x="3183" y="411"/>
                  <a:pt x="3109" y="411"/>
                  <a:pt x="3034" y="408"/>
                </a:cubicBezTo>
                <a:cubicBezTo>
                  <a:pt x="2994" y="400"/>
                  <a:pt x="2954" y="394"/>
                  <a:pt x="2914" y="384"/>
                </a:cubicBezTo>
                <a:cubicBezTo>
                  <a:pt x="2778" y="387"/>
                  <a:pt x="2642" y="385"/>
                  <a:pt x="2506" y="392"/>
                </a:cubicBezTo>
                <a:cubicBezTo>
                  <a:pt x="2506" y="392"/>
                  <a:pt x="2446" y="412"/>
                  <a:pt x="2434" y="416"/>
                </a:cubicBezTo>
                <a:cubicBezTo>
                  <a:pt x="2426" y="419"/>
                  <a:pt x="2410" y="424"/>
                  <a:pt x="2410" y="424"/>
                </a:cubicBezTo>
                <a:cubicBezTo>
                  <a:pt x="2386" y="421"/>
                  <a:pt x="2319" y="415"/>
                  <a:pt x="2290" y="408"/>
                </a:cubicBezTo>
                <a:cubicBezTo>
                  <a:pt x="2252" y="398"/>
                  <a:pt x="2218" y="379"/>
                  <a:pt x="2178" y="376"/>
                </a:cubicBezTo>
                <a:cubicBezTo>
                  <a:pt x="2130" y="372"/>
                  <a:pt x="2082" y="371"/>
                  <a:pt x="2034" y="368"/>
                </a:cubicBezTo>
                <a:cubicBezTo>
                  <a:pt x="1943" y="371"/>
                  <a:pt x="1852" y="369"/>
                  <a:pt x="1762" y="376"/>
                </a:cubicBezTo>
                <a:cubicBezTo>
                  <a:pt x="1755" y="377"/>
                  <a:pt x="1684" y="410"/>
                  <a:pt x="1666" y="416"/>
                </a:cubicBezTo>
                <a:cubicBezTo>
                  <a:pt x="1650" y="421"/>
                  <a:pt x="1618" y="432"/>
                  <a:pt x="1618" y="432"/>
                </a:cubicBezTo>
                <a:cubicBezTo>
                  <a:pt x="1514" y="427"/>
                  <a:pt x="1446" y="423"/>
                  <a:pt x="1354" y="392"/>
                </a:cubicBezTo>
                <a:cubicBezTo>
                  <a:pt x="1287" y="395"/>
                  <a:pt x="1214" y="378"/>
                  <a:pt x="1154" y="408"/>
                </a:cubicBezTo>
                <a:cubicBezTo>
                  <a:pt x="1082" y="444"/>
                  <a:pt x="1021" y="542"/>
                  <a:pt x="922" y="544"/>
                </a:cubicBezTo>
                <a:cubicBezTo>
                  <a:pt x="717" y="549"/>
                  <a:pt x="511" y="549"/>
                  <a:pt x="306" y="552"/>
                </a:cubicBezTo>
                <a:cubicBezTo>
                  <a:pt x="231" y="549"/>
                  <a:pt x="156" y="551"/>
                  <a:pt x="82" y="544"/>
                </a:cubicBezTo>
                <a:cubicBezTo>
                  <a:pt x="65" y="543"/>
                  <a:pt x="34" y="528"/>
                  <a:pt x="34" y="528"/>
                </a:cubicBezTo>
                <a:cubicBezTo>
                  <a:pt x="5" y="441"/>
                  <a:pt x="18" y="333"/>
                  <a:pt x="10" y="240"/>
                </a:cubicBezTo>
                <a:cubicBezTo>
                  <a:pt x="14" y="180"/>
                  <a:pt x="0" y="107"/>
                  <a:pt x="42" y="56"/>
                </a:cubicBezTo>
                <a:cubicBezTo>
                  <a:pt x="70" y="23"/>
                  <a:pt x="68" y="31"/>
                  <a:pt x="114" y="16"/>
                </a:cubicBezTo>
                <a:cubicBezTo>
                  <a:pt x="130" y="11"/>
                  <a:pt x="162" y="0"/>
                  <a:pt x="162" y="0"/>
                </a:cubicBezTo>
                <a:cubicBezTo>
                  <a:pt x="356" y="8"/>
                  <a:pt x="546" y="15"/>
                  <a:pt x="738" y="32"/>
                </a:cubicBezTo>
                <a:cubicBezTo>
                  <a:pt x="897" y="85"/>
                  <a:pt x="1190" y="61"/>
                  <a:pt x="1322" y="64"/>
                </a:cubicBezTo>
                <a:cubicBezTo>
                  <a:pt x="1423" y="77"/>
                  <a:pt x="1525" y="85"/>
                  <a:pt x="1626" y="96"/>
                </a:cubicBezTo>
                <a:cubicBezTo>
                  <a:pt x="1676" y="102"/>
                  <a:pt x="1728" y="117"/>
                  <a:pt x="1778" y="120"/>
                </a:cubicBezTo>
                <a:cubicBezTo>
                  <a:pt x="1853" y="125"/>
                  <a:pt x="1927" y="125"/>
                  <a:pt x="2002" y="128"/>
                </a:cubicBezTo>
                <a:cubicBezTo>
                  <a:pt x="2042" y="130"/>
                  <a:pt x="2082" y="133"/>
                  <a:pt x="2122" y="136"/>
                </a:cubicBezTo>
                <a:cubicBezTo>
                  <a:pt x="2210" y="132"/>
                  <a:pt x="2296" y="145"/>
                  <a:pt x="2370" y="96"/>
                </a:cubicBezTo>
                <a:cubicBezTo>
                  <a:pt x="2551" y="101"/>
                  <a:pt x="2690" y="102"/>
                  <a:pt x="2858" y="136"/>
                </a:cubicBezTo>
                <a:cubicBezTo>
                  <a:pt x="3017" y="131"/>
                  <a:pt x="3172" y="120"/>
                  <a:pt x="3330" y="112"/>
                </a:cubicBezTo>
                <a:cubicBezTo>
                  <a:pt x="3441" y="93"/>
                  <a:pt x="3420" y="97"/>
                  <a:pt x="3586" y="104"/>
                </a:cubicBezTo>
                <a:cubicBezTo>
                  <a:pt x="3620" y="115"/>
                  <a:pt x="3647" y="150"/>
                  <a:pt x="3658" y="184"/>
                </a:cubicBezTo>
                <a:cubicBezTo>
                  <a:pt x="3663" y="200"/>
                  <a:pt x="3669" y="216"/>
                  <a:pt x="3674" y="232"/>
                </a:cubicBezTo>
                <a:cubicBezTo>
                  <a:pt x="3677" y="240"/>
                  <a:pt x="3682" y="256"/>
                  <a:pt x="3682" y="256"/>
                </a:cubicBezTo>
                <a:cubicBezTo>
                  <a:pt x="3679" y="277"/>
                  <a:pt x="3680" y="299"/>
                  <a:pt x="3674" y="320"/>
                </a:cubicBezTo>
                <a:cubicBezTo>
                  <a:pt x="3671" y="329"/>
                  <a:pt x="3658" y="344"/>
                  <a:pt x="3658" y="344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EFF72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2209800" y="5397500"/>
            <a:ext cx="6253163" cy="1079500"/>
          </a:xfrm>
          <a:custGeom>
            <a:avLst/>
            <a:gdLst>
              <a:gd name="T0" fmla="*/ 3424 w 3899"/>
              <a:gd name="T1" fmla="*/ 792 h 824"/>
              <a:gd name="T2" fmla="*/ 3592 w 3899"/>
              <a:gd name="T3" fmla="*/ 744 h 824"/>
              <a:gd name="T4" fmla="*/ 3640 w 3899"/>
              <a:gd name="T5" fmla="*/ 720 h 824"/>
              <a:gd name="T6" fmla="*/ 3656 w 3899"/>
              <a:gd name="T7" fmla="*/ 696 h 824"/>
              <a:gd name="T8" fmla="*/ 3680 w 3899"/>
              <a:gd name="T9" fmla="*/ 688 h 824"/>
              <a:gd name="T10" fmla="*/ 3704 w 3899"/>
              <a:gd name="T11" fmla="*/ 672 h 824"/>
              <a:gd name="T12" fmla="*/ 3808 w 3899"/>
              <a:gd name="T13" fmla="*/ 560 h 824"/>
              <a:gd name="T14" fmla="*/ 3880 w 3899"/>
              <a:gd name="T15" fmla="*/ 440 h 824"/>
              <a:gd name="T16" fmla="*/ 3896 w 3899"/>
              <a:gd name="T17" fmla="*/ 392 h 824"/>
              <a:gd name="T18" fmla="*/ 3880 w 3899"/>
              <a:gd name="T19" fmla="*/ 288 h 824"/>
              <a:gd name="T20" fmla="*/ 3808 w 3899"/>
              <a:gd name="T21" fmla="*/ 240 h 824"/>
              <a:gd name="T22" fmla="*/ 3736 w 3899"/>
              <a:gd name="T23" fmla="*/ 200 h 824"/>
              <a:gd name="T24" fmla="*/ 3656 w 3899"/>
              <a:gd name="T25" fmla="*/ 176 h 824"/>
              <a:gd name="T26" fmla="*/ 3352 w 3899"/>
              <a:gd name="T27" fmla="*/ 56 h 824"/>
              <a:gd name="T28" fmla="*/ 3280 w 3899"/>
              <a:gd name="T29" fmla="*/ 24 h 824"/>
              <a:gd name="T30" fmla="*/ 3160 w 3899"/>
              <a:gd name="T31" fmla="*/ 0 h 824"/>
              <a:gd name="T32" fmla="*/ 2936 w 3899"/>
              <a:gd name="T33" fmla="*/ 8 h 824"/>
              <a:gd name="T34" fmla="*/ 2888 w 3899"/>
              <a:gd name="T35" fmla="*/ 24 h 824"/>
              <a:gd name="T36" fmla="*/ 2800 w 3899"/>
              <a:gd name="T37" fmla="*/ 216 h 824"/>
              <a:gd name="T38" fmla="*/ 2752 w 3899"/>
              <a:gd name="T39" fmla="*/ 312 h 824"/>
              <a:gd name="T40" fmla="*/ 2240 w 3899"/>
              <a:gd name="T41" fmla="*/ 272 h 824"/>
              <a:gd name="T42" fmla="*/ 1888 w 3899"/>
              <a:gd name="T43" fmla="*/ 296 h 824"/>
              <a:gd name="T44" fmla="*/ 1408 w 3899"/>
              <a:gd name="T45" fmla="*/ 272 h 824"/>
              <a:gd name="T46" fmla="*/ 1064 w 3899"/>
              <a:gd name="T47" fmla="*/ 304 h 824"/>
              <a:gd name="T48" fmla="*/ 248 w 3899"/>
              <a:gd name="T49" fmla="*/ 296 h 824"/>
              <a:gd name="T50" fmla="*/ 104 w 3899"/>
              <a:gd name="T51" fmla="*/ 368 h 824"/>
              <a:gd name="T52" fmla="*/ 56 w 3899"/>
              <a:gd name="T53" fmla="*/ 384 h 824"/>
              <a:gd name="T54" fmla="*/ 16 w 3899"/>
              <a:gd name="T55" fmla="*/ 432 h 824"/>
              <a:gd name="T56" fmla="*/ 0 w 3899"/>
              <a:gd name="T57" fmla="*/ 480 h 824"/>
              <a:gd name="T58" fmla="*/ 8 w 3899"/>
              <a:gd name="T59" fmla="*/ 744 h 824"/>
              <a:gd name="T60" fmla="*/ 56 w 3899"/>
              <a:gd name="T61" fmla="*/ 784 h 824"/>
              <a:gd name="T62" fmla="*/ 208 w 3899"/>
              <a:gd name="T63" fmla="*/ 824 h 824"/>
              <a:gd name="T64" fmla="*/ 464 w 3899"/>
              <a:gd name="T65" fmla="*/ 792 h 824"/>
              <a:gd name="T66" fmla="*/ 1024 w 3899"/>
              <a:gd name="T67" fmla="*/ 776 h 824"/>
              <a:gd name="T68" fmla="*/ 1544 w 3899"/>
              <a:gd name="T69" fmla="*/ 776 h 824"/>
              <a:gd name="T70" fmla="*/ 2408 w 3899"/>
              <a:gd name="T71" fmla="*/ 768 h 824"/>
              <a:gd name="T72" fmla="*/ 3064 w 3899"/>
              <a:gd name="T73" fmla="*/ 760 h 824"/>
              <a:gd name="T74" fmla="*/ 3352 w 3899"/>
              <a:gd name="T75" fmla="*/ 800 h 824"/>
              <a:gd name="T76" fmla="*/ 3424 w 3899"/>
              <a:gd name="T77" fmla="*/ 792 h 82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899"/>
              <a:gd name="T118" fmla="*/ 0 h 824"/>
              <a:gd name="T119" fmla="*/ 3899 w 3899"/>
              <a:gd name="T120" fmla="*/ 824 h 82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899" h="824">
                <a:moveTo>
                  <a:pt x="3424" y="792"/>
                </a:moveTo>
                <a:cubicBezTo>
                  <a:pt x="3484" y="782"/>
                  <a:pt x="3534" y="759"/>
                  <a:pt x="3592" y="744"/>
                </a:cubicBezTo>
                <a:cubicBezTo>
                  <a:pt x="3607" y="734"/>
                  <a:pt x="3626" y="731"/>
                  <a:pt x="3640" y="720"/>
                </a:cubicBezTo>
                <a:cubicBezTo>
                  <a:pt x="3648" y="714"/>
                  <a:pt x="3648" y="702"/>
                  <a:pt x="3656" y="696"/>
                </a:cubicBezTo>
                <a:cubicBezTo>
                  <a:pt x="3663" y="691"/>
                  <a:pt x="3672" y="692"/>
                  <a:pt x="3680" y="688"/>
                </a:cubicBezTo>
                <a:cubicBezTo>
                  <a:pt x="3689" y="684"/>
                  <a:pt x="3697" y="678"/>
                  <a:pt x="3704" y="672"/>
                </a:cubicBezTo>
                <a:cubicBezTo>
                  <a:pt x="3744" y="639"/>
                  <a:pt x="3765" y="589"/>
                  <a:pt x="3808" y="560"/>
                </a:cubicBezTo>
                <a:cubicBezTo>
                  <a:pt x="3823" y="515"/>
                  <a:pt x="3866" y="483"/>
                  <a:pt x="3880" y="440"/>
                </a:cubicBezTo>
                <a:cubicBezTo>
                  <a:pt x="3885" y="424"/>
                  <a:pt x="3896" y="392"/>
                  <a:pt x="3896" y="392"/>
                </a:cubicBezTo>
                <a:cubicBezTo>
                  <a:pt x="3893" y="357"/>
                  <a:pt x="3899" y="317"/>
                  <a:pt x="3880" y="288"/>
                </a:cubicBezTo>
                <a:cubicBezTo>
                  <a:pt x="3861" y="260"/>
                  <a:pt x="3836" y="254"/>
                  <a:pt x="3808" y="240"/>
                </a:cubicBezTo>
                <a:cubicBezTo>
                  <a:pt x="3783" y="228"/>
                  <a:pt x="3761" y="212"/>
                  <a:pt x="3736" y="200"/>
                </a:cubicBezTo>
                <a:cubicBezTo>
                  <a:pt x="3711" y="187"/>
                  <a:pt x="3681" y="189"/>
                  <a:pt x="3656" y="176"/>
                </a:cubicBezTo>
                <a:cubicBezTo>
                  <a:pt x="3558" y="127"/>
                  <a:pt x="3457" y="91"/>
                  <a:pt x="3352" y="56"/>
                </a:cubicBezTo>
                <a:cubicBezTo>
                  <a:pt x="3326" y="47"/>
                  <a:pt x="3306" y="31"/>
                  <a:pt x="3280" y="24"/>
                </a:cubicBezTo>
                <a:cubicBezTo>
                  <a:pt x="3240" y="14"/>
                  <a:pt x="3200" y="10"/>
                  <a:pt x="3160" y="0"/>
                </a:cubicBezTo>
                <a:cubicBezTo>
                  <a:pt x="3085" y="3"/>
                  <a:pt x="3010" y="1"/>
                  <a:pt x="2936" y="8"/>
                </a:cubicBezTo>
                <a:cubicBezTo>
                  <a:pt x="2919" y="9"/>
                  <a:pt x="2888" y="24"/>
                  <a:pt x="2888" y="24"/>
                </a:cubicBezTo>
                <a:cubicBezTo>
                  <a:pt x="2847" y="86"/>
                  <a:pt x="2818" y="143"/>
                  <a:pt x="2800" y="216"/>
                </a:cubicBezTo>
                <a:cubicBezTo>
                  <a:pt x="2789" y="258"/>
                  <a:pt x="2788" y="288"/>
                  <a:pt x="2752" y="312"/>
                </a:cubicBezTo>
                <a:cubicBezTo>
                  <a:pt x="2572" y="307"/>
                  <a:pt x="2415" y="294"/>
                  <a:pt x="2240" y="272"/>
                </a:cubicBezTo>
                <a:cubicBezTo>
                  <a:pt x="2107" y="276"/>
                  <a:pt x="2010" y="276"/>
                  <a:pt x="1888" y="296"/>
                </a:cubicBezTo>
                <a:cubicBezTo>
                  <a:pt x="1456" y="279"/>
                  <a:pt x="1615" y="295"/>
                  <a:pt x="1408" y="272"/>
                </a:cubicBezTo>
                <a:cubicBezTo>
                  <a:pt x="1250" y="277"/>
                  <a:pt x="1189" y="273"/>
                  <a:pt x="1064" y="304"/>
                </a:cubicBezTo>
                <a:cubicBezTo>
                  <a:pt x="767" y="300"/>
                  <a:pt x="531" y="286"/>
                  <a:pt x="248" y="296"/>
                </a:cubicBezTo>
                <a:cubicBezTo>
                  <a:pt x="201" y="327"/>
                  <a:pt x="158" y="350"/>
                  <a:pt x="104" y="368"/>
                </a:cubicBezTo>
                <a:cubicBezTo>
                  <a:pt x="88" y="373"/>
                  <a:pt x="56" y="384"/>
                  <a:pt x="56" y="384"/>
                </a:cubicBezTo>
                <a:cubicBezTo>
                  <a:pt x="41" y="399"/>
                  <a:pt x="25" y="412"/>
                  <a:pt x="16" y="432"/>
                </a:cubicBezTo>
                <a:cubicBezTo>
                  <a:pt x="9" y="447"/>
                  <a:pt x="0" y="480"/>
                  <a:pt x="0" y="480"/>
                </a:cubicBezTo>
                <a:cubicBezTo>
                  <a:pt x="3" y="568"/>
                  <a:pt x="1" y="656"/>
                  <a:pt x="8" y="744"/>
                </a:cubicBezTo>
                <a:cubicBezTo>
                  <a:pt x="10" y="769"/>
                  <a:pt x="41" y="775"/>
                  <a:pt x="56" y="784"/>
                </a:cubicBezTo>
                <a:cubicBezTo>
                  <a:pt x="103" y="811"/>
                  <a:pt x="155" y="815"/>
                  <a:pt x="208" y="824"/>
                </a:cubicBezTo>
                <a:cubicBezTo>
                  <a:pt x="302" y="819"/>
                  <a:pt x="375" y="798"/>
                  <a:pt x="464" y="792"/>
                </a:cubicBezTo>
                <a:cubicBezTo>
                  <a:pt x="627" y="781"/>
                  <a:pt x="888" y="779"/>
                  <a:pt x="1024" y="776"/>
                </a:cubicBezTo>
                <a:cubicBezTo>
                  <a:pt x="1216" y="728"/>
                  <a:pt x="1012" y="776"/>
                  <a:pt x="1544" y="776"/>
                </a:cubicBezTo>
                <a:cubicBezTo>
                  <a:pt x="1832" y="776"/>
                  <a:pt x="2120" y="771"/>
                  <a:pt x="2408" y="768"/>
                </a:cubicBezTo>
                <a:cubicBezTo>
                  <a:pt x="2638" y="757"/>
                  <a:pt x="2822" y="755"/>
                  <a:pt x="3064" y="760"/>
                </a:cubicBezTo>
                <a:cubicBezTo>
                  <a:pt x="3161" y="771"/>
                  <a:pt x="3256" y="789"/>
                  <a:pt x="3352" y="800"/>
                </a:cubicBezTo>
                <a:cubicBezTo>
                  <a:pt x="3413" y="807"/>
                  <a:pt x="3384" y="818"/>
                  <a:pt x="3424" y="792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EFF72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500" y="4953000"/>
            <a:ext cx="222250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Secondry</a:t>
            </a:r>
            <a:r>
              <a:rPr lang="en-US" sz="1800" dirty="0"/>
              <a:t> servers, </a:t>
            </a:r>
            <a:r>
              <a:rPr lang="en-US" sz="1800" dirty="0" err="1" smtClean="0"/>
              <a:t>sync’ed</a:t>
            </a:r>
            <a:r>
              <a:rPr lang="en-US" sz="1800" dirty="0" smtClean="0"/>
              <a:t> </a:t>
            </a:r>
            <a:r>
              <a:rPr lang="en-US" sz="1800" dirty="0"/>
              <a:t>by the primary server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724400" y="4267200"/>
            <a:ext cx="3525838" cy="5588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152" y="192"/>
              </a:cxn>
              <a:cxn ang="0">
                <a:pos x="200" y="160"/>
              </a:cxn>
              <a:cxn ang="0">
                <a:pos x="496" y="56"/>
              </a:cxn>
              <a:cxn ang="0">
                <a:pos x="664" y="40"/>
              </a:cxn>
              <a:cxn ang="0">
                <a:pos x="1224" y="32"/>
              </a:cxn>
              <a:cxn ang="0">
                <a:pos x="1376" y="0"/>
              </a:cxn>
              <a:cxn ang="0">
                <a:pos x="1584" y="8"/>
              </a:cxn>
              <a:cxn ang="0">
                <a:pos x="1752" y="24"/>
              </a:cxn>
              <a:cxn ang="0">
                <a:pos x="2152" y="64"/>
              </a:cxn>
              <a:cxn ang="0">
                <a:pos x="2168" y="112"/>
              </a:cxn>
              <a:cxn ang="0">
                <a:pos x="2016" y="328"/>
              </a:cxn>
              <a:cxn ang="0">
                <a:pos x="1496" y="264"/>
              </a:cxn>
              <a:cxn ang="0">
                <a:pos x="1248" y="280"/>
              </a:cxn>
              <a:cxn ang="0">
                <a:pos x="1024" y="328"/>
              </a:cxn>
              <a:cxn ang="0">
                <a:pos x="672" y="296"/>
              </a:cxn>
              <a:cxn ang="0">
                <a:pos x="544" y="272"/>
              </a:cxn>
              <a:cxn ang="0">
                <a:pos x="368" y="224"/>
              </a:cxn>
              <a:cxn ang="0">
                <a:pos x="0" y="232"/>
              </a:cxn>
            </a:cxnLst>
            <a:rect l="0" t="0" r="r" b="b"/>
            <a:pathLst>
              <a:path w="2221" h="328">
                <a:moveTo>
                  <a:pt x="0" y="232"/>
                </a:moveTo>
                <a:cubicBezTo>
                  <a:pt x="38" y="224"/>
                  <a:pt x="116" y="216"/>
                  <a:pt x="152" y="192"/>
                </a:cubicBezTo>
                <a:cubicBezTo>
                  <a:pt x="168" y="181"/>
                  <a:pt x="200" y="160"/>
                  <a:pt x="200" y="160"/>
                </a:cubicBezTo>
                <a:cubicBezTo>
                  <a:pt x="259" y="72"/>
                  <a:pt x="402" y="65"/>
                  <a:pt x="496" y="56"/>
                </a:cubicBezTo>
                <a:cubicBezTo>
                  <a:pt x="552" y="50"/>
                  <a:pt x="608" y="41"/>
                  <a:pt x="664" y="40"/>
                </a:cubicBezTo>
                <a:cubicBezTo>
                  <a:pt x="851" y="37"/>
                  <a:pt x="1037" y="35"/>
                  <a:pt x="1224" y="32"/>
                </a:cubicBezTo>
                <a:cubicBezTo>
                  <a:pt x="1275" y="22"/>
                  <a:pt x="1326" y="17"/>
                  <a:pt x="1376" y="0"/>
                </a:cubicBezTo>
                <a:cubicBezTo>
                  <a:pt x="1445" y="3"/>
                  <a:pt x="1515" y="4"/>
                  <a:pt x="1584" y="8"/>
                </a:cubicBezTo>
                <a:cubicBezTo>
                  <a:pt x="1640" y="12"/>
                  <a:pt x="1752" y="24"/>
                  <a:pt x="1752" y="24"/>
                </a:cubicBezTo>
                <a:cubicBezTo>
                  <a:pt x="1930" y="69"/>
                  <a:pt x="1906" y="57"/>
                  <a:pt x="2152" y="64"/>
                </a:cubicBezTo>
                <a:cubicBezTo>
                  <a:pt x="2157" y="80"/>
                  <a:pt x="2163" y="96"/>
                  <a:pt x="2168" y="112"/>
                </a:cubicBezTo>
                <a:cubicBezTo>
                  <a:pt x="2221" y="272"/>
                  <a:pt x="2131" y="312"/>
                  <a:pt x="2016" y="328"/>
                </a:cubicBezTo>
                <a:cubicBezTo>
                  <a:pt x="1840" y="318"/>
                  <a:pt x="1669" y="299"/>
                  <a:pt x="1496" y="264"/>
                </a:cubicBezTo>
                <a:cubicBezTo>
                  <a:pt x="1477" y="265"/>
                  <a:pt x="1308" y="267"/>
                  <a:pt x="1248" y="280"/>
                </a:cubicBezTo>
                <a:cubicBezTo>
                  <a:pt x="1173" y="296"/>
                  <a:pt x="1101" y="317"/>
                  <a:pt x="1024" y="328"/>
                </a:cubicBezTo>
                <a:cubicBezTo>
                  <a:pt x="893" y="323"/>
                  <a:pt x="795" y="311"/>
                  <a:pt x="672" y="296"/>
                </a:cubicBezTo>
                <a:cubicBezTo>
                  <a:pt x="630" y="282"/>
                  <a:pt x="587" y="282"/>
                  <a:pt x="544" y="272"/>
                </a:cubicBezTo>
                <a:cubicBezTo>
                  <a:pt x="487" y="259"/>
                  <a:pt x="423" y="242"/>
                  <a:pt x="368" y="224"/>
                </a:cubicBezTo>
                <a:cubicBezTo>
                  <a:pt x="16" y="232"/>
                  <a:pt x="139" y="232"/>
                  <a:pt x="0" y="232"/>
                </a:cubicBezTo>
                <a:close/>
              </a:path>
            </a:pathLst>
          </a:cu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089400" y="44577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768600" y="51816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140200" y="5130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40400" y="51689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298700" y="59309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048000" y="5892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873500" y="5892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584700" y="58801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397500" y="58420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172200" y="58674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187700" y="4737100"/>
            <a:ext cx="927100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394200" y="48768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622800" y="4813300"/>
            <a:ext cx="119380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654300" y="5638800"/>
            <a:ext cx="30480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24200" y="5575300"/>
            <a:ext cx="21590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84700" y="5511800"/>
            <a:ext cx="228600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5791200" y="5575300"/>
            <a:ext cx="2413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184900" y="5562600"/>
            <a:ext cx="228600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56200" y="4327698"/>
            <a:ext cx="3124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Primary server, direct </a:t>
            </a:r>
            <a:r>
              <a:rPr lang="en-US" sz="1800" dirty="0" smtClean="0"/>
              <a:t>sync.</a:t>
            </a:r>
            <a:endParaRPr lang="en-US" sz="1800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43700" y="5334000"/>
            <a:ext cx="17526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Strata 3, </a:t>
            </a:r>
            <a:r>
              <a:rPr lang="en-US" sz="1800" dirty="0" err="1" smtClean="0"/>
              <a:t>sync’ed</a:t>
            </a:r>
            <a:r>
              <a:rPr lang="en-US" sz="1800" dirty="0" smtClean="0"/>
              <a:t> </a:t>
            </a:r>
            <a:r>
              <a:rPr lang="en-US" sz="1800" dirty="0"/>
              <a:t>by the secondary servers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4216400" y="5524500"/>
            <a:ext cx="16510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2349500" y="6362700"/>
            <a:ext cx="2286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717800" y="6337300"/>
            <a:ext cx="1778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3771900" y="6286500"/>
            <a:ext cx="2413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165600" y="6311900"/>
            <a:ext cx="25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4343400" y="6273800"/>
            <a:ext cx="2286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4775200" y="6324600"/>
            <a:ext cx="1270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5435600" y="6286500"/>
            <a:ext cx="1778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765800" y="6261100"/>
            <a:ext cx="2413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6286500" y="6311900"/>
            <a:ext cx="1524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553200" y="6286500"/>
            <a:ext cx="152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136900" y="6324600"/>
            <a:ext cx="2032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3454400" y="6299200"/>
            <a:ext cx="762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978400" y="6299200"/>
            <a:ext cx="1651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689600" y="6248400"/>
            <a:ext cx="381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267200" y="45212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2908300" y="52578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292600" y="52197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892800" y="52578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425700" y="60071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3213100" y="59817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4013200" y="59690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737100" y="59563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5562600" y="59436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337300" y="59436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519176" cy="58997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Exchanged Between a Pair of NTP Peers (“Connected Servers”)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2150" y="1516063"/>
            <a:ext cx="7721600" cy="2684462"/>
            <a:chOff x="579" y="1435"/>
            <a:chExt cx="5269" cy="1691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0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8" y="1654"/>
              <a:ext cx="14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0" y="1654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1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4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6"/>
              <a:ext cx="64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64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1" y="1735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70" y="2184"/>
              <a:ext cx="13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67" y="2184"/>
              <a:ext cx="16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47725" y="4505325"/>
            <a:ext cx="7804150" cy="835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</a:rPr>
              <a:t>Each message bears timestamps of recent message events: the local time</a:t>
            </a:r>
          </a:p>
          <a:p>
            <a:r>
              <a:rPr lang="en-US" sz="1800" dirty="0">
                <a:solidFill>
                  <a:schemeClr val="hlink"/>
                </a:solidFill>
              </a:rPr>
              <a:t>when the previous NTP message was sent and received, and the local time</a:t>
            </a:r>
          </a:p>
          <a:p>
            <a:r>
              <a:rPr lang="en-US" sz="1800" dirty="0">
                <a:solidFill>
                  <a:schemeClr val="hlink"/>
                </a:solidFill>
              </a:rPr>
              <a:t>when the current message was transmitted.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Base for NTP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47750" y="1295400"/>
            <a:ext cx="6551613" cy="1978025"/>
            <a:chOff x="579" y="1435"/>
            <a:chExt cx="5340" cy="174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1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9" y="1654"/>
              <a:ext cx="17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1" y="1654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0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5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7"/>
              <a:ext cx="76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76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0" y="1735"/>
              <a:ext cx="43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96" y="2109"/>
              <a:ext cx="31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GB" sz="1900" dirty="0" err="1" smtClean="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576" y="2109"/>
              <a:ext cx="2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err="1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'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43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15975" y="3763962"/>
            <a:ext cx="1841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190625" y="3962400"/>
            <a:ext cx="184150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32"/>
          <p:cNvSpPr>
            <a:spLocks noChangeArrowheads="1"/>
          </p:cNvSpPr>
          <p:nvPr/>
        </p:nvSpPr>
        <p:spPr bwMode="auto">
          <a:xfrm>
            <a:off x="3124200" y="2286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 smtClean="0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4724400" y="2286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 smtClean="0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i="1" dirty="0" smtClean="0">
                <a:solidFill>
                  <a:srgbClr val="FF0000"/>
                </a:solidFill>
                <a:latin typeface="Arial" pitchFamily="-1" charset="0"/>
              </a:rPr>
              <a:t>’</a:t>
            </a: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70643" y="3505200"/>
          <a:ext cx="4734757" cy="2438400"/>
        </p:xfrm>
        <a:graphic>
          <a:graphicData uri="http://schemas.openxmlformats.org/presentationml/2006/ole">
            <p:oleObj spid="_x0000_s106498" name="Equation" r:id="rId3" imgW="2540000" imgH="1308100" progId="Equation.3">
              <p:embed/>
            </p:oleObj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5607797" y="3539965"/>
          <a:ext cx="3307603" cy="2022635"/>
        </p:xfrm>
        <a:graphic>
          <a:graphicData uri="http://schemas.openxmlformats.org/presentationml/2006/ole">
            <p:oleObj spid="_x0000_s106499" name="Equation" r:id="rId4" imgW="1765300" imgH="1079500" progId="Equation.3">
              <p:embed/>
            </p:oleObj>
          </a:graphicData>
        </a:graphic>
      </p:graphicFrame>
      <p:sp>
        <p:nvSpPr>
          <p:cNvPr id="49" name="Rounded Rectangle 48"/>
          <p:cNvSpPr/>
          <p:nvPr/>
        </p:nvSpPr>
        <p:spPr bwMode="auto">
          <a:xfrm>
            <a:off x="152400" y="3429000"/>
            <a:ext cx="5029200" cy="2667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5410200" y="3429000"/>
            <a:ext cx="3581400" cy="2667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Base for NTP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solidFill>
                  <a:schemeClr val="hlink"/>
                </a:solidFill>
              </a:rPr>
              <a:t>o</a:t>
            </a:r>
            <a:r>
              <a:rPr lang="en-US" i="1" baseline="-25000" dirty="0" err="1" smtClean="0">
                <a:solidFill>
                  <a:schemeClr val="hlink"/>
                </a:solidFill>
              </a:rPr>
              <a:t>i</a:t>
            </a:r>
            <a:r>
              <a:rPr lang="en-US" dirty="0" smtClean="0">
                <a:solidFill>
                  <a:schemeClr val="hlink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estimate of the actual offset between the two clocks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solidFill>
                  <a:schemeClr val="hlink"/>
                </a:solidFill>
              </a:rPr>
              <a:t>d</a:t>
            </a:r>
            <a:r>
              <a:rPr lang="en-US" i="1" baseline="-25000" dirty="0" err="1" smtClean="0">
                <a:solidFill>
                  <a:schemeClr val="hlink"/>
                </a:solidFill>
              </a:rPr>
              <a:t>i</a:t>
            </a:r>
            <a:r>
              <a:rPr lang="en-US" dirty="0" smtClean="0">
                <a:solidFill>
                  <a:schemeClr val="hlink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estimate of accuracy of </a:t>
            </a:r>
            <a:r>
              <a:rPr lang="en-US" i="1" dirty="0" err="1" smtClean="0">
                <a:solidFill>
                  <a:srgbClr val="000000"/>
                </a:solidFill>
              </a:rPr>
              <a:t>o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; total transmission times for </a:t>
            </a:r>
            <a:r>
              <a:rPr lang="en-US" i="1" dirty="0" err="1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err="1" smtClean="0">
                <a:solidFill>
                  <a:srgbClr val="000000"/>
                </a:solidFill>
              </a:rPr>
              <a:t>m</a:t>
            </a:r>
            <a:r>
              <a:rPr lang="en-US" i="1" dirty="0" smtClean="0">
                <a:solidFill>
                  <a:srgbClr val="000000"/>
                </a:solidFill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; </a:t>
            </a:r>
            <a:r>
              <a:rPr lang="en-US" i="1" dirty="0" err="1" smtClean="0">
                <a:solidFill>
                  <a:srgbClr val="000000"/>
                </a:solidFill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i="1" dirty="0" smtClean="0">
                <a:solidFill>
                  <a:srgbClr val="000000"/>
                </a:solidFill>
              </a:rPr>
              <a:t>=</a:t>
            </a:r>
            <a:r>
              <a:rPr lang="en-US" i="1" dirty="0" err="1" smtClean="0">
                <a:solidFill>
                  <a:srgbClr val="000000"/>
                </a:solidFill>
              </a:rPr>
              <a:t>t+t</a:t>
            </a:r>
            <a:r>
              <a:rPr lang="en-US" i="1" dirty="0" smtClean="0">
                <a:solidFill>
                  <a:srgbClr val="000000"/>
                </a:solidFill>
              </a:rPr>
              <a:t>’</a:t>
            </a:r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For better accuracy,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One NTP server talks to </a:t>
            </a:r>
            <a:r>
              <a:rPr lang="en-US" dirty="0" smtClean="0">
                <a:solidFill>
                  <a:srgbClr val="0000FF"/>
                </a:solidFill>
              </a:rPr>
              <a:t>many other peers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dirty="0" smtClean="0"/>
              <a:t>Each NTP server applies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data filtering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algorithm.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Then </a:t>
            </a:r>
            <a:r>
              <a:rPr lang="en-US" dirty="0" smtClean="0">
                <a:solidFill>
                  <a:srgbClr val="FF0000"/>
                </a:solidFill>
              </a:rPr>
              <a:t>keeps </a:t>
            </a:r>
            <a:r>
              <a:rPr lang="en-US" dirty="0" smtClean="0">
                <a:solidFill>
                  <a:srgbClr val="FF0000"/>
                </a:solidFill>
              </a:rPr>
              <a:t>the 8 most recent pairs</a:t>
            </a:r>
            <a:r>
              <a:rPr lang="en-US" dirty="0" smtClean="0">
                <a:solidFill>
                  <a:srgbClr val="000000"/>
                </a:solidFill>
              </a:rPr>
              <a:t> of &lt;</a:t>
            </a:r>
            <a:r>
              <a:rPr lang="en-US" i="1" dirty="0" err="1" smtClean="0">
                <a:solidFill>
                  <a:srgbClr val="000000"/>
                </a:solidFill>
              </a:rPr>
              <a:t>o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i="1" dirty="0" smtClean="0">
                <a:solidFill>
                  <a:srgbClr val="000000"/>
                </a:solidFill>
              </a:rPr>
              <a:t>, </a:t>
            </a:r>
            <a:r>
              <a:rPr lang="en-US" i="1" dirty="0" err="1" smtClean="0">
                <a:solidFill>
                  <a:srgbClr val="000000"/>
                </a:solidFill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&gt;, and selects the minimum </a:t>
            </a:r>
            <a:r>
              <a:rPr lang="en-US" i="1" dirty="0" err="1" smtClean="0">
                <a:solidFill>
                  <a:srgbClr val="000000"/>
                </a:solidFill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endParaRPr lang="en-US" i="1" baseline="-25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47750" y="1224171"/>
            <a:ext cx="6551613" cy="1978025"/>
            <a:chOff x="579" y="1435"/>
            <a:chExt cx="5340" cy="174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1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9" y="1654"/>
              <a:ext cx="17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1" y="1654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0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5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7"/>
              <a:ext cx="76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76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0" y="1735"/>
              <a:ext cx="43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69" y="2184"/>
              <a:ext cx="16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68" y="2184"/>
              <a:ext cx="2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43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15975" y="3692733"/>
            <a:ext cx="1841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190625" y="3891171"/>
            <a:ext cx="184150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0 </a:t>
            </a:r>
            <a:r>
              <a:rPr lang="en-US" dirty="0" smtClean="0"/>
              <a:t>deadline is 2/6/12 (Monday)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Please give feedback on project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for Computing Machinery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meetings will be held on:</a:t>
            </a:r>
          </a:p>
          <a:p>
            <a:pPr lvl="1"/>
            <a:r>
              <a:rPr lang="en-US" dirty="0" smtClean="0"/>
              <a:t>Tuesday, 31 January at 6PM</a:t>
            </a:r>
          </a:p>
          <a:p>
            <a:pPr lvl="1"/>
            <a:r>
              <a:rPr lang="en-US" dirty="0" smtClean="0"/>
              <a:t>Wednesday, 1 February at 6PM</a:t>
            </a:r>
          </a:p>
          <a:p>
            <a:r>
              <a:rPr lang="en-US" dirty="0" smtClean="0"/>
              <a:t>Teaching and applying our knowledge about computer science</a:t>
            </a:r>
          </a:p>
          <a:p>
            <a:pPr lvl="1"/>
            <a:r>
              <a:rPr lang="en-US" dirty="0" smtClean="0"/>
              <a:t>Bus tracking project</a:t>
            </a:r>
          </a:p>
          <a:p>
            <a:pPr lvl="1"/>
            <a:r>
              <a:rPr lang="en-US" dirty="0" smtClean="0"/>
              <a:t>UB Hacking</a:t>
            </a:r>
          </a:p>
          <a:p>
            <a:pPr lvl="1"/>
            <a:r>
              <a:rPr lang="en-US" dirty="0" smtClean="0"/>
              <a:t>Mock technical interviews</a:t>
            </a:r>
          </a:p>
          <a:p>
            <a:r>
              <a:rPr lang="en-US" dirty="0" smtClean="0"/>
              <a:t>Develop strong relationships with CS faculty</a:t>
            </a:r>
          </a:p>
          <a:p>
            <a:pPr lvl="1"/>
            <a:r>
              <a:rPr lang="en-US" dirty="0" smtClean="0"/>
              <a:t>Faculty meet and greet</a:t>
            </a:r>
          </a:p>
          <a:p>
            <a:r>
              <a:rPr lang="en-US" dirty="0" smtClean="0"/>
              <a:t>Feel free to contact the officers at </a:t>
            </a:r>
            <a:r>
              <a:rPr lang="en-US" dirty="0" smtClean="0">
                <a:hlinkClick r:id="rId2"/>
              </a:rPr>
              <a:t>ubsa-acm@buffalo.edu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a Breakthrough…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sync multiple clocks </a:t>
            </a:r>
            <a:r>
              <a:rPr lang="en-US" dirty="0" smtClean="0">
                <a:solidFill>
                  <a:srgbClr val="0000FF"/>
                </a:solidFill>
              </a:rPr>
              <a:t>perfectly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Thus, if we want to </a:t>
            </a:r>
            <a:r>
              <a:rPr lang="en-US" dirty="0" smtClean="0">
                <a:solidFill>
                  <a:srgbClr val="FF0000"/>
                </a:solidFill>
              </a:rPr>
              <a:t>order events </a:t>
            </a:r>
            <a:r>
              <a:rPr lang="en-US" dirty="0" smtClean="0"/>
              <a:t>happened at </a:t>
            </a:r>
            <a:r>
              <a:rPr lang="en-US" dirty="0" smtClean="0">
                <a:solidFill>
                  <a:srgbClr val="0000FF"/>
                </a:solidFill>
              </a:rPr>
              <a:t>different processes</a:t>
            </a:r>
            <a:r>
              <a:rPr lang="en-US" dirty="0" smtClean="0"/>
              <a:t> (remember the ticket reservation example?), we cannot rely on physical clocks.</a:t>
            </a:r>
          </a:p>
          <a:p>
            <a:r>
              <a:rPr lang="en-US" dirty="0" smtClean="0"/>
              <a:t>Then came </a:t>
            </a:r>
            <a:r>
              <a:rPr lang="en-US" dirty="0" smtClean="0">
                <a:solidFill>
                  <a:srgbClr val="FF0000"/>
                </a:solidFill>
              </a:rPr>
              <a:t>logical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latin typeface="Arial" pitchFamily="-1" charset="0"/>
              </a:rPr>
              <a:t>First proposed by Leslie </a:t>
            </a:r>
            <a:r>
              <a:rPr lang="en-US" i="1" dirty="0" err="1" smtClean="0">
                <a:latin typeface="Arial" pitchFamily="-1" charset="0"/>
              </a:rPr>
              <a:t>Lamport</a:t>
            </a:r>
            <a:r>
              <a:rPr lang="en-US" i="1" dirty="0" smtClean="0"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in the 70’</a:t>
            </a:r>
            <a:r>
              <a:rPr lang="en-US" dirty="0" smtClean="0">
                <a:latin typeface="Arial" pitchFamily="-1" charset="0"/>
              </a:rPr>
              <a:t>s</a:t>
            </a:r>
          </a:p>
          <a:p>
            <a:pPr lvl="1"/>
            <a:r>
              <a:rPr lang="en-US" dirty="0" smtClean="0">
                <a:latin typeface="Arial" pitchFamily="-1" charset="0"/>
              </a:rPr>
              <a:t>Based on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causality of events</a:t>
            </a:r>
          </a:p>
          <a:p>
            <a:pPr lvl="1"/>
            <a:r>
              <a:rPr lang="en-US" dirty="0" smtClean="0">
                <a:latin typeface="Arial" pitchFamily="-1" charset="0"/>
              </a:rPr>
              <a:t>Defined relative time, not absolute time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Critical observation</a:t>
            </a:r>
            <a:r>
              <a:rPr lang="en-US" dirty="0" smtClean="0">
                <a:latin typeface="Arial" pitchFamily="-1" charset="0"/>
              </a:rPr>
              <a:t>: time (ordering)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only matters</a:t>
            </a:r>
            <a:r>
              <a:rPr lang="en-US" dirty="0" smtClean="0">
                <a:latin typeface="Arial" pitchFamily="-1" charset="0"/>
              </a:rPr>
              <a:t> if two or more processes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interact, i.e., send/receive messages</a:t>
            </a:r>
            <a:r>
              <a:rPr lang="en-US" dirty="0" smtClean="0">
                <a:latin typeface="Arial" pitchFamily="-1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Occurring at Three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028825"/>
            <a:ext cx="8231188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Failure detectors</a:t>
            </a:r>
          </a:p>
          <a:p>
            <a:pPr lvl="1"/>
            <a:r>
              <a:rPr lang="en-US" dirty="0" smtClean="0"/>
              <a:t>Properties – </a:t>
            </a:r>
            <a:r>
              <a:rPr lang="en-US" dirty="0" smtClean="0">
                <a:solidFill>
                  <a:srgbClr val="FF0000"/>
                </a:solidFill>
              </a:rPr>
              <a:t>completeness &amp; accuracy</a:t>
            </a:r>
            <a:r>
              <a:rPr lang="en-US" dirty="0" smtClean="0"/>
              <a:t>, together unachievable in asynchronous systems but achievable in synchronous systems</a:t>
            </a:r>
          </a:p>
          <a:p>
            <a:pPr lvl="1"/>
            <a:r>
              <a:rPr lang="en-US" dirty="0" smtClean="0"/>
              <a:t>Most apps require 100% completeness, but can tolerate inaccuracy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2 failure detector algorithms</a:t>
            </a:r>
          </a:p>
          <a:p>
            <a:pPr lvl="1"/>
            <a:r>
              <a:rPr lang="en-US" dirty="0" err="1" smtClean="0"/>
              <a:t>Heartbeating</a:t>
            </a:r>
            <a:r>
              <a:rPr lang="en-US" dirty="0" smtClean="0"/>
              <a:t> and Ping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Distributed FD through </a:t>
            </a:r>
            <a:r>
              <a:rPr lang="en-US" dirty="0" err="1" smtClean="0">
                <a:solidFill>
                  <a:srgbClr val="0000FF"/>
                </a:solidFill>
              </a:rPr>
              <a:t>heartbeating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Centralized,</a:t>
            </a:r>
            <a:r>
              <a:rPr lang="en-US" dirty="0" smtClean="0"/>
              <a:t> ring</a:t>
            </a:r>
            <a:r>
              <a:rPr lang="en-US" dirty="0" smtClean="0"/>
              <a:t>,</a:t>
            </a:r>
            <a:r>
              <a:rPr lang="en-US" dirty="0" smtClean="0"/>
              <a:t> all</a:t>
            </a:r>
            <a:r>
              <a:rPr lang="en-US" dirty="0" smtClean="0"/>
              <a:t>-to-all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Metrics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andwidth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detection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ime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scale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accuracy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Other</a:t>
            </a:r>
            <a:r>
              <a:rPr lang="en-US" dirty="0" smtClean="0"/>
              <a:t> types </a:t>
            </a:r>
            <a:r>
              <a:rPr lang="en-US" dirty="0" smtClean="0"/>
              <a:t>of</a:t>
            </a:r>
            <a:r>
              <a:rPr lang="en-US" dirty="0" smtClean="0"/>
              <a:t> failures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Define </a:t>
            </a:r>
            <a:r>
              <a:rPr lang="en-US" dirty="0" smtClean="0">
                <a:latin typeface="Arial" pitchFamily="-1" charset="0"/>
              </a:rPr>
              <a:t>a logical relation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Happens-Before (</a:t>
            </a:r>
            <a:r>
              <a:rPr lang="en-US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)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among events:</a:t>
            </a:r>
            <a:endParaRPr lang="en-US" dirty="0" smtClean="0">
              <a:latin typeface="Arial" pitchFamily="-1" charset="0"/>
            </a:endParaRP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On </a:t>
            </a:r>
            <a:r>
              <a:rPr lang="en-US" dirty="0" smtClean="0">
                <a:latin typeface="Arial" pitchFamily="-1" charset="0"/>
              </a:rPr>
              <a:t>the same process: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a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, if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time(a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 &lt;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time(b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endParaRPr lang="en-US" dirty="0" smtClean="0">
              <a:solidFill>
                <a:schemeClr val="hlink"/>
              </a:solidFill>
              <a:latin typeface="Arial" pitchFamily="-1" charset="0"/>
            </a:endParaRP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If </a:t>
            </a:r>
            <a:r>
              <a:rPr lang="en-US" dirty="0" smtClean="0">
                <a:latin typeface="Arial" pitchFamily="-1" charset="0"/>
              </a:rPr>
              <a:t>p1 sends </a:t>
            </a:r>
            <a:r>
              <a:rPr lang="en-US" i="1" dirty="0" err="1" smtClean="0">
                <a:latin typeface="Arial" pitchFamily="-1" charset="0"/>
              </a:rPr>
              <a:t>m</a:t>
            </a:r>
            <a:r>
              <a:rPr lang="en-US" dirty="0" smtClean="0">
                <a:latin typeface="Arial" pitchFamily="-1" charset="0"/>
              </a:rPr>
              <a:t> to p2: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send(m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receive(m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</a:t>
            </a:r>
            <a:endParaRPr lang="en-US" i="1" dirty="0" smtClean="0">
              <a:solidFill>
                <a:schemeClr val="hlink"/>
              </a:solidFill>
              <a:latin typeface="Arial" pitchFamily="-1" charset="0"/>
            </a:endParaRP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(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Transitivity) </a:t>
            </a:r>
            <a:r>
              <a:rPr lang="en-US" dirty="0" smtClean="0">
                <a:latin typeface="Arial" pitchFamily="-1" charset="0"/>
              </a:rPr>
              <a:t>If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a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and 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c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  <a:sym typeface="Symbol" pitchFamily="-1" charset="2"/>
              </a:rPr>
              <a:t>then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a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c</a:t>
            </a:r>
            <a:endParaRPr lang="en-US" i="1" dirty="0" smtClean="0">
              <a:solidFill>
                <a:schemeClr val="hlink"/>
              </a:solidFill>
              <a:latin typeface="Arial" pitchFamily="-1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latin typeface="Arial" pitchFamily="-1" charset="0"/>
              </a:rPr>
              <a:t>Lamport</a:t>
            </a:r>
            <a:r>
              <a:rPr lang="en-US" dirty="0" smtClean="0">
                <a:latin typeface="Arial" pitchFamily="-1" charset="0"/>
              </a:rPr>
              <a:t> algorithm </a:t>
            </a:r>
            <a:r>
              <a:rPr lang="en-US" dirty="0" smtClean="0">
                <a:latin typeface="Arial" pitchFamily="-1" charset="0"/>
              </a:rPr>
              <a:t>assigns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logical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timestamps</a:t>
            </a:r>
            <a:r>
              <a:rPr lang="en-US" dirty="0" smtClean="0">
                <a:latin typeface="Arial" pitchFamily="-1" charset="0"/>
              </a:rPr>
              <a:t>: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All </a:t>
            </a:r>
            <a:r>
              <a:rPr lang="en-US" dirty="0" smtClean="0">
                <a:latin typeface="Arial" pitchFamily="-1" charset="0"/>
              </a:rPr>
              <a:t>processes use a counter (clock) with initial value of zero</a:t>
            </a:r>
            <a:endParaRPr lang="en-US" dirty="0" smtClean="0">
              <a:latin typeface="Arial" pitchFamily="-1" charset="0"/>
            </a:endParaRP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</a:t>
            </a:r>
            <a:r>
              <a:rPr lang="en-US" dirty="0" smtClean="0">
                <a:latin typeface="Arial" pitchFamily="-1" charset="0"/>
              </a:rPr>
              <a:t>process increments its counter when a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send </a:t>
            </a:r>
            <a:r>
              <a:rPr lang="en-US" dirty="0" smtClean="0">
                <a:latin typeface="Arial" pitchFamily="-1" charset="0"/>
              </a:rPr>
              <a:t>or an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instruction</a:t>
            </a:r>
            <a:r>
              <a:rPr lang="en-US" dirty="0" smtClean="0">
                <a:latin typeface="Arial" pitchFamily="-1" charset="0"/>
              </a:rPr>
              <a:t> happens at it. The counter is assigned to the event as its timestamp.</a:t>
            </a:r>
            <a:endParaRPr lang="en-US" dirty="0" smtClean="0">
              <a:latin typeface="Arial" pitchFamily="-1" charset="0"/>
            </a:endParaRP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send (message)</a:t>
            </a:r>
            <a:r>
              <a:rPr lang="en-US" dirty="0" smtClean="0">
                <a:latin typeface="Arial" pitchFamily="-1" charset="0"/>
              </a:rPr>
              <a:t> event carries its timestamp  </a:t>
            </a:r>
            <a:endParaRPr lang="en-US" dirty="0" smtClean="0">
              <a:latin typeface="Arial" pitchFamily="-1" charset="0"/>
            </a:endParaRPr>
          </a:p>
          <a:p>
            <a:pPr marL="800100" lvl="1" indent="-342900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For </a:t>
            </a:r>
            <a:r>
              <a:rPr lang="en-US" dirty="0" smtClean="0">
                <a:latin typeface="Arial" pitchFamily="-1" charset="0"/>
              </a:rPr>
              <a:t>a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receive (message)</a:t>
            </a:r>
            <a:r>
              <a:rPr lang="en-US" dirty="0" smtClean="0">
                <a:latin typeface="Arial" pitchFamily="-1" charset="0"/>
              </a:rPr>
              <a:t> event the counter is updated </a:t>
            </a:r>
            <a:r>
              <a:rPr lang="en-US" dirty="0" smtClean="0">
                <a:latin typeface="Arial" pitchFamily="-1" charset="0"/>
              </a:rPr>
              <a:t>by </a:t>
            </a:r>
            <a:r>
              <a:rPr lang="en-US" dirty="0" err="1" smtClean="0">
                <a:solidFill>
                  <a:schemeClr val="hlink"/>
                </a:solidFill>
                <a:latin typeface="Arial" pitchFamily="-1" charset="0"/>
              </a:rPr>
              <a:t>max</a:t>
            </a:r>
            <a:r>
              <a:rPr lang="en-US" dirty="0" err="1" smtClean="0">
                <a:solidFill>
                  <a:schemeClr val="hlink"/>
                </a:solidFill>
                <a:latin typeface="Arial" pitchFamily="-1" charset="0"/>
              </a:rPr>
              <a:t>(local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clock, message timestamp) + 1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dirty="0" smtClean="0">
              <a:latin typeface="Arial" pitchFamily="-1" charset="0"/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Time synchronization important for distributed systems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Cristian’s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algorithm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Berkeley algorithm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NTP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Relative order of events enough for practical purposes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Lamport’s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logical clocks</a:t>
            </a:r>
            <a:endParaRPr lang="en-US" dirty="0" smtClean="0">
              <a:solidFill>
                <a:srgbClr val="0000FF"/>
              </a:solidFill>
              <a:latin typeface="Arial" pitchFamily="-1" charset="0"/>
            </a:endParaRPr>
          </a:p>
          <a:p>
            <a:r>
              <a:rPr lang="en-US" dirty="0" smtClean="0"/>
              <a:t>Next: continue on </a:t>
            </a:r>
            <a:r>
              <a:rPr lang="en-US" dirty="0" smtClean="0"/>
              <a:t>logical clocks and </a:t>
            </a:r>
            <a:r>
              <a:rPr lang="en-US" dirty="0" smtClean="0">
                <a:solidFill>
                  <a:srgbClr val="FF0000"/>
                </a:solidFill>
              </a:rPr>
              <a:t>the global system state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Few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Several aspects of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47800"/>
            <a:ext cx="4442680" cy="45593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362200" y="10668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 want to shake my tail.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4724400" y="1981200"/>
            <a:ext cx="41148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No, I don’t want to.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3657600" y="20574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12" name="Oval Callout 11"/>
          <p:cNvSpPr/>
          <p:nvPr/>
        </p:nvSpPr>
        <p:spPr bwMode="auto">
          <a:xfrm>
            <a:off x="5257800" y="3276600"/>
            <a:ext cx="1981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 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-1" charset="0"/>
              </a:rPr>
              <a:t>Servers in the cloud need to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timestamp events</a:t>
            </a:r>
            <a:r>
              <a:rPr lang="en-US" dirty="0" smtClean="0">
                <a:latin typeface="Arial" pitchFamily="-1" charset="0"/>
              </a:rPr>
              <a:t> </a:t>
            </a:r>
          </a:p>
          <a:p>
            <a:r>
              <a:rPr lang="en-US" dirty="0" smtClean="0">
                <a:latin typeface="Arial" pitchFamily="-1" charset="0"/>
              </a:rPr>
              <a:t>Server A and server B in the cloud have different clock values</a:t>
            </a:r>
          </a:p>
          <a:p>
            <a:pPr lvl="1"/>
            <a:r>
              <a:rPr lang="en-US" dirty="0" smtClean="0">
                <a:latin typeface="Arial" pitchFamily="-1" charset="0"/>
              </a:rPr>
              <a:t>You buy an airline ticket online via the cloud</a:t>
            </a:r>
          </a:p>
          <a:p>
            <a:pPr lvl="1"/>
            <a:r>
              <a:rPr lang="en-US" dirty="0" smtClean="0">
                <a:latin typeface="Arial" pitchFamily="-1" charset="0"/>
              </a:rPr>
              <a:t>It’s the last airline ticket available on that flight </a:t>
            </a:r>
          </a:p>
          <a:p>
            <a:pPr lvl="1"/>
            <a:r>
              <a:rPr lang="en-US" dirty="0" smtClean="0">
                <a:latin typeface="Arial" pitchFamily="-1" charset="0"/>
              </a:rPr>
              <a:t>Server A timestamps your purchase at 9h:15m:32.45s</a:t>
            </a:r>
          </a:p>
          <a:p>
            <a:pPr lvl="1"/>
            <a:r>
              <a:rPr lang="en-US" dirty="0" smtClean="0">
                <a:latin typeface="Arial" pitchFamily="-1" charset="0"/>
              </a:rPr>
              <a:t>What if someone else also bought the last ticket (via server B) at 9h:20m:22.76s?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What if Server A was &gt; 10 minutes ahead of server B? Behind?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How would you know what the difference was at those times?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</a:t>
            </a:r>
          </a:p>
          <a:p>
            <a:r>
              <a:rPr lang="en-US" dirty="0" smtClean="0">
                <a:latin typeface="Arial" pitchFamily="-1" charset="0"/>
              </a:rPr>
              <a:t>Expect to see lots of equations!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Clocks &amp;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-1" charset="0"/>
              </a:rPr>
              <a:t>Some definitions: Clock </a:t>
            </a:r>
            <a:r>
              <a:rPr lang="en-US" dirty="0" smtClean="0">
                <a:latin typeface="Arial" pitchFamily="-1" charset="0"/>
              </a:rPr>
              <a:t>Skew versus Drift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>
                <a:latin typeface="Arial" pitchFamily="-1" charset="0"/>
              </a:rPr>
              <a:t>Clock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Skew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= Relative Difference in clock </a:t>
            </a:r>
            <a:r>
              <a:rPr lang="en-US" i="1" dirty="0" smtClean="0">
                <a:solidFill>
                  <a:srgbClr val="0000FF"/>
                </a:solidFill>
                <a:latin typeface="Arial" pitchFamily="-1" charset="0"/>
              </a:rPr>
              <a:t>values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of two processes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>
                <a:latin typeface="Arial" pitchFamily="-1" charset="0"/>
              </a:rPr>
              <a:t>Clock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Drift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= Relative Difference in clock </a:t>
            </a:r>
            <a:r>
              <a:rPr lang="en-US" i="1" dirty="0" smtClean="0">
                <a:solidFill>
                  <a:srgbClr val="0000FF"/>
                </a:solidFill>
                <a:latin typeface="Arial" pitchFamily="-1" charset="0"/>
              </a:rPr>
              <a:t>frequencies (rates)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of two processes</a:t>
            </a:r>
          </a:p>
          <a:p>
            <a:pPr>
              <a:lnSpc>
                <a:spcPct val="120000"/>
              </a:lnSpc>
            </a:pPr>
            <a:r>
              <a:rPr lang="en-US" i="1" dirty="0" smtClean="0">
                <a:latin typeface="Arial" pitchFamily="-1" charset="0"/>
              </a:rPr>
              <a:t>A non-zero clock drift will cause skew to continuously increase</a:t>
            </a:r>
            <a:r>
              <a:rPr lang="en-US" i="1" dirty="0" smtClean="0">
                <a:latin typeface="Arial" pitchFamily="-1" charset="0"/>
              </a:rPr>
              <a:t>.</a:t>
            </a:r>
          </a:p>
          <a:p>
            <a:r>
              <a:rPr lang="en-US" dirty="0" smtClean="0"/>
              <a:t>Real-life examples</a:t>
            </a:r>
          </a:p>
          <a:p>
            <a:pPr lvl="1"/>
            <a:r>
              <a:rPr lang="en-US" dirty="0" smtClean="0"/>
              <a:t>Ever had “make</a:t>
            </a:r>
            <a:r>
              <a:rPr lang="en-US" dirty="0" smtClean="0"/>
              <a:t>: warning: Clock skew detected. Your build may be incomplete</a:t>
            </a:r>
            <a:r>
              <a:rPr lang="en-US" dirty="0" smtClean="0"/>
              <a:t>.”?</a:t>
            </a:r>
          </a:p>
          <a:p>
            <a:pPr lvl="1"/>
            <a:r>
              <a:rPr lang="en-US" dirty="0" smtClean="0"/>
              <a:t>It’s reported that</a:t>
            </a:r>
            <a:r>
              <a:rPr lang="en-US" dirty="0" smtClean="0"/>
              <a:t> in the </a:t>
            </a:r>
            <a:r>
              <a:rPr lang="en-US" dirty="0" smtClean="0"/>
              <a:t>worst case, there’s 1 sec/day </a:t>
            </a:r>
            <a:r>
              <a:rPr lang="en-US" dirty="0" smtClean="0"/>
              <a:t>drift in modern HW.</a:t>
            </a:r>
          </a:p>
          <a:p>
            <a:pPr lvl="1"/>
            <a:r>
              <a:rPr lang="en-US" smtClean="0"/>
              <a:t>Almost all </a:t>
            </a:r>
            <a:r>
              <a:rPr lang="en-US" dirty="0" smtClean="0"/>
              <a:t>physical clocks experience this.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Physical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err="1" smtClean="0">
                <a:latin typeface="Arial" pitchFamily="-1" charset="0"/>
              </a:rPr>
              <a:t>C</a:t>
            </a:r>
            <a:r>
              <a:rPr lang="en-US" sz="2000" i="1" baseline="-25000" dirty="0" err="1" smtClean="0">
                <a:latin typeface="Arial" pitchFamily="-1" charset="0"/>
              </a:rPr>
              <a:t>i</a:t>
            </a:r>
            <a:r>
              <a:rPr lang="en-US" sz="2000" i="1" dirty="0" err="1" smtClean="0">
                <a:latin typeface="Arial" pitchFamily="-1" charset="0"/>
              </a:rPr>
              <a:t>(t</a:t>
            </a:r>
            <a:r>
              <a:rPr lang="en-US" sz="2000" i="1" dirty="0" smtClean="0">
                <a:latin typeface="Arial" pitchFamily="-1" charset="0"/>
              </a:rPr>
              <a:t>):</a:t>
            </a:r>
            <a:r>
              <a:rPr lang="en-US" sz="2000" dirty="0" smtClean="0">
                <a:latin typeface="Arial" pitchFamily="-1" charset="0"/>
              </a:rPr>
              <a:t> the reading of the software clock at process </a:t>
            </a:r>
            <a:r>
              <a:rPr lang="en-US" sz="2000" i="1" dirty="0" err="1" smtClean="0">
                <a:latin typeface="Arial" pitchFamily="-1" charset="0"/>
              </a:rPr>
              <a:t>i</a:t>
            </a:r>
            <a:r>
              <a:rPr lang="en-US" sz="2000" dirty="0" smtClean="0">
                <a:latin typeface="Arial" pitchFamily="-1" charset="0"/>
              </a:rPr>
              <a:t> when the real time is </a:t>
            </a:r>
            <a:r>
              <a:rPr lang="en-US" sz="2000" i="1" dirty="0" err="1" smtClean="0">
                <a:latin typeface="Arial" pitchFamily="-1" charset="0"/>
              </a:rPr>
              <a:t>t</a:t>
            </a:r>
            <a:r>
              <a:rPr lang="en-US" sz="2000" dirty="0" smtClean="0">
                <a:latin typeface="Arial" pitchFamily="-1" charset="0"/>
              </a:rPr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-1" charset="0"/>
              </a:rPr>
              <a:t>External synchronization</a:t>
            </a:r>
            <a:r>
              <a:rPr lang="en-US" sz="2000" dirty="0" smtClean="0">
                <a:latin typeface="Arial" pitchFamily="-1" charset="0"/>
              </a:rPr>
              <a:t>: For a synchronization bound </a:t>
            </a:r>
            <a:r>
              <a:rPr lang="en-US" sz="2000" i="1" dirty="0" smtClean="0">
                <a:latin typeface="Arial" pitchFamily="-1" charset="0"/>
              </a:rPr>
              <a:t>D&gt;0</a:t>
            </a:r>
            <a:r>
              <a:rPr lang="en-US" sz="2000" dirty="0" smtClean="0">
                <a:latin typeface="Arial" pitchFamily="-1" charset="0"/>
              </a:rPr>
              <a:t>, and for source S of UTC time,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for </a:t>
            </a:r>
            <a:r>
              <a:rPr lang="en-US" sz="2000" i="1" dirty="0" err="1" smtClean="0">
                <a:latin typeface="Arial" pitchFamily="-1" charset="0"/>
              </a:rPr>
              <a:t>i</a:t>
            </a:r>
            <a:r>
              <a:rPr lang="en-US" sz="2000" i="1" dirty="0" smtClean="0">
                <a:latin typeface="Arial" pitchFamily="-1" charset="0"/>
              </a:rPr>
              <a:t>=1,2,...,N</a:t>
            </a:r>
            <a:r>
              <a:rPr lang="en-US" sz="2000" dirty="0" smtClean="0">
                <a:latin typeface="Arial" pitchFamily="-1" charset="0"/>
              </a:rPr>
              <a:t> and for all real times </a:t>
            </a:r>
            <a:r>
              <a:rPr lang="en-US" sz="2000" i="1" dirty="0" err="1" smtClean="0">
                <a:latin typeface="Arial" pitchFamily="-1" charset="0"/>
              </a:rPr>
              <a:t>t</a:t>
            </a:r>
            <a:r>
              <a:rPr lang="en-US" sz="2000" dirty="0" smtClean="0">
                <a:latin typeface="Arial" pitchFamily="-1" charset="0"/>
              </a:rPr>
              <a:t>.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Clocks </a:t>
            </a:r>
            <a:r>
              <a:rPr lang="en-US" sz="2000" i="1" dirty="0" err="1" smtClean="0">
                <a:latin typeface="Arial" pitchFamily="-1" charset="0"/>
              </a:rPr>
              <a:t>C</a:t>
            </a:r>
            <a:r>
              <a:rPr lang="en-US" sz="2000" i="1" baseline="-25000" dirty="0" err="1" smtClean="0">
                <a:latin typeface="Arial" pitchFamily="-1" charset="0"/>
              </a:rPr>
              <a:t>i</a:t>
            </a:r>
            <a:r>
              <a:rPr lang="en-US" sz="2000" dirty="0" smtClean="0">
                <a:latin typeface="Arial" pitchFamily="-1" charset="0"/>
              </a:rPr>
              <a:t> are accurate to within the bound </a:t>
            </a:r>
            <a:r>
              <a:rPr lang="en-US" sz="2000" i="1" dirty="0" smtClean="0">
                <a:latin typeface="Arial" pitchFamily="-1" charset="0"/>
              </a:rPr>
              <a:t>D</a:t>
            </a:r>
            <a:r>
              <a:rPr lang="en-US" sz="2000" dirty="0" smtClean="0">
                <a:latin typeface="Arial" pitchFamily="-1" charset="0"/>
              </a:rPr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-1" charset="0"/>
              </a:rPr>
              <a:t>Internal synchronization</a:t>
            </a:r>
            <a:r>
              <a:rPr lang="en-US" sz="2000" dirty="0" smtClean="0">
                <a:solidFill>
                  <a:schemeClr val="accent2"/>
                </a:solidFill>
                <a:latin typeface="Arial" pitchFamily="-1" charset="0"/>
              </a:rPr>
              <a:t>: </a:t>
            </a:r>
            <a:r>
              <a:rPr lang="en-US" sz="2000" dirty="0" smtClean="0">
                <a:latin typeface="Arial" pitchFamily="-1" charset="0"/>
              </a:rPr>
              <a:t>For a synchronization bound </a:t>
            </a:r>
            <a:r>
              <a:rPr lang="en-US" sz="2000" i="1" dirty="0" smtClean="0">
                <a:latin typeface="Arial" pitchFamily="-1" charset="0"/>
              </a:rPr>
              <a:t>D&gt;0</a:t>
            </a:r>
            <a:r>
              <a:rPr lang="en-US" sz="2000" dirty="0" smtClean="0">
                <a:latin typeface="Arial" pitchFamily="-1" charset="0"/>
              </a:rPr>
              <a:t>,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Arial" pitchFamily="-1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for </a:t>
            </a:r>
            <a:r>
              <a:rPr lang="en-US" sz="2000" i="1" dirty="0" err="1" smtClean="0">
                <a:latin typeface="Arial" pitchFamily="-1" charset="0"/>
              </a:rPr>
              <a:t>i</a:t>
            </a:r>
            <a:r>
              <a:rPr lang="en-US" sz="2000" i="1" dirty="0" smtClean="0">
                <a:latin typeface="Arial" pitchFamily="-1" charset="0"/>
              </a:rPr>
              <a:t>, </a:t>
            </a:r>
            <a:r>
              <a:rPr lang="en-US" sz="2000" i="1" dirty="0" err="1" smtClean="0">
                <a:latin typeface="Arial" pitchFamily="-1" charset="0"/>
              </a:rPr>
              <a:t>j</a:t>
            </a:r>
            <a:r>
              <a:rPr lang="en-US" sz="2000" i="1" dirty="0" smtClean="0">
                <a:latin typeface="Arial" pitchFamily="-1" charset="0"/>
              </a:rPr>
              <a:t>=1,2,...,N</a:t>
            </a:r>
            <a:r>
              <a:rPr lang="en-US" sz="2000" dirty="0" smtClean="0">
                <a:latin typeface="Arial" pitchFamily="-1" charset="0"/>
              </a:rPr>
              <a:t> and for all real times </a:t>
            </a:r>
            <a:r>
              <a:rPr lang="en-US" sz="2000" i="1" dirty="0" err="1" smtClean="0">
                <a:latin typeface="Arial" pitchFamily="-1" charset="0"/>
              </a:rPr>
              <a:t>t</a:t>
            </a:r>
            <a:r>
              <a:rPr lang="en-US" sz="2000" i="1" dirty="0" smtClean="0">
                <a:latin typeface="Arial" pitchFamily="-1" charset="0"/>
              </a:rPr>
              <a:t>.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Clocks </a:t>
            </a:r>
            <a:r>
              <a:rPr lang="en-US" sz="2000" i="1" dirty="0" err="1" smtClean="0">
                <a:latin typeface="Arial" pitchFamily="-1" charset="0"/>
              </a:rPr>
              <a:t>C</a:t>
            </a:r>
            <a:r>
              <a:rPr lang="en-US" sz="2000" i="1" baseline="-25000" dirty="0" err="1" smtClean="0">
                <a:latin typeface="Arial" pitchFamily="-1" charset="0"/>
              </a:rPr>
              <a:t>i</a:t>
            </a:r>
            <a:r>
              <a:rPr lang="en-US" sz="2000" i="1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agree within the bound </a:t>
            </a:r>
            <a:r>
              <a:rPr lang="en-US" sz="2000" i="1" dirty="0" smtClean="0">
                <a:latin typeface="Arial" pitchFamily="-1" charset="0"/>
              </a:rPr>
              <a:t>D</a:t>
            </a:r>
            <a:r>
              <a:rPr lang="en-US" sz="2000" dirty="0" smtClean="0">
                <a:latin typeface="Arial" pitchFamily="-1" charset="0"/>
              </a:rPr>
              <a:t>.</a:t>
            </a:r>
          </a:p>
          <a:p>
            <a:r>
              <a:rPr lang="en-US" sz="2000" dirty="0" smtClean="0">
                <a:latin typeface="Arial" pitchFamily="-1" charset="0"/>
              </a:rPr>
              <a:t>External synchronization with </a:t>
            </a:r>
            <a:r>
              <a:rPr lang="en-US" sz="2000" i="1" dirty="0" smtClean="0">
                <a:latin typeface="Arial" pitchFamily="-1" charset="0"/>
              </a:rPr>
              <a:t>D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sz="2000" dirty="0" smtClean="0">
                <a:latin typeface="Arial" pitchFamily="-1" charset="0"/>
              </a:rPr>
              <a:t>Internal synchronization with </a:t>
            </a:r>
            <a:r>
              <a:rPr lang="en-US" sz="2000" i="1" dirty="0" smtClean="0">
                <a:latin typeface="Arial" pitchFamily="-1" charset="0"/>
              </a:rPr>
              <a:t>2D</a:t>
            </a:r>
          </a:p>
          <a:p>
            <a:r>
              <a:rPr lang="en-US" sz="2000" dirty="0" smtClean="0">
                <a:latin typeface="Arial" pitchFamily="-1" charset="0"/>
              </a:rPr>
              <a:t>Internal synchronization with D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sz="2000" dirty="0" smtClean="0">
                <a:latin typeface="Arial" pitchFamily="-1" charset="0"/>
              </a:rPr>
              <a:t>External synchronization with ??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028700" y="2332037"/>
          <a:ext cx="2568575" cy="604838"/>
        </p:xfrm>
        <a:graphic>
          <a:graphicData uri="http://schemas.openxmlformats.org/presentationml/2006/ole">
            <p:oleObj spid="_x0000_s75778" name="Equation" r:id="rId3" imgW="1079280" imgH="25380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990600" y="3830637"/>
          <a:ext cx="2622550" cy="588963"/>
        </p:xfrm>
        <a:graphic>
          <a:graphicData uri="http://schemas.openxmlformats.org/presentationml/2006/ole">
            <p:oleObj spid="_x0000_s75779" name="Equation" r:id="rId4" imgW="11300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Synchronization Using a Time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42938" y="2387600"/>
            <a:ext cx="7670800" cy="2005013"/>
            <a:chOff x="439" y="1504"/>
            <a:chExt cx="5234" cy="126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39" y="1504"/>
              <a:ext cx="1313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5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359" y="1504"/>
              <a:ext cx="1314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767" y="1658"/>
              <a:ext cx="63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>
                <a:gd name="T0" fmla="*/ 155 w 155"/>
                <a:gd name="T1" fmla="*/ 58 h 135"/>
                <a:gd name="T2" fmla="*/ 0 w 155"/>
                <a:gd name="T3" fmla="*/ 135 h 135"/>
                <a:gd name="T4" fmla="*/ 0 w 155"/>
                <a:gd name="T5" fmla="*/ 58 h 135"/>
                <a:gd name="T6" fmla="*/ 0 w 155"/>
                <a:gd name="T7" fmla="*/ 0 h 135"/>
                <a:gd name="T8" fmla="*/ 155 w 155"/>
                <a:gd name="T9" fmla="*/ 58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35"/>
                <a:gd name="T17" fmla="*/ 155 w 155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>
                <a:gd name="T0" fmla="*/ 155 w 155"/>
                <a:gd name="T1" fmla="*/ 58 h 135"/>
                <a:gd name="T2" fmla="*/ 0 w 155"/>
                <a:gd name="T3" fmla="*/ 135 h 135"/>
                <a:gd name="T4" fmla="*/ 0 w 155"/>
                <a:gd name="T5" fmla="*/ 58 h 135"/>
                <a:gd name="T6" fmla="*/ 0 w 155"/>
                <a:gd name="T7" fmla="*/ 0 h 135"/>
                <a:gd name="T8" fmla="*/ 155 w 155"/>
                <a:gd name="T9" fmla="*/ 58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35"/>
                <a:gd name="T17" fmla="*/ 155 w 155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47" y="1793"/>
              <a:ext cx="2877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>
                <a:gd name="T0" fmla="*/ 0 w 155"/>
                <a:gd name="T1" fmla="*/ 77 h 155"/>
                <a:gd name="T2" fmla="*/ 155 w 155"/>
                <a:gd name="T3" fmla="*/ 0 h 155"/>
                <a:gd name="T4" fmla="*/ 155 w 155"/>
                <a:gd name="T5" fmla="*/ 77 h 155"/>
                <a:gd name="T6" fmla="*/ 155 w 155"/>
                <a:gd name="T7" fmla="*/ 155 h 155"/>
                <a:gd name="T8" fmla="*/ 0 w 155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55"/>
                <a:gd name="T17" fmla="*/ 155 w 15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>
                <a:gd name="T0" fmla="*/ 0 w 155"/>
                <a:gd name="T1" fmla="*/ 77 h 155"/>
                <a:gd name="T2" fmla="*/ 155 w 155"/>
                <a:gd name="T3" fmla="*/ 0 h 155"/>
                <a:gd name="T4" fmla="*/ 155 w 155"/>
                <a:gd name="T5" fmla="*/ 77 h 155"/>
                <a:gd name="T6" fmla="*/ 155 w 155"/>
                <a:gd name="T7" fmla="*/ 155 h 155"/>
                <a:gd name="T8" fmla="*/ 0 w 155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55"/>
                <a:gd name="T17" fmla="*/ 155 w 15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521" y="2179"/>
              <a:ext cx="3302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437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437" y="1755"/>
              <a:ext cx="96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591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591" y="1755"/>
              <a:ext cx="97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69" y="1755"/>
              <a:ext cx="39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69" y="1755"/>
              <a:ext cx="58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969" y="2122"/>
              <a:ext cx="39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969" y="2122"/>
              <a:ext cx="58" cy="154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4688" y="1658"/>
              <a:ext cx="61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865" y="1513"/>
              <a:ext cx="1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993" y="1584"/>
              <a:ext cx="83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r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92" y="2324"/>
              <a:ext cx="1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021" y="2395"/>
              <a:ext cx="83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057" y="2536"/>
              <a:ext cx="1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p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506" y="2575"/>
              <a:ext cx="9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Time server,S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Algorithm: External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latin typeface="Arial" pitchFamily="-1" charset="0"/>
              </a:rPr>
              <a:t>Uses </a:t>
            </a:r>
            <a:r>
              <a:rPr lang="en-US" dirty="0" smtClean="0">
                <a:latin typeface="Arial" pitchFamily="-1" charset="0"/>
              </a:rPr>
              <a:t>a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time server</a:t>
            </a:r>
            <a:r>
              <a:rPr lang="en-US" dirty="0" smtClean="0">
                <a:latin typeface="Arial" pitchFamily="-1" charset="0"/>
              </a:rPr>
              <a:t> to synchronize clocks</a:t>
            </a:r>
            <a:endParaRPr lang="en-US" dirty="0" smtClean="0">
              <a:latin typeface="Arial" pitchFamily="-1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latin typeface="Arial" pitchFamily="-1" charset="0"/>
              </a:rPr>
              <a:t>Mainly designed for </a:t>
            </a:r>
            <a:r>
              <a:rPr lang="en-US" dirty="0" smtClean="0">
                <a:latin typeface="Arial" pitchFamily="-1" charset="0"/>
              </a:rPr>
              <a:t>LAN</a:t>
            </a:r>
            <a:endParaRPr lang="en-US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latin typeface="Arial" pitchFamily="-1" charset="0"/>
              </a:rPr>
              <a:t>Time </a:t>
            </a:r>
            <a:r>
              <a:rPr lang="en-US" dirty="0" smtClean="0">
                <a:latin typeface="Arial" pitchFamily="-1" charset="0"/>
              </a:rPr>
              <a:t>server keeps the reference time (say UTC)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A client asks the time server for time, the server responds with its current time, and the client uses the received value </a:t>
            </a:r>
            <a:r>
              <a:rPr lang="en-US" i="1" dirty="0" smtClean="0">
                <a:solidFill>
                  <a:schemeClr val="accent2"/>
                </a:solidFill>
                <a:latin typeface="Arial" pitchFamily="-1" charset="0"/>
              </a:rPr>
              <a:t>T</a:t>
            </a:r>
            <a:r>
              <a:rPr lang="en-US" dirty="0" smtClean="0">
                <a:latin typeface="Arial" pitchFamily="-1" charset="0"/>
              </a:rPr>
              <a:t> to set its </a:t>
            </a:r>
            <a:r>
              <a:rPr lang="en-US" dirty="0" smtClean="0">
                <a:latin typeface="Arial" pitchFamily="-1" charset="0"/>
              </a:rPr>
              <a:t>clock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latin typeface="Arial" pitchFamily="-1" charset="0"/>
              </a:rPr>
              <a:t>But </a:t>
            </a:r>
            <a:r>
              <a:rPr lang="en-US" dirty="0" smtClean="0">
                <a:latin typeface="Arial" pitchFamily="-1" charset="0"/>
              </a:rPr>
              <a:t>network round-trip time introduces an </a:t>
            </a:r>
            <a:r>
              <a:rPr lang="en-US" dirty="0" smtClean="0">
                <a:latin typeface="Arial" pitchFamily="-1" charset="0"/>
              </a:rPr>
              <a:t>error.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So what do we need to do?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Estimate one-way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" y="4876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Let </a:t>
            </a:r>
            <a:r>
              <a:rPr lang="en-US" i="1" dirty="0" smtClean="0"/>
              <a:t>RTT = response-received-time – request-sent-time </a:t>
            </a:r>
            <a:r>
              <a:rPr lang="en-US" dirty="0" smtClean="0"/>
              <a:t>(measurable at client)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Also, suppose we </a:t>
            </a:r>
            <a:r>
              <a:rPr lang="en-US" dirty="0" smtClean="0"/>
              <a:t>know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minimum value </a:t>
            </a:r>
            <a:r>
              <a:rPr lang="en-US" i="1" dirty="0" smtClean="0"/>
              <a:t>min </a:t>
            </a:r>
            <a:r>
              <a:rPr lang="en-US" dirty="0" smtClean="0"/>
              <a:t>of the client-server one-way transmission time [Depends on what?</a:t>
            </a:r>
            <a:r>
              <a:rPr lang="en-US" dirty="0" smtClean="0"/>
              <a:t>]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That </a:t>
            </a:r>
            <a:r>
              <a:rPr lang="en-US" dirty="0" smtClean="0"/>
              <a:t>the server </a:t>
            </a:r>
            <a:r>
              <a:rPr lang="en-US" dirty="0" err="1" smtClean="0"/>
              <a:t>timestamped</a:t>
            </a:r>
            <a:r>
              <a:rPr lang="en-US" dirty="0" smtClean="0"/>
              <a:t> the message at the last </a:t>
            </a:r>
            <a:r>
              <a:rPr lang="en-US" dirty="0" smtClean="0"/>
              <a:t>possible </a:t>
            </a:r>
            <a:r>
              <a:rPr lang="en-US" dirty="0" smtClean="0"/>
              <a:t>instant before sending it back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Then, the actual time could be between [</a:t>
            </a:r>
            <a:r>
              <a:rPr lang="en-US" dirty="0" err="1" smtClean="0"/>
              <a:t>T+min,T+RTT</a:t>
            </a:r>
            <a:r>
              <a:rPr lang="en-US" dirty="0" smtClean="0"/>
              <a:t>— min</a:t>
            </a:r>
            <a:r>
              <a:rPr lang="en-US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13144</TotalTime>
  <Pages>12</Pages>
  <Words>1514</Words>
  <Application>Microsoft Macintosh PowerPoint</Application>
  <PresentationFormat>Letter Paper (8.5x11 in)</PresentationFormat>
  <Paragraphs>256</Paragraphs>
  <Slides>22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CS252-template</vt:lpstr>
      <vt:lpstr>Office Theme</vt:lpstr>
      <vt:lpstr>Microsoft Equation 3.0</vt:lpstr>
      <vt:lpstr>Microsoft Equation</vt:lpstr>
      <vt:lpstr>CSE 486/586 Distributed Systems Time and Synchronization</vt:lpstr>
      <vt:lpstr>Last Time</vt:lpstr>
      <vt:lpstr>The Next Few Lectures</vt:lpstr>
      <vt:lpstr>Today’s Question</vt:lpstr>
      <vt:lpstr>Physical Clocks &amp; Synchronization</vt:lpstr>
      <vt:lpstr>Synchronizing Physical Clocks</vt:lpstr>
      <vt:lpstr>Clock Synchronization Using a Time Server</vt:lpstr>
      <vt:lpstr>Cristian’s Algorithm: External Sync</vt:lpstr>
      <vt:lpstr>Cristian’s Algorithm</vt:lpstr>
      <vt:lpstr>Cristian’s Algorithm</vt:lpstr>
      <vt:lpstr>Berkeley Algorithm: Internal Sync</vt:lpstr>
      <vt:lpstr>The Network Time Protocol (NTP)</vt:lpstr>
      <vt:lpstr>Messages Exchanged Between a Pair of NTP Peers (“Connected Servers”)</vt:lpstr>
      <vt:lpstr>Theoretical Base for NTP</vt:lpstr>
      <vt:lpstr>Theoretical Base for NTP</vt:lpstr>
      <vt:lpstr>CSE 486/586 Administrivia</vt:lpstr>
      <vt:lpstr>Association for Computing Machinery</vt:lpstr>
      <vt:lpstr>Then a Breakthrough…</vt:lpstr>
      <vt:lpstr>Events Occurring at Three Processes</vt:lpstr>
      <vt:lpstr>Logical Clocks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528</cp:revision>
  <cp:lastPrinted>2012-01-30T19:42:28Z</cp:lastPrinted>
  <dcterms:created xsi:type="dcterms:W3CDTF">2012-01-30T03:27:25Z</dcterms:created>
  <dcterms:modified xsi:type="dcterms:W3CDTF">2012-01-31T05:50:57Z</dcterms:modified>
  <cp:category/>
</cp:coreProperties>
</file>