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82" r:id="rId2"/>
  </p:sldMasterIdLst>
  <p:notesMasterIdLst>
    <p:notesMasterId r:id="rId21"/>
  </p:notesMasterIdLst>
  <p:handoutMasterIdLst>
    <p:handoutMasterId r:id="rId22"/>
  </p:handoutMasterIdLst>
  <p:sldIdLst>
    <p:sldId id="322" r:id="rId3"/>
    <p:sldId id="797" r:id="rId4"/>
    <p:sldId id="798" r:id="rId5"/>
    <p:sldId id="799" r:id="rId6"/>
    <p:sldId id="812" r:id="rId7"/>
    <p:sldId id="813" r:id="rId8"/>
    <p:sldId id="814" r:id="rId9"/>
    <p:sldId id="815" r:id="rId10"/>
    <p:sldId id="801" r:id="rId11"/>
    <p:sldId id="802" r:id="rId12"/>
    <p:sldId id="803" r:id="rId13"/>
    <p:sldId id="804" r:id="rId14"/>
    <p:sldId id="805" r:id="rId15"/>
    <p:sldId id="806" r:id="rId16"/>
    <p:sldId id="807" r:id="rId17"/>
    <p:sldId id="808" r:id="rId18"/>
    <p:sldId id="809" r:id="rId19"/>
    <p:sldId id="810" r:id="rId20"/>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FF"/>
    <a:srgbClr val="55FC02"/>
    <a:srgbClr val="FBBA03"/>
    <a:srgbClr val="0332B7"/>
    <a:srgbClr val="000000"/>
    <a:srgbClr val="114FFB"/>
    <a:srgbClr val="7B00E4"/>
    <a:srgbClr val="EFFB03"/>
    <a:srgbClr val="F905F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0102" autoAdjust="0"/>
  </p:normalViewPr>
  <p:slideViewPr>
    <p:cSldViewPr>
      <p:cViewPr varScale="1">
        <p:scale>
          <a:sx n="72" d="100"/>
          <a:sy n="72" d="100"/>
        </p:scale>
        <p:origin x="-1500" y="-102"/>
      </p:cViewPr>
      <p:guideLst>
        <p:guide orient="horz" pos="2160"/>
        <p:guide pos="2880"/>
      </p:guideLst>
    </p:cSldViewPr>
  </p:slideViewPr>
  <p:outlineViewPr>
    <p:cViewPr>
      <p:scale>
        <a:sx n="33" d="100"/>
        <a:sy n="33" d="100"/>
      </p:scale>
      <p:origin x="0" y="184"/>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2" d="100"/>
          <a:sy n="112" d="100"/>
        </p:scale>
        <p:origin x="-3904" y="-10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defRPr>
            </a:lvl1pPr>
          </a:lstStyle>
          <a:p>
            <a:pPr>
              <a:defRPr/>
            </a:pPr>
            <a:r>
              <a:rPr lang="en-US" smtClean="0"/>
              <a:t>C</a:t>
            </a:r>
            <a:endParaRPr lang="en-US"/>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pPr>
              <a:defRPr/>
            </a:pPr>
            <a:fld id="{9FF668F6-92AF-F14F-959F-F8E6BDC55983}" type="slidenum">
              <a:rPr lang="en-US"/>
              <a:pPr>
                <a:defRPr/>
              </a:pPr>
              <a:t>‹#›</a:t>
            </a:fld>
            <a:endParaRPr lang="en-US"/>
          </a:p>
        </p:txBody>
      </p:sp>
    </p:spTree>
    <p:extLst>
      <p:ext uri="{BB962C8B-B14F-4D97-AF65-F5344CB8AC3E}">
        <p14:creationId xmlns="" xmlns:p14="http://schemas.microsoft.com/office/powerpoint/2010/main" val="38416276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latin typeface="Times New Roman" charset="0"/>
              </a:defRPr>
            </a:lvl1pPr>
          </a:lstStyle>
          <a:p>
            <a:pPr>
              <a:defRPr/>
            </a:pPr>
            <a:r>
              <a:rPr lang="en-US" smtClean="0"/>
              <a:t>C</a:t>
            </a:r>
            <a:endParaRPr lang="en-US"/>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fld id="{903442F8-CACF-AA42-83D4-E0A09A06F5CC}" type="slidenum">
              <a:rPr lang="en-US"/>
              <a:pPr>
                <a:defRPr/>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defRPr/>
            </a:pPr>
            <a:r>
              <a:rPr lang="en-US" sz="1300">
                <a:solidFill>
                  <a:schemeClr val="tx1"/>
                </a:solidFill>
              </a:rPr>
              <a:t>Page </a:t>
            </a:r>
            <a:fld id="{ACFFB53C-1439-6C41-A2C3-1FF6E096BBD2}" type="slidenum">
              <a:rPr lang="en-US" sz="1300">
                <a:solidFill>
                  <a:schemeClr val="tx1"/>
                </a:solidFill>
              </a:rPr>
              <a:pPr algn="ctr" defTabSz="919163">
                <a:lnSpc>
                  <a:spcPct val="90000"/>
                </a:lnSpc>
                <a:spcBef>
                  <a:spcPct val="0"/>
                </a:spcBef>
                <a:defRPr/>
              </a:pPr>
              <a:t>‹#›</a:t>
            </a:fld>
            <a:endParaRPr lang="en-US" sz="1300">
              <a:solidFill>
                <a:schemeClr val="tx1"/>
              </a:solidFill>
            </a:endParaRPr>
          </a:p>
        </p:txBody>
      </p:sp>
      <p:sp>
        <p:nvSpPr>
          <p:cNvPr id="14343"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1141634601"/>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5" name="Footer Placeholder 4"/>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1A5CA2DB-8A6E-354A-84FE-C390361DC987}" type="slidenum">
              <a:rPr lang="en-US"/>
              <a:pPr>
                <a:def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A8750E79-2683-6848-A4D7-CDA40719EAAA}" type="slidenum">
              <a:rPr lang="en-US"/>
              <a:pPr>
                <a:defRPr/>
              </a:pPr>
              <a:t>‹#›</a:t>
            </a:fld>
            <a:endParaRPr lang="en-US" b="0">
              <a:solidFill>
                <a:srgbClr val="FBBA0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smtClean="0"/>
            </a:lvl1pPr>
          </a:lstStyle>
          <a:p>
            <a:pPr>
              <a:defRPr/>
            </a:pPr>
            <a:fld id="{8C4F458F-5213-914F-94F8-6B10C77F9790}" type="slidenum">
              <a:rPr lang="en-US"/>
              <a:pPr>
                <a:def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6" name="Footer Placeholder 5"/>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74C4F620-2FEB-0043-9943-F8C545420FE9}" type="slidenum">
              <a:rPr lang="en-US"/>
              <a:pPr>
                <a:def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6553200" y="65659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charset="0"/>
              </a:defRPr>
            </a:lvl1pPr>
          </a:lstStyle>
          <a:p>
            <a:pPr>
              <a:defRPr/>
            </a:pPr>
            <a:fld id="{F543C2CE-5AF7-8143-8A0A-0153F98C0316}" type="slidenum">
              <a:rPr lang="en-US"/>
              <a:pPr>
                <a:defRPr/>
              </a:pPr>
              <a:t>‹#›</a:t>
            </a:fld>
            <a:endParaRPr lang="en-US">
              <a:solidFill>
                <a:srgbClr val="FBBA03"/>
              </a:solidFill>
            </a:endParaRPr>
          </a:p>
        </p:txBody>
      </p:sp>
      <p:sp>
        <p:nvSpPr>
          <p:cNvPr id="1029"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048000" y="6519446"/>
            <a:ext cx="3048000" cy="338554"/>
          </a:xfrm>
          <a:prstGeom prst="rect">
            <a:avLst/>
          </a:prstGeom>
          <a:noFill/>
        </p:spPr>
        <p:txBody>
          <a:bodyPr wrap="square" rtlCol="0">
            <a:spAutoFit/>
          </a:bodyPr>
          <a:lstStyle/>
          <a:p>
            <a:pPr algn="ctr"/>
            <a:r>
              <a:rPr lang="en-US" dirty="0" smtClean="0"/>
              <a:t>CSE 486/586, Spring</a:t>
            </a:r>
            <a:r>
              <a:rPr lang="en-US" baseline="0" dirty="0" smtClean="0"/>
              <a:t> 2012</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a:solidFill>
            <a:srgbClr val="0332B7"/>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F3828-6825-D14F-A1E4-6AC47EF8F4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orproject.org/getinvolved/volunteer.html.en" TargetMode="External"/><Relationship Id="rId2" Type="http://schemas.openxmlformats.org/officeDocument/2006/relationships/hyperlink" Target="https://www.torproject.org/docs/tor-doc-relay.html.en" TargetMode="External"/><Relationship Id="rId1" Type="http://schemas.openxmlformats.org/officeDocument/2006/relationships/slideLayout" Target="../slideLayouts/slideLayout2.xml"/><Relationship Id="rId4" Type="http://schemas.openxmlformats.org/officeDocument/2006/relationships/hyperlink" Target="https://www.torproject.org/docs/documentation.html.e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edia.torproject.org/video/2009-install-and-use-tor.ogv" TargetMode="External"/><Relationship Id="rId2" Type="http://schemas.openxmlformats.org/officeDocument/2006/relationships/hyperlink" Target="http://www.youtube.com/watch?feature=player_detailpage&amp;v=6xB_50VKx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6050" y="1898650"/>
            <a:ext cx="8834438" cy="1666875"/>
          </a:xfrm>
        </p:spPr>
        <p:txBody>
          <a:bodyPr/>
          <a:lstStyle/>
          <a:p>
            <a:pPr algn="ctr">
              <a:lnSpc>
                <a:spcPct val="120000"/>
              </a:lnSpc>
            </a:pPr>
            <a:r>
              <a:rPr lang="en-US" dirty="0" smtClean="0"/>
              <a:t>CSE 486/586 Distributed Systems</a:t>
            </a:r>
            <a:br>
              <a:rPr lang="en-US" dirty="0" smtClean="0"/>
            </a:br>
            <a:r>
              <a:rPr lang="en-US" dirty="0" smtClean="0"/>
              <a:t>Case Study: TOR Anonymity Network</a:t>
            </a:r>
            <a:endParaRPr lang="en-US" dirty="0"/>
          </a:p>
        </p:txBody>
      </p:sp>
      <p:sp>
        <p:nvSpPr>
          <p:cNvPr id="15363" name="Rectangle 3"/>
          <p:cNvSpPr>
            <a:spLocks noGrp="1" noChangeArrowheads="1"/>
          </p:cNvSpPr>
          <p:nvPr>
            <p:ph type="subTitle" idx="1"/>
          </p:nvPr>
        </p:nvSpPr>
        <p:spPr>
          <a:xfrm>
            <a:off x="1171575" y="4289425"/>
            <a:ext cx="6900863" cy="1295400"/>
          </a:xfrm>
        </p:spPr>
        <p:txBody>
          <a:bodyPr/>
          <a:lstStyle/>
          <a:p>
            <a:pPr>
              <a:lnSpc>
                <a:spcPct val="70000"/>
              </a:lnSpc>
            </a:pPr>
            <a:r>
              <a:rPr lang="en-US" dirty="0" smtClean="0"/>
              <a:t>Bahadir Ismail Aydin</a:t>
            </a:r>
          </a:p>
          <a:p>
            <a:pPr>
              <a:lnSpc>
                <a:spcPct val="70000"/>
              </a:lnSpc>
            </a:pPr>
            <a:r>
              <a:rPr lang="en-US" sz="2000" dirty="0" smtClean="0"/>
              <a:t>Computer Sciences and Engineering</a:t>
            </a:r>
          </a:p>
          <a:p>
            <a:pPr>
              <a:lnSpc>
                <a:spcPct val="70000"/>
              </a:lnSpc>
            </a:pPr>
            <a:r>
              <a:rPr lang="en-US" sz="2000" dirty="0" smtClean="0"/>
              <a:t>University at Buffalo</a:t>
            </a:r>
          </a:p>
          <a:p>
            <a:pPr>
              <a:lnSpc>
                <a:spcPct val="70000"/>
              </a:lnSpc>
            </a:pPr>
            <a:endParaRPr lang="en-US" sz="2000" dirty="0" smtClean="0"/>
          </a:p>
          <a:p>
            <a:pPr>
              <a:lnSpc>
                <a:spcPct val="70000"/>
              </a:lnSpc>
            </a:pPr>
            <a:endParaRPr lang="en-US" sz="2000" dirty="0" smtClean="0"/>
          </a:p>
          <a:p>
            <a:pPr>
              <a:lnSpc>
                <a:spcPct val="70000"/>
              </a:lnSpc>
            </a:pPr>
            <a:endParaRPr lang="en-US" sz="20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10</a:t>
            </a:fld>
            <a:endParaRPr lang="en-US" b="0">
              <a:solidFill>
                <a:srgbClr val="FBBA03"/>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607130" y="1143000"/>
            <a:ext cx="7867767"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11</a:t>
            </a:fld>
            <a:endParaRPr lang="en-US" b="0">
              <a:solidFill>
                <a:srgbClr val="FBBA03"/>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990600" y="1217610"/>
            <a:ext cx="7162800" cy="4923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12</a:t>
            </a:fld>
            <a:endParaRPr lang="en-US" b="0">
              <a:solidFill>
                <a:srgbClr val="FBBA03"/>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762000" y="1060080"/>
            <a:ext cx="7467600" cy="51331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13</a:t>
            </a:fld>
            <a:endParaRPr lang="en-US" b="0">
              <a:solidFill>
                <a:srgbClr val="FBBA03"/>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762000" y="1060080"/>
            <a:ext cx="7391400" cy="50807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14</a:t>
            </a:fld>
            <a:endParaRPr lang="en-US" b="0">
              <a:solidFill>
                <a:srgbClr val="FBBA03"/>
              </a:solidFill>
            </a:endParaRPr>
          </a:p>
        </p:txBody>
      </p:sp>
      <p:sp>
        <p:nvSpPr>
          <p:cNvPr id="5" name="Content Placeholder 4"/>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838201" y="1091433"/>
            <a:ext cx="7391399" cy="50807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15</a:t>
            </a:fld>
            <a:endParaRPr lang="en-US" b="0">
              <a:solidFill>
                <a:srgbClr val="FBBA03"/>
              </a:solidFill>
            </a:endParaRPr>
          </a:p>
        </p:txBody>
      </p:sp>
      <p:pic>
        <p:nvPicPr>
          <p:cNvPr id="8194" name="Picture 2"/>
          <p:cNvPicPr>
            <a:picLocks noGrp="1" noChangeAspect="1" noChangeArrowheads="1"/>
          </p:cNvPicPr>
          <p:nvPr>
            <p:ph idx="1"/>
          </p:nvPr>
        </p:nvPicPr>
        <p:blipFill>
          <a:blip r:embed="rId2"/>
          <a:srcRect/>
          <a:stretch>
            <a:fillRect/>
          </a:stretch>
        </p:blipFill>
        <p:spPr bwMode="auto">
          <a:xfrm>
            <a:off x="838200" y="1167633"/>
            <a:ext cx="7391400" cy="50807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16</a:t>
            </a:fld>
            <a:endParaRPr lang="en-US" b="0">
              <a:solidFill>
                <a:srgbClr val="FBBA03"/>
              </a:solidFill>
            </a:endParaRPr>
          </a:p>
        </p:txBody>
      </p:sp>
      <p:pic>
        <p:nvPicPr>
          <p:cNvPr id="9218" name="Picture 2"/>
          <p:cNvPicPr>
            <a:picLocks noGrp="1" noChangeAspect="1" noChangeArrowheads="1"/>
          </p:cNvPicPr>
          <p:nvPr>
            <p:ph idx="1"/>
          </p:nvPr>
        </p:nvPicPr>
        <p:blipFill>
          <a:blip r:embed="rId2"/>
          <a:srcRect/>
          <a:stretch>
            <a:fillRect/>
          </a:stretch>
        </p:blipFill>
        <p:spPr bwMode="auto">
          <a:xfrm>
            <a:off x="762000" y="1060080"/>
            <a:ext cx="7772400" cy="5342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for TOR</a:t>
            </a:r>
            <a:endParaRPr lang="en-US" dirty="0"/>
          </a:p>
        </p:txBody>
      </p:sp>
      <p:sp>
        <p:nvSpPr>
          <p:cNvPr id="3" name="Content Placeholder 2"/>
          <p:cNvSpPr>
            <a:spLocks noGrp="1"/>
          </p:cNvSpPr>
          <p:nvPr>
            <p:ph idx="1"/>
          </p:nvPr>
        </p:nvSpPr>
        <p:spPr/>
        <p:txBody>
          <a:bodyPr/>
          <a:lstStyle/>
          <a:p>
            <a:r>
              <a:rPr lang="en-US" dirty="0" smtClean="0"/>
              <a:t>Tor can't solve all anonymity problems.</a:t>
            </a:r>
          </a:p>
          <a:p>
            <a:r>
              <a:rPr lang="en-US" dirty="0" smtClean="0"/>
              <a:t>As Tor's usability increases, it will attract more users, which will increase the possible sources and destinations of each communication, thus increasing security for everyone. We're making progress, but we need your help. Please consider </a:t>
            </a:r>
            <a:r>
              <a:rPr lang="en-US" dirty="0" smtClean="0">
                <a:hlinkClick r:id="rId2"/>
              </a:rPr>
              <a:t>running a relay</a:t>
            </a:r>
            <a:r>
              <a:rPr lang="en-US" dirty="0" smtClean="0"/>
              <a:t> or </a:t>
            </a:r>
            <a:r>
              <a:rPr lang="en-US" dirty="0" smtClean="0">
                <a:hlinkClick r:id="rId3"/>
              </a:rPr>
              <a:t>volunteering</a:t>
            </a:r>
            <a:r>
              <a:rPr lang="en-US" dirty="0" smtClean="0"/>
              <a:t> as a </a:t>
            </a:r>
            <a:r>
              <a:rPr lang="en-US" dirty="0" smtClean="0">
                <a:hlinkClick r:id="rId4"/>
              </a:rPr>
              <a:t>developer</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17</a:t>
            </a:fld>
            <a:endParaRPr lang="en-US" b="0">
              <a:solidFill>
                <a:srgbClr val="FBBA03"/>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install/use TOR?</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www.youtube.com/watch?feature=player_detailpage&amp;v=6xB_50VKxME#t=320s</a:t>
            </a:r>
            <a:endParaRPr lang="en-US" dirty="0" smtClean="0"/>
          </a:p>
          <a:p>
            <a:r>
              <a:rPr lang="en-US" smtClean="0">
                <a:hlinkClick r:id="rId3"/>
              </a:rPr>
              <a:t>https</a:t>
            </a:r>
            <a:r>
              <a:rPr lang="en-US" smtClean="0">
                <a:hlinkClick r:id="rId3"/>
              </a:rPr>
              <a:t>://</a:t>
            </a:r>
            <a:r>
              <a:rPr lang="en-US" smtClean="0">
                <a:hlinkClick r:id="rId3"/>
              </a:rPr>
              <a:t>media.torproject.org/video/2009-install-and-use-tor.ogv</a:t>
            </a:r>
            <a:endParaRPr lang="en-US" smtClean="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18</a:t>
            </a:fld>
            <a:endParaRPr lang="en-US" b="0">
              <a:solidFill>
                <a:srgbClr val="FBBA0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b="1" dirty="0" smtClean="0"/>
              <a:t>Overview</a:t>
            </a:r>
          </a:p>
          <a:p>
            <a:r>
              <a:rPr lang="en-US" b="1" dirty="0" smtClean="0"/>
              <a:t>Users</a:t>
            </a:r>
          </a:p>
          <a:p>
            <a:r>
              <a:rPr lang="en-US" b="1" dirty="0" smtClean="0"/>
              <a:t>Onion Routing</a:t>
            </a:r>
          </a:p>
          <a:p>
            <a:r>
              <a:rPr lang="en-US" b="1" dirty="0" smtClean="0"/>
              <a:t>The Solution</a:t>
            </a:r>
          </a:p>
          <a:p>
            <a:r>
              <a:rPr lang="en-US" b="1" dirty="0" smtClean="0"/>
              <a:t>Hidden services</a:t>
            </a:r>
          </a:p>
          <a:p>
            <a:r>
              <a:rPr lang="en-US" b="1" dirty="0" smtClean="0"/>
              <a:t>The future of Tor</a:t>
            </a:r>
          </a:p>
          <a:p>
            <a:r>
              <a:rPr lang="en-US" b="1" dirty="0" smtClean="0"/>
              <a:t>How to install/use TOR?</a:t>
            </a:r>
          </a:p>
          <a:p>
            <a:pPr lvl="1" eaLnBrk="1" hangingPunct="1">
              <a:buClr>
                <a:schemeClr val="tx1"/>
              </a:buClr>
            </a:pP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a:t>
            </a:fld>
            <a:endParaRPr lang="en-US" b="0">
              <a:solidFill>
                <a:srgbClr val="FBBA0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Onion routing project of the U.S. Naval Research Laboratory</a:t>
            </a:r>
          </a:p>
          <a:p>
            <a:r>
              <a:rPr lang="en-US" dirty="0" smtClean="0"/>
              <a:t>Tor hides you among the other users on the network</a:t>
            </a:r>
          </a:p>
          <a:p>
            <a:r>
              <a:rPr lang="en-US" dirty="0" smtClean="0"/>
              <a:t>Use: Using Tor protects you against a common form of Internet surveillance known as "traffic analysis." </a:t>
            </a:r>
          </a:p>
          <a:p>
            <a:r>
              <a:rPr lang="en-US" dirty="0" smtClean="0"/>
              <a:t>What is traffic analysis? How does it work?</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3</a:t>
            </a:fld>
            <a:endParaRPr lang="en-US" b="0">
              <a:solidFill>
                <a:srgbClr val="FBBA0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lstStyle/>
          <a:p>
            <a:r>
              <a:rPr lang="en-US" dirty="0" smtClean="0"/>
              <a:t>Militaries use Tor</a:t>
            </a:r>
          </a:p>
          <a:p>
            <a:pPr lvl="1"/>
            <a:r>
              <a:rPr lang="en-US" dirty="0" smtClean="0"/>
              <a:t>First </a:t>
            </a:r>
            <a:r>
              <a:rPr lang="en-US" dirty="0" err="1" smtClean="0"/>
              <a:t>designd</a:t>
            </a:r>
            <a:r>
              <a:rPr lang="en-US" dirty="0" smtClean="0"/>
              <a:t> with US Navy in mind</a:t>
            </a:r>
          </a:p>
          <a:p>
            <a:r>
              <a:rPr lang="en-US" dirty="0" smtClean="0"/>
              <a:t>Normal people use Tor</a:t>
            </a:r>
          </a:p>
          <a:p>
            <a:r>
              <a:rPr lang="en-US" dirty="0" smtClean="0"/>
              <a:t>Journalists and their audience use Tor</a:t>
            </a:r>
          </a:p>
          <a:p>
            <a:r>
              <a:rPr lang="en-US" dirty="0" smtClean="0"/>
              <a:t>Law enforcement officers use Tor</a:t>
            </a:r>
          </a:p>
          <a:p>
            <a:r>
              <a:rPr lang="en-US" dirty="0" smtClean="0"/>
              <a:t>Activists &amp; Whistleblowers use Tor</a:t>
            </a:r>
          </a:p>
          <a:p>
            <a:r>
              <a:rPr lang="en-US" dirty="0" smtClean="0"/>
              <a:t>High &amp; low profile people use Tor</a:t>
            </a:r>
          </a:p>
          <a:p>
            <a:r>
              <a:rPr lang="en-US" dirty="0" smtClean="0"/>
              <a:t>Business executives use Tor</a:t>
            </a:r>
          </a:p>
          <a:p>
            <a:r>
              <a:rPr lang="en-US" dirty="0" smtClean="0"/>
              <a:t>Bloggers use Tor</a:t>
            </a:r>
          </a:p>
          <a:p>
            <a:r>
              <a:rPr lang="en-US" dirty="0" smtClean="0"/>
              <a:t>IT Professionals use Tor</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4</a:t>
            </a:fld>
            <a:endParaRPr lang="en-US" b="0">
              <a:solidFill>
                <a:srgbClr val="FBBA0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8"/>
          <p:cNvSpPr txBox="1">
            <a:spLocks noChangeArrowheads="1"/>
          </p:cNvSpPr>
          <p:nvPr/>
        </p:nvSpPr>
        <p:spPr>
          <a:xfrm>
            <a:off x="381000" y="4419600"/>
            <a:ext cx="8534400" cy="2209800"/>
          </a:xfrm>
          <a:prstGeom prst="rect">
            <a:avLst/>
          </a:prstGeom>
        </p:spPr>
        <p:txBody>
          <a:bodyPr lIns="92075" tIns="46038" rIns="92075" bIns="46038"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Hide message source by routing it randomly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Popular technique: Crowds, Onion Routing, 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Routers don’t know for sure if the apparent source of a message is the true sender or another router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Only secure against </a:t>
            </a:r>
            <a:r>
              <a:rPr kumimoji="0" lang="en-US" sz="2600" b="0" i="0" u="sng" strike="noStrike" kern="1200" cap="none" spc="0" normalizeH="0" baseline="0" noProof="0" dirty="0" smtClean="0">
                <a:ln>
                  <a:noFill/>
                </a:ln>
                <a:solidFill>
                  <a:schemeClr val="tx1"/>
                </a:solidFill>
                <a:effectLst/>
                <a:uLnTx/>
                <a:uFillTx/>
                <a:latin typeface="+mn-lt"/>
                <a:ea typeface="+mn-ea"/>
                <a:cs typeface="+mn-cs"/>
              </a:rPr>
              <a:t>local</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attackers!</a:t>
            </a:r>
          </a:p>
        </p:txBody>
      </p:sp>
      <p:pic>
        <p:nvPicPr>
          <p:cNvPr id="4" name="Picture 13" descr="PE03749_"/>
          <p:cNvPicPr>
            <a:picLocks noChangeAspect="1" noChangeArrowheads="1"/>
          </p:cNvPicPr>
          <p:nvPr/>
        </p:nvPicPr>
        <p:blipFill>
          <a:blip r:embed="rId2"/>
          <a:srcRect/>
          <a:stretch>
            <a:fillRect/>
          </a:stretch>
        </p:blipFill>
        <p:spPr bwMode="auto">
          <a:xfrm>
            <a:off x="914400" y="1828800"/>
            <a:ext cx="715963" cy="990600"/>
          </a:xfrm>
          <a:prstGeom prst="rect">
            <a:avLst/>
          </a:prstGeom>
          <a:noFill/>
          <a:ln w="9525">
            <a:noFill/>
            <a:miter lim="800000"/>
            <a:headEnd/>
            <a:tailEnd/>
          </a:ln>
        </p:spPr>
      </p:pic>
      <p:grpSp>
        <p:nvGrpSpPr>
          <p:cNvPr id="5" name="Group 14"/>
          <p:cNvGrpSpPr>
            <a:grpSpLocks/>
          </p:cNvGrpSpPr>
          <p:nvPr/>
        </p:nvGrpSpPr>
        <p:grpSpPr bwMode="auto">
          <a:xfrm flipH="1">
            <a:off x="7924800" y="2743200"/>
            <a:ext cx="685800" cy="914400"/>
            <a:chOff x="4000" y="1309"/>
            <a:chExt cx="506" cy="701"/>
          </a:xfrm>
        </p:grpSpPr>
        <p:sp>
          <p:nvSpPr>
            <p:cNvPr id="6" name="Freeform 15"/>
            <p:cNvSpPr>
              <a:spLocks/>
            </p:cNvSpPr>
            <p:nvPr/>
          </p:nvSpPr>
          <p:spPr bwMode="auto">
            <a:xfrm>
              <a:off x="4013" y="1590"/>
              <a:ext cx="97" cy="262"/>
            </a:xfrm>
            <a:custGeom>
              <a:avLst/>
              <a:gdLst>
                <a:gd name="T0" fmla="*/ 97 w 388"/>
                <a:gd name="T1" fmla="*/ 21 h 1047"/>
                <a:gd name="T2" fmla="*/ 49 w 388"/>
                <a:gd name="T3" fmla="*/ 0 h 1047"/>
                <a:gd name="T4" fmla="*/ 1 w 388"/>
                <a:gd name="T5" fmla="*/ 21 h 1047"/>
                <a:gd name="T6" fmla="*/ 0 w 388"/>
                <a:gd name="T7" fmla="*/ 61 h 1047"/>
                <a:gd name="T8" fmla="*/ 42 w 388"/>
                <a:gd name="T9" fmla="*/ 138 h 1047"/>
                <a:gd name="T10" fmla="*/ 7 w 388"/>
                <a:gd name="T11" fmla="*/ 204 h 1047"/>
                <a:gd name="T12" fmla="*/ 20 w 388"/>
                <a:gd name="T13" fmla="*/ 262 h 1047"/>
                <a:gd name="T14" fmla="*/ 92 w 388"/>
                <a:gd name="T15" fmla="*/ 257 h 1047"/>
                <a:gd name="T16" fmla="*/ 97 w 388"/>
                <a:gd name="T17" fmla="*/ 21 h 1047"/>
                <a:gd name="T18" fmla="*/ 97 w 388"/>
                <a:gd name="T19" fmla="*/ 21 h 10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8"/>
                <a:gd name="T31" fmla="*/ 0 h 1047"/>
                <a:gd name="T32" fmla="*/ 388 w 388"/>
                <a:gd name="T33" fmla="*/ 1047 h 10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8" h="1047">
                  <a:moveTo>
                    <a:pt x="388" y="84"/>
                  </a:moveTo>
                  <a:lnTo>
                    <a:pt x="195" y="0"/>
                  </a:lnTo>
                  <a:lnTo>
                    <a:pt x="5" y="84"/>
                  </a:lnTo>
                  <a:lnTo>
                    <a:pt x="0" y="242"/>
                  </a:lnTo>
                  <a:lnTo>
                    <a:pt x="167" y="552"/>
                  </a:lnTo>
                  <a:lnTo>
                    <a:pt x="30" y="816"/>
                  </a:lnTo>
                  <a:lnTo>
                    <a:pt x="79" y="1047"/>
                  </a:lnTo>
                  <a:lnTo>
                    <a:pt x="367" y="1026"/>
                  </a:lnTo>
                  <a:lnTo>
                    <a:pt x="388" y="84"/>
                  </a:lnTo>
                  <a:close/>
                </a:path>
              </a:pathLst>
            </a:custGeom>
            <a:solidFill>
              <a:srgbClr val="FF0000"/>
            </a:solidFill>
            <a:ln w="9525">
              <a:noFill/>
              <a:round/>
              <a:headEnd/>
              <a:tailEnd/>
            </a:ln>
          </p:spPr>
          <p:txBody>
            <a:bodyPr/>
            <a:lstStyle/>
            <a:p>
              <a:endParaRPr lang="en-US"/>
            </a:p>
          </p:txBody>
        </p:sp>
        <p:sp>
          <p:nvSpPr>
            <p:cNvPr id="7" name="Freeform 16"/>
            <p:cNvSpPr>
              <a:spLocks/>
            </p:cNvSpPr>
            <p:nvPr/>
          </p:nvSpPr>
          <p:spPr bwMode="auto">
            <a:xfrm>
              <a:off x="4106" y="1411"/>
              <a:ext cx="389" cy="599"/>
            </a:xfrm>
            <a:custGeom>
              <a:avLst/>
              <a:gdLst>
                <a:gd name="T0" fmla="*/ 3 w 1556"/>
                <a:gd name="T1" fmla="*/ 599 h 2393"/>
                <a:gd name="T2" fmla="*/ 153 w 1556"/>
                <a:gd name="T3" fmla="*/ 599 h 2393"/>
                <a:gd name="T4" fmla="*/ 154 w 1556"/>
                <a:gd name="T5" fmla="*/ 397 h 2393"/>
                <a:gd name="T6" fmla="*/ 214 w 1556"/>
                <a:gd name="T7" fmla="*/ 375 h 2393"/>
                <a:gd name="T8" fmla="*/ 214 w 1556"/>
                <a:gd name="T9" fmla="*/ 201 h 2393"/>
                <a:gd name="T10" fmla="*/ 276 w 1556"/>
                <a:gd name="T11" fmla="*/ 199 h 2393"/>
                <a:gd name="T12" fmla="*/ 287 w 1556"/>
                <a:gd name="T13" fmla="*/ 159 h 2393"/>
                <a:gd name="T14" fmla="*/ 255 w 1556"/>
                <a:gd name="T15" fmla="*/ 137 h 2393"/>
                <a:gd name="T16" fmla="*/ 217 w 1556"/>
                <a:gd name="T17" fmla="*/ 137 h 2393"/>
                <a:gd name="T18" fmla="*/ 217 w 1556"/>
                <a:gd name="T19" fmla="*/ 75 h 2393"/>
                <a:gd name="T20" fmla="*/ 280 w 1556"/>
                <a:gd name="T21" fmla="*/ 75 h 2393"/>
                <a:gd name="T22" fmla="*/ 304 w 1556"/>
                <a:gd name="T23" fmla="*/ 111 h 2393"/>
                <a:gd name="T24" fmla="*/ 351 w 1556"/>
                <a:gd name="T25" fmla="*/ 116 h 2393"/>
                <a:gd name="T26" fmla="*/ 389 w 1556"/>
                <a:gd name="T27" fmla="*/ 66 h 2393"/>
                <a:gd name="T28" fmla="*/ 331 w 1556"/>
                <a:gd name="T29" fmla="*/ 0 h 2393"/>
                <a:gd name="T30" fmla="*/ 256 w 1556"/>
                <a:gd name="T31" fmla="*/ 21 h 2393"/>
                <a:gd name="T32" fmla="*/ 136 w 1556"/>
                <a:gd name="T33" fmla="*/ 26 h 2393"/>
                <a:gd name="T34" fmla="*/ 46 w 1556"/>
                <a:gd name="T35" fmla="*/ 68 h 2393"/>
                <a:gd name="T36" fmla="*/ 6 w 1556"/>
                <a:gd name="T37" fmla="*/ 130 h 2393"/>
                <a:gd name="T38" fmla="*/ 0 w 1556"/>
                <a:gd name="T39" fmla="*/ 177 h 2393"/>
                <a:gd name="T40" fmla="*/ 3 w 1556"/>
                <a:gd name="T41" fmla="*/ 599 h 2393"/>
                <a:gd name="T42" fmla="*/ 3 w 1556"/>
                <a:gd name="T43" fmla="*/ 599 h 23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56"/>
                <a:gd name="T67" fmla="*/ 0 h 2393"/>
                <a:gd name="T68" fmla="*/ 1556 w 1556"/>
                <a:gd name="T69" fmla="*/ 2393 h 239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56" h="2393">
                  <a:moveTo>
                    <a:pt x="11" y="2393"/>
                  </a:moveTo>
                  <a:lnTo>
                    <a:pt x="610" y="2393"/>
                  </a:lnTo>
                  <a:lnTo>
                    <a:pt x="615" y="1588"/>
                  </a:lnTo>
                  <a:lnTo>
                    <a:pt x="856" y="1499"/>
                  </a:lnTo>
                  <a:lnTo>
                    <a:pt x="856" y="804"/>
                  </a:lnTo>
                  <a:lnTo>
                    <a:pt x="1104" y="794"/>
                  </a:lnTo>
                  <a:lnTo>
                    <a:pt x="1146" y="635"/>
                  </a:lnTo>
                  <a:lnTo>
                    <a:pt x="1020" y="546"/>
                  </a:lnTo>
                  <a:lnTo>
                    <a:pt x="867" y="546"/>
                  </a:lnTo>
                  <a:lnTo>
                    <a:pt x="867" y="300"/>
                  </a:lnTo>
                  <a:lnTo>
                    <a:pt x="1120" y="300"/>
                  </a:lnTo>
                  <a:lnTo>
                    <a:pt x="1214" y="442"/>
                  </a:lnTo>
                  <a:lnTo>
                    <a:pt x="1404" y="463"/>
                  </a:lnTo>
                  <a:lnTo>
                    <a:pt x="1556" y="263"/>
                  </a:lnTo>
                  <a:lnTo>
                    <a:pt x="1324" y="0"/>
                  </a:lnTo>
                  <a:lnTo>
                    <a:pt x="1025" y="84"/>
                  </a:lnTo>
                  <a:lnTo>
                    <a:pt x="542" y="105"/>
                  </a:lnTo>
                  <a:lnTo>
                    <a:pt x="184" y="273"/>
                  </a:lnTo>
                  <a:lnTo>
                    <a:pt x="26" y="521"/>
                  </a:lnTo>
                  <a:lnTo>
                    <a:pt x="0" y="709"/>
                  </a:lnTo>
                  <a:lnTo>
                    <a:pt x="11" y="2393"/>
                  </a:lnTo>
                  <a:close/>
                </a:path>
              </a:pathLst>
            </a:custGeom>
            <a:solidFill>
              <a:srgbClr val="E59EB2"/>
            </a:solidFill>
            <a:ln w="9525">
              <a:noFill/>
              <a:round/>
              <a:headEnd/>
              <a:tailEnd/>
            </a:ln>
          </p:spPr>
          <p:txBody>
            <a:bodyPr/>
            <a:lstStyle/>
            <a:p>
              <a:endParaRPr lang="en-US"/>
            </a:p>
          </p:txBody>
        </p:sp>
        <p:sp>
          <p:nvSpPr>
            <p:cNvPr id="8" name="Freeform 17"/>
            <p:cNvSpPr>
              <a:spLocks/>
            </p:cNvSpPr>
            <p:nvPr/>
          </p:nvSpPr>
          <p:spPr bwMode="auto">
            <a:xfrm>
              <a:off x="4254" y="1785"/>
              <a:ext cx="206" cy="80"/>
            </a:xfrm>
            <a:custGeom>
              <a:avLst/>
              <a:gdLst>
                <a:gd name="T0" fmla="*/ 0 w 825"/>
                <a:gd name="T1" fmla="*/ 55 h 321"/>
                <a:gd name="T2" fmla="*/ 43 w 825"/>
                <a:gd name="T3" fmla="*/ 79 h 321"/>
                <a:gd name="T4" fmla="*/ 117 w 825"/>
                <a:gd name="T5" fmla="*/ 80 h 321"/>
                <a:gd name="T6" fmla="*/ 206 w 825"/>
                <a:gd name="T7" fmla="*/ 51 h 321"/>
                <a:gd name="T8" fmla="*/ 119 w 825"/>
                <a:gd name="T9" fmla="*/ 9 h 321"/>
                <a:gd name="T10" fmla="*/ 53 w 825"/>
                <a:gd name="T11" fmla="*/ 0 h 321"/>
                <a:gd name="T12" fmla="*/ 14 w 825"/>
                <a:gd name="T13" fmla="*/ 18 h 321"/>
                <a:gd name="T14" fmla="*/ 0 w 825"/>
                <a:gd name="T15" fmla="*/ 55 h 321"/>
                <a:gd name="T16" fmla="*/ 0 w 825"/>
                <a:gd name="T17" fmla="*/ 55 h 3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25"/>
                <a:gd name="T28" fmla="*/ 0 h 321"/>
                <a:gd name="T29" fmla="*/ 825 w 825"/>
                <a:gd name="T30" fmla="*/ 321 h 3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25" h="321">
                  <a:moveTo>
                    <a:pt x="0" y="221"/>
                  </a:moveTo>
                  <a:lnTo>
                    <a:pt x="174" y="316"/>
                  </a:lnTo>
                  <a:lnTo>
                    <a:pt x="468" y="321"/>
                  </a:lnTo>
                  <a:lnTo>
                    <a:pt x="825" y="205"/>
                  </a:lnTo>
                  <a:lnTo>
                    <a:pt x="478" y="37"/>
                  </a:lnTo>
                  <a:lnTo>
                    <a:pt x="211" y="0"/>
                  </a:lnTo>
                  <a:lnTo>
                    <a:pt x="58" y="73"/>
                  </a:lnTo>
                  <a:lnTo>
                    <a:pt x="0" y="221"/>
                  </a:lnTo>
                  <a:close/>
                </a:path>
              </a:pathLst>
            </a:custGeom>
            <a:solidFill>
              <a:srgbClr val="A6FF00"/>
            </a:solidFill>
            <a:ln w="9525">
              <a:noFill/>
              <a:round/>
              <a:headEnd/>
              <a:tailEnd/>
            </a:ln>
          </p:spPr>
          <p:txBody>
            <a:bodyPr/>
            <a:lstStyle/>
            <a:p>
              <a:endParaRPr lang="en-US"/>
            </a:p>
          </p:txBody>
        </p:sp>
        <p:sp>
          <p:nvSpPr>
            <p:cNvPr id="9" name="Freeform 18"/>
            <p:cNvSpPr>
              <a:spLocks/>
            </p:cNvSpPr>
            <p:nvPr/>
          </p:nvSpPr>
          <p:spPr bwMode="auto">
            <a:xfrm>
              <a:off x="4366" y="1396"/>
              <a:ext cx="132" cy="132"/>
            </a:xfrm>
            <a:custGeom>
              <a:avLst/>
              <a:gdLst>
                <a:gd name="T0" fmla="*/ 66 w 527"/>
                <a:gd name="T1" fmla="*/ 132 h 525"/>
                <a:gd name="T2" fmla="*/ 92 w 527"/>
                <a:gd name="T3" fmla="*/ 127 h 525"/>
                <a:gd name="T4" fmla="*/ 112 w 527"/>
                <a:gd name="T5" fmla="*/ 113 h 525"/>
                <a:gd name="T6" fmla="*/ 127 w 527"/>
                <a:gd name="T7" fmla="*/ 92 h 525"/>
                <a:gd name="T8" fmla="*/ 132 w 527"/>
                <a:gd name="T9" fmla="*/ 66 h 525"/>
                <a:gd name="T10" fmla="*/ 127 w 527"/>
                <a:gd name="T11" fmla="*/ 40 h 525"/>
                <a:gd name="T12" fmla="*/ 120 w 527"/>
                <a:gd name="T13" fmla="*/ 29 h 525"/>
                <a:gd name="T14" fmla="*/ 112 w 527"/>
                <a:gd name="T15" fmla="*/ 19 h 525"/>
                <a:gd name="T16" fmla="*/ 103 w 527"/>
                <a:gd name="T17" fmla="*/ 11 h 525"/>
                <a:gd name="T18" fmla="*/ 92 w 527"/>
                <a:gd name="T19" fmla="*/ 5 h 525"/>
                <a:gd name="T20" fmla="*/ 66 w 527"/>
                <a:gd name="T21" fmla="*/ 0 h 525"/>
                <a:gd name="T22" fmla="*/ 40 w 527"/>
                <a:gd name="T23" fmla="*/ 5 h 525"/>
                <a:gd name="T24" fmla="*/ 20 w 527"/>
                <a:gd name="T25" fmla="*/ 19 h 525"/>
                <a:gd name="T26" fmla="*/ 5 w 527"/>
                <a:gd name="T27" fmla="*/ 40 h 525"/>
                <a:gd name="T28" fmla="*/ 0 w 527"/>
                <a:gd name="T29" fmla="*/ 66 h 525"/>
                <a:gd name="T30" fmla="*/ 5 w 527"/>
                <a:gd name="T31" fmla="*/ 92 h 525"/>
                <a:gd name="T32" fmla="*/ 12 w 527"/>
                <a:gd name="T33" fmla="*/ 103 h 525"/>
                <a:gd name="T34" fmla="*/ 20 w 527"/>
                <a:gd name="T35" fmla="*/ 113 h 525"/>
                <a:gd name="T36" fmla="*/ 29 w 527"/>
                <a:gd name="T37" fmla="*/ 121 h 525"/>
                <a:gd name="T38" fmla="*/ 40 w 527"/>
                <a:gd name="T39" fmla="*/ 127 h 525"/>
                <a:gd name="T40" fmla="*/ 66 w 527"/>
                <a:gd name="T41" fmla="*/ 132 h 525"/>
                <a:gd name="T42" fmla="*/ 66 w 527"/>
                <a:gd name="T43" fmla="*/ 132 h 5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7"/>
                <a:gd name="T67" fmla="*/ 0 h 525"/>
                <a:gd name="T68" fmla="*/ 527 w 527"/>
                <a:gd name="T69" fmla="*/ 525 h 5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7" h="525">
                  <a:moveTo>
                    <a:pt x="263" y="525"/>
                  </a:moveTo>
                  <a:lnTo>
                    <a:pt x="367" y="504"/>
                  </a:lnTo>
                  <a:lnTo>
                    <a:pt x="449" y="449"/>
                  </a:lnTo>
                  <a:lnTo>
                    <a:pt x="506" y="365"/>
                  </a:lnTo>
                  <a:lnTo>
                    <a:pt x="527" y="262"/>
                  </a:lnTo>
                  <a:lnTo>
                    <a:pt x="506" y="159"/>
                  </a:lnTo>
                  <a:lnTo>
                    <a:pt x="481" y="114"/>
                  </a:lnTo>
                  <a:lnTo>
                    <a:pt x="449" y="76"/>
                  </a:lnTo>
                  <a:lnTo>
                    <a:pt x="411" y="44"/>
                  </a:lnTo>
                  <a:lnTo>
                    <a:pt x="367" y="19"/>
                  </a:lnTo>
                  <a:lnTo>
                    <a:pt x="263" y="0"/>
                  </a:lnTo>
                  <a:lnTo>
                    <a:pt x="161" y="19"/>
                  </a:lnTo>
                  <a:lnTo>
                    <a:pt x="78" y="76"/>
                  </a:lnTo>
                  <a:lnTo>
                    <a:pt x="21" y="159"/>
                  </a:lnTo>
                  <a:lnTo>
                    <a:pt x="0" y="262"/>
                  </a:lnTo>
                  <a:lnTo>
                    <a:pt x="21" y="365"/>
                  </a:lnTo>
                  <a:lnTo>
                    <a:pt x="46" y="409"/>
                  </a:lnTo>
                  <a:lnTo>
                    <a:pt x="78" y="449"/>
                  </a:lnTo>
                  <a:lnTo>
                    <a:pt x="116" y="481"/>
                  </a:lnTo>
                  <a:lnTo>
                    <a:pt x="161" y="504"/>
                  </a:lnTo>
                  <a:lnTo>
                    <a:pt x="263" y="525"/>
                  </a:lnTo>
                  <a:close/>
                </a:path>
              </a:pathLst>
            </a:custGeom>
            <a:solidFill>
              <a:srgbClr val="00FFFF"/>
            </a:solidFill>
            <a:ln w="9525">
              <a:noFill/>
              <a:round/>
              <a:headEnd/>
              <a:tailEnd/>
            </a:ln>
          </p:spPr>
          <p:txBody>
            <a:bodyPr/>
            <a:lstStyle/>
            <a:p>
              <a:endParaRPr lang="en-US"/>
            </a:p>
          </p:txBody>
        </p:sp>
        <p:sp>
          <p:nvSpPr>
            <p:cNvPr id="10" name="Freeform 19"/>
            <p:cNvSpPr>
              <a:spLocks/>
            </p:cNvSpPr>
            <p:nvPr/>
          </p:nvSpPr>
          <p:spPr bwMode="auto">
            <a:xfrm>
              <a:off x="4180" y="1515"/>
              <a:ext cx="132" cy="132"/>
            </a:xfrm>
            <a:custGeom>
              <a:avLst/>
              <a:gdLst>
                <a:gd name="T0" fmla="*/ 66 w 527"/>
                <a:gd name="T1" fmla="*/ 132 h 527"/>
                <a:gd name="T2" fmla="*/ 92 w 527"/>
                <a:gd name="T3" fmla="*/ 127 h 527"/>
                <a:gd name="T4" fmla="*/ 113 w 527"/>
                <a:gd name="T5" fmla="*/ 113 h 527"/>
                <a:gd name="T6" fmla="*/ 127 w 527"/>
                <a:gd name="T7" fmla="*/ 92 h 527"/>
                <a:gd name="T8" fmla="*/ 132 w 527"/>
                <a:gd name="T9" fmla="*/ 66 h 527"/>
                <a:gd name="T10" fmla="*/ 127 w 527"/>
                <a:gd name="T11" fmla="*/ 40 h 527"/>
                <a:gd name="T12" fmla="*/ 121 w 527"/>
                <a:gd name="T13" fmla="*/ 29 h 527"/>
                <a:gd name="T14" fmla="*/ 113 w 527"/>
                <a:gd name="T15" fmla="*/ 20 h 527"/>
                <a:gd name="T16" fmla="*/ 103 w 527"/>
                <a:gd name="T17" fmla="*/ 12 h 527"/>
                <a:gd name="T18" fmla="*/ 92 w 527"/>
                <a:gd name="T19" fmla="*/ 5 h 527"/>
                <a:gd name="T20" fmla="*/ 66 w 527"/>
                <a:gd name="T21" fmla="*/ 0 h 527"/>
                <a:gd name="T22" fmla="*/ 41 w 527"/>
                <a:gd name="T23" fmla="*/ 5 h 527"/>
                <a:gd name="T24" fmla="*/ 20 w 527"/>
                <a:gd name="T25" fmla="*/ 20 h 527"/>
                <a:gd name="T26" fmla="*/ 5 w 527"/>
                <a:gd name="T27" fmla="*/ 40 h 527"/>
                <a:gd name="T28" fmla="*/ 0 w 527"/>
                <a:gd name="T29" fmla="*/ 66 h 527"/>
                <a:gd name="T30" fmla="*/ 5 w 527"/>
                <a:gd name="T31" fmla="*/ 92 h 527"/>
                <a:gd name="T32" fmla="*/ 12 w 527"/>
                <a:gd name="T33" fmla="*/ 103 h 527"/>
                <a:gd name="T34" fmla="*/ 20 w 527"/>
                <a:gd name="T35" fmla="*/ 113 h 527"/>
                <a:gd name="T36" fmla="*/ 29 w 527"/>
                <a:gd name="T37" fmla="*/ 121 h 527"/>
                <a:gd name="T38" fmla="*/ 41 w 527"/>
                <a:gd name="T39" fmla="*/ 127 h 527"/>
                <a:gd name="T40" fmla="*/ 66 w 527"/>
                <a:gd name="T41" fmla="*/ 132 h 527"/>
                <a:gd name="T42" fmla="*/ 66 w 527"/>
                <a:gd name="T43" fmla="*/ 132 h 5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7"/>
                <a:gd name="T67" fmla="*/ 0 h 527"/>
                <a:gd name="T68" fmla="*/ 527 w 527"/>
                <a:gd name="T69" fmla="*/ 527 h 5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7" h="527">
                  <a:moveTo>
                    <a:pt x="264" y="527"/>
                  </a:moveTo>
                  <a:lnTo>
                    <a:pt x="367" y="506"/>
                  </a:lnTo>
                  <a:lnTo>
                    <a:pt x="451" y="450"/>
                  </a:lnTo>
                  <a:lnTo>
                    <a:pt x="506" y="366"/>
                  </a:lnTo>
                  <a:lnTo>
                    <a:pt x="527" y="264"/>
                  </a:lnTo>
                  <a:lnTo>
                    <a:pt x="506" y="160"/>
                  </a:lnTo>
                  <a:lnTo>
                    <a:pt x="483" y="117"/>
                  </a:lnTo>
                  <a:lnTo>
                    <a:pt x="451" y="78"/>
                  </a:lnTo>
                  <a:lnTo>
                    <a:pt x="411" y="46"/>
                  </a:lnTo>
                  <a:lnTo>
                    <a:pt x="367" y="21"/>
                  </a:lnTo>
                  <a:lnTo>
                    <a:pt x="264" y="0"/>
                  </a:lnTo>
                  <a:lnTo>
                    <a:pt x="162" y="21"/>
                  </a:lnTo>
                  <a:lnTo>
                    <a:pt x="78" y="78"/>
                  </a:lnTo>
                  <a:lnTo>
                    <a:pt x="21" y="160"/>
                  </a:lnTo>
                  <a:lnTo>
                    <a:pt x="0" y="264"/>
                  </a:lnTo>
                  <a:lnTo>
                    <a:pt x="21" y="366"/>
                  </a:lnTo>
                  <a:lnTo>
                    <a:pt x="46" y="411"/>
                  </a:lnTo>
                  <a:lnTo>
                    <a:pt x="78" y="450"/>
                  </a:lnTo>
                  <a:lnTo>
                    <a:pt x="117" y="482"/>
                  </a:lnTo>
                  <a:lnTo>
                    <a:pt x="162" y="506"/>
                  </a:lnTo>
                  <a:lnTo>
                    <a:pt x="264" y="527"/>
                  </a:lnTo>
                  <a:close/>
                </a:path>
              </a:pathLst>
            </a:custGeom>
            <a:solidFill>
              <a:srgbClr val="00FFFF"/>
            </a:solidFill>
            <a:ln w="9525">
              <a:noFill/>
              <a:round/>
              <a:headEnd/>
              <a:tailEnd/>
            </a:ln>
          </p:spPr>
          <p:txBody>
            <a:bodyPr/>
            <a:lstStyle/>
            <a:p>
              <a:endParaRPr lang="en-US"/>
            </a:p>
          </p:txBody>
        </p:sp>
        <p:sp>
          <p:nvSpPr>
            <p:cNvPr id="11" name="Freeform 20"/>
            <p:cNvSpPr>
              <a:spLocks/>
            </p:cNvSpPr>
            <p:nvPr/>
          </p:nvSpPr>
          <p:spPr bwMode="auto">
            <a:xfrm>
              <a:off x="4091" y="1384"/>
              <a:ext cx="415" cy="626"/>
            </a:xfrm>
            <a:custGeom>
              <a:avLst/>
              <a:gdLst>
                <a:gd name="T0" fmla="*/ 0 w 1659"/>
                <a:gd name="T1" fmla="*/ 626 h 2504"/>
                <a:gd name="T2" fmla="*/ 0 w 1659"/>
                <a:gd name="T3" fmla="*/ 224 h 2504"/>
                <a:gd name="T4" fmla="*/ 2 w 1659"/>
                <a:gd name="T5" fmla="*/ 192 h 2504"/>
                <a:gd name="T6" fmla="*/ 7 w 1659"/>
                <a:gd name="T7" fmla="*/ 164 h 2504"/>
                <a:gd name="T8" fmla="*/ 15 w 1659"/>
                <a:gd name="T9" fmla="*/ 140 h 2504"/>
                <a:gd name="T10" fmla="*/ 25 w 1659"/>
                <a:gd name="T11" fmla="*/ 118 h 2504"/>
                <a:gd name="T12" fmla="*/ 32 w 1659"/>
                <a:gd name="T13" fmla="*/ 109 h 2504"/>
                <a:gd name="T14" fmla="*/ 39 w 1659"/>
                <a:gd name="T15" fmla="*/ 100 h 2504"/>
                <a:gd name="T16" fmla="*/ 54 w 1659"/>
                <a:gd name="T17" fmla="*/ 84 h 2504"/>
                <a:gd name="T18" fmla="*/ 63 w 1659"/>
                <a:gd name="T19" fmla="*/ 78 h 2504"/>
                <a:gd name="T20" fmla="*/ 72 w 1659"/>
                <a:gd name="T21" fmla="*/ 71 h 2504"/>
                <a:gd name="T22" fmla="*/ 91 w 1659"/>
                <a:gd name="T23" fmla="*/ 60 h 2504"/>
                <a:gd name="T24" fmla="*/ 112 w 1659"/>
                <a:gd name="T25" fmla="*/ 51 h 2504"/>
                <a:gd name="T26" fmla="*/ 135 w 1659"/>
                <a:gd name="T27" fmla="*/ 44 h 2504"/>
                <a:gd name="T28" fmla="*/ 182 w 1659"/>
                <a:gd name="T29" fmla="*/ 36 h 2504"/>
                <a:gd name="T30" fmla="*/ 284 w 1659"/>
                <a:gd name="T31" fmla="*/ 33 h 2504"/>
                <a:gd name="T32" fmla="*/ 303 w 1659"/>
                <a:gd name="T33" fmla="*/ 20 h 2504"/>
                <a:gd name="T34" fmla="*/ 320 w 1659"/>
                <a:gd name="T35" fmla="*/ 11 h 2504"/>
                <a:gd name="T36" fmla="*/ 350 w 1659"/>
                <a:gd name="T37" fmla="*/ 1 h 2504"/>
                <a:gd name="T38" fmla="*/ 374 w 1659"/>
                <a:gd name="T39" fmla="*/ 0 h 2504"/>
                <a:gd name="T40" fmla="*/ 392 w 1659"/>
                <a:gd name="T41" fmla="*/ 7 h 2504"/>
                <a:gd name="T42" fmla="*/ 405 w 1659"/>
                <a:gd name="T43" fmla="*/ 21 h 2504"/>
                <a:gd name="T44" fmla="*/ 413 w 1659"/>
                <a:gd name="T45" fmla="*/ 39 h 2504"/>
                <a:gd name="T46" fmla="*/ 415 w 1659"/>
                <a:gd name="T47" fmla="*/ 83 h 2504"/>
                <a:gd name="T48" fmla="*/ 410 w 1659"/>
                <a:gd name="T49" fmla="*/ 105 h 2504"/>
                <a:gd name="T50" fmla="*/ 401 w 1659"/>
                <a:gd name="T51" fmla="*/ 126 h 2504"/>
                <a:gd name="T52" fmla="*/ 395 w 1659"/>
                <a:gd name="T53" fmla="*/ 135 h 2504"/>
                <a:gd name="T54" fmla="*/ 388 w 1659"/>
                <a:gd name="T55" fmla="*/ 143 h 2504"/>
                <a:gd name="T56" fmla="*/ 381 w 1659"/>
                <a:gd name="T57" fmla="*/ 150 h 2504"/>
                <a:gd name="T58" fmla="*/ 373 w 1659"/>
                <a:gd name="T59" fmla="*/ 156 h 2504"/>
                <a:gd name="T60" fmla="*/ 355 w 1659"/>
                <a:gd name="T61" fmla="*/ 161 h 2504"/>
                <a:gd name="T62" fmla="*/ 334 w 1659"/>
                <a:gd name="T63" fmla="*/ 158 h 2504"/>
                <a:gd name="T64" fmla="*/ 310 w 1659"/>
                <a:gd name="T65" fmla="*/ 146 h 2504"/>
                <a:gd name="T66" fmla="*/ 285 w 1659"/>
                <a:gd name="T67" fmla="*/ 121 h 2504"/>
                <a:gd name="T68" fmla="*/ 249 w 1659"/>
                <a:gd name="T69" fmla="*/ 121 h 2504"/>
                <a:gd name="T70" fmla="*/ 249 w 1659"/>
                <a:gd name="T71" fmla="*/ 181 h 2504"/>
                <a:gd name="T72" fmla="*/ 217 w 1659"/>
                <a:gd name="T73" fmla="*/ 181 h 2504"/>
                <a:gd name="T74" fmla="*/ 218 w 1659"/>
                <a:gd name="T75" fmla="*/ 88 h 2504"/>
                <a:gd name="T76" fmla="*/ 301 w 1659"/>
                <a:gd name="T77" fmla="*/ 88 h 2504"/>
                <a:gd name="T78" fmla="*/ 312 w 1659"/>
                <a:gd name="T79" fmla="*/ 108 h 2504"/>
                <a:gd name="T80" fmla="*/ 321 w 1659"/>
                <a:gd name="T81" fmla="*/ 120 h 2504"/>
                <a:gd name="T82" fmla="*/ 334 w 1659"/>
                <a:gd name="T83" fmla="*/ 129 h 2504"/>
                <a:gd name="T84" fmla="*/ 348 w 1659"/>
                <a:gd name="T85" fmla="*/ 129 h 2504"/>
                <a:gd name="T86" fmla="*/ 374 w 1659"/>
                <a:gd name="T87" fmla="*/ 114 h 2504"/>
                <a:gd name="T88" fmla="*/ 387 w 1659"/>
                <a:gd name="T89" fmla="*/ 83 h 2504"/>
                <a:gd name="T90" fmla="*/ 386 w 1659"/>
                <a:gd name="T91" fmla="*/ 66 h 2504"/>
                <a:gd name="T92" fmla="*/ 377 w 1659"/>
                <a:gd name="T93" fmla="*/ 48 h 2504"/>
                <a:gd name="T94" fmla="*/ 371 w 1659"/>
                <a:gd name="T95" fmla="*/ 40 h 2504"/>
                <a:gd name="T96" fmla="*/ 362 w 1659"/>
                <a:gd name="T97" fmla="*/ 34 h 2504"/>
                <a:gd name="T98" fmla="*/ 342 w 1659"/>
                <a:gd name="T99" fmla="*/ 32 h 2504"/>
                <a:gd name="T100" fmla="*/ 317 w 1659"/>
                <a:gd name="T101" fmla="*/ 41 h 2504"/>
                <a:gd name="T102" fmla="*/ 303 w 1659"/>
                <a:gd name="T103" fmla="*/ 50 h 2504"/>
                <a:gd name="T104" fmla="*/ 288 w 1659"/>
                <a:gd name="T105" fmla="*/ 63 h 2504"/>
                <a:gd name="T106" fmla="*/ 205 w 1659"/>
                <a:gd name="T107" fmla="*/ 64 h 2504"/>
                <a:gd name="T108" fmla="*/ 122 w 1659"/>
                <a:gd name="T109" fmla="*/ 79 h 2504"/>
                <a:gd name="T110" fmla="*/ 86 w 1659"/>
                <a:gd name="T111" fmla="*/ 97 h 2504"/>
                <a:gd name="T112" fmla="*/ 71 w 1659"/>
                <a:gd name="T113" fmla="*/ 108 h 2504"/>
                <a:gd name="T114" fmla="*/ 58 w 1659"/>
                <a:gd name="T115" fmla="*/ 123 h 2504"/>
                <a:gd name="T116" fmla="*/ 39 w 1659"/>
                <a:gd name="T117" fmla="*/ 159 h 2504"/>
                <a:gd name="T118" fmla="*/ 32 w 1659"/>
                <a:gd name="T119" fmla="*/ 208 h 2504"/>
                <a:gd name="T120" fmla="*/ 32 w 1659"/>
                <a:gd name="T121" fmla="*/ 626 h 2504"/>
                <a:gd name="T122" fmla="*/ 0 w 1659"/>
                <a:gd name="T123" fmla="*/ 626 h 2504"/>
                <a:gd name="T124" fmla="*/ 0 w 1659"/>
                <a:gd name="T125" fmla="*/ 626 h 25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9"/>
                <a:gd name="T190" fmla="*/ 0 h 2504"/>
                <a:gd name="T191" fmla="*/ 1659 w 1659"/>
                <a:gd name="T192" fmla="*/ 2504 h 25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9" h="2504">
                  <a:moveTo>
                    <a:pt x="0" y="2504"/>
                  </a:moveTo>
                  <a:lnTo>
                    <a:pt x="0" y="895"/>
                  </a:lnTo>
                  <a:lnTo>
                    <a:pt x="6" y="769"/>
                  </a:lnTo>
                  <a:lnTo>
                    <a:pt x="27" y="658"/>
                  </a:lnTo>
                  <a:lnTo>
                    <a:pt x="58" y="560"/>
                  </a:lnTo>
                  <a:lnTo>
                    <a:pt x="101" y="474"/>
                  </a:lnTo>
                  <a:lnTo>
                    <a:pt x="126" y="436"/>
                  </a:lnTo>
                  <a:lnTo>
                    <a:pt x="154" y="400"/>
                  </a:lnTo>
                  <a:lnTo>
                    <a:pt x="216" y="337"/>
                  </a:lnTo>
                  <a:lnTo>
                    <a:pt x="250" y="310"/>
                  </a:lnTo>
                  <a:lnTo>
                    <a:pt x="286" y="285"/>
                  </a:lnTo>
                  <a:lnTo>
                    <a:pt x="364" y="241"/>
                  </a:lnTo>
                  <a:lnTo>
                    <a:pt x="449" y="205"/>
                  </a:lnTo>
                  <a:lnTo>
                    <a:pt x="538" y="178"/>
                  </a:lnTo>
                  <a:lnTo>
                    <a:pt x="729" y="143"/>
                  </a:lnTo>
                  <a:lnTo>
                    <a:pt x="1135" y="130"/>
                  </a:lnTo>
                  <a:lnTo>
                    <a:pt x="1210" y="80"/>
                  </a:lnTo>
                  <a:lnTo>
                    <a:pt x="1279" y="45"/>
                  </a:lnTo>
                  <a:lnTo>
                    <a:pt x="1398" y="3"/>
                  </a:lnTo>
                  <a:lnTo>
                    <a:pt x="1494" y="0"/>
                  </a:lnTo>
                  <a:lnTo>
                    <a:pt x="1568" y="29"/>
                  </a:lnTo>
                  <a:lnTo>
                    <a:pt x="1620" y="83"/>
                  </a:lnTo>
                  <a:lnTo>
                    <a:pt x="1651" y="156"/>
                  </a:lnTo>
                  <a:lnTo>
                    <a:pt x="1659" y="331"/>
                  </a:lnTo>
                  <a:lnTo>
                    <a:pt x="1638" y="421"/>
                  </a:lnTo>
                  <a:lnTo>
                    <a:pt x="1604" y="503"/>
                  </a:lnTo>
                  <a:lnTo>
                    <a:pt x="1580" y="540"/>
                  </a:lnTo>
                  <a:lnTo>
                    <a:pt x="1553" y="573"/>
                  </a:lnTo>
                  <a:lnTo>
                    <a:pt x="1524" y="600"/>
                  </a:lnTo>
                  <a:lnTo>
                    <a:pt x="1492" y="622"/>
                  </a:lnTo>
                  <a:lnTo>
                    <a:pt x="1418" y="644"/>
                  </a:lnTo>
                  <a:lnTo>
                    <a:pt x="1334" y="633"/>
                  </a:lnTo>
                  <a:lnTo>
                    <a:pt x="1241" y="582"/>
                  </a:lnTo>
                  <a:lnTo>
                    <a:pt x="1140" y="486"/>
                  </a:lnTo>
                  <a:lnTo>
                    <a:pt x="997" y="486"/>
                  </a:lnTo>
                  <a:lnTo>
                    <a:pt x="997" y="724"/>
                  </a:lnTo>
                  <a:lnTo>
                    <a:pt x="869" y="724"/>
                  </a:lnTo>
                  <a:lnTo>
                    <a:pt x="873" y="352"/>
                  </a:lnTo>
                  <a:lnTo>
                    <a:pt x="1205" y="354"/>
                  </a:lnTo>
                  <a:lnTo>
                    <a:pt x="1246" y="432"/>
                  </a:lnTo>
                  <a:lnTo>
                    <a:pt x="1282" y="482"/>
                  </a:lnTo>
                  <a:lnTo>
                    <a:pt x="1335" y="515"/>
                  </a:lnTo>
                  <a:lnTo>
                    <a:pt x="1392" y="517"/>
                  </a:lnTo>
                  <a:lnTo>
                    <a:pt x="1494" y="455"/>
                  </a:lnTo>
                  <a:lnTo>
                    <a:pt x="1547" y="334"/>
                  </a:lnTo>
                  <a:lnTo>
                    <a:pt x="1542" y="264"/>
                  </a:lnTo>
                  <a:lnTo>
                    <a:pt x="1509" y="193"/>
                  </a:lnTo>
                  <a:lnTo>
                    <a:pt x="1482" y="159"/>
                  </a:lnTo>
                  <a:lnTo>
                    <a:pt x="1448" y="137"/>
                  </a:lnTo>
                  <a:lnTo>
                    <a:pt x="1367" y="128"/>
                  </a:lnTo>
                  <a:lnTo>
                    <a:pt x="1268" y="165"/>
                  </a:lnTo>
                  <a:lnTo>
                    <a:pt x="1211" y="202"/>
                  </a:lnTo>
                  <a:lnTo>
                    <a:pt x="1151" y="252"/>
                  </a:lnTo>
                  <a:lnTo>
                    <a:pt x="819" y="257"/>
                  </a:lnTo>
                  <a:lnTo>
                    <a:pt x="487" y="318"/>
                  </a:lnTo>
                  <a:lnTo>
                    <a:pt x="345" y="388"/>
                  </a:lnTo>
                  <a:lnTo>
                    <a:pt x="284" y="434"/>
                  </a:lnTo>
                  <a:lnTo>
                    <a:pt x="231" y="491"/>
                  </a:lnTo>
                  <a:lnTo>
                    <a:pt x="154" y="637"/>
                  </a:lnTo>
                  <a:lnTo>
                    <a:pt x="128" y="832"/>
                  </a:lnTo>
                  <a:lnTo>
                    <a:pt x="128" y="2504"/>
                  </a:lnTo>
                  <a:lnTo>
                    <a:pt x="0" y="2504"/>
                  </a:lnTo>
                  <a:close/>
                </a:path>
              </a:pathLst>
            </a:custGeom>
            <a:solidFill>
              <a:srgbClr val="000000"/>
            </a:solidFill>
            <a:ln w="9525">
              <a:noFill/>
              <a:round/>
              <a:headEnd/>
              <a:tailEnd/>
            </a:ln>
          </p:spPr>
          <p:txBody>
            <a:bodyPr/>
            <a:lstStyle/>
            <a:p>
              <a:endParaRPr lang="en-US"/>
            </a:p>
          </p:txBody>
        </p:sp>
        <p:sp>
          <p:nvSpPr>
            <p:cNvPr id="12" name="Freeform 21"/>
            <p:cNvSpPr>
              <a:spLocks/>
            </p:cNvSpPr>
            <p:nvPr/>
          </p:nvSpPr>
          <p:spPr bwMode="auto">
            <a:xfrm>
              <a:off x="4175" y="1505"/>
              <a:ext cx="232" cy="156"/>
            </a:xfrm>
            <a:custGeom>
              <a:avLst/>
              <a:gdLst>
                <a:gd name="T0" fmla="*/ 134 w 932"/>
                <a:gd name="T1" fmla="*/ 61 h 624"/>
                <a:gd name="T2" fmla="*/ 126 w 932"/>
                <a:gd name="T3" fmla="*/ 53 h 624"/>
                <a:gd name="T4" fmla="*/ 118 w 932"/>
                <a:gd name="T5" fmla="*/ 46 h 624"/>
                <a:gd name="T6" fmla="*/ 103 w 932"/>
                <a:gd name="T7" fmla="*/ 36 h 624"/>
                <a:gd name="T8" fmla="*/ 77 w 932"/>
                <a:gd name="T9" fmla="*/ 28 h 624"/>
                <a:gd name="T10" fmla="*/ 55 w 932"/>
                <a:gd name="T11" fmla="*/ 33 h 624"/>
                <a:gd name="T12" fmla="*/ 40 w 932"/>
                <a:gd name="T13" fmla="*/ 46 h 624"/>
                <a:gd name="T14" fmla="*/ 31 w 932"/>
                <a:gd name="T15" fmla="*/ 66 h 624"/>
                <a:gd name="T16" fmla="*/ 30 w 932"/>
                <a:gd name="T17" fmla="*/ 88 h 624"/>
                <a:gd name="T18" fmla="*/ 38 w 932"/>
                <a:gd name="T19" fmla="*/ 109 h 624"/>
                <a:gd name="T20" fmla="*/ 45 w 932"/>
                <a:gd name="T21" fmla="*/ 118 h 624"/>
                <a:gd name="T22" fmla="*/ 54 w 932"/>
                <a:gd name="T23" fmla="*/ 125 h 624"/>
                <a:gd name="T24" fmla="*/ 71 w 932"/>
                <a:gd name="T25" fmla="*/ 131 h 624"/>
                <a:gd name="T26" fmla="*/ 87 w 932"/>
                <a:gd name="T27" fmla="*/ 129 h 624"/>
                <a:gd name="T28" fmla="*/ 101 w 932"/>
                <a:gd name="T29" fmla="*/ 116 h 624"/>
                <a:gd name="T30" fmla="*/ 113 w 932"/>
                <a:gd name="T31" fmla="*/ 94 h 624"/>
                <a:gd name="T32" fmla="*/ 183 w 932"/>
                <a:gd name="T33" fmla="*/ 93 h 624"/>
                <a:gd name="T34" fmla="*/ 201 w 932"/>
                <a:gd name="T35" fmla="*/ 87 h 624"/>
                <a:gd name="T36" fmla="*/ 204 w 932"/>
                <a:gd name="T37" fmla="*/ 75 h 624"/>
                <a:gd name="T38" fmla="*/ 201 w 932"/>
                <a:gd name="T39" fmla="*/ 69 h 624"/>
                <a:gd name="T40" fmla="*/ 195 w 932"/>
                <a:gd name="T41" fmla="*/ 64 h 624"/>
                <a:gd name="T42" fmla="*/ 177 w 932"/>
                <a:gd name="T43" fmla="*/ 61 h 624"/>
                <a:gd name="T44" fmla="*/ 154 w 932"/>
                <a:gd name="T45" fmla="*/ 61 h 624"/>
                <a:gd name="T46" fmla="*/ 154 w 932"/>
                <a:gd name="T47" fmla="*/ 34 h 624"/>
                <a:gd name="T48" fmla="*/ 189 w 932"/>
                <a:gd name="T49" fmla="*/ 37 h 624"/>
                <a:gd name="T50" fmla="*/ 213 w 932"/>
                <a:gd name="T51" fmla="*/ 46 h 624"/>
                <a:gd name="T52" fmla="*/ 227 w 932"/>
                <a:gd name="T53" fmla="*/ 60 h 624"/>
                <a:gd name="T54" fmla="*/ 232 w 932"/>
                <a:gd name="T55" fmla="*/ 77 h 624"/>
                <a:gd name="T56" fmla="*/ 229 w 932"/>
                <a:gd name="T57" fmla="*/ 94 h 624"/>
                <a:gd name="T58" fmla="*/ 220 w 932"/>
                <a:gd name="T59" fmla="*/ 109 h 624"/>
                <a:gd name="T60" fmla="*/ 213 w 932"/>
                <a:gd name="T61" fmla="*/ 115 h 624"/>
                <a:gd name="T62" fmla="*/ 205 w 932"/>
                <a:gd name="T63" fmla="*/ 119 h 624"/>
                <a:gd name="T64" fmla="*/ 184 w 932"/>
                <a:gd name="T65" fmla="*/ 123 h 624"/>
                <a:gd name="T66" fmla="*/ 130 w 932"/>
                <a:gd name="T67" fmla="*/ 123 h 624"/>
                <a:gd name="T68" fmla="*/ 119 w 932"/>
                <a:gd name="T69" fmla="*/ 137 h 624"/>
                <a:gd name="T70" fmla="*/ 109 w 932"/>
                <a:gd name="T71" fmla="*/ 146 h 624"/>
                <a:gd name="T72" fmla="*/ 97 w 932"/>
                <a:gd name="T73" fmla="*/ 152 h 624"/>
                <a:gd name="T74" fmla="*/ 85 w 932"/>
                <a:gd name="T75" fmla="*/ 156 h 624"/>
                <a:gd name="T76" fmla="*/ 62 w 932"/>
                <a:gd name="T77" fmla="*/ 155 h 624"/>
                <a:gd name="T78" fmla="*/ 41 w 932"/>
                <a:gd name="T79" fmla="*/ 146 h 624"/>
                <a:gd name="T80" fmla="*/ 9 w 932"/>
                <a:gd name="T81" fmla="*/ 108 h 624"/>
                <a:gd name="T82" fmla="*/ 1 w 932"/>
                <a:gd name="T83" fmla="*/ 84 h 624"/>
                <a:gd name="T84" fmla="*/ 0 w 932"/>
                <a:gd name="T85" fmla="*/ 72 h 624"/>
                <a:gd name="T86" fmla="*/ 1 w 932"/>
                <a:gd name="T87" fmla="*/ 59 h 624"/>
                <a:gd name="T88" fmla="*/ 10 w 932"/>
                <a:gd name="T89" fmla="*/ 34 h 624"/>
                <a:gd name="T90" fmla="*/ 16 w 932"/>
                <a:gd name="T91" fmla="*/ 24 h 624"/>
                <a:gd name="T92" fmla="*/ 22 w 932"/>
                <a:gd name="T93" fmla="*/ 16 h 624"/>
                <a:gd name="T94" fmla="*/ 30 w 932"/>
                <a:gd name="T95" fmla="*/ 10 h 624"/>
                <a:gd name="T96" fmla="*/ 39 w 932"/>
                <a:gd name="T97" fmla="*/ 5 h 624"/>
                <a:gd name="T98" fmla="*/ 58 w 932"/>
                <a:gd name="T99" fmla="*/ 0 h 624"/>
                <a:gd name="T100" fmla="*/ 101 w 932"/>
                <a:gd name="T101" fmla="*/ 8 h 624"/>
                <a:gd name="T102" fmla="*/ 122 w 932"/>
                <a:gd name="T103" fmla="*/ 20 h 624"/>
                <a:gd name="T104" fmla="*/ 141 w 932"/>
                <a:gd name="T105" fmla="*/ 38 h 624"/>
                <a:gd name="T106" fmla="*/ 134 w 932"/>
                <a:gd name="T107" fmla="*/ 61 h 624"/>
                <a:gd name="T108" fmla="*/ 134 w 932"/>
                <a:gd name="T109" fmla="*/ 61 h 6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32"/>
                <a:gd name="T166" fmla="*/ 0 h 624"/>
                <a:gd name="T167" fmla="*/ 932 w 932"/>
                <a:gd name="T168" fmla="*/ 624 h 6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32" h="624">
                  <a:moveTo>
                    <a:pt x="539" y="243"/>
                  </a:moveTo>
                  <a:lnTo>
                    <a:pt x="506" y="212"/>
                  </a:lnTo>
                  <a:lnTo>
                    <a:pt x="475" y="185"/>
                  </a:lnTo>
                  <a:lnTo>
                    <a:pt x="415" y="145"/>
                  </a:lnTo>
                  <a:lnTo>
                    <a:pt x="309" y="112"/>
                  </a:lnTo>
                  <a:lnTo>
                    <a:pt x="222" y="130"/>
                  </a:lnTo>
                  <a:lnTo>
                    <a:pt x="161" y="186"/>
                  </a:lnTo>
                  <a:lnTo>
                    <a:pt x="126" y="264"/>
                  </a:lnTo>
                  <a:lnTo>
                    <a:pt x="122" y="353"/>
                  </a:lnTo>
                  <a:lnTo>
                    <a:pt x="152" y="435"/>
                  </a:lnTo>
                  <a:lnTo>
                    <a:pt x="180" y="471"/>
                  </a:lnTo>
                  <a:lnTo>
                    <a:pt x="217" y="499"/>
                  </a:lnTo>
                  <a:lnTo>
                    <a:pt x="287" y="525"/>
                  </a:lnTo>
                  <a:lnTo>
                    <a:pt x="349" y="514"/>
                  </a:lnTo>
                  <a:lnTo>
                    <a:pt x="405" y="465"/>
                  </a:lnTo>
                  <a:lnTo>
                    <a:pt x="453" y="376"/>
                  </a:lnTo>
                  <a:lnTo>
                    <a:pt x="736" y="371"/>
                  </a:lnTo>
                  <a:lnTo>
                    <a:pt x="808" y="348"/>
                  </a:lnTo>
                  <a:lnTo>
                    <a:pt x="819" y="299"/>
                  </a:lnTo>
                  <a:lnTo>
                    <a:pt x="806" y="275"/>
                  </a:lnTo>
                  <a:lnTo>
                    <a:pt x="782" y="255"/>
                  </a:lnTo>
                  <a:lnTo>
                    <a:pt x="710" y="243"/>
                  </a:lnTo>
                  <a:lnTo>
                    <a:pt x="618" y="243"/>
                  </a:lnTo>
                  <a:lnTo>
                    <a:pt x="618" y="135"/>
                  </a:lnTo>
                  <a:lnTo>
                    <a:pt x="759" y="147"/>
                  </a:lnTo>
                  <a:lnTo>
                    <a:pt x="855" y="185"/>
                  </a:lnTo>
                  <a:lnTo>
                    <a:pt x="911" y="242"/>
                  </a:lnTo>
                  <a:lnTo>
                    <a:pt x="932" y="308"/>
                  </a:lnTo>
                  <a:lnTo>
                    <a:pt x="921" y="377"/>
                  </a:lnTo>
                  <a:lnTo>
                    <a:pt x="882" y="435"/>
                  </a:lnTo>
                  <a:lnTo>
                    <a:pt x="854" y="460"/>
                  </a:lnTo>
                  <a:lnTo>
                    <a:pt x="822" y="478"/>
                  </a:lnTo>
                  <a:lnTo>
                    <a:pt x="741" y="494"/>
                  </a:lnTo>
                  <a:lnTo>
                    <a:pt x="521" y="494"/>
                  </a:lnTo>
                  <a:lnTo>
                    <a:pt x="480" y="546"/>
                  </a:lnTo>
                  <a:lnTo>
                    <a:pt x="436" y="583"/>
                  </a:lnTo>
                  <a:lnTo>
                    <a:pt x="389" y="609"/>
                  </a:lnTo>
                  <a:lnTo>
                    <a:pt x="343" y="624"/>
                  </a:lnTo>
                  <a:lnTo>
                    <a:pt x="251" y="620"/>
                  </a:lnTo>
                  <a:lnTo>
                    <a:pt x="164" y="583"/>
                  </a:lnTo>
                  <a:lnTo>
                    <a:pt x="35" y="433"/>
                  </a:lnTo>
                  <a:lnTo>
                    <a:pt x="5" y="338"/>
                  </a:lnTo>
                  <a:lnTo>
                    <a:pt x="0" y="287"/>
                  </a:lnTo>
                  <a:lnTo>
                    <a:pt x="6" y="238"/>
                  </a:lnTo>
                  <a:lnTo>
                    <a:pt x="39" y="135"/>
                  </a:lnTo>
                  <a:lnTo>
                    <a:pt x="63" y="97"/>
                  </a:lnTo>
                  <a:lnTo>
                    <a:pt x="90" y="64"/>
                  </a:lnTo>
                  <a:lnTo>
                    <a:pt x="122" y="38"/>
                  </a:lnTo>
                  <a:lnTo>
                    <a:pt x="158" y="18"/>
                  </a:lnTo>
                  <a:lnTo>
                    <a:pt x="235" y="0"/>
                  </a:lnTo>
                  <a:lnTo>
                    <a:pt x="405" y="32"/>
                  </a:lnTo>
                  <a:lnTo>
                    <a:pt x="489" y="81"/>
                  </a:lnTo>
                  <a:lnTo>
                    <a:pt x="567" y="151"/>
                  </a:lnTo>
                  <a:lnTo>
                    <a:pt x="539" y="243"/>
                  </a:lnTo>
                  <a:close/>
                </a:path>
              </a:pathLst>
            </a:custGeom>
            <a:solidFill>
              <a:srgbClr val="000000"/>
            </a:solidFill>
            <a:ln w="9525">
              <a:noFill/>
              <a:round/>
              <a:headEnd/>
              <a:tailEnd/>
            </a:ln>
          </p:spPr>
          <p:txBody>
            <a:bodyPr/>
            <a:lstStyle/>
            <a:p>
              <a:endParaRPr lang="en-US"/>
            </a:p>
          </p:txBody>
        </p:sp>
        <p:sp>
          <p:nvSpPr>
            <p:cNvPr id="13" name="Freeform 22"/>
            <p:cNvSpPr>
              <a:spLocks/>
            </p:cNvSpPr>
            <p:nvPr/>
          </p:nvSpPr>
          <p:spPr bwMode="auto">
            <a:xfrm>
              <a:off x="4309" y="1611"/>
              <a:ext cx="31" cy="177"/>
            </a:xfrm>
            <a:custGeom>
              <a:avLst/>
              <a:gdLst>
                <a:gd name="T0" fmla="*/ 0 w 124"/>
                <a:gd name="T1" fmla="*/ 0 h 706"/>
                <a:gd name="T2" fmla="*/ 31 w 124"/>
                <a:gd name="T3" fmla="*/ 0 h 706"/>
                <a:gd name="T4" fmla="*/ 31 w 124"/>
                <a:gd name="T5" fmla="*/ 177 h 706"/>
                <a:gd name="T6" fmla="*/ 0 w 124"/>
                <a:gd name="T7" fmla="*/ 177 h 706"/>
                <a:gd name="T8" fmla="*/ 0 w 124"/>
                <a:gd name="T9" fmla="*/ 0 h 706"/>
                <a:gd name="T10" fmla="*/ 0 w 124"/>
                <a:gd name="T11" fmla="*/ 0 h 706"/>
                <a:gd name="T12" fmla="*/ 0 w 124"/>
                <a:gd name="T13" fmla="*/ 0 h 706"/>
                <a:gd name="T14" fmla="*/ 0 60000 65536"/>
                <a:gd name="T15" fmla="*/ 0 60000 65536"/>
                <a:gd name="T16" fmla="*/ 0 60000 65536"/>
                <a:gd name="T17" fmla="*/ 0 60000 65536"/>
                <a:gd name="T18" fmla="*/ 0 60000 65536"/>
                <a:gd name="T19" fmla="*/ 0 60000 65536"/>
                <a:gd name="T20" fmla="*/ 0 60000 65536"/>
                <a:gd name="T21" fmla="*/ 0 w 124"/>
                <a:gd name="T22" fmla="*/ 0 h 706"/>
                <a:gd name="T23" fmla="*/ 124 w 124"/>
                <a:gd name="T24" fmla="*/ 706 h 7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706">
                  <a:moveTo>
                    <a:pt x="0" y="0"/>
                  </a:moveTo>
                  <a:lnTo>
                    <a:pt x="124" y="0"/>
                  </a:lnTo>
                  <a:lnTo>
                    <a:pt x="124" y="706"/>
                  </a:lnTo>
                  <a:lnTo>
                    <a:pt x="0" y="706"/>
                  </a:lnTo>
                  <a:lnTo>
                    <a:pt x="0" y="0"/>
                  </a:lnTo>
                  <a:close/>
                </a:path>
              </a:pathLst>
            </a:custGeom>
            <a:solidFill>
              <a:srgbClr val="000000"/>
            </a:solidFill>
            <a:ln w="9525">
              <a:noFill/>
              <a:round/>
              <a:headEnd/>
              <a:tailEnd/>
            </a:ln>
          </p:spPr>
          <p:txBody>
            <a:bodyPr/>
            <a:lstStyle/>
            <a:p>
              <a:endParaRPr lang="en-US"/>
            </a:p>
          </p:txBody>
        </p:sp>
        <p:sp>
          <p:nvSpPr>
            <p:cNvPr id="14" name="Freeform 23"/>
            <p:cNvSpPr>
              <a:spLocks/>
            </p:cNvSpPr>
            <p:nvPr/>
          </p:nvSpPr>
          <p:spPr bwMode="auto">
            <a:xfrm>
              <a:off x="4242" y="1773"/>
              <a:ext cx="228" cy="237"/>
            </a:xfrm>
            <a:custGeom>
              <a:avLst/>
              <a:gdLst>
                <a:gd name="T0" fmla="*/ 0 w 912"/>
                <a:gd name="T1" fmla="*/ 237 h 946"/>
                <a:gd name="T2" fmla="*/ 0 w 912"/>
                <a:gd name="T3" fmla="*/ 59 h 946"/>
                <a:gd name="T4" fmla="*/ 7 w 912"/>
                <a:gd name="T5" fmla="*/ 39 h 946"/>
                <a:gd name="T6" fmla="*/ 16 w 912"/>
                <a:gd name="T7" fmla="*/ 24 h 946"/>
                <a:gd name="T8" fmla="*/ 27 w 912"/>
                <a:gd name="T9" fmla="*/ 13 h 946"/>
                <a:gd name="T10" fmla="*/ 40 w 912"/>
                <a:gd name="T11" fmla="*/ 5 h 946"/>
                <a:gd name="T12" fmla="*/ 70 w 912"/>
                <a:gd name="T13" fmla="*/ 0 h 946"/>
                <a:gd name="T14" fmla="*/ 104 w 912"/>
                <a:gd name="T15" fmla="*/ 5 h 946"/>
                <a:gd name="T16" fmla="*/ 139 w 912"/>
                <a:gd name="T17" fmla="*/ 17 h 946"/>
                <a:gd name="T18" fmla="*/ 173 w 912"/>
                <a:gd name="T19" fmla="*/ 33 h 946"/>
                <a:gd name="T20" fmla="*/ 189 w 912"/>
                <a:gd name="T21" fmla="*/ 42 h 946"/>
                <a:gd name="T22" fmla="*/ 203 w 912"/>
                <a:gd name="T23" fmla="*/ 50 h 946"/>
                <a:gd name="T24" fmla="*/ 217 w 912"/>
                <a:gd name="T25" fmla="*/ 58 h 946"/>
                <a:gd name="T26" fmla="*/ 228 w 912"/>
                <a:gd name="T27" fmla="*/ 65 h 946"/>
                <a:gd name="T28" fmla="*/ 210 w 912"/>
                <a:gd name="T29" fmla="*/ 57 h 946"/>
                <a:gd name="T30" fmla="*/ 183 w 912"/>
                <a:gd name="T31" fmla="*/ 48 h 946"/>
                <a:gd name="T32" fmla="*/ 150 w 912"/>
                <a:gd name="T33" fmla="*/ 38 h 946"/>
                <a:gd name="T34" fmla="*/ 116 w 912"/>
                <a:gd name="T35" fmla="*/ 30 h 946"/>
                <a:gd name="T36" fmla="*/ 56 w 912"/>
                <a:gd name="T37" fmla="*/ 31 h 946"/>
                <a:gd name="T38" fmla="*/ 38 w 912"/>
                <a:gd name="T39" fmla="*/ 44 h 946"/>
                <a:gd name="T40" fmla="*/ 31 w 912"/>
                <a:gd name="T41" fmla="*/ 66 h 946"/>
                <a:gd name="T42" fmla="*/ 31 w 912"/>
                <a:gd name="T43" fmla="*/ 237 h 946"/>
                <a:gd name="T44" fmla="*/ 0 w 912"/>
                <a:gd name="T45" fmla="*/ 237 h 946"/>
                <a:gd name="T46" fmla="*/ 0 w 912"/>
                <a:gd name="T47" fmla="*/ 237 h 94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12"/>
                <a:gd name="T73" fmla="*/ 0 h 946"/>
                <a:gd name="T74" fmla="*/ 912 w 912"/>
                <a:gd name="T75" fmla="*/ 946 h 94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12" h="946">
                  <a:moveTo>
                    <a:pt x="0" y="946"/>
                  </a:moveTo>
                  <a:lnTo>
                    <a:pt x="0" y="235"/>
                  </a:lnTo>
                  <a:lnTo>
                    <a:pt x="26" y="156"/>
                  </a:lnTo>
                  <a:lnTo>
                    <a:pt x="63" y="95"/>
                  </a:lnTo>
                  <a:lnTo>
                    <a:pt x="108" y="51"/>
                  </a:lnTo>
                  <a:lnTo>
                    <a:pt x="159" y="21"/>
                  </a:lnTo>
                  <a:lnTo>
                    <a:pt x="279" y="0"/>
                  </a:lnTo>
                  <a:lnTo>
                    <a:pt x="415" y="20"/>
                  </a:lnTo>
                  <a:lnTo>
                    <a:pt x="555" y="68"/>
                  </a:lnTo>
                  <a:lnTo>
                    <a:pt x="692" y="132"/>
                  </a:lnTo>
                  <a:lnTo>
                    <a:pt x="755" y="167"/>
                  </a:lnTo>
                  <a:lnTo>
                    <a:pt x="813" y="200"/>
                  </a:lnTo>
                  <a:lnTo>
                    <a:pt x="866" y="232"/>
                  </a:lnTo>
                  <a:lnTo>
                    <a:pt x="912" y="260"/>
                  </a:lnTo>
                  <a:lnTo>
                    <a:pt x="838" y="228"/>
                  </a:lnTo>
                  <a:lnTo>
                    <a:pt x="731" y="190"/>
                  </a:lnTo>
                  <a:lnTo>
                    <a:pt x="600" y="151"/>
                  </a:lnTo>
                  <a:lnTo>
                    <a:pt x="464" y="121"/>
                  </a:lnTo>
                  <a:lnTo>
                    <a:pt x="225" y="124"/>
                  </a:lnTo>
                  <a:lnTo>
                    <a:pt x="150" y="174"/>
                  </a:lnTo>
                  <a:lnTo>
                    <a:pt x="124" y="265"/>
                  </a:lnTo>
                  <a:lnTo>
                    <a:pt x="124" y="946"/>
                  </a:lnTo>
                  <a:lnTo>
                    <a:pt x="0" y="946"/>
                  </a:lnTo>
                  <a:close/>
                </a:path>
              </a:pathLst>
            </a:custGeom>
            <a:solidFill>
              <a:srgbClr val="000000"/>
            </a:solidFill>
            <a:ln w="9525">
              <a:noFill/>
              <a:round/>
              <a:headEnd/>
              <a:tailEnd/>
            </a:ln>
          </p:spPr>
          <p:txBody>
            <a:bodyPr/>
            <a:lstStyle/>
            <a:p>
              <a:endParaRPr lang="en-US"/>
            </a:p>
          </p:txBody>
        </p:sp>
        <p:sp>
          <p:nvSpPr>
            <p:cNvPr id="15" name="Freeform 24"/>
            <p:cNvSpPr>
              <a:spLocks/>
            </p:cNvSpPr>
            <p:nvPr/>
          </p:nvSpPr>
          <p:spPr bwMode="auto">
            <a:xfrm>
              <a:off x="4249" y="1817"/>
              <a:ext cx="221" cy="59"/>
            </a:xfrm>
            <a:custGeom>
              <a:avLst/>
              <a:gdLst>
                <a:gd name="T0" fmla="*/ 18 w 885"/>
                <a:gd name="T1" fmla="*/ 17 h 237"/>
                <a:gd name="T2" fmla="*/ 38 w 885"/>
                <a:gd name="T3" fmla="*/ 27 h 237"/>
                <a:gd name="T4" fmla="*/ 59 w 885"/>
                <a:gd name="T5" fmla="*/ 34 h 237"/>
                <a:gd name="T6" fmla="*/ 99 w 885"/>
                <a:gd name="T7" fmla="*/ 40 h 237"/>
                <a:gd name="T8" fmla="*/ 138 w 885"/>
                <a:gd name="T9" fmla="*/ 29 h 237"/>
                <a:gd name="T10" fmla="*/ 157 w 885"/>
                <a:gd name="T11" fmla="*/ 17 h 237"/>
                <a:gd name="T12" fmla="*/ 176 w 885"/>
                <a:gd name="T13" fmla="*/ 0 h 237"/>
                <a:gd name="T14" fmla="*/ 198 w 885"/>
                <a:gd name="T15" fmla="*/ 11 h 237"/>
                <a:gd name="T16" fmla="*/ 221 w 885"/>
                <a:gd name="T17" fmla="*/ 21 h 237"/>
                <a:gd name="T18" fmla="*/ 208 w 885"/>
                <a:gd name="T19" fmla="*/ 29 h 237"/>
                <a:gd name="T20" fmla="*/ 195 w 885"/>
                <a:gd name="T21" fmla="*/ 35 h 237"/>
                <a:gd name="T22" fmla="*/ 168 w 885"/>
                <a:gd name="T23" fmla="*/ 46 h 237"/>
                <a:gd name="T24" fmla="*/ 142 w 885"/>
                <a:gd name="T25" fmla="*/ 54 h 237"/>
                <a:gd name="T26" fmla="*/ 114 w 885"/>
                <a:gd name="T27" fmla="*/ 59 h 237"/>
                <a:gd name="T28" fmla="*/ 58 w 885"/>
                <a:gd name="T29" fmla="*/ 58 h 237"/>
                <a:gd name="T30" fmla="*/ 0 w 885"/>
                <a:gd name="T31" fmla="*/ 40 h 237"/>
                <a:gd name="T32" fmla="*/ 8 w 885"/>
                <a:gd name="T33" fmla="*/ 29 h 237"/>
                <a:gd name="T34" fmla="*/ 18 w 885"/>
                <a:gd name="T35" fmla="*/ 17 h 237"/>
                <a:gd name="T36" fmla="*/ 18 w 885"/>
                <a:gd name="T37" fmla="*/ 17 h 2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5"/>
                <a:gd name="T58" fmla="*/ 0 h 237"/>
                <a:gd name="T59" fmla="*/ 885 w 885"/>
                <a:gd name="T60" fmla="*/ 237 h 2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5" h="237">
                  <a:moveTo>
                    <a:pt x="71" y="68"/>
                  </a:moveTo>
                  <a:lnTo>
                    <a:pt x="153" y="110"/>
                  </a:lnTo>
                  <a:lnTo>
                    <a:pt x="236" y="138"/>
                  </a:lnTo>
                  <a:lnTo>
                    <a:pt x="396" y="159"/>
                  </a:lnTo>
                  <a:lnTo>
                    <a:pt x="552" y="116"/>
                  </a:lnTo>
                  <a:lnTo>
                    <a:pt x="628" y="68"/>
                  </a:lnTo>
                  <a:lnTo>
                    <a:pt x="704" y="0"/>
                  </a:lnTo>
                  <a:lnTo>
                    <a:pt x="794" y="43"/>
                  </a:lnTo>
                  <a:lnTo>
                    <a:pt x="885" y="86"/>
                  </a:lnTo>
                  <a:lnTo>
                    <a:pt x="833" y="115"/>
                  </a:lnTo>
                  <a:lnTo>
                    <a:pt x="781" y="141"/>
                  </a:lnTo>
                  <a:lnTo>
                    <a:pt x="674" y="185"/>
                  </a:lnTo>
                  <a:lnTo>
                    <a:pt x="568" y="217"/>
                  </a:lnTo>
                  <a:lnTo>
                    <a:pt x="458" y="237"/>
                  </a:lnTo>
                  <a:lnTo>
                    <a:pt x="234" y="233"/>
                  </a:lnTo>
                  <a:lnTo>
                    <a:pt x="0" y="159"/>
                  </a:lnTo>
                  <a:lnTo>
                    <a:pt x="34" y="115"/>
                  </a:lnTo>
                  <a:lnTo>
                    <a:pt x="71" y="68"/>
                  </a:lnTo>
                  <a:close/>
                </a:path>
              </a:pathLst>
            </a:custGeom>
            <a:solidFill>
              <a:srgbClr val="000000"/>
            </a:solidFill>
            <a:ln w="9525">
              <a:noFill/>
              <a:round/>
              <a:headEnd/>
              <a:tailEnd/>
            </a:ln>
          </p:spPr>
          <p:txBody>
            <a:bodyPr/>
            <a:lstStyle/>
            <a:p>
              <a:endParaRPr lang="en-US"/>
            </a:p>
          </p:txBody>
        </p:sp>
        <p:sp>
          <p:nvSpPr>
            <p:cNvPr id="16" name="Freeform 25"/>
            <p:cNvSpPr>
              <a:spLocks/>
            </p:cNvSpPr>
            <p:nvPr/>
          </p:nvSpPr>
          <p:spPr bwMode="auto">
            <a:xfrm>
              <a:off x="4000" y="1581"/>
              <a:ext cx="112" cy="289"/>
            </a:xfrm>
            <a:custGeom>
              <a:avLst/>
              <a:gdLst>
                <a:gd name="T0" fmla="*/ 99 w 448"/>
                <a:gd name="T1" fmla="*/ 44 h 1160"/>
                <a:gd name="T2" fmla="*/ 74 w 448"/>
                <a:gd name="T3" fmla="*/ 34 h 1160"/>
                <a:gd name="T4" fmla="*/ 53 w 448"/>
                <a:gd name="T5" fmla="*/ 34 h 1160"/>
                <a:gd name="T6" fmla="*/ 39 w 448"/>
                <a:gd name="T7" fmla="*/ 41 h 1160"/>
                <a:gd name="T8" fmla="*/ 30 w 448"/>
                <a:gd name="T9" fmla="*/ 54 h 1160"/>
                <a:gd name="T10" fmla="*/ 28 w 448"/>
                <a:gd name="T11" fmla="*/ 72 h 1160"/>
                <a:gd name="T12" fmla="*/ 34 w 448"/>
                <a:gd name="T13" fmla="*/ 95 h 1160"/>
                <a:gd name="T14" fmla="*/ 40 w 448"/>
                <a:gd name="T15" fmla="*/ 108 h 1160"/>
                <a:gd name="T16" fmla="*/ 48 w 448"/>
                <a:gd name="T17" fmla="*/ 121 h 1160"/>
                <a:gd name="T18" fmla="*/ 57 w 448"/>
                <a:gd name="T19" fmla="*/ 135 h 1160"/>
                <a:gd name="T20" fmla="*/ 70 w 448"/>
                <a:gd name="T21" fmla="*/ 149 h 1160"/>
                <a:gd name="T22" fmla="*/ 46 w 448"/>
                <a:gd name="T23" fmla="*/ 191 h 1160"/>
                <a:gd name="T24" fmla="*/ 43 w 448"/>
                <a:gd name="T25" fmla="*/ 230 h 1160"/>
                <a:gd name="T26" fmla="*/ 48 w 448"/>
                <a:gd name="T27" fmla="*/ 244 h 1160"/>
                <a:gd name="T28" fmla="*/ 58 w 448"/>
                <a:gd name="T29" fmla="*/ 252 h 1160"/>
                <a:gd name="T30" fmla="*/ 74 w 448"/>
                <a:gd name="T31" fmla="*/ 254 h 1160"/>
                <a:gd name="T32" fmla="*/ 93 w 448"/>
                <a:gd name="T33" fmla="*/ 246 h 1160"/>
                <a:gd name="T34" fmla="*/ 99 w 448"/>
                <a:gd name="T35" fmla="*/ 279 h 1160"/>
                <a:gd name="T36" fmla="*/ 85 w 448"/>
                <a:gd name="T37" fmla="*/ 286 h 1160"/>
                <a:gd name="T38" fmla="*/ 71 w 448"/>
                <a:gd name="T39" fmla="*/ 289 h 1160"/>
                <a:gd name="T40" fmla="*/ 46 w 448"/>
                <a:gd name="T41" fmla="*/ 288 h 1160"/>
                <a:gd name="T42" fmla="*/ 25 w 448"/>
                <a:gd name="T43" fmla="*/ 276 h 1160"/>
                <a:gd name="T44" fmla="*/ 11 w 448"/>
                <a:gd name="T45" fmla="*/ 257 h 1160"/>
                <a:gd name="T46" fmla="*/ 5 w 448"/>
                <a:gd name="T47" fmla="*/ 232 h 1160"/>
                <a:gd name="T48" fmla="*/ 7 w 448"/>
                <a:gd name="T49" fmla="*/ 204 h 1160"/>
                <a:gd name="T50" fmla="*/ 13 w 448"/>
                <a:gd name="T51" fmla="*/ 190 h 1160"/>
                <a:gd name="T52" fmla="*/ 22 w 448"/>
                <a:gd name="T53" fmla="*/ 175 h 1160"/>
                <a:gd name="T54" fmla="*/ 34 w 448"/>
                <a:gd name="T55" fmla="*/ 160 h 1160"/>
                <a:gd name="T56" fmla="*/ 41 w 448"/>
                <a:gd name="T57" fmla="*/ 153 h 1160"/>
                <a:gd name="T58" fmla="*/ 49 w 448"/>
                <a:gd name="T59" fmla="*/ 146 h 1160"/>
                <a:gd name="T60" fmla="*/ 39 w 448"/>
                <a:gd name="T61" fmla="*/ 138 h 1160"/>
                <a:gd name="T62" fmla="*/ 30 w 448"/>
                <a:gd name="T63" fmla="*/ 129 h 1160"/>
                <a:gd name="T64" fmla="*/ 16 w 448"/>
                <a:gd name="T65" fmla="*/ 112 h 1160"/>
                <a:gd name="T66" fmla="*/ 0 w 448"/>
                <a:gd name="T67" fmla="*/ 79 h 1160"/>
                <a:gd name="T68" fmla="*/ 0 w 448"/>
                <a:gd name="T69" fmla="*/ 50 h 1160"/>
                <a:gd name="T70" fmla="*/ 0 w 448"/>
                <a:gd name="T71" fmla="*/ 37 h 1160"/>
                <a:gd name="T72" fmla="*/ 6 w 448"/>
                <a:gd name="T73" fmla="*/ 26 h 1160"/>
                <a:gd name="T74" fmla="*/ 14 w 448"/>
                <a:gd name="T75" fmla="*/ 16 h 1160"/>
                <a:gd name="T76" fmla="*/ 24 w 448"/>
                <a:gd name="T77" fmla="*/ 9 h 1160"/>
                <a:gd name="T78" fmla="*/ 49 w 448"/>
                <a:gd name="T79" fmla="*/ 0 h 1160"/>
                <a:gd name="T80" fmla="*/ 80 w 448"/>
                <a:gd name="T81" fmla="*/ 1 h 1160"/>
                <a:gd name="T82" fmla="*/ 112 w 448"/>
                <a:gd name="T83" fmla="*/ 16 h 1160"/>
                <a:gd name="T84" fmla="*/ 99 w 448"/>
                <a:gd name="T85" fmla="*/ 44 h 1160"/>
                <a:gd name="T86" fmla="*/ 99 w 448"/>
                <a:gd name="T87" fmla="*/ 44 h 11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8"/>
                <a:gd name="T133" fmla="*/ 0 h 1160"/>
                <a:gd name="T134" fmla="*/ 448 w 448"/>
                <a:gd name="T135" fmla="*/ 1160 h 11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8" h="1160">
                  <a:moveTo>
                    <a:pt x="397" y="175"/>
                  </a:moveTo>
                  <a:lnTo>
                    <a:pt x="295" y="138"/>
                  </a:lnTo>
                  <a:lnTo>
                    <a:pt x="212" y="136"/>
                  </a:lnTo>
                  <a:lnTo>
                    <a:pt x="154" y="163"/>
                  </a:lnTo>
                  <a:lnTo>
                    <a:pt x="120" y="215"/>
                  </a:lnTo>
                  <a:lnTo>
                    <a:pt x="114" y="289"/>
                  </a:lnTo>
                  <a:lnTo>
                    <a:pt x="136" y="380"/>
                  </a:lnTo>
                  <a:lnTo>
                    <a:pt x="159" y="432"/>
                  </a:lnTo>
                  <a:lnTo>
                    <a:pt x="190" y="485"/>
                  </a:lnTo>
                  <a:lnTo>
                    <a:pt x="229" y="542"/>
                  </a:lnTo>
                  <a:lnTo>
                    <a:pt x="278" y="600"/>
                  </a:lnTo>
                  <a:lnTo>
                    <a:pt x="184" y="765"/>
                  </a:lnTo>
                  <a:lnTo>
                    <a:pt x="170" y="922"/>
                  </a:lnTo>
                  <a:lnTo>
                    <a:pt x="192" y="978"/>
                  </a:lnTo>
                  <a:lnTo>
                    <a:pt x="234" y="1013"/>
                  </a:lnTo>
                  <a:lnTo>
                    <a:pt x="295" y="1018"/>
                  </a:lnTo>
                  <a:lnTo>
                    <a:pt x="371" y="987"/>
                  </a:lnTo>
                  <a:lnTo>
                    <a:pt x="397" y="1118"/>
                  </a:lnTo>
                  <a:lnTo>
                    <a:pt x="341" y="1146"/>
                  </a:lnTo>
                  <a:lnTo>
                    <a:pt x="285" y="1160"/>
                  </a:lnTo>
                  <a:lnTo>
                    <a:pt x="185" y="1154"/>
                  </a:lnTo>
                  <a:lnTo>
                    <a:pt x="101" y="1108"/>
                  </a:lnTo>
                  <a:lnTo>
                    <a:pt x="44" y="1031"/>
                  </a:lnTo>
                  <a:lnTo>
                    <a:pt x="19" y="933"/>
                  </a:lnTo>
                  <a:lnTo>
                    <a:pt x="30" y="819"/>
                  </a:lnTo>
                  <a:lnTo>
                    <a:pt x="52" y="761"/>
                  </a:lnTo>
                  <a:lnTo>
                    <a:pt x="86" y="701"/>
                  </a:lnTo>
                  <a:lnTo>
                    <a:pt x="134" y="643"/>
                  </a:lnTo>
                  <a:lnTo>
                    <a:pt x="164" y="615"/>
                  </a:lnTo>
                  <a:lnTo>
                    <a:pt x="196" y="586"/>
                  </a:lnTo>
                  <a:lnTo>
                    <a:pt x="157" y="552"/>
                  </a:lnTo>
                  <a:lnTo>
                    <a:pt x="122" y="517"/>
                  </a:lnTo>
                  <a:lnTo>
                    <a:pt x="64" y="449"/>
                  </a:lnTo>
                  <a:lnTo>
                    <a:pt x="0" y="317"/>
                  </a:lnTo>
                  <a:lnTo>
                    <a:pt x="0" y="200"/>
                  </a:lnTo>
                  <a:lnTo>
                    <a:pt x="0" y="149"/>
                  </a:lnTo>
                  <a:lnTo>
                    <a:pt x="22" y="104"/>
                  </a:lnTo>
                  <a:lnTo>
                    <a:pt x="54" y="66"/>
                  </a:lnTo>
                  <a:lnTo>
                    <a:pt x="96" y="35"/>
                  </a:lnTo>
                  <a:lnTo>
                    <a:pt x="197" y="0"/>
                  </a:lnTo>
                  <a:lnTo>
                    <a:pt x="318" y="6"/>
                  </a:lnTo>
                  <a:lnTo>
                    <a:pt x="448" y="63"/>
                  </a:lnTo>
                  <a:lnTo>
                    <a:pt x="397" y="175"/>
                  </a:lnTo>
                  <a:close/>
                </a:path>
              </a:pathLst>
            </a:custGeom>
            <a:solidFill>
              <a:srgbClr val="000000"/>
            </a:solidFill>
            <a:ln w="9525">
              <a:noFill/>
              <a:round/>
              <a:headEnd/>
              <a:tailEnd/>
            </a:ln>
          </p:spPr>
          <p:txBody>
            <a:bodyPr/>
            <a:lstStyle/>
            <a:p>
              <a:endParaRPr lang="en-US"/>
            </a:p>
          </p:txBody>
        </p:sp>
        <p:sp>
          <p:nvSpPr>
            <p:cNvPr id="17" name="Freeform 26"/>
            <p:cNvSpPr>
              <a:spLocks/>
            </p:cNvSpPr>
            <p:nvPr/>
          </p:nvSpPr>
          <p:spPr bwMode="auto">
            <a:xfrm>
              <a:off x="4242" y="1566"/>
              <a:ext cx="31" cy="32"/>
            </a:xfrm>
            <a:custGeom>
              <a:avLst/>
              <a:gdLst>
                <a:gd name="T0" fmla="*/ 16 w 126"/>
                <a:gd name="T1" fmla="*/ 0 h 126"/>
                <a:gd name="T2" fmla="*/ 27 w 126"/>
                <a:gd name="T3" fmla="*/ 5 h 126"/>
                <a:gd name="T4" fmla="*/ 31 w 126"/>
                <a:gd name="T5" fmla="*/ 16 h 126"/>
                <a:gd name="T6" fmla="*/ 27 w 126"/>
                <a:gd name="T7" fmla="*/ 27 h 126"/>
                <a:gd name="T8" fmla="*/ 16 w 126"/>
                <a:gd name="T9" fmla="*/ 32 h 126"/>
                <a:gd name="T10" fmla="*/ 5 w 126"/>
                <a:gd name="T11" fmla="*/ 27 h 126"/>
                <a:gd name="T12" fmla="*/ 0 w 126"/>
                <a:gd name="T13" fmla="*/ 16 h 126"/>
                <a:gd name="T14" fmla="*/ 5 w 126"/>
                <a:gd name="T15" fmla="*/ 5 h 126"/>
                <a:gd name="T16" fmla="*/ 16 w 126"/>
                <a:gd name="T17" fmla="*/ 0 h 126"/>
                <a:gd name="T18" fmla="*/ 16 w 126"/>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126"/>
                <a:gd name="T32" fmla="*/ 126 w 126"/>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126">
                  <a:moveTo>
                    <a:pt x="63" y="0"/>
                  </a:moveTo>
                  <a:lnTo>
                    <a:pt x="108" y="19"/>
                  </a:lnTo>
                  <a:lnTo>
                    <a:pt x="126" y="63"/>
                  </a:lnTo>
                  <a:lnTo>
                    <a:pt x="108" y="108"/>
                  </a:lnTo>
                  <a:lnTo>
                    <a:pt x="63" y="126"/>
                  </a:lnTo>
                  <a:lnTo>
                    <a:pt x="20" y="108"/>
                  </a:lnTo>
                  <a:lnTo>
                    <a:pt x="0" y="63"/>
                  </a:lnTo>
                  <a:lnTo>
                    <a:pt x="20" y="19"/>
                  </a:lnTo>
                  <a:lnTo>
                    <a:pt x="63" y="0"/>
                  </a:lnTo>
                  <a:close/>
                </a:path>
              </a:pathLst>
            </a:custGeom>
            <a:solidFill>
              <a:srgbClr val="000000"/>
            </a:solidFill>
            <a:ln w="9525">
              <a:noFill/>
              <a:round/>
              <a:headEnd/>
              <a:tailEnd/>
            </a:ln>
          </p:spPr>
          <p:txBody>
            <a:bodyPr/>
            <a:lstStyle/>
            <a:p>
              <a:endParaRPr lang="en-US"/>
            </a:p>
          </p:txBody>
        </p:sp>
        <p:sp>
          <p:nvSpPr>
            <p:cNvPr id="18" name="Freeform 27"/>
            <p:cNvSpPr>
              <a:spLocks/>
            </p:cNvSpPr>
            <p:nvPr/>
          </p:nvSpPr>
          <p:spPr bwMode="auto">
            <a:xfrm>
              <a:off x="4422" y="1448"/>
              <a:ext cx="31" cy="32"/>
            </a:xfrm>
            <a:custGeom>
              <a:avLst/>
              <a:gdLst>
                <a:gd name="T0" fmla="*/ 16 w 126"/>
                <a:gd name="T1" fmla="*/ 0 h 126"/>
                <a:gd name="T2" fmla="*/ 26 w 126"/>
                <a:gd name="T3" fmla="*/ 5 h 126"/>
                <a:gd name="T4" fmla="*/ 31 w 126"/>
                <a:gd name="T5" fmla="*/ 16 h 126"/>
                <a:gd name="T6" fmla="*/ 26 w 126"/>
                <a:gd name="T7" fmla="*/ 27 h 126"/>
                <a:gd name="T8" fmla="*/ 16 w 126"/>
                <a:gd name="T9" fmla="*/ 32 h 126"/>
                <a:gd name="T10" fmla="*/ 4 w 126"/>
                <a:gd name="T11" fmla="*/ 27 h 126"/>
                <a:gd name="T12" fmla="*/ 0 w 126"/>
                <a:gd name="T13" fmla="*/ 16 h 126"/>
                <a:gd name="T14" fmla="*/ 4 w 126"/>
                <a:gd name="T15" fmla="*/ 5 h 126"/>
                <a:gd name="T16" fmla="*/ 16 w 126"/>
                <a:gd name="T17" fmla="*/ 0 h 126"/>
                <a:gd name="T18" fmla="*/ 16 w 126"/>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126"/>
                <a:gd name="T32" fmla="*/ 126 w 126"/>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126">
                  <a:moveTo>
                    <a:pt x="63" y="0"/>
                  </a:moveTo>
                  <a:lnTo>
                    <a:pt x="106" y="18"/>
                  </a:lnTo>
                  <a:lnTo>
                    <a:pt x="126" y="63"/>
                  </a:lnTo>
                  <a:lnTo>
                    <a:pt x="106" y="106"/>
                  </a:lnTo>
                  <a:lnTo>
                    <a:pt x="63" y="126"/>
                  </a:lnTo>
                  <a:lnTo>
                    <a:pt x="18" y="106"/>
                  </a:lnTo>
                  <a:lnTo>
                    <a:pt x="0" y="63"/>
                  </a:lnTo>
                  <a:lnTo>
                    <a:pt x="18" y="18"/>
                  </a:lnTo>
                  <a:lnTo>
                    <a:pt x="63" y="0"/>
                  </a:lnTo>
                  <a:close/>
                </a:path>
              </a:pathLst>
            </a:custGeom>
            <a:solidFill>
              <a:srgbClr val="000000"/>
            </a:solidFill>
            <a:ln w="9525">
              <a:noFill/>
              <a:round/>
              <a:headEnd/>
              <a:tailEnd/>
            </a:ln>
          </p:spPr>
          <p:txBody>
            <a:bodyPr/>
            <a:lstStyle/>
            <a:p>
              <a:endParaRPr lang="en-US"/>
            </a:p>
          </p:txBody>
        </p:sp>
        <p:sp>
          <p:nvSpPr>
            <p:cNvPr id="19" name="Freeform 28"/>
            <p:cNvSpPr>
              <a:spLocks/>
            </p:cNvSpPr>
            <p:nvPr/>
          </p:nvSpPr>
          <p:spPr bwMode="auto">
            <a:xfrm>
              <a:off x="4242" y="1681"/>
              <a:ext cx="31" cy="32"/>
            </a:xfrm>
            <a:custGeom>
              <a:avLst/>
              <a:gdLst>
                <a:gd name="T0" fmla="*/ 16 w 126"/>
                <a:gd name="T1" fmla="*/ 0 h 125"/>
                <a:gd name="T2" fmla="*/ 27 w 126"/>
                <a:gd name="T3" fmla="*/ 5 h 125"/>
                <a:gd name="T4" fmla="*/ 31 w 126"/>
                <a:gd name="T5" fmla="*/ 16 h 125"/>
                <a:gd name="T6" fmla="*/ 27 w 126"/>
                <a:gd name="T7" fmla="*/ 27 h 125"/>
                <a:gd name="T8" fmla="*/ 16 w 126"/>
                <a:gd name="T9" fmla="*/ 32 h 125"/>
                <a:gd name="T10" fmla="*/ 5 w 126"/>
                <a:gd name="T11" fmla="*/ 27 h 125"/>
                <a:gd name="T12" fmla="*/ 0 w 126"/>
                <a:gd name="T13" fmla="*/ 16 h 125"/>
                <a:gd name="T14" fmla="*/ 5 w 126"/>
                <a:gd name="T15" fmla="*/ 5 h 125"/>
                <a:gd name="T16" fmla="*/ 16 w 126"/>
                <a:gd name="T17" fmla="*/ 0 h 125"/>
                <a:gd name="T18" fmla="*/ 16 w 12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125"/>
                <a:gd name="T32" fmla="*/ 126 w 12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125">
                  <a:moveTo>
                    <a:pt x="63" y="0"/>
                  </a:moveTo>
                  <a:lnTo>
                    <a:pt x="108" y="18"/>
                  </a:lnTo>
                  <a:lnTo>
                    <a:pt x="126" y="62"/>
                  </a:lnTo>
                  <a:lnTo>
                    <a:pt x="108" y="107"/>
                  </a:lnTo>
                  <a:lnTo>
                    <a:pt x="63" y="125"/>
                  </a:lnTo>
                  <a:lnTo>
                    <a:pt x="20" y="107"/>
                  </a:lnTo>
                  <a:lnTo>
                    <a:pt x="0" y="62"/>
                  </a:lnTo>
                  <a:lnTo>
                    <a:pt x="20" y="18"/>
                  </a:lnTo>
                  <a:lnTo>
                    <a:pt x="63" y="0"/>
                  </a:lnTo>
                  <a:close/>
                </a:path>
              </a:pathLst>
            </a:custGeom>
            <a:solidFill>
              <a:srgbClr val="000000"/>
            </a:solidFill>
            <a:ln w="9525">
              <a:noFill/>
              <a:round/>
              <a:headEnd/>
              <a:tailEnd/>
            </a:ln>
          </p:spPr>
          <p:txBody>
            <a:bodyPr/>
            <a:lstStyle/>
            <a:p>
              <a:endParaRPr lang="en-US"/>
            </a:p>
          </p:txBody>
        </p:sp>
        <p:sp>
          <p:nvSpPr>
            <p:cNvPr id="20" name="Freeform 29"/>
            <p:cNvSpPr>
              <a:spLocks/>
            </p:cNvSpPr>
            <p:nvPr/>
          </p:nvSpPr>
          <p:spPr bwMode="auto">
            <a:xfrm>
              <a:off x="4242" y="1730"/>
              <a:ext cx="31" cy="31"/>
            </a:xfrm>
            <a:custGeom>
              <a:avLst/>
              <a:gdLst>
                <a:gd name="T0" fmla="*/ 16 w 126"/>
                <a:gd name="T1" fmla="*/ 0 h 123"/>
                <a:gd name="T2" fmla="*/ 27 w 126"/>
                <a:gd name="T3" fmla="*/ 4 h 123"/>
                <a:gd name="T4" fmla="*/ 31 w 126"/>
                <a:gd name="T5" fmla="*/ 15 h 123"/>
                <a:gd name="T6" fmla="*/ 27 w 126"/>
                <a:gd name="T7" fmla="*/ 26 h 123"/>
                <a:gd name="T8" fmla="*/ 16 w 126"/>
                <a:gd name="T9" fmla="*/ 31 h 123"/>
                <a:gd name="T10" fmla="*/ 5 w 126"/>
                <a:gd name="T11" fmla="*/ 26 h 123"/>
                <a:gd name="T12" fmla="*/ 0 w 126"/>
                <a:gd name="T13" fmla="*/ 15 h 123"/>
                <a:gd name="T14" fmla="*/ 5 w 126"/>
                <a:gd name="T15" fmla="*/ 4 h 123"/>
                <a:gd name="T16" fmla="*/ 16 w 126"/>
                <a:gd name="T17" fmla="*/ 0 h 123"/>
                <a:gd name="T18" fmla="*/ 16 w 126"/>
                <a:gd name="T19" fmla="*/ 0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123"/>
                <a:gd name="T32" fmla="*/ 126 w 126"/>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123">
                  <a:moveTo>
                    <a:pt x="63" y="0"/>
                  </a:moveTo>
                  <a:lnTo>
                    <a:pt x="108" y="17"/>
                  </a:lnTo>
                  <a:lnTo>
                    <a:pt x="126" y="60"/>
                  </a:lnTo>
                  <a:lnTo>
                    <a:pt x="108" y="105"/>
                  </a:lnTo>
                  <a:lnTo>
                    <a:pt x="63" y="123"/>
                  </a:lnTo>
                  <a:lnTo>
                    <a:pt x="20" y="105"/>
                  </a:lnTo>
                  <a:lnTo>
                    <a:pt x="0" y="60"/>
                  </a:lnTo>
                  <a:lnTo>
                    <a:pt x="20" y="17"/>
                  </a:lnTo>
                  <a:lnTo>
                    <a:pt x="63" y="0"/>
                  </a:lnTo>
                  <a:close/>
                </a:path>
              </a:pathLst>
            </a:custGeom>
            <a:solidFill>
              <a:srgbClr val="000000"/>
            </a:solidFill>
            <a:ln w="9525">
              <a:noFill/>
              <a:round/>
              <a:headEnd/>
              <a:tailEnd/>
            </a:ln>
          </p:spPr>
          <p:txBody>
            <a:bodyPr/>
            <a:lstStyle/>
            <a:p>
              <a:endParaRPr lang="en-US"/>
            </a:p>
          </p:txBody>
        </p:sp>
        <p:sp>
          <p:nvSpPr>
            <p:cNvPr id="21" name="Freeform 30"/>
            <p:cNvSpPr>
              <a:spLocks/>
            </p:cNvSpPr>
            <p:nvPr/>
          </p:nvSpPr>
          <p:spPr bwMode="auto">
            <a:xfrm>
              <a:off x="4293" y="1791"/>
              <a:ext cx="16" cy="66"/>
            </a:xfrm>
            <a:custGeom>
              <a:avLst/>
              <a:gdLst>
                <a:gd name="T0" fmla="*/ 0 w 65"/>
                <a:gd name="T1" fmla="*/ 0 h 261"/>
                <a:gd name="T2" fmla="*/ 16 w 65"/>
                <a:gd name="T3" fmla="*/ 0 h 261"/>
                <a:gd name="T4" fmla="*/ 16 w 65"/>
                <a:gd name="T5" fmla="*/ 66 h 261"/>
                <a:gd name="T6" fmla="*/ 0 w 65"/>
                <a:gd name="T7" fmla="*/ 66 h 261"/>
                <a:gd name="T8" fmla="*/ 0 w 65"/>
                <a:gd name="T9" fmla="*/ 0 h 261"/>
                <a:gd name="T10" fmla="*/ 0 w 65"/>
                <a:gd name="T11" fmla="*/ 0 h 261"/>
                <a:gd name="T12" fmla="*/ 0 w 65"/>
                <a:gd name="T13" fmla="*/ 0 h 261"/>
                <a:gd name="T14" fmla="*/ 0 60000 65536"/>
                <a:gd name="T15" fmla="*/ 0 60000 65536"/>
                <a:gd name="T16" fmla="*/ 0 60000 65536"/>
                <a:gd name="T17" fmla="*/ 0 60000 65536"/>
                <a:gd name="T18" fmla="*/ 0 60000 65536"/>
                <a:gd name="T19" fmla="*/ 0 60000 65536"/>
                <a:gd name="T20" fmla="*/ 0 60000 65536"/>
                <a:gd name="T21" fmla="*/ 0 w 65"/>
                <a:gd name="T22" fmla="*/ 0 h 261"/>
                <a:gd name="T23" fmla="*/ 65 w 65"/>
                <a:gd name="T24" fmla="*/ 261 h 2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261">
                  <a:moveTo>
                    <a:pt x="0" y="0"/>
                  </a:moveTo>
                  <a:lnTo>
                    <a:pt x="65" y="0"/>
                  </a:lnTo>
                  <a:lnTo>
                    <a:pt x="65" y="261"/>
                  </a:lnTo>
                  <a:lnTo>
                    <a:pt x="0" y="261"/>
                  </a:lnTo>
                  <a:lnTo>
                    <a:pt x="0" y="0"/>
                  </a:lnTo>
                  <a:close/>
                </a:path>
              </a:pathLst>
            </a:custGeom>
            <a:solidFill>
              <a:srgbClr val="000000"/>
            </a:solidFill>
            <a:ln w="9525">
              <a:noFill/>
              <a:round/>
              <a:headEnd/>
              <a:tailEnd/>
            </a:ln>
          </p:spPr>
          <p:txBody>
            <a:bodyPr/>
            <a:lstStyle/>
            <a:p>
              <a:endParaRPr lang="en-US"/>
            </a:p>
          </p:txBody>
        </p:sp>
        <p:sp>
          <p:nvSpPr>
            <p:cNvPr id="22" name="Freeform 31"/>
            <p:cNvSpPr>
              <a:spLocks/>
            </p:cNvSpPr>
            <p:nvPr/>
          </p:nvSpPr>
          <p:spPr bwMode="auto">
            <a:xfrm>
              <a:off x="4340" y="1793"/>
              <a:ext cx="16" cy="73"/>
            </a:xfrm>
            <a:custGeom>
              <a:avLst/>
              <a:gdLst>
                <a:gd name="T0" fmla="*/ 0 w 61"/>
                <a:gd name="T1" fmla="*/ 0 h 294"/>
                <a:gd name="T2" fmla="*/ 16 w 61"/>
                <a:gd name="T3" fmla="*/ 0 h 294"/>
                <a:gd name="T4" fmla="*/ 16 w 61"/>
                <a:gd name="T5" fmla="*/ 73 h 294"/>
                <a:gd name="T6" fmla="*/ 0 w 61"/>
                <a:gd name="T7" fmla="*/ 73 h 294"/>
                <a:gd name="T8" fmla="*/ 0 w 61"/>
                <a:gd name="T9" fmla="*/ 0 h 294"/>
                <a:gd name="T10" fmla="*/ 0 w 61"/>
                <a:gd name="T11" fmla="*/ 0 h 294"/>
                <a:gd name="T12" fmla="*/ 0 w 61"/>
                <a:gd name="T13" fmla="*/ 0 h 294"/>
                <a:gd name="T14" fmla="*/ 0 60000 65536"/>
                <a:gd name="T15" fmla="*/ 0 60000 65536"/>
                <a:gd name="T16" fmla="*/ 0 60000 65536"/>
                <a:gd name="T17" fmla="*/ 0 60000 65536"/>
                <a:gd name="T18" fmla="*/ 0 60000 65536"/>
                <a:gd name="T19" fmla="*/ 0 60000 65536"/>
                <a:gd name="T20" fmla="*/ 0 60000 65536"/>
                <a:gd name="T21" fmla="*/ 0 w 61"/>
                <a:gd name="T22" fmla="*/ 0 h 294"/>
                <a:gd name="T23" fmla="*/ 61 w 61"/>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94">
                  <a:moveTo>
                    <a:pt x="0" y="0"/>
                  </a:moveTo>
                  <a:lnTo>
                    <a:pt x="61" y="0"/>
                  </a:lnTo>
                  <a:lnTo>
                    <a:pt x="61" y="294"/>
                  </a:lnTo>
                  <a:lnTo>
                    <a:pt x="0" y="294"/>
                  </a:lnTo>
                  <a:lnTo>
                    <a:pt x="0" y="0"/>
                  </a:lnTo>
                  <a:close/>
                </a:path>
              </a:pathLst>
            </a:custGeom>
            <a:solidFill>
              <a:srgbClr val="000000"/>
            </a:solidFill>
            <a:ln w="9525">
              <a:noFill/>
              <a:round/>
              <a:headEnd/>
              <a:tailEnd/>
            </a:ln>
          </p:spPr>
          <p:txBody>
            <a:bodyPr/>
            <a:lstStyle/>
            <a:p>
              <a:endParaRPr lang="en-US"/>
            </a:p>
          </p:txBody>
        </p:sp>
        <p:sp>
          <p:nvSpPr>
            <p:cNvPr id="23" name="Freeform 32"/>
            <p:cNvSpPr>
              <a:spLocks/>
            </p:cNvSpPr>
            <p:nvPr/>
          </p:nvSpPr>
          <p:spPr bwMode="auto">
            <a:xfrm>
              <a:off x="4386" y="1804"/>
              <a:ext cx="16" cy="50"/>
            </a:xfrm>
            <a:custGeom>
              <a:avLst/>
              <a:gdLst>
                <a:gd name="T0" fmla="*/ 0 w 63"/>
                <a:gd name="T1" fmla="*/ 0 h 199"/>
                <a:gd name="T2" fmla="*/ 16 w 63"/>
                <a:gd name="T3" fmla="*/ 0 h 199"/>
                <a:gd name="T4" fmla="*/ 16 w 63"/>
                <a:gd name="T5" fmla="*/ 50 h 199"/>
                <a:gd name="T6" fmla="*/ 0 w 63"/>
                <a:gd name="T7" fmla="*/ 50 h 199"/>
                <a:gd name="T8" fmla="*/ 0 w 63"/>
                <a:gd name="T9" fmla="*/ 0 h 199"/>
                <a:gd name="T10" fmla="*/ 0 w 63"/>
                <a:gd name="T11" fmla="*/ 0 h 199"/>
                <a:gd name="T12" fmla="*/ 0 w 63"/>
                <a:gd name="T13" fmla="*/ 0 h 199"/>
                <a:gd name="T14" fmla="*/ 0 60000 65536"/>
                <a:gd name="T15" fmla="*/ 0 60000 65536"/>
                <a:gd name="T16" fmla="*/ 0 60000 65536"/>
                <a:gd name="T17" fmla="*/ 0 60000 65536"/>
                <a:gd name="T18" fmla="*/ 0 60000 65536"/>
                <a:gd name="T19" fmla="*/ 0 60000 65536"/>
                <a:gd name="T20" fmla="*/ 0 60000 65536"/>
                <a:gd name="T21" fmla="*/ 0 w 63"/>
                <a:gd name="T22" fmla="*/ 0 h 199"/>
                <a:gd name="T23" fmla="*/ 63 w 63"/>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99">
                  <a:moveTo>
                    <a:pt x="0" y="0"/>
                  </a:moveTo>
                  <a:lnTo>
                    <a:pt x="63" y="0"/>
                  </a:lnTo>
                  <a:lnTo>
                    <a:pt x="63" y="199"/>
                  </a:lnTo>
                  <a:lnTo>
                    <a:pt x="0" y="199"/>
                  </a:lnTo>
                  <a:lnTo>
                    <a:pt x="0" y="0"/>
                  </a:lnTo>
                  <a:close/>
                </a:path>
              </a:pathLst>
            </a:custGeom>
            <a:solidFill>
              <a:srgbClr val="000000"/>
            </a:solidFill>
            <a:ln w="9525">
              <a:noFill/>
              <a:round/>
              <a:headEnd/>
              <a:tailEnd/>
            </a:ln>
          </p:spPr>
          <p:txBody>
            <a:bodyPr/>
            <a:lstStyle/>
            <a:p>
              <a:endParaRPr lang="en-US"/>
            </a:p>
          </p:txBody>
        </p:sp>
        <p:sp>
          <p:nvSpPr>
            <p:cNvPr id="24" name="Freeform 33"/>
            <p:cNvSpPr>
              <a:spLocks/>
            </p:cNvSpPr>
            <p:nvPr/>
          </p:nvSpPr>
          <p:spPr bwMode="auto">
            <a:xfrm>
              <a:off x="4267" y="1819"/>
              <a:ext cx="163" cy="15"/>
            </a:xfrm>
            <a:custGeom>
              <a:avLst/>
              <a:gdLst>
                <a:gd name="T0" fmla="*/ 0 w 649"/>
                <a:gd name="T1" fmla="*/ 0 h 60"/>
                <a:gd name="T2" fmla="*/ 163 w 649"/>
                <a:gd name="T3" fmla="*/ 0 h 60"/>
                <a:gd name="T4" fmla="*/ 163 w 649"/>
                <a:gd name="T5" fmla="*/ 15 h 60"/>
                <a:gd name="T6" fmla="*/ 0 w 649"/>
                <a:gd name="T7" fmla="*/ 15 h 60"/>
                <a:gd name="T8" fmla="*/ 0 w 649"/>
                <a:gd name="T9" fmla="*/ 0 h 60"/>
                <a:gd name="T10" fmla="*/ 0 w 649"/>
                <a:gd name="T11" fmla="*/ 0 h 60"/>
                <a:gd name="T12" fmla="*/ 0 w 649"/>
                <a:gd name="T13" fmla="*/ 0 h 60"/>
                <a:gd name="T14" fmla="*/ 0 60000 65536"/>
                <a:gd name="T15" fmla="*/ 0 60000 65536"/>
                <a:gd name="T16" fmla="*/ 0 60000 65536"/>
                <a:gd name="T17" fmla="*/ 0 60000 65536"/>
                <a:gd name="T18" fmla="*/ 0 60000 65536"/>
                <a:gd name="T19" fmla="*/ 0 60000 65536"/>
                <a:gd name="T20" fmla="*/ 0 60000 65536"/>
                <a:gd name="T21" fmla="*/ 0 w 649"/>
                <a:gd name="T22" fmla="*/ 0 h 60"/>
                <a:gd name="T23" fmla="*/ 649 w 649"/>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9" h="60">
                  <a:moveTo>
                    <a:pt x="0" y="0"/>
                  </a:moveTo>
                  <a:lnTo>
                    <a:pt x="649" y="0"/>
                  </a:lnTo>
                  <a:lnTo>
                    <a:pt x="649" y="60"/>
                  </a:lnTo>
                  <a:lnTo>
                    <a:pt x="0" y="60"/>
                  </a:lnTo>
                  <a:lnTo>
                    <a:pt x="0" y="0"/>
                  </a:lnTo>
                  <a:close/>
                </a:path>
              </a:pathLst>
            </a:custGeom>
            <a:solidFill>
              <a:srgbClr val="000000"/>
            </a:solidFill>
            <a:ln w="9525">
              <a:noFill/>
              <a:round/>
              <a:headEnd/>
              <a:tailEnd/>
            </a:ln>
          </p:spPr>
          <p:txBody>
            <a:bodyPr/>
            <a:lstStyle/>
            <a:p>
              <a:endParaRPr lang="en-US"/>
            </a:p>
          </p:txBody>
        </p:sp>
        <p:sp>
          <p:nvSpPr>
            <p:cNvPr id="25" name="Freeform 34"/>
            <p:cNvSpPr>
              <a:spLocks/>
            </p:cNvSpPr>
            <p:nvPr/>
          </p:nvSpPr>
          <p:spPr bwMode="auto">
            <a:xfrm>
              <a:off x="4125" y="1364"/>
              <a:ext cx="71" cy="105"/>
            </a:xfrm>
            <a:custGeom>
              <a:avLst/>
              <a:gdLst>
                <a:gd name="T0" fmla="*/ 42 w 285"/>
                <a:gd name="T1" fmla="*/ 105 h 419"/>
                <a:gd name="T2" fmla="*/ 0 w 285"/>
                <a:gd name="T3" fmla="*/ 0 h 419"/>
                <a:gd name="T4" fmla="*/ 71 w 285"/>
                <a:gd name="T5" fmla="*/ 89 h 419"/>
                <a:gd name="T6" fmla="*/ 42 w 285"/>
                <a:gd name="T7" fmla="*/ 105 h 419"/>
                <a:gd name="T8" fmla="*/ 42 w 285"/>
                <a:gd name="T9" fmla="*/ 105 h 419"/>
                <a:gd name="T10" fmla="*/ 42 w 285"/>
                <a:gd name="T11" fmla="*/ 105 h 419"/>
                <a:gd name="T12" fmla="*/ 0 60000 65536"/>
                <a:gd name="T13" fmla="*/ 0 60000 65536"/>
                <a:gd name="T14" fmla="*/ 0 60000 65536"/>
                <a:gd name="T15" fmla="*/ 0 60000 65536"/>
                <a:gd name="T16" fmla="*/ 0 60000 65536"/>
                <a:gd name="T17" fmla="*/ 0 60000 65536"/>
                <a:gd name="T18" fmla="*/ 0 w 285"/>
                <a:gd name="T19" fmla="*/ 0 h 419"/>
                <a:gd name="T20" fmla="*/ 285 w 285"/>
                <a:gd name="T21" fmla="*/ 419 h 419"/>
              </a:gdLst>
              <a:ahLst/>
              <a:cxnLst>
                <a:cxn ang="T12">
                  <a:pos x="T0" y="T1"/>
                </a:cxn>
                <a:cxn ang="T13">
                  <a:pos x="T2" y="T3"/>
                </a:cxn>
                <a:cxn ang="T14">
                  <a:pos x="T4" y="T5"/>
                </a:cxn>
                <a:cxn ang="T15">
                  <a:pos x="T6" y="T7"/>
                </a:cxn>
                <a:cxn ang="T16">
                  <a:pos x="T8" y="T9"/>
                </a:cxn>
                <a:cxn ang="T17">
                  <a:pos x="T10" y="T11"/>
                </a:cxn>
              </a:cxnLst>
              <a:rect l="T18" t="T19" r="T20" b="T21"/>
              <a:pathLst>
                <a:path w="285" h="419">
                  <a:moveTo>
                    <a:pt x="167" y="419"/>
                  </a:moveTo>
                  <a:lnTo>
                    <a:pt x="0" y="0"/>
                  </a:lnTo>
                  <a:lnTo>
                    <a:pt x="285" y="356"/>
                  </a:lnTo>
                  <a:lnTo>
                    <a:pt x="167" y="419"/>
                  </a:lnTo>
                  <a:close/>
                </a:path>
              </a:pathLst>
            </a:custGeom>
            <a:solidFill>
              <a:srgbClr val="000000"/>
            </a:solidFill>
            <a:ln w="9525">
              <a:noFill/>
              <a:round/>
              <a:headEnd/>
              <a:tailEnd/>
            </a:ln>
          </p:spPr>
          <p:txBody>
            <a:bodyPr/>
            <a:lstStyle/>
            <a:p>
              <a:endParaRPr lang="en-US"/>
            </a:p>
          </p:txBody>
        </p:sp>
        <p:sp>
          <p:nvSpPr>
            <p:cNvPr id="26" name="Freeform 35"/>
            <p:cNvSpPr>
              <a:spLocks/>
            </p:cNvSpPr>
            <p:nvPr/>
          </p:nvSpPr>
          <p:spPr bwMode="auto">
            <a:xfrm>
              <a:off x="4189" y="1334"/>
              <a:ext cx="54" cy="111"/>
            </a:xfrm>
            <a:custGeom>
              <a:avLst/>
              <a:gdLst>
                <a:gd name="T0" fmla="*/ 22 w 215"/>
                <a:gd name="T1" fmla="*/ 111 h 445"/>
                <a:gd name="T2" fmla="*/ 0 w 215"/>
                <a:gd name="T3" fmla="*/ 0 h 445"/>
                <a:gd name="T4" fmla="*/ 54 w 215"/>
                <a:gd name="T5" fmla="*/ 101 h 445"/>
                <a:gd name="T6" fmla="*/ 22 w 215"/>
                <a:gd name="T7" fmla="*/ 111 h 445"/>
                <a:gd name="T8" fmla="*/ 22 w 215"/>
                <a:gd name="T9" fmla="*/ 111 h 445"/>
                <a:gd name="T10" fmla="*/ 22 w 215"/>
                <a:gd name="T11" fmla="*/ 111 h 445"/>
                <a:gd name="T12" fmla="*/ 0 60000 65536"/>
                <a:gd name="T13" fmla="*/ 0 60000 65536"/>
                <a:gd name="T14" fmla="*/ 0 60000 65536"/>
                <a:gd name="T15" fmla="*/ 0 60000 65536"/>
                <a:gd name="T16" fmla="*/ 0 60000 65536"/>
                <a:gd name="T17" fmla="*/ 0 60000 65536"/>
                <a:gd name="T18" fmla="*/ 0 w 215"/>
                <a:gd name="T19" fmla="*/ 0 h 445"/>
                <a:gd name="T20" fmla="*/ 215 w 215"/>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215" h="445">
                  <a:moveTo>
                    <a:pt x="89" y="445"/>
                  </a:moveTo>
                  <a:lnTo>
                    <a:pt x="0" y="0"/>
                  </a:lnTo>
                  <a:lnTo>
                    <a:pt x="215" y="403"/>
                  </a:lnTo>
                  <a:lnTo>
                    <a:pt x="89" y="445"/>
                  </a:lnTo>
                  <a:close/>
                </a:path>
              </a:pathLst>
            </a:custGeom>
            <a:solidFill>
              <a:srgbClr val="000000"/>
            </a:solidFill>
            <a:ln w="9525">
              <a:noFill/>
              <a:round/>
              <a:headEnd/>
              <a:tailEnd/>
            </a:ln>
          </p:spPr>
          <p:txBody>
            <a:bodyPr/>
            <a:lstStyle/>
            <a:p>
              <a:endParaRPr lang="en-US"/>
            </a:p>
          </p:txBody>
        </p:sp>
        <p:sp>
          <p:nvSpPr>
            <p:cNvPr id="27" name="Freeform 36"/>
            <p:cNvSpPr>
              <a:spLocks/>
            </p:cNvSpPr>
            <p:nvPr/>
          </p:nvSpPr>
          <p:spPr bwMode="auto">
            <a:xfrm>
              <a:off x="4256" y="1313"/>
              <a:ext cx="33" cy="113"/>
            </a:xfrm>
            <a:custGeom>
              <a:avLst/>
              <a:gdLst>
                <a:gd name="T0" fmla="*/ 0 w 133"/>
                <a:gd name="T1" fmla="*/ 113 h 451"/>
                <a:gd name="T2" fmla="*/ 6 w 133"/>
                <a:gd name="T3" fmla="*/ 0 h 451"/>
                <a:gd name="T4" fmla="*/ 33 w 133"/>
                <a:gd name="T5" fmla="*/ 111 h 451"/>
                <a:gd name="T6" fmla="*/ 0 w 133"/>
                <a:gd name="T7" fmla="*/ 113 h 451"/>
                <a:gd name="T8" fmla="*/ 0 w 133"/>
                <a:gd name="T9" fmla="*/ 113 h 451"/>
                <a:gd name="T10" fmla="*/ 0 w 133"/>
                <a:gd name="T11" fmla="*/ 113 h 451"/>
                <a:gd name="T12" fmla="*/ 0 60000 65536"/>
                <a:gd name="T13" fmla="*/ 0 60000 65536"/>
                <a:gd name="T14" fmla="*/ 0 60000 65536"/>
                <a:gd name="T15" fmla="*/ 0 60000 65536"/>
                <a:gd name="T16" fmla="*/ 0 60000 65536"/>
                <a:gd name="T17" fmla="*/ 0 60000 65536"/>
                <a:gd name="T18" fmla="*/ 0 w 133"/>
                <a:gd name="T19" fmla="*/ 0 h 451"/>
                <a:gd name="T20" fmla="*/ 133 w 133"/>
                <a:gd name="T21" fmla="*/ 451 h 451"/>
              </a:gdLst>
              <a:ahLst/>
              <a:cxnLst>
                <a:cxn ang="T12">
                  <a:pos x="T0" y="T1"/>
                </a:cxn>
                <a:cxn ang="T13">
                  <a:pos x="T2" y="T3"/>
                </a:cxn>
                <a:cxn ang="T14">
                  <a:pos x="T4" y="T5"/>
                </a:cxn>
                <a:cxn ang="T15">
                  <a:pos x="T6" y="T7"/>
                </a:cxn>
                <a:cxn ang="T16">
                  <a:pos x="T8" y="T9"/>
                </a:cxn>
                <a:cxn ang="T17">
                  <a:pos x="T10" y="T11"/>
                </a:cxn>
              </a:cxnLst>
              <a:rect l="T18" t="T19" r="T20" b="T21"/>
              <a:pathLst>
                <a:path w="133" h="451">
                  <a:moveTo>
                    <a:pt x="0" y="451"/>
                  </a:moveTo>
                  <a:lnTo>
                    <a:pt x="26" y="0"/>
                  </a:lnTo>
                  <a:lnTo>
                    <a:pt x="133" y="443"/>
                  </a:lnTo>
                  <a:lnTo>
                    <a:pt x="0" y="451"/>
                  </a:lnTo>
                  <a:close/>
                </a:path>
              </a:pathLst>
            </a:custGeom>
            <a:solidFill>
              <a:srgbClr val="000000"/>
            </a:solidFill>
            <a:ln w="9525">
              <a:noFill/>
              <a:round/>
              <a:headEnd/>
              <a:tailEnd/>
            </a:ln>
          </p:spPr>
          <p:txBody>
            <a:bodyPr/>
            <a:lstStyle/>
            <a:p>
              <a:endParaRPr lang="en-US"/>
            </a:p>
          </p:txBody>
        </p:sp>
        <p:sp>
          <p:nvSpPr>
            <p:cNvPr id="28" name="Freeform 37"/>
            <p:cNvSpPr>
              <a:spLocks/>
            </p:cNvSpPr>
            <p:nvPr/>
          </p:nvSpPr>
          <p:spPr bwMode="auto">
            <a:xfrm>
              <a:off x="4309" y="1309"/>
              <a:ext cx="34" cy="112"/>
            </a:xfrm>
            <a:custGeom>
              <a:avLst/>
              <a:gdLst>
                <a:gd name="T0" fmla="*/ 0 w 134"/>
                <a:gd name="T1" fmla="*/ 111 h 452"/>
                <a:gd name="T2" fmla="*/ 17 w 134"/>
                <a:gd name="T3" fmla="*/ 0 h 452"/>
                <a:gd name="T4" fmla="*/ 34 w 134"/>
                <a:gd name="T5" fmla="*/ 112 h 452"/>
                <a:gd name="T6" fmla="*/ 0 w 134"/>
                <a:gd name="T7" fmla="*/ 111 h 452"/>
                <a:gd name="T8" fmla="*/ 0 w 134"/>
                <a:gd name="T9" fmla="*/ 111 h 452"/>
                <a:gd name="T10" fmla="*/ 0 w 134"/>
                <a:gd name="T11" fmla="*/ 111 h 452"/>
                <a:gd name="T12" fmla="*/ 0 60000 65536"/>
                <a:gd name="T13" fmla="*/ 0 60000 65536"/>
                <a:gd name="T14" fmla="*/ 0 60000 65536"/>
                <a:gd name="T15" fmla="*/ 0 60000 65536"/>
                <a:gd name="T16" fmla="*/ 0 60000 65536"/>
                <a:gd name="T17" fmla="*/ 0 60000 65536"/>
                <a:gd name="T18" fmla="*/ 0 w 134"/>
                <a:gd name="T19" fmla="*/ 0 h 452"/>
                <a:gd name="T20" fmla="*/ 134 w 134"/>
                <a:gd name="T21" fmla="*/ 452 h 452"/>
              </a:gdLst>
              <a:ahLst/>
              <a:cxnLst>
                <a:cxn ang="T12">
                  <a:pos x="T0" y="T1"/>
                </a:cxn>
                <a:cxn ang="T13">
                  <a:pos x="T2" y="T3"/>
                </a:cxn>
                <a:cxn ang="T14">
                  <a:pos x="T4" y="T5"/>
                </a:cxn>
                <a:cxn ang="T15">
                  <a:pos x="T6" y="T7"/>
                </a:cxn>
                <a:cxn ang="T16">
                  <a:pos x="T8" y="T9"/>
                </a:cxn>
                <a:cxn ang="T17">
                  <a:pos x="T10" y="T11"/>
                </a:cxn>
              </a:cxnLst>
              <a:rect l="T18" t="T19" r="T20" b="T21"/>
              <a:pathLst>
                <a:path w="134" h="452">
                  <a:moveTo>
                    <a:pt x="0" y="449"/>
                  </a:moveTo>
                  <a:lnTo>
                    <a:pt x="68" y="0"/>
                  </a:lnTo>
                  <a:lnTo>
                    <a:pt x="134" y="452"/>
                  </a:lnTo>
                  <a:lnTo>
                    <a:pt x="0" y="449"/>
                  </a:lnTo>
                  <a:close/>
                </a:path>
              </a:pathLst>
            </a:custGeom>
            <a:solidFill>
              <a:srgbClr val="000000"/>
            </a:solidFill>
            <a:ln w="9525">
              <a:noFill/>
              <a:round/>
              <a:headEnd/>
              <a:tailEnd/>
            </a:ln>
          </p:spPr>
          <p:txBody>
            <a:bodyPr/>
            <a:lstStyle/>
            <a:p>
              <a:endParaRPr lang="en-US"/>
            </a:p>
          </p:txBody>
        </p:sp>
      </p:grpSp>
      <p:grpSp>
        <p:nvGrpSpPr>
          <p:cNvPr id="29" name="Group 39"/>
          <p:cNvGrpSpPr>
            <a:grpSpLocks/>
          </p:cNvGrpSpPr>
          <p:nvPr/>
        </p:nvGrpSpPr>
        <p:grpSpPr bwMode="auto">
          <a:xfrm>
            <a:off x="2476500" y="2387600"/>
            <a:ext cx="571500" cy="736600"/>
            <a:chOff x="2448" y="1920"/>
            <a:chExt cx="360" cy="464"/>
          </a:xfrm>
        </p:grpSpPr>
        <p:sp>
          <p:nvSpPr>
            <p:cNvPr id="30" name="Freeform 40"/>
            <p:cNvSpPr>
              <a:spLocks/>
            </p:cNvSpPr>
            <p:nvPr/>
          </p:nvSpPr>
          <p:spPr bwMode="auto">
            <a:xfrm>
              <a:off x="2448" y="1920"/>
              <a:ext cx="360" cy="464"/>
            </a:xfrm>
            <a:custGeom>
              <a:avLst/>
              <a:gdLst>
                <a:gd name="T0" fmla="*/ 37 w 365"/>
                <a:gd name="T1" fmla="*/ 0 h 903"/>
                <a:gd name="T2" fmla="*/ 51 w 365"/>
                <a:gd name="T3" fmla="*/ 1 h 903"/>
                <a:gd name="T4" fmla="*/ 71 w 365"/>
                <a:gd name="T5" fmla="*/ 3 h 903"/>
                <a:gd name="T6" fmla="*/ 98 w 365"/>
                <a:gd name="T7" fmla="*/ 7 h 903"/>
                <a:gd name="T8" fmla="*/ 128 w 365"/>
                <a:gd name="T9" fmla="*/ 14 h 903"/>
                <a:gd name="T10" fmla="*/ 160 w 365"/>
                <a:gd name="T11" fmla="*/ 23 h 903"/>
                <a:gd name="T12" fmla="*/ 191 w 365"/>
                <a:gd name="T13" fmla="*/ 34 h 903"/>
                <a:gd name="T14" fmla="*/ 222 w 365"/>
                <a:gd name="T15" fmla="*/ 50 h 903"/>
                <a:gd name="T16" fmla="*/ 253 w 365"/>
                <a:gd name="T17" fmla="*/ 73 h 903"/>
                <a:gd name="T18" fmla="*/ 276 w 365"/>
                <a:gd name="T19" fmla="*/ 103 h 903"/>
                <a:gd name="T20" fmla="*/ 285 w 365"/>
                <a:gd name="T21" fmla="*/ 136 h 903"/>
                <a:gd name="T22" fmla="*/ 281 w 365"/>
                <a:gd name="T23" fmla="*/ 175 h 903"/>
                <a:gd name="T24" fmla="*/ 274 w 365"/>
                <a:gd name="T25" fmla="*/ 197 h 903"/>
                <a:gd name="T26" fmla="*/ 360 w 365"/>
                <a:gd name="T27" fmla="*/ 310 h 903"/>
                <a:gd name="T28" fmla="*/ 258 w 365"/>
                <a:gd name="T29" fmla="*/ 330 h 903"/>
                <a:gd name="T30" fmla="*/ 254 w 365"/>
                <a:gd name="T31" fmla="*/ 340 h 903"/>
                <a:gd name="T32" fmla="*/ 257 w 365"/>
                <a:gd name="T33" fmla="*/ 391 h 903"/>
                <a:gd name="T34" fmla="*/ 247 w 365"/>
                <a:gd name="T35" fmla="*/ 433 h 903"/>
                <a:gd name="T36" fmla="*/ 239 w 365"/>
                <a:gd name="T37" fmla="*/ 437 h 903"/>
                <a:gd name="T38" fmla="*/ 229 w 365"/>
                <a:gd name="T39" fmla="*/ 440 h 903"/>
                <a:gd name="T40" fmla="*/ 214 w 365"/>
                <a:gd name="T41" fmla="*/ 445 h 903"/>
                <a:gd name="T42" fmla="*/ 191 w 365"/>
                <a:gd name="T43" fmla="*/ 451 h 903"/>
                <a:gd name="T44" fmla="*/ 162 w 365"/>
                <a:gd name="T45" fmla="*/ 456 h 903"/>
                <a:gd name="T46" fmla="*/ 126 w 365"/>
                <a:gd name="T47" fmla="*/ 461 h 903"/>
                <a:gd name="T48" fmla="*/ 82 w 365"/>
                <a:gd name="T49" fmla="*/ 464 h 903"/>
                <a:gd name="T50" fmla="*/ 30 w 365"/>
                <a:gd name="T51" fmla="*/ 463 h 903"/>
                <a:gd name="T52" fmla="*/ 8 w 365"/>
                <a:gd name="T53" fmla="*/ 433 h 903"/>
                <a:gd name="T54" fmla="*/ 78 w 365"/>
                <a:gd name="T55" fmla="*/ 435 h 903"/>
                <a:gd name="T56" fmla="*/ 135 w 365"/>
                <a:gd name="T57" fmla="*/ 430 h 903"/>
                <a:gd name="T58" fmla="*/ 173 w 365"/>
                <a:gd name="T59" fmla="*/ 423 h 903"/>
                <a:gd name="T60" fmla="*/ 187 w 365"/>
                <a:gd name="T61" fmla="*/ 419 h 903"/>
                <a:gd name="T62" fmla="*/ 202 w 365"/>
                <a:gd name="T63" fmla="*/ 382 h 903"/>
                <a:gd name="T64" fmla="*/ 195 w 365"/>
                <a:gd name="T65" fmla="*/ 333 h 903"/>
                <a:gd name="T66" fmla="*/ 187 w 365"/>
                <a:gd name="T67" fmla="*/ 312 h 903"/>
                <a:gd name="T68" fmla="*/ 198 w 365"/>
                <a:gd name="T69" fmla="*/ 310 h 903"/>
                <a:gd name="T70" fmla="*/ 210 w 365"/>
                <a:gd name="T71" fmla="*/ 308 h 903"/>
                <a:gd name="T72" fmla="*/ 286 w 365"/>
                <a:gd name="T73" fmla="*/ 293 h 903"/>
                <a:gd name="T74" fmla="*/ 214 w 365"/>
                <a:gd name="T75" fmla="*/ 199 h 903"/>
                <a:gd name="T76" fmla="*/ 224 w 365"/>
                <a:gd name="T77" fmla="*/ 176 h 903"/>
                <a:gd name="T78" fmla="*/ 229 w 365"/>
                <a:gd name="T79" fmla="*/ 143 h 903"/>
                <a:gd name="T80" fmla="*/ 222 w 365"/>
                <a:gd name="T81" fmla="*/ 114 h 903"/>
                <a:gd name="T82" fmla="*/ 204 w 365"/>
                <a:gd name="T83" fmla="*/ 88 h 903"/>
                <a:gd name="T84" fmla="*/ 168 w 365"/>
                <a:gd name="T85" fmla="*/ 63 h 903"/>
                <a:gd name="T86" fmla="*/ 116 w 365"/>
                <a:gd name="T87" fmla="*/ 44 h 903"/>
                <a:gd name="T88" fmla="*/ 68 w 365"/>
                <a:gd name="T89" fmla="*/ 34 h 903"/>
                <a:gd name="T90" fmla="*/ 36 w 365"/>
                <a:gd name="T91" fmla="*/ 30 h 903"/>
                <a:gd name="T92" fmla="*/ 36 w 365"/>
                <a:gd name="T93" fmla="*/ 0 h 9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5"/>
                <a:gd name="T142" fmla="*/ 0 h 903"/>
                <a:gd name="T143" fmla="*/ 365 w 365"/>
                <a:gd name="T144" fmla="*/ 903 h 9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5" h="903">
                  <a:moveTo>
                    <a:pt x="36" y="0"/>
                  </a:moveTo>
                  <a:lnTo>
                    <a:pt x="38" y="0"/>
                  </a:lnTo>
                  <a:lnTo>
                    <a:pt x="44" y="1"/>
                  </a:lnTo>
                  <a:lnTo>
                    <a:pt x="52" y="2"/>
                  </a:lnTo>
                  <a:lnTo>
                    <a:pt x="61" y="4"/>
                  </a:lnTo>
                  <a:lnTo>
                    <a:pt x="72" y="6"/>
                  </a:lnTo>
                  <a:lnTo>
                    <a:pt x="85" y="9"/>
                  </a:lnTo>
                  <a:lnTo>
                    <a:pt x="99" y="14"/>
                  </a:lnTo>
                  <a:lnTo>
                    <a:pt x="114" y="20"/>
                  </a:lnTo>
                  <a:lnTo>
                    <a:pt x="130" y="27"/>
                  </a:lnTo>
                  <a:lnTo>
                    <a:pt x="146" y="35"/>
                  </a:lnTo>
                  <a:lnTo>
                    <a:pt x="162" y="44"/>
                  </a:lnTo>
                  <a:lnTo>
                    <a:pt x="178" y="54"/>
                  </a:lnTo>
                  <a:lnTo>
                    <a:pt x="194" y="67"/>
                  </a:lnTo>
                  <a:lnTo>
                    <a:pt x="211" y="81"/>
                  </a:lnTo>
                  <a:lnTo>
                    <a:pt x="225" y="97"/>
                  </a:lnTo>
                  <a:lnTo>
                    <a:pt x="239" y="115"/>
                  </a:lnTo>
                  <a:lnTo>
                    <a:pt x="257" y="142"/>
                  </a:lnTo>
                  <a:lnTo>
                    <a:pt x="270" y="171"/>
                  </a:lnTo>
                  <a:lnTo>
                    <a:pt x="280" y="201"/>
                  </a:lnTo>
                  <a:lnTo>
                    <a:pt x="287" y="232"/>
                  </a:lnTo>
                  <a:lnTo>
                    <a:pt x="289" y="265"/>
                  </a:lnTo>
                  <a:lnTo>
                    <a:pt x="289" y="302"/>
                  </a:lnTo>
                  <a:lnTo>
                    <a:pt x="285" y="340"/>
                  </a:lnTo>
                  <a:lnTo>
                    <a:pt x="278" y="380"/>
                  </a:lnTo>
                  <a:lnTo>
                    <a:pt x="278" y="383"/>
                  </a:lnTo>
                  <a:lnTo>
                    <a:pt x="354" y="576"/>
                  </a:lnTo>
                  <a:lnTo>
                    <a:pt x="365" y="604"/>
                  </a:lnTo>
                  <a:lnTo>
                    <a:pt x="337" y="613"/>
                  </a:lnTo>
                  <a:lnTo>
                    <a:pt x="262" y="642"/>
                  </a:lnTo>
                  <a:lnTo>
                    <a:pt x="254" y="644"/>
                  </a:lnTo>
                  <a:lnTo>
                    <a:pt x="258" y="661"/>
                  </a:lnTo>
                  <a:lnTo>
                    <a:pt x="261" y="700"/>
                  </a:lnTo>
                  <a:lnTo>
                    <a:pt x="261" y="760"/>
                  </a:lnTo>
                  <a:lnTo>
                    <a:pt x="251" y="834"/>
                  </a:lnTo>
                  <a:lnTo>
                    <a:pt x="250" y="842"/>
                  </a:lnTo>
                  <a:lnTo>
                    <a:pt x="243" y="849"/>
                  </a:lnTo>
                  <a:lnTo>
                    <a:pt x="242" y="850"/>
                  </a:lnTo>
                  <a:lnTo>
                    <a:pt x="238" y="853"/>
                  </a:lnTo>
                  <a:lnTo>
                    <a:pt x="232" y="856"/>
                  </a:lnTo>
                  <a:lnTo>
                    <a:pt x="227" y="861"/>
                  </a:lnTo>
                  <a:lnTo>
                    <a:pt x="217" y="866"/>
                  </a:lnTo>
                  <a:lnTo>
                    <a:pt x="207" y="872"/>
                  </a:lnTo>
                  <a:lnTo>
                    <a:pt x="194" y="878"/>
                  </a:lnTo>
                  <a:lnTo>
                    <a:pt x="181" y="884"/>
                  </a:lnTo>
                  <a:lnTo>
                    <a:pt x="164" y="888"/>
                  </a:lnTo>
                  <a:lnTo>
                    <a:pt x="147" y="894"/>
                  </a:lnTo>
                  <a:lnTo>
                    <a:pt x="128" y="897"/>
                  </a:lnTo>
                  <a:lnTo>
                    <a:pt x="106" y="901"/>
                  </a:lnTo>
                  <a:lnTo>
                    <a:pt x="83" y="903"/>
                  </a:lnTo>
                  <a:lnTo>
                    <a:pt x="56" y="903"/>
                  </a:lnTo>
                  <a:lnTo>
                    <a:pt x="30" y="902"/>
                  </a:lnTo>
                  <a:lnTo>
                    <a:pt x="0" y="899"/>
                  </a:lnTo>
                  <a:lnTo>
                    <a:pt x="8" y="842"/>
                  </a:lnTo>
                  <a:lnTo>
                    <a:pt x="46" y="847"/>
                  </a:lnTo>
                  <a:lnTo>
                    <a:pt x="79" y="847"/>
                  </a:lnTo>
                  <a:lnTo>
                    <a:pt x="110" y="842"/>
                  </a:lnTo>
                  <a:lnTo>
                    <a:pt x="137" y="836"/>
                  </a:lnTo>
                  <a:lnTo>
                    <a:pt x="159" y="829"/>
                  </a:lnTo>
                  <a:lnTo>
                    <a:pt x="175" y="823"/>
                  </a:lnTo>
                  <a:lnTo>
                    <a:pt x="185" y="817"/>
                  </a:lnTo>
                  <a:lnTo>
                    <a:pt x="190" y="815"/>
                  </a:lnTo>
                  <a:lnTo>
                    <a:pt x="197" y="811"/>
                  </a:lnTo>
                  <a:lnTo>
                    <a:pt x="205" y="744"/>
                  </a:lnTo>
                  <a:lnTo>
                    <a:pt x="202" y="687"/>
                  </a:lnTo>
                  <a:lnTo>
                    <a:pt x="198" y="648"/>
                  </a:lnTo>
                  <a:lnTo>
                    <a:pt x="194" y="633"/>
                  </a:lnTo>
                  <a:lnTo>
                    <a:pt x="190" y="608"/>
                  </a:lnTo>
                  <a:lnTo>
                    <a:pt x="193" y="607"/>
                  </a:lnTo>
                  <a:lnTo>
                    <a:pt x="201" y="604"/>
                  </a:lnTo>
                  <a:lnTo>
                    <a:pt x="209" y="600"/>
                  </a:lnTo>
                  <a:lnTo>
                    <a:pt x="213" y="599"/>
                  </a:lnTo>
                  <a:lnTo>
                    <a:pt x="280" y="574"/>
                  </a:lnTo>
                  <a:lnTo>
                    <a:pt x="290" y="570"/>
                  </a:lnTo>
                  <a:lnTo>
                    <a:pt x="221" y="395"/>
                  </a:lnTo>
                  <a:lnTo>
                    <a:pt x="217" y="387"/>
                  </a:lnTo>
                  <a:lnTo>
                    <a:pt x="220" y="378"/>
                  </a:lnTo>
                  <a:lnTo>
                    <a:pt x="227" y="343"/>
                  </a:lnTo>
                  <a:lnTo>
                    <a:pt x="231" y="310"/>
                  </a:lnTo>
                  <a:lnTo>
                    <a:pt x="232" y="278"/>
                  </a:lnTo>
                  <a:lnTo>
                    <a:pt x="230" y="249"/>
                  </a:lnTo>
                  <a:lnTo>
                    <a:pt x="225" y="221"/>
                  </a:lnTo>
                  <a:lnTo>
                    <a:pt x="217" y="195"/>
                  </a:lnTo>
                  <a:lnTo>
                    <a:pt x="207" y="171"/>
                  </a:lnTo>
                  <a:lnTo>
                    <a:pt x="193" y="149"/>
                  </a:lnTo>
                  <a:lnTo>
                    <a:pt x="170" y="122"/>
                  </a:lnTo>
                  <a:lnTo>
                    <a:pt x="145" y="102"/>
                  </a:lnTo>
                  <a:lnTo>
                    <a:pt x="118" y="85"/>
                  </a:lnTo>
                  <a:lnTo>
                    <a:pt x="92" y="74"/>
                  </a:lnTo>
                  <a:lnTo>
                    <a:pt x="69" y="66"/>
                  </a:lnTo>
                  <a:lnTo>
                    <a:pt x="49" y="61"/>
                  </a:lnTo>
                  <a:lnTo>
                    <a:pt x="36" y="59"/>
                  </a:lnTo>
                  <a:lnTo>
                    <a:pt x="30" y="58"/>
                  </a:lnTo>
                  <a:lnTo>
                    <a:pt x="36" y="0"/>
                  </a:lnTo>
                  <a:close/>
                </a:path>
              </a:pathLst>
            </a:custGeom>
            <a:solidFill>
              <a:schemeClr val="tx2"/>
            </a:solidFill>
            <a:ln w="9525">
              <a:solidFill>
                <a:schemeClr val="tx1"/>
              </a:solidFill>
              <a:round/>
              <a:headEnd/>
              <a:tailEnd/>
            </a:ln>
          </p:spPr>
          <p:txBody>
            <a:bodyPr/>
            <a:lstStyle/>
            <a:p>
              <a:endParaRPr lang="en-US"/>
            </a:p>
          </p:txBody>
        </p:sp>
        <p:sp>
          <p:nvSpPr>
            <p:cNvPr id="31" name="Freeform 41"/>
            <p:cNvSpPr>
              <a:spLocks/>
            </p:cNvSpPr>
            <p:nvPr/>
          </p:nvSpPr>
          <p:spPr bwMode="auto">
            <a:xfrm>
              <a:off x="2592" y="2064"/>
              <a:ext cx="52" cy="62"/>
            </a:xfrm>
            <a:custGeom>
              <a:avLst/>
              <a:gdLst>
                <a:gd name="T0" fmla="*/ 35 w 104"/>
                <a:gd name="T1" fmla="*/ 31 h 126"/>
                <a:gd name="T2" fmla="*/ 34 w 104"/>
                <a:gd name="T3" fmla="*/ 36 h 126"/>
                <a:gd name="T4" fmla="*/ 33 w 104"/>
                <a:gd name="T5" fmla="*/ 40 h 126"/>
                <a:gd name="T6" fmla="*/ 29 w 104"/>
                <a:gd name="T7" fmla="*/ 43 h 126"/>
                <a:gd name="T8" fmla="*/ 26 w 104"/>
                <a:gd name="T9" fmla="*/ 44 h 126"/>
                <a:gd name="T10" fmla="*/ 23 w 104"/>
                <a:gd name="T11" fmla="*/ 43 h 126"/>
                <a:gd name="T12" fmla="*/ 21 w 104"/>
                <a:gd name="T13" fmla="*/ 40 h 126"/>
                <a:gd name="T14" fmla="*/ 18 w 104"/>
                <a:gd name="T15" fmla="*/ 36 h 126"/>
                <a:gd name="T16" fmla="*/ 18 w 104"/>
                <a:gd name="T17" fmla="*/ 31 h 126"/>
                <a:gd name="T18" fmla="*/ 18 w 104"/>
                <a:gd name="T19" fmla="*/ 26 h 126"/>
                <a:gd name="T20" fmla="*/ 21 w 104"/>
                <a:gd name="T21" fmla="*/ 22 h 126"/>
                <a:gd name="T22" fmla="*/ 23 w 104"/>
                <a:gd name="T23" fmla="*/ 19 h 126"/>
                <a:gd name="T24" fmla="*/ 26 w 104"/>
                <a:gd name="T25" fmla="*/ 18 h 126"/>
                <a:gd name="T26" fmla="*/ 29 w 104"/>
                <a:gd name="T27" fmla="*/ 19 h 126"/>
                <a:gd name="T28" fmla="*/ 31 w 104"/>
                <a:gd name="T29" fmla="*/ 22 h 126"/>
                <a:gd name="T30" fmla="*/ 33 w 104"/>
                <a:gd name="T31" fmla="*/ 26 h 126"/>
                <a:gd name="T32" fmla="*/ 34 w 104"/>
                <a:gd name="T33" fmla="*/ 30 h 126"/>
                <a:gd name="T34" fmla="*/ 52 w 104"/>
                <a:gd name="T35" fmla="*/ 31 h 126"/>
                <a:gd name="T36" fmla="*/ 51 w 104"/>
                <a:gd name="T37" fmla="*/ 25 h 126"/>
                <a:gd name="T38" fmla="*/ 50 w 104"/>
                <a:gd name="T39" fmla="*/ 19 h 126"/>
                <a:gd name="T40" fmla="*/ 47 w 104"/>
                <a:gd name="T41" fmla="*/ 14 h 126"/>
                <a:gd name="T42" fmla="*/ 44 w 104"/>
                <a:gd name="T43" fmla="*/ 9 h 126"/>
                <a:gd name="T44" fmla="*/ 40 w 104"/>
                <a:gd name="T45" fmla="*/ 6 h 126"/>
                <a:gd name="T46" fmla="*/ 36 w 104"/>
                <a:gd name="T47" fmla="*/ 2 h 126"/>
                <a:gd name="T48" fmla="*/ 31 w 104"/>
                <a:gd name="T49" fmla="*/ 0 h 126"/>
                <a:gd name="T50" fmla="*/ 26 w 104"/>
                <a:gd name="T51" fmla="*/ 0 h 126"/>
                <a:gd name="T52" fmla="*/ 21 w 104"/>
                <a:gd name="T53" fmla="*/ 0 h 126"/>
                <a:gd name="T54" fmla="*/ 15 w 104"/>
                <a:gd name="T55" fmla="*/ 2 h 126"/>
                <a:gd name="T56" fmla="*/ 12 w 104"/>
                <a:gd name="T57" fmla="*/ 5 h 126"/>
                <a:gd name="T58" fmla="*/ 7 w 104"/>
                <a:gd name="T59" fmla="*/ 9 h 126"/>
                <a:gd name="T60" fmla="*/ 5 w 104"/>
                <a:gd name="T61" fmla="*/ 14 h 126"/>
                <a:gd name="T62" fmla="*/ 3 w 104"/>
                <a:gd name="T63" fmla="*/ 19 h 126"/>
                <a:gd name="T64" fmla="*/ 1 w 104"/>
                <a:gd name="T65" fmla="*/ 25 h 126"/>
                <a:gd name="T66" fmla="*/ 0 w 104"/>
                <a:gd name="T67" fmla="*/ 31 h 126"/>
                <a:gd name="T68" fmla="*/ 1 w 104"/>
                <a:gd name="T69" fmla="*/ 37 h 126"/>
                <a:gd name="T70" fmla="*/ 3 w 104"/>
                <a:gd name="T71" fmla="*/ 43 h 126"/>
                <a:gd name="T72" fmla="*/ 5 w 104"/>
                <a:gd name="T73" fmla="*/ 48 h 126"/>
                <a:gd name="T74" fmla="*/ 7 w 104"/>
                <a:gd name="T75" fmla="*/ 53 h 126"/>
                <a:gd name="T76" fmla="*/ 12 w 104"/>
                <a:gd name="T77" fmla="*/ 57 h 126"/>
                <a:gd name="T78" fmla="*/ 15 w 104"/>
                <a:gd name="T79" fmla="*/ 60 h 126"/>
                <a:gd name="T80" fmla="*/ 21 w 104"/>
                <a:gd name="T81" fmla="*/ 62 h 126"/>
                <a:gd name="T82" fmla="*/ 26 w 104"/>
                <a:gd name="T83" fmla="*/ 62 h 126"/>
                <a:gd name="T84" fmla="*/ 31 w 104"/>
                <a:gd name="T85" fmla="*/ 62 h 126"/>
                <a:gd name="T86" fmla="*/ 37 w 104"/>
                <a:gd name="T87" fmla="*/ 60 h 126"/>
                <a:gd name="T88" fmla="*/ 41 w 104"/>
                <a:gd name="T89" fmla="*/ 57 h 126"/>
                <a:gd name="T90" fmla="*/ 45 w 104"/>
                <a:gd name="T91" fmla="*/ 53 h 126"/>
                <a:gd name="T92" fmla="*/ 48 w 104"/>
                <a:gd name="T93" fmla="*/ 48 h 126"/>
                <a:gd name="T94" fmla="*/ 50 w 104"/>
                <a:gd name="T95" fmla="*/ 43 h 126"/>
                <a:gd name="T96" fmla="*/ 52 w 104"/>
                <a:gd name="T97" fmla="*/ 37 h 126"/>
                <a:gd name="T98" fmla="*/ 52 w 104"/>
                <a:gd name="T99" fmla="*/ 31 h 126"/>
                <a:gd name="T100" fmla="*/ 52 w 104"/>
                <a:gd name="T101" fmla="*/ 31 h 126"/>
                <a:gd name="T102" fmla="*/ 52 w 104"/>
                <a:gd name="T103" fmla="*/ 30 h 126"/>
                <a:gd name="T104" fmla="*/ 52 w 104"/>
                <a:gd name="T105" fmla="*/ 30 h 126"/>
                <a:gd name="T106" fmla="*/ 52 w 104"/>
                <a:gd name="T107" fmla="*/ 30 h 126"/>
                <a:gd name="T108" fmla="*/ 34 w 104"/>
                <a:gd name="T109" fmla="*/ 30 h 126"/>
                <a:gd name="T110" fmla="*/ 34 w 104"/>
                <a:gd name="T111" fmla="*/ 30 h 126"/>
                <a:gd name="T112" fmla="*/ 35 w 104"/>
                <a:gd name="T113" fmla="*/ 30 h 126"/>
                <a:gd name="T114" fmla="*/ 35 w 104"/>
                <a:gd name="T115" fmla="*/ 31 h 126"/>
                <a:gd name="T116" fmla="*/ 35 w 104"/>
                <a:gd name="T117" fmla="*/ 31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4"/>
                <a:gd name="T178" fmla="*/ 0 h 126"/>
                <a:gd name="T179" fmla="*/ 104 w 104"/>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4" h="126">
                  <a:moveTo>
                    <a:pt x="69" y="62"/>
                  </a:moveTo>
                  <a:lnTo>
                    <a:pt x="68" y="73"/>
                  </a:lnTo>
                  <a:lnTo>
                    <a:pt x="65" y="81"/>
                  </a:lnTo>
                  <a:lnTo>
                    <a:pt x="59" y="87"/>
                  </a:lnTo>
                  <a:lnTo>
                    <a:pt x="52" y="89"/>
                  </a:lnTo>
                  <a:lnTo>
                    <a:pt x="45" y="87"/>
                  </a:lnTo>
                  <a:lnTo>
                    <a:pt x="41" y="81"/>
                  </a:lnTo>
                  <a:lnTo>
                    <a:pt x="36" y="73"/>
                  </a:lnTo>
                  <a:lnTo>
                    <a:pt x="35" y="62"/>
                  </a:lnTo>
                  <a:lnTo>
                    <a:pt x="36" y="52"/>
                  </a:lnTo>
                  <a:lnTo>
                    <a:pt x="41" y="44"/>
                  </a:lnTo>
                  <a:lnTo>
                    <a:pt x="45" y="38"/>
                  </a:lnTo>
                  <a:lnTo>
                    <a:pt x="52" y="36"/>
                  </a:lnTo>
                  <a:lnTo>
                    <a:pt x="58" y="38"/>
                  </a:lnTo>
                  <a:lnTo>
                    <a:pt x="62" y="44"/>
                  </a:lnTo>
                  <a:lnTo>
                    <a:pt x="66" y="52"/>
                  </a:lnTo>
                  <a:lnTo>
                    <a:pt x="68" y="61"/>
                  </a:lnTo>
                  <a:lnTo>
                    <a:pt x="104" y="62"/>
                  </a:lnTo>
                  <a:lnTo>
                    <a:pt x="102" y="51"/>
                  </a:lnTo>
                  <a:lnTo>
                    <a:pt x="99" y="39"/>
                  </a:lnTo>
                  <a:lnTo>
                    <a:pt x="94" y="29"/>
                  </a:lnTo>
                  <a:lnTo>
                    <a:pt x="88" y="19"/>
                  </a:lnTo>
                  <a:lnTo>
                    <a:pt x="80" y="12"/>
                  </a:lnTo>
                  <a:lnTo>
                    <a:pt x="72" y="5"/>
                  </a:lnTo>
                  <a:lnTo>
                    <a:pt x="62" y="1"/>
                  </a:lnTo>
                  <a:lnTo>
                    <a:pt x="52" y="0"/>
                  </a:lnTo>
                  <a:lnTo>
                    <a:pt x="42" y="1"/>
                  </a:lnTo>
                  <a:lnTo>
                    <a:pt x="31" y="5"/>
                  </a:lnTo>
                  <a:lnTo>
                    <a:pt x="23" y="11"/>
                  </a:lnTo>
                  <a:lnTo>
                    <a:pt x="15" y="19"/>
                  </a:lnTo>
                  <a:lnTo>
                    <a:pt x="10" y="28"/>
                  </a:lnTo>
                  <a:lnTo>
                    <a:pt x="5" y="38"/>
                  </a:lnTo>
                  <a:lnTo>
                    <a:pt x="1" y="50"/>
                  </a:lnTo>
                  <a:lnTo>
                    <a:pt x="0" y="62"/>
                  </a:lnTo>
                  <a:lnTo>
                    <a:pt x="1" y="75"/>
                  </a:lnTo>
                  <a:lnTo>
                    <a:pt x="5" y="87"/>
                  </a:lnTo>
                  <a:lnTo>
                    <a:pt x="10" y="98"/>
                  </a:lnTo>
                  <a:lnTo>
                    <a:pt x="15" y="107"/>
                  </a:lnTo>
                  <a:lnTo>
                    <a:pt x="23" y="115"/>
                  </a:lnTo>
                  <a:lnTo>
                    <a:pt x="31" y="121"/>
                  </a:lnTo>
                  <a:lnTo>
                    <a:pt x="42" y="125"/>
                  </a:lnTo>
                  <a:lnTo>
                    <a:pt x="52" y="126"/>
                  </a:lnTo>
                  <a:lnTo>
                    <a:pt x="62" y="125"/>
                  </a:lnTo>
                  <a:lnTo>
                    <a:pt x="73" y="121"/>
                  </a:lnTo>
                  <a:lnTo>
                    <a:pt x="81" y="115"/>
                  </a:lnTo>
                  <a:lnTo>
                    <a:pt x="89" y="107"/>
                  </a:lnTo>
                  <a:lnTo>
                    <a:pt x="95" y="98"/>
                  </a:lnTo>
                  <a:lnTo>
                    <a:pt x="99" y="87"/>
                  </a:lnTo>
                  <a:lnTo>
                    <a:pt x="103" y="75"/>
                  </a:lnTo>
                  <a:lnTo>
                    <a:pt x="104" y="62"/>
                  </a:lnTo>
                  <a:lnTo>
                    <a:pt x="104" y="61"/>
                  </a:lnTo>
                  <a:lnTo>
                    <a:pt x="68" y="61"/>
                  </a:lnTo>
                  <a:lnTo>
                    <a:pt x="69" y="61"/>
                  </a:lnTo>
                  <a:lnTo>
                    <a:pt x="69" y="62"/>
                  </a:lnTo>
                  <a:close/>
                </a:path>
              </a:pathLst>
            </a:custGeom>
            <a:solidFill>
              <a:schemeClr val="tx2"/>
            </a:solidFill>
            <a:ln w="9525">
              <a:solidFill>
                <a:schemeClr val="tx1"/>
              </a:solidFill>
              <a:round/>
              <a:headEnd/>
              <a:tailEnd/>
            </a:ln>
          </p:spPr>
          <p:txBody>
            <a:bodyPr/>
            <a:lstStyle/>
            <a:p>
              <a:endParaRPr lang="en-US"/>
            </a:p>
          </p:txBody>
        </p:sp>
        <p:sp>
          <p:nvSpPr>
            <p:cNvPr id="32" name="Line 42"/>
            <p:cNvSpPr>
              <a:spLocks noChangeShapeType="1"/>
            </p:cNvSpPr>
            <p:nvPr/>
          </p:nvSpPr>
          <p:spPr bwMode="auto">
            <a:xfrm flipH="1">
              <a:off x="2448" y="1920"/>
              <a:ext cx="48" cy="432"/>
            </a:xfrm>
            <a:prstGeom prst="line">
              <a:avLst/>
            </a:prstGeom>
            <a:noFill/>
            <a:ln w="38100">
              <a:solidFill>
                <a:schemeClr val="tx1"/>
              </a:solidFill>
              <a:round/>
              <a:headEnd type="none" w="sm" len="sm"/>
              <a:tailEnd type="none" w="sm" len="sm"/>
            </a:ln>
          </p:spPr>
          <p:txBody>
            <a:bodyPr/>
            <a:lstStyle/>
            <a:p>
              <a:endParaRPr lang="en-US" dirty="0"/>
            </a:p>
          </p:txBody>
        </p:sp>
      </p:grpSp>
      <p:grpSp>
        <p:nvGrpSpPr>
          <p:cNvPr id="33" name="Group 43"/>
          <p:cNvGrpSpPr>
            <a:grpSpLocks/>
          </p:cNvGrpSpPr>
          <p:nvPr/>
        </p:nvGrpSpPr>
        <p:grpSpPr bwMode="auto">
          <a:xfrm>
            <a:off x="3390900" y="3302000"/>
            <a:ext cx="571500" cy="736600"/>
            <a:chOff x="2448" y="1920"/>
            <a:chExt cx="360" cy="464"/>
          </a:xfrm>
        </p:grpSpPr>
        <p:sp>
          <p:nvSpPr>
            <p:cNvPr id="34" name="Freeform 44"/>
            <p:cNvSpPr>
              <a:spLocks/>
            </p:cNvSpPr>
            <p:nvPr/>
          </p:nvSpPr>
          <p:spPr bwMode="auto">
            <a:xfrm>
              <a:off x="2448" y="1920"/>
              <a:ext cx="360" cy="464"/>
            </a:xfrm>
            <a:custGeom>
              <a:avLst/>
              <a:gdLst>
                <a:gd name="T0" fmla="*/ 37 w 365"/>
                <a:gd name="T1" fmla="*/ 0 h 903"/>
                <a:gd name="T2" fmla="*/ 51 w 365"/>
                <a:gd name="T3" fmla="*/ 1 h 903"/>
                <a:gd name="T4" fmla="*/ 71 w 365"/>
                <a:gd name="T5" fmla="*/ 3 h 903"/>
                <a:gd name="T6" fmla="*/ 98 w 365"/>
                <a:gd name="T7" fmla="*/ 7 h 903"/>
                <a:gd name="T8" fmla="*/ 128 w 365"/>
                <a:gd name="T9" fmla="*/ 14 h 903"/>
                <a:gd name="T10" fmla="*/ 160 w 365"/>
                <a:gd name="T11" fmla="*/ 23 h 903"/>
                <a:gd name="T12" fmla="*/ 191 w 365"/>
                <a:gd name="T13" fmla="*/ 34 h 903"/>
                <a:gd name="T14" fmla="*/ 222 w 365"/>
                <a:gd name="T15" fmla="*/ 50 h 903"/>
                <a:gd name="T16" fmla="*/ 253 w 365"/>
                <a:gd name="T17" fmla="*/ 73 h 903"/>
                <a:gd name="T18" fmla="*/ 276 w 365"/>
                <a:gd name="T19" fmla="*/ 103 h 903"/>
                <a:gd name="T20" fmla="*/ 285 w 365"/>
                <a:gd name="T21" fmla="*/ 136 h 903"/>
                <a:gd name="T22" fmla="*/ 281 w 365"/>
                <a:gd name="T23" fmla="*/ 175 h 903"/>
                <a:gd name="T24" fmla="*/ 274 w 365"/>
                <a:gd name="T25" fmla="*/ 197 h 903"/>
                <a:gd name="T26" fmla="*/ 360 w 365"/>
                <a:gd name="T27" fmla="*/ 310 h 903"/>
                <a:gd name="T28" fmla="*/ 258 w 365"/>
                <a:gd name="T29" fmla="*/ 330 h 903"/>
                <a:gd name="T30" fmla="*/ 254 w 365"/>
                <a:gd name="T31" fmla="*/ 340 h 903"/>
                <a:gd name="T32" fmla="*/ 257 w 365"/>
                <a:gd name="T33" fmla="*/ 391 h 903"/>
                <a:gd name="T34" fmla="*/ 247 w 365"/>
                <a:gd name="T35" fmla="*/ 433 h 903"/>
                <a:gd name="T36" fmla="*/ 239 w 365"/>
                <a:gd name="T37" fmla="*/ 437 h 903"/>
                <a:gd name="T38" fmla="*/ 229 w 365"/>
                <a:gd name="T39" fmla="*/ 440 h 903"/>
                <a:gd name="T40" fmla="*/ 214 w 365"/>
                <a:gd name="T41" fmla="*/ 445 h 903"/>
                <a:gd name="T42" fmla="*/ 191 w 365"/>
                <a:gd name="T43" fmla="*/ 451 h 903"/>
                <a:gd name="T44" fmla="*/ 162 w 365"/>
                <a:gd name="T45" fmla="*/ 456 h 903"/>
                <a:gd name="T46" fmla="*/ 126 w 365"/>
                <a:gd name="T47" fmla="*/ 461 h 903"/>
                <a:gd name="T48" fmla="*/ 82 w 365"/>
                <a:gd name="T49" fmla="*/ 464 h 903"/>
                <a:gd name="T50" fmla="*/ 30 w 365"/>
                <a:gd name="T51" fmla="*/ 463 h 903"/>
                <a:gd name="T52" fmla="*/ 8 w 365"/>
                <a:gd name="T53" fmla="*/ 433 h 903"/>
                <a:gd name="T54" fmla="*/ 78 w 365"/>
                <a:gd name="T55" fmla="*/ 435 h 903"/>
                <a:gd name="T56" fmla="*/ 135 w 365"/>
                <a:gd name="T57" fmla="*/ 430 h 903"/>
                <a:gd name="T58" fmla="*/ 173 w 365"/>
                <a:gd name="T59" fmla="*/ 423 h 903"/>
                <a:gd name="T60" fmla="*/ 187 w 365"/>
                <a:gd name="T61" fmla="*/ 419 h 903"/>
                <a:gd name="T62" fmla="*/ 202 w 365"/>
                <a:gd name="T63" fmla="*/ 382 h 903"/>
                <a:gd name="T64" fmla="*/ 195 w 365"/>
                <a:gd name="T65" fmla="*/ 333 h 903"/>
                <a:gd name="T66" fmla="*/ 187 w 365"/>
                <a:gd name="T67" fmla="*/ 312 h 903"/>
                <a:gd name="T68" fmla="*/ 198 w 365"/>
                <a:gd name="T69" fmla="*/ 310 h 903"/>
                <a:gd name="T70" fmla="*/ 210 w 365"/>
                <a:gd name="T71" fmla="*/ 308 h 903"/>
                <a:gd name="T72" fmla="*/ 286 w 365"/>
                <a:gd name="T73" fmla="*/ 293 h 903"/>
                <a:gd name="T74" fmla="*/ 214 w 365"/>
                <a:gd name="T75" fmla="*/ 199 h 903"/>
                <a:gd name="T76" fmla="*/ 224 w 365"/>
                <a:gd name="T77" fmla="*/ 176 h 903"/>
                <a:gd name="T78" fmla="*/ 229 w 365"/>
                <a:gd name="T79" fmla="*/ 143 h 903"/>
                <a:gd name="T80" fmla="*/ 222 w 365"/>
                <a:gd name="T81" fmla="*/ 114 h 903"/>
                <a:gd name="T82" fmla="*/ 204 w 365"/>
                <a:gd name="T83" fmla="*/ 88 h 903"/>
                <a:gd name="T84" fmla="*/ 168 w 365"/>
                <a:gd name="T85" fmla="*/ 63 h 903"/>
                <a:gd name="T86" fmla="*/ 116 w 365"/>
                <a:gd name="T87" fmla="*/ 44 h 903"/>
                <a:gd name="T88" fmla="*/ 68 w 365"/>
                <a:gd name="T89" fmla="*/ 34 h 903"/>
                <a:gd name="T90" fmla="*/ 36 w 365"/>
                <a:gd name="T91" fmla="*/ 30 h 903"/>
                <a:gd name="T92" fmla="*/ 36 w 365"/>
                <a:gd name="T93" fmla="*/ 0 h 9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5"/>
                <a:gd name="T142" fmla="*/ 0 h 903"/>
                <a:gd name="T143" fmla="*/ 365 w 365"/>
                <a:gd name="T144" fmla="*/ 903 h 9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5" h="903">
                  <a:moveTo>
                    <a:pt x="36" y="0"/>
                  </a:moveTo>
                  <a:lnTo>
                    <a:pt x="38" y="0"/>
                  </a:lnTo>
                  <a:lnTo>
                    <a:pt x="44" y="1"/>
                  </a:lnTo>
                  <a:lnTo>
                    <a:pt x="52" y="2"/>
                  </a:lnTo>
                  <a:lnTo>
                    <a:pt x="61" y="4"/>
                  </a:lnTo>
                  <a:lnTo>
                    <a:pt x="72" y="6"/>
                  </a:lnTo>
                  <a:lnTo>
                    <a:pt x="85" y="9"/>
                  </a:lnTo>
                  <a:lnTo>
                    <a:pt x="99" y="14"/>
                  </a:lnTo>
                  <a:lnTo>
                    <a:pt x="114" y="20"/>
                  </a:lnTo>
                  <a:lnTo>
                    <a:pt x="130" y="27"/>
                  </a:lnTo>
                  <a:lnTo>
                    <a:pt x="146" y="35"/>
                  </a:lnTo>
                  <a:lnTo>
                    <a:pt x="162" y="44"/>
                  </a:lnTo>
                  <a:lnTo>
                    <a:pt x="178" y="54"/>
                  </a:lnTo>
                  <a:lnTo>
                    <a:pt x="194" y="67"/>
                  </a:lnTo>
                  <a:lnTo>
                    <a:pt x="211" y="81"/>
                  </a:lnTo>
                  <a:lnTo>
                    <a:pt x="225" y="97"/>
                  </a:lnTo>
                  <a:lnTo>
                    <a:pt x="239" y="115"/>
                  </a:lnTo>
                  <a:lnTo>
                    <a:pt x="257" y="142"/>
                  </a:lnTo>
                  <a:lnTo>
                    <a:pt x="270" y="171"/>
                  </a:lnTo>
                  <a:lnTo>
                    <a:pt x="280" y="201"/>
                  </a:lnTo>
                  <a:lnTo>
                    <a:pt x="287" y="232"/>
                  </a:lnTo>
                  <a:lnTo>
                    <a:pt x="289" y="265"/>
                  </a:lnTo>
                  <a:lnTo>
                    <a:pt x="289" y="302"/>
                  </a:lnTo>
                  <a:lnTo>
                    <a:pt x="285" y="340"/>
                  </a:lnTo>
                  <a:lnTo>
                    <a:pt x="278" y="380"/>
                  </a:lnTo>
                  <a:lnTo>
                    <a:pt x="278" y="383"/>
                  </a:lnTo>
                  <a:lnTo>
                    <a:pt x="354" y="576"/>
                  </a:lnTo>
                  <a:lnTo>
                    <a:pt x="365" y="604"/>
                  </a:lnTo>
                  <a:lnTo>
                    <a:pt x="337" y="613"/>
                  </a:lnTo>
                  <a:lnTo>
                    <a:pt x="262" y="642"/>
                  </a:lnTo>
                  <a:lnTo>
                    <a:pt x="254" y="644"/>
                  </a:lnTo>
                  <a:lnTo>
                    <a:pt x="258" y="661"/>
                  </a:lnTo>
                  <a:lnTo>
                    <a:pt x="261" y="700"/>
                  </a:lnTo>
                  <a:lnTo>
                    <a:pt x="261" y="760"/>
                  </a:lnTo>
                  <a:lnTo>
                    <a:pt x="251" y="834"/>
                  </a:lnTo>
                  <a:lnTo>
                    <a:pt x="250" y="842"/>
                  </a:lnTo>
                  <a:lnTo>
                    <a:pt x="243" y="849"/>
                  </a:lnTo>
                  <a:lnTo>
                    <a:pt x="242" y="850"/>
                  </a:lnTo>
                  <a:lnTo>
                    <a:pt x="238" y="853"/>
                  </a:lnTo>
                  <a:lnTo>
                    <a:pt x="232" y="856"/>
                  </a:lnTo>
                  <a:lnTo>
                    <a:pt x="227" y="861"/>
                  </a:lnTo>
                  <a:lnTo>
                    <a:pt x="217" y="866"/>
                  </a:lnTo>
                  <a:lnTo>
                    <a:pt x="207" y="872"/>
                  </a:lnTo>
                  <a:lnTo>
                    <a:pt x="194" y="878"/>
                  </a:lnTo>
                  <a:lnTo>
                    <a:pt x="181" y="884"/>
                  </a:lnTo>
                  <a:lnTo>
                    <a:pt x="164" y="888"/>
                  </a:lnTo>
                  <a:lnTo>
                    <a:pt x="147" y="894"/>
                  </a:lnTo>
                  <a:lnTo>
                    <a:pt x="128" y="897"/>
                  </a:lnTo>
                  <a:lnTo>
                    <a:pt x="106" y="901"/>
                  </a:lnTo>
                  <a:lnTo>
                    <a:pt x="83" y="903"/>
                  </a:lnTo>
                  <a:lnTo>
                    <a:pt x="56" y="903"/>
                  </a:lnTo>
                  <a:lnTo>
                    <a:pt x="30" y="902"/>
                  </a:lnTo>
                  <a:lnTo>
                    <a:pt x="0" y="899"/>
                  </a:lnTo>
                  <a:lnTo>
                    <a:pt x="8" y="842"/>
                  </a:lnTo>
                  <a:lnTo>
                    <a:pt x="46" y="847"/>
                  </a:lnTo>
                  <a:lnTo>
                    <a:pt x="79" y="847"/>
                  </a:lnTo>
                  <a:lnTo>
                    <a:pt x="110" y="842"/>
                  </a:lnTo>
                  <a:lnTo>
                    <a:pt x="137" y="836"/>
                  </a:lnTo>
                  <a:lnTo>
                    <a:pt x="159" y="829"/>
                  </a:lnTo>
                  <a:lnTo>
                    <a:pt x="175" y="823"/>
                  </a:lnTo>
                  <a:lnTo>
                    <a:pt x="185" y="817"/>
                  </a:lnTo>
                  <a:lnTo>
                    <a:pt x="190" y="815"/>
                  </a:lnTo>
                  <a:lnTo>
                    <a:pt x="197" y="811"/>
                  </a:lnTo>
                  <a:lnTo>
                    <a:pt x="205" y="744"/>
                  </a:lnTo>
                  <a:lnTo>
                    <a:pt x="202" y="687"/>
                  </a:lnTo>
                  <a:lnTo>
                    <a:pt x="198" y="648"/>
                  </a:lnTo>
                  <a:lnTo>
                    <a:pt x="194" y="633"/>
                  </a:lnTo>
                  <a:lnTo>
                    <a:pt x="190" y="608"/>
                  </a:lnTo>
                  <a:lnTo>
                    <a:pt x="193" y="607"/>
                  </a:lnTo>
                  <a:lnTo>
                    <a:pt x="201" y="604"/>
                  </a:lnTo>
                  <a:lnTo>
                    <a:pt x="209" y="600"/>
                  </a:lnTo>
                  <a:lnTo>
                    <a:pt x="213" y="599"/>
                  </a:lnTo>
                  <a:lnTo>
                    <a:pt x="280" y="574"/>
                  </a:lnTo>
                  <a:lnTo>
                    <a:pt x="290" y="570"/>
                  </a:lnTo>
                  <a:lnTo>
                    <a:pt x="221" y="395"/>
                  </a:lnTo>
                  <a:lnTo>
                    <a:pt x="217" y="387"/>
                  </a:lnTo>
                  <a:lnTo>
                    <a:pt x="220" y="378"/>
                  </a:lnTo>
                  <a:lnTo>
                    <a:pt x="227" y="343"/>
                  </a:lnTo>
                  <a:lnTo>
                    <a:pt x="231" y="310"/>
                  </a:lnTo>
                  <a:lnTo>
                    <a:pt x="232" y="278"/>
                  </a:lnTo>
                  <a:lnTo>
                    <a:pt x="230" y="249"/>
                  </a:lnTo>
                  <a:lnTo>
                    <a:pt x="225" y="221"/>
                  </a:lnTo>
                  <a:lnTo>
                    <a:pt x="217" y="195"/>
                  </a:lnTo>
                  <a:lnTo>
                    <a:pt x="207" y="171"/>
                  </a:lnTo>
                  <a:lnTo>
                    <a:pt x="193" y="149"/>
                  </a:lnTo>
                  <a:lnTo>
                    <a:pt x="170" y="122"/>
                  </a:lnTo>
                  <a:lnTo>
                    <a:pt x="145" y="102"/>
                  </a:lnTo>
                  <a:lnTo>
                    <a:pt x="118" y="85"/>
                  </a:lnTo>
                  <a:lnTo>
                    <a:pt x="92" y="74"/>
                  </a:lnTo>
                  <a:lnTo>
                    <a:pt x="69" y="66"/>
                  </a:lnTo>
                  <a:lnTo>
                    <a:pt x="49" y="61"/>
                  </a:lnTo>
                  <a:lnTo>
                    <a:pt x="36" y="59"/>
                  </a:lnTo>
                  <a:lnTo>
                    <a:pt x="30" y="58"/>
                  </a:lnTo>
                  <a:lnTo>
                    <a:pt x="36" y="0"/>
                  </a:lnTo>
                  <a:close/>
                </a:path>
              </a:pathLst>
            </a:custGeom>
            <a:solidFill>
              <a:schemeClr val="tx2"/>
            </a:solidFill>
            <a:ln w="9525">
              <a:solidFill>
                <a:schemeClr val="tx1"/>
              </a:solidFill>
              <a:round/>
              <a:headEnd/>
              <a:tailEnd/>
            </a:ln>
          </p:spPr>
          <p:txBody>
            <a:bodyPr/>
            <a:lstStyle/>
            <a:p>
              <a:endParaRPr lang="en-US"/>
            </a:p>
          </p:txBody>
        </p:sp>
        <p:sp>
          <p:nvSpPr>
            <p:cNvPr id="35" name="Freeform 45"/>
            <p:cNvSpPr>
              <a:spLocks/>
            </p:cNvSpPr>
            <p:nvPr/>
          </p:nvSpPr>
          <p:spPr bwMode="auto">
            <a:xfrm>
              <a:off x="2592" y="2064"/>
              <a:ext cx="52" cy="62"/>
            </a:xfrm>
            <a:custGeom>
              <a:avLst/>
              <a:gdLst>
                <a:gd name="T0" fmla="*/ 35 w 104"/>
                <a:gd name="T1" fmla="*/ 31 h 126"/>
                <a:gd name="T2" fmla="*/ 34 w 104"/>
                <a:gd name="T3" fmla="*/ 36 h 126"/>
                <a:gd name="T4" fmla="*/ 33 w 104"/>
                <a:gd name="T5" fmla="*/ 40 h 126"/>
                <a:gd name="T6" fmla="*/ 29 w 104"/>
                <a:gd name="T7" fmla="*/ 43 h 126"/>
                <a:gd name="T8" fmla="*/ 26 w 104"/>
                <a:gd name="T9" fmla="*/ 44 h 126"/>
                <a:gd name="T10" fmla="*/ 23 w 104"/>
                <a:gd name="T11" fmla="*/ 43 h 126"/>
                <a:gd name="T12" fmla="*/ 21 w 104"/>
                <a:gd name="T13" fmla="*/ 40 h 126"/>
                <a:gd name="T14" fmla="*/ 18 w 104"/>
                <a:gd name="T15" fmla="*/ 36 h 126"/>
                <a:gd name="T16" fmla="*/ 18 w 104"/>
                <a:gd name="T17" fmla="*/ 31 h 126"/>
                <a:gd name="T18" fmla="*/ 18 w 104"/>
                <a:gd name="T19" fmla="*/ 26 h 126"/>
                <a:gd name="T20" fmla="*/ 21 w 104"/>
                <a:gd name="T21" fmla="*/ 22 h 126"/>
                <a:gd name="T22" fmla="*/ 23 w 104"/>
                <a:gd name="T23" fmla="*/ 19 h 126"/>
                <a:gd name="T24" fmla="*/ 26 w 104"/>
                <a:gd name="T25" fmla="*/ 18 h 126"/>
                <a:gd name="T26" fmla="*/ 29 w 104"/>
                <a:gd name="T27" fmla="*/ 19 h 126"/>
                <a:gd name="T28" fmla="*/ 31 w 104"/>
                <a:gd name="T29" fmla="*/ 22 h 126"/>
                <a:gd name="T30" fmla="*/ 33 w 104"/>
                <a:gd name="T31" fmla="*/ 26 h 126"/>
                <a:gd name="T32" fmla="*/ 34 w 104"/>
                <a:gd name="T33" fmla="*/ 30 h 126"/>
                <a:gd name="T34" fmla="*/ 52 w 104"/>
                <a:gd name="T35" fmla="*/ 31 h 126"/>
                <a:gd name="T36" fmla="*/ 51 w 104"/>
                <a:gd name="T37" fmla="*/ 25 h 126"/>
                <a:gd name="T38" fmla="*/ 50 w 104"/>
                <a:gd name="T39" fmla="*/ 19 h 126"/>
                <a:gd name="T40" fmla="*/ 47 w 104"/>
                <a:gd name="T41" fmla="*/ 14 h 126"/>
                <a:gd name="T42" fmla="*/ 44 w 104"/>
                <a:gd name="T43" fmla="*/ 9 h 126"/>
                <a:gd name="T44" fmla="*/ 40 w 104"/>
                <a:gd name="T45" fmla="*/ 6 h 126"/>
                <a:gd name="T46" fmla="*/ 36 w 104"/>
                <a:gd name="T47" fmla="*/ 2 h 126"/>
                <a:gd name="T48" fmla="*/ 31 w 104"/>
                <a:gd name="T49" fmla="*/ 0 h 126"/>
                <a:gd name="T50" fmla="*/ 26 w 104"/>
                <a:gd name="T51" fmla="*/ 0 h 126"/>
                <a:gd name="T52" fmla="*/ 21 w 104"/>
                <a:gd name="T53" fmla="*/ 0 h 126"/>
                <a:gd name="T54" fmla="*/ 15 w 104"/>
                <a:gd name="T55" fmla="*/ 2 h 126"/>
                <a:gd name="T56" fmla="*/ 12 w 104"/>
                <a:gd name="T57" fmla="*/ 5 h 126"/>
                <a:gd name="T58" fmla="*/ 7 w 104"/>
                <a:gd name="T59" fmla="*/ 9 h 126"/>
                <a:gd name="T60" fmla="*/ 5 w 104"/>
                <a:gd name="T61" fmla="*/ 14 h 126"/>
                <a:gd name="T62" fmla="*/ 3 w 104"/>
                <a:gd name="T63" fmla="*/ 19 h 126"/>
                <a:gd name="T64" fmla="*/ 1 w 104"/>
                <a:gd name="T65" fmla="*/ 25 h 126"/>
                <a:gd name="T66" fmla="*/ 0 w 104"/>
                <a:gd name="T67" fmla="*/ 31 h 126"/>
                <a:gd name="T68" fmla="*/ 1 w 104"/>
                <a:gd name="T69" fmla="*/ 37 h 126"/>
                <a:gd name="T70" fmla="*/ 3 w 104"/>
                <a:gd name="T71" fmla="*/ 43 h 126"/>
                <a:gd name="T72" fmla="*/ 5 w 104"/>
                <a:gd name="T73" fmla="*/ 48 h 126"/>
                <a:gd name="T74" fmla="*/ 7 w 104"/>
                <a:gd name="T75" fmla="*/ 53 h 126"/>
                <a:gd name="T76" fmla="*/ 12 w 104"/>
                <a:gd name="T77" fmla="*/ 57 h 126"/>
                <a:gd name="T78" fmla="*/ 15 w 104"/>
                <a:gd name="T79" fmla="*/ 60 h 126"/>
                <a:gd name="T80" fmla="*/ 21 w 104"/>
                <a:gd name="T81" fmla="*/ 62 h 126"/>
                <a:gd name="T82" fmla="*/ 26 w 104"/>
                <a:gd name="T83" fmla="*/ 62 h 126"/>
                <a:gd name="T84" fmla="*/ 31 w 104"/>
                <a:gd name="T85" fmla="*/ 62 h 126"/>
                <a:gd name="T86" fmla="*/ 37 w 104"/>
                <a:gd name="T87" fmla="*/ 60 h 126"/>
                <a:gd name="T88" fmla="*/ 41 w 104"/>
                <a:gd name="T89" fmla="*/ 57 h 126"/>
                <a:gd name="T90" fmla="*/ 45 w 104"/>
                <a:gd name="T91" fmla="*/ 53 h 126"/>
                <a:gd name="T92" fmla="*/ 48 w 104"/>
                <a:gd name="T93" fmla="*/ 48 h 126"/>
                <a:gd name="T94" fmla="*/ 50 w 104"/>
                <a:gd name="T95" fmla="*/ 43 h 126"/>
                <a:gd name="T96" fmla="*/ 52 w 104"/>
                <a:gd name="T97" fmla="*/ 37 h 126"/>
                <a:gd name="T98" fmla="*/ 52 w 104"/>
                <a:gd name="T99" fmla="*/ 31 h 126"/>
                <a:gd name="T100" fmla="*/ 52 w 104"/>
                <a:gd name="T101" fmla="*/ 31 h 126"/>
                <a:gd name="T102" fmla="*/ 52 w 104"/>
                <a:gd name="T103" fmla="*/ 30 h 126"/>
                <a:gd name="T104" fmla="*/ 52 w 104"/>
                <a:gd name="T105" fmla="*/ 30 h 126"/>
                <a:gd name="T106" fmla="*/ 52 w 104"/>
                <a:gd name="T107" fmla="*/ 30 h 126"/>
                <a:gd name="T108" fmla="*/ 34 w 104"/>
                <a:gd name="T109" fmla="*/ 30 h 126"/>
                <a:gd name="T110" fmla="*/ 34 w 104"/>
                <a:gd name="T111" fmla="*/ 30 h 126"/>
                <a:gd name="T112" fmla="*/ 35 w 104"/>
                <a:gd name="T113" fmla="*/ 30 h 126"/>
                <a:gd name="T114" fmla="*/ 35 w 104"/>
                <a:gd name="T115" fmla="*/ 31 h 126"/>
                <a:gd name="T116" fmla="*/ 35 w 104"/>
                <a:gd name="T117" fmla="*/ 31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4"/>
                <a:gd name="T178" fmla="*/ 0 h 126"/>
                <a:gd name="T179" fmla="*/ 104 w 104"/>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4" h="126">
                  <a:moveTo>
                    <a:pt x="69" y="62"/>
                  </a:moveTo>
                  <a:lnTo>
                    <a:pt x="68" y="73"/>
                  </a:lnTo>
                  <a:lnTo>
                    <a:pt x="65" y="81"/>
                  </a:lnTo>
                  <a:lnTo>
                    <a:pt x="59" y="87"/>
                  </a:lnTo>
                  <a:lnTo>
                    <a:pt x="52" y="89"/>
                  </a:lnTo>
                  <a:lnTo>
                    <a:pt x="45" y="87"/>
                  </a:lnTo>
                  <a:lnTo>
                    <a:pt x="41" y="81"/>
                  </a:lnTo>
                  <a:lnTo>
                    <a:pt x="36" y="73"/>
                  </a:lnTo>
                  <a:lnTo>
                    <a:pt x="35" y="62"/>
                  </a:lnTo>
                  <a:lnTo>
                    <a:pt x="36" y="52"/>
                  </a:lnTo>
                  <a:lnTo>
                    <a:pt x="41" y="44"/>
                  </a:lnTo>
                  <a:lnTo>
                    <a:pt x="45" y="38"/>
                  </a:lnTo>
                  <a:lnTo>
                    <a:pt x="52" y="36"/>
                  </a:lnTo>
                  <a:lnTo>
                    <a:pt x="58" y="38"/>
                  </a:lnTo>
                  <a:lnTo>
                    <a:pt x="62" y="44"/>
                  </a:lnTo>
                  <a:lnTo>
                    <a:pt x="66" y="52"/>
                  </a:lnTo>
                  <a:lnTo>
                    <a:pt x="68" y="61"/>
                  </a:lnTo>
                  <a:lnTo>
                    <a:pt x="104" y="62"/>
                  </a:lnTo>
                  <a:lnTo>
                    <a:pt x="102" y="51"/>
                  </a:lnTo>
                  <a:lnTo>
                    <a:pt x="99" y="39"/>
                  </a:lnTo>
                  <a:lnTo>
                    <a:pt x="94" y="29"/>
                  </a:lnTo>
                  <a:lnTo>
                    <a:pt x="88" y="19"/>
                  </a:lnTo>
                  <a:lnTo>
                    <a:pt x="80" y="12"/>
                  </a:lnTo>
                  <a:lnTo>
                    <a:pt x="72" y="5"/>
                  </a:lnTo>
                  <a:lnTo>
                    <a:pt x="62" y="1"/>
                  </a:lnTo>
                  <a:lnTo>
                    <a:pt x="52" y="0"/>
                  </a:lnTo>
                  <a:lnTo>
                    <a:pt x="42" y="1"/>
                  </a:lnTo>
                  <a:lnTo>
                    <a:pt x="31" y="5"/>
                  </a:lnTo>
                  <a:lnTo>
                    <a:pt x="23" y="11"/>
                  </a:lnTo>
                  <a:lnTo>
                    <a:pt x="15" y="19"/>
                  </a:lnTo>
                  <a:lnTo>
                    <a:pt x="10" y="28"/>
                  </a:lnTo>
                  <a:lnTo>
                    <a:pt x="5" y="38"/>
                  </a:lnTo>
                  <a:lnTo>
                    <a:pt x="1" y="50"/>
                  </a:lnTo>
                  <a:lnTo>
                    <a:pt x="0" y="62"/>
                  </a:lnTo>
                  <a:lnTo>
                    <a:pt x="1" y="75"/>
                  </a:lnTo>
                  <a:lnTo>
                    <a:pt x="5" y="87"/>
                  </a:lnTo>
                  <a:lnTo>
                    <a:pt x="10" y="98"/>
                  </a:lnTo>
                  <a:lnTo>
                    <a:pt x="15" y="107"/>
                  </a:lnTo>
                  <a:lnTo>
                    <a:pt x="23" y="115"/>
                  </a:lnTo>
                  <a:lnTo>
                    <a:pt x="31" y="121"/>
                  </a:lnTo>
                  <a:lnTo>
                    <a:pt x="42" y="125"/>
                  </a:lnTo>
                  <a:lnTo>
                    <a:pt x="52" y="126"/>
                  </a:lnTo>
                  <a:lnTo>
                    <a:pt x="62" y="125"/>
                  </a:lnTo>
                  <a:lnTo>
                    <a:pt x="73" y="121"/>
                  </a:lnTo>
                  <a:lnTo>
                    <a:pt x="81" y="115"/>
                  </a:lnTo>
                  <a:lnTo>
                    <a:pt x="89" y="107"/>
                  </a:lnTo>
                  <a:lnTo>
                    <a:pt x="95" y="98"/>
                  </a:lnTo>
                  <a:lnTo>
                    <a:pt x="99" y="87"/>
                  </a:lnTo>
                  <a:lnTo>
                    <a:pt x="103" y="75"/>
                  </a:lnTo>
                  <a:lnTo>
                    <a:pt x="104" y="62"/>
                  </a:lnTo>
                  <a:lnTo>
                    <a:pt x="104" y="61"/>
                  </a:lnTo>
                  <a:lnTo>
                    <a:pt x="68" y="61"/>
                  </a:lnTo>
                  <a:lnTo>
                    <a:pt x="69" y="61"/>
                  </a:lnTo>
                  <a:lnTo>
                    <a:pt x="69" y="62"/>
                  </a:lnTo>
                  <a:close/>
                </a:path>
              </a:pathLst>
            </a:custGeom>
            <a:solidFill>
              <a:schemeClr val="tx2"/>
            </a:solidFill>
            <a:ln w="9525">
              <a:solidFill>
                <a:schemeClr val="tx1"/>
              </a:solidFill>
              <a:round/>
              <a:headEnd/>
              <a:tailEnd/>
            </a:ln>
          </p:spPr>
          <p:txBody>
            <a:bodyPr/>
            <a:lstStyle/>
            <a:p>
              <a:endParaRPr lang="en-US"/>
            </a:p>
          </p:txBody>
        </p:sp>
        <p:sp>
          <p:nvSpPr>
            <p:cNvPr id="36" name="Line 46"/>
            <p:cNvSpPr>
              <a:spLocks noChangeShapeType="1"/>
            </p:cNvSpPr>
            <p:nvPr/>
          </p:nvSpPr>
          <p:spPr bwMode="auto">
            <a:xfrm flipH="1">
              <a:off x="2448" y="1920"/>
              <a:ext cx="48" cy="432"/>
            </a:xfrm>
            <a:prstGeom prst="line">
              <a:avLst/>
            </a:prstGeom>
            <a:noFill/>
            <a:ln w="38100">
              <a:solidFill>
                <a:schemeClr val="tx1"/>
              </a:solidFill>
              <a:round/>
              <a:headEnd type="none" w="sm" len="sm"/>
              <a:tailEnd type="none" w="sm" len="sm"/>
            </a:ln>
          </p:spPr>
          <p:txBody>
            <a:bodyPr/>
            <a:lstStyle/>
            <a:p>
              <a:endParaRPr lang="en-US"/>
            </a:p>
          </p:txBody>
        </p:sp>
      </p:grpSp>
      <p:grpSp>
        <p:nvGrpSpPr>
          <p:cNvPr id="37" name="Group 47"/>
          <p:cNvGrpSpPr>
            <a:grpSpLocks/>
          </p:cNvGrpSpPr>
          <p:nvPr/>
        </p:nvGrpSpPr>
        <p:grpSpPr bwMode="auto">
          <a:xfrm>
            <a:off x="4152900" y="2057400"/>
            <a:ext cx="571500" cy="736600"/>
            <a:chOff x="2448" y="1920"/>
            <a:chExt cx="360" cy="464"/>
          </a:xfrm>
        </p:grpSpPr>
        <p:sp>
          <p:nvSpPr>
            <p:cNvPr id="38" name="Freeform 48"/>
            <p:cNvSpPr>
              <a:spLocks/>
            </p:cNvSpPr>
            <p:nvPr/>
          </p:nvSpPr>
          <p:spPr bwMode="auto">
            <a:xfrm>
              <a:off x="2448" y="1920"/>
              <a:ext cx="360" cy="464"/>
            </a:xfrm>
            <a:custGeom>
              <a:avLst/>
              <a:gdLst>
                <a:gd name="T0" fmla="*/ 37 w 365"/>
                <a:gd name="T1" fmla="*/ 0 h 903"/>
                <a:gd name="T2" fmla="*/ 51 w 365"/>
                <a:gd name="T3" fmla="*/ 1 h 903"/>
                <a:gd name="T4" fmla="*/ 71 w 365"/>
                <a:gd name="T5" fmla="*/ 3 h 903"/>
                <a:gd name="T6" fmla="*/ 98 w 365"/>
                <a:gd name="T7" fmla="*/ 7 h 903"/>
                <a:gd name="T8" fmla="*/ 128 w 365"/>
                <a:gd name="T9" fmla="*/ 14 h 903"/>
                <a:gd name="T10" fmla="*/ 160 w 365"/>
                <a:gd name="T11" fmla="*/ 23 h 903"/>
                <a:gd name="T12" fmla="*/ 191 w 365"/>
                <a:gd name="T13" fmla="*/ 34 h 903"/>
                <a:gd name="T14" fmla="*/ 222 w 365"/>
                <a:gd name="T15" fmla="*/ 50 h 903"/>
                <a:gd name="T16" fmla="*/ 253 w 365"/>
                <a:gd name="T17" fmla="*/ 73 h 903"/>
                <a:gd name="T18" fmla="*/ 276 w 365"/>
                <a:gd name="T19" fmla="*/ 103 h 903"/>
                <a:gd name="T20" fmla="*/ 285 w 365"/>
                <a:gd name="T21" fmla="*/ 136 h 903"/>
                <a:gd name="T22" fmla="*/ 281 w 365"/>
                <a:gd name="T23" fmla="*/ 175 h 903"/>
                <a:gd name="T24" fmla="*/ 274 w 365"/>
                <a:gd name="T25" fmla="*/ 197 h 903"/>
                <a:gd name="T26" fmla="*/ 360 w 365"/>
                <a:gd name="T27" fmla="*/ 310 h 903"/>
                <a:gd name="T28" fmla="*/ 258 w 365"/>
                <a:gd name="T29" fmla="*/ 330 h 903"/>
                <a:gd name="T30" fmla="*/ 254 w 365"/>
                <a:gd name="T31" fmla="*/ 340 h 903"/>
                <a:gd name="T32" fmla="*/ 257 w 365"/>
                <a:gd name="T33" fmla="*/ 391 h 903"/>
                <a:gd name="T34" fmla="*/ 247 w 365"/>
                <a:gd name="T35" fmla="*/ 433 h 903"/>
                <a:gd name="T36" fmla="*/ 239 w 365"/>
                <a:gd name="T37" fmla="*/ 437 h 903"/>
                <a:gd name="T38" fmla="*/ 229 w 365"/>
                <a:gd name="T39" fmla="*/ 440 h 903"/>
                <a:gd name="T40" fmla="*/ 214 w 365"/>
                <a:gd name="T41" fmla="*/ 445 h 903"/>
                <a:gd name="T42" fmla="*/ 191 w 365"/>
                <a:gd name="T43" fmla="*/ 451 h 903"/>
                <a:gd name="T44" fmla="*/ 162 w 365"/>
                <a:gd name="T45" fmla="*/ 456 h 903"/>
                <a:gd name="T46" fmla="*/ 126 w 365"/>
                <a:gd name="T47" fmla="*/ 461 h 903"/>
                <a:gd name="T48" fmla="*/ 82 w 365"/>
                <a:gd name="T49" fmla="*/ 464 h 903"/>
                <a:gd name="T50" fmla="*/ 30 w 365"/>
                <a:gd name="T51" fmla="*/ 463 h 903"/>
                <a:gd name="T52" fmla="*/ 8 w 365"/>
                <a:gd name="T53" fmla="*/ 433 h 903"/>
                <a:gd name="T54" fmla="*/ 78 w 365"/>
                <a:gd name="T55" fmla="*/ 435 h 903"/>
                <a:gd name="T56" fmla="*/ 135 w 365"/>
                <a:gd name="T57" fmla="*/ 430 h 903"/>
                <a:gd name="T58" fmla="*/ 173 w 365"/>
                <a:gd name="T59" fmla="*/ 423 h 903"/>
                <a:gd name="T60" fmla="*/ 187 w 365"/>
                <a:gd name="T61" fmla="*/ 419 h 903"/>
                <a:gd name="T62" fmla="*/ 202 w 365"/>
                <a:gd name="T63" fmla="*/ 382 h 903"/>
                <a:gd name="T64" fmla="*/ 195 w 365"/>
                <a:gd name="T65" fmla="*/ 333 h 903"/>
                <a:gd name="T66" fmla="*/ 187 w 365"/>
                <a:gd name="T67" fmla="*/ 312 h 903"/>
                <a:gd name="T68" fmla="*/ 198 w 365"/>
                <a:gd name="T69" fmla="*/ 310 h 903"/>
                <a:gd name="T70" fmla="*/ 210 w 365"/>
                <a:gd name="T71" fmla="*/ 308 h 903"/>
                <a:gd name="T72" fmla="*/ 286 w 365"/>
                <a:gd name="T73" fmla="*/ 293 h 903"/>
                <a:gd name="T74" fmla="*/ 214 w 365"/>
                <a:gd name="T75" fmla="*/ 199 h 903"/>
                <a:gd name="T76" fmla="*/ 224 w 365"/>
                <a:gd name="T77" fmla="*/ 176 h 903"/>
                <a:gd name="T78" fmla="*/ 229 w 365"/>
                <a:gd name="T79" fmla="*/ 143 h 903"/>
                <a:gd name="T80" fmla="*/ 222 w 365"/>
                <a:gd name="T81" fmla="*/ 114 h 903"/>
                <a:gd name="T82" fmla="*/ 204 w 365"/>
                <a:gd name="T83" fmla="*/ 88 h 903"/>
                <a:gd name="T84" fmla="*/ 168 w 365"/>
                <a:gd name="T85" fmla="*/ 63 h 903"/>
                <a:gd name="T86" fmla="*/ 116 w 365"/>
                <a:gd name="T87" fmla="*/ 44 h 903"/>
                <a:gd name="T88" fmla="*/ 68 w 365"/>
                <a:gd name="T89" fmla="*/ 34 h 903"/>
                <a:gd name="T90" fmla="*/ 36 w 365"/>
                <a:gd name="T91" fmla="*/ 30 h 903"/>
                <a:gd name="T92" fmla="*/ 36 w 365"/>
                <a:gd name="T93" fmla="*/ 0 h 9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5"/>
                <a:gd name="T142" fmla="*/ 0 h 903"/>
                <a:gd name="T143" fmla="*/ 365 w 365"/>
                <a:gd name="T144" fmla="*/ 903 h 9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5" h="903">
                  <a:moveTo>
                    <a:pt x="36" y="0"/>
                  </a:moveTo>
                  <a:lnTo>
                    <a:pt x="38" y="0"/>
                  </a:lnTo>
                  <a:lnTo>
                    <a:pt x="44" y="1"/>
                  </a:lnTo>
                  <a:lnTo>
                    <a:pt x="52" y="2"/>
                  </a:lnTo>
                  <a:lnTo>
                    <a:pt x="61" y="4"/>
                  </a:lnTo>
                  <a:lnTo>
                    <a:pt x="72" y="6"/>
                  </a:lnTo>
                  <a:lnTo>
                    <a:pt x="85" y="9"/>
                  </a:lnTo>
                  <a:lnTo>
                    <a:pt x="99" y="14"/>
                  </a:lnTo>
                  <a:lnTo>
                    <a:pt x="114" y="20"/>
                  </a:lnTo>
                  <a:lnTo>
                    <a:pt x="130" y="27"/>
                  </a:lnTo>
                  <a:lnTo>
                    <a:pt x="146" y="35"/>
                  </a:lnTo>
                  <a:lnTo>
                    <a:pt x="162" y="44"/>
                  </a:lnTo>
                  <a:lnTo>
                    <a:pt x="178" y="54"/>
                  </a:lnTo>
                  <a:lnTo>
                    <a:pt x="194" y="67"/>
                  </a:lnTo>
                  <a:lnTo>
                    <a:pt x="211" y="81"/>
                  </a:lnTo>
                  <a:lnTo>
                    <a:pt x="225" y="97"/>
                  </a:lnTo>
                  <a:lnTo>
                    <a:pt x="239" y="115"/>
                  </a:lnTo>
                  <a:lnTo>
                    <a:pt x="257" y="142"/>
                  </a:lnTo>
                  <a:lnTo>
                    <a:pt x="270" y="171"/>
                  </a:lnTo>
                  <a:lnTo>
                    <a:pt x="280" y="201"/>
                  </a:lnTo>
                  <a:lnTo>
                    <a:pt x="287" y="232"/>
                  </a:lnTo>
                  <a:lnTo>
                    <a:pt x="289" y="265"/>
                  </a:lnTo>
                  <a:lnTo>
                    <a:pt x="289" y="302"/>
                  </a:lnTo>
                  <a:lnTo>
                    <a:pt x="285" y="340"/>
                  </a:lnTo>
                  <a:lnTo>
                    <a:pt x="278" y="380"/>
                  </a:lnTo>
                  <a:lnTo>
                    <a:pt x="278" y="383"/>
                  </a:lnTo>
                  <a:lnTo>
                    <a:pt x="354" y="576"/>
                  </a:lnTo>
                  <a:lnTo>
                    <a:pt x="365" y="604"/>
                  </a:lnTo>
                  <a:lnTo>
                    <a:pt x="337" y="613"/>
                  </a:lnTo>
                  <a:lnTo>
                    <a:pt x="262" y="642"/>
                  </a:lnTo>
                  <a:lnTo>
                    <a:pt x="254" y="644"/>
                  </a:lnTo>
                  <a:lnTo>
                    <a:pt x="258" y="661"/>
                  </a:lnTo>
                  <a:lnTo>
                    <a:pt x="261" y="700"/>
                  </a:lnTo>
                  <a:lnTo>
                    <a:pt x="261" y="760"/>
                  </a:lnTo>
                  <a:lnTo>
                    <a:pt x="251" y="834"/>
                  </a:lnTo>
                  <a:lnTo>
                    <a:pt x="250" y="842"/>
                  </a:lnTo>
                  <a:lnTo>
                    <a:pt x="243" y="849"/>
                  </a:lnTo>
                  <a:lnTo>
                    <a:pt x="242" y="850"/>
                  </a:lnTo>
                  <a:lnTo>
                    <a:pt x="238" y="853"/>
                  </a:lnTo>
                  <a:lnTo>
                    <a:pt x="232" y="856"/>
                  </a:lnTo>
                  <a:lnTo>
                    <a:pt x="227" y="861"/>
                  </a:lnTo>
                  <a:lnTo>
                    <a:pt x="217" y="866"/>
                  </a:lnTo>
                  <a:lnTo>
                    <a:pt x="207" y="872"/>
                  </a:lnTo>
                  <a:lnTo>
                    <a:pt x="194" y="878"/>
                  </a:lnTo>
                  <a:lnTo>
                    <a:pt x="181" y="884"/>
                  </a:lnTo>
                  <a:lnTo>
                    <a:pt x="164" y="888"/>
                  </a:lnTo>
                  <a:lnTo>
                    <a:pt x="147" y="894"/>
                  </a:lnTo>
                  <a:lnTo>
                    <a:pt x="128" y="897"/>
                  </a:lnTo>
                  <a:lnTo>
                    <a:pt x="106" y="901"/>
                  </a:lnTo>
                  <a:lnTo>
                    <a:pt x="83" y="903"/>
                  </a:lnTo>
                  <a:lnTo>
                    <a:pt x="56" y="903"/>
                  </a:lnTo>
                  <a:lnTo>
                    <a:pt x="30" y="902"/>
                  </a:lnTo>
                  <a:lnTo>
                    <a:pt x="0" y="899"/>
                  </a:lnTo>
                  <a:lnTo>
                    <a:pt x="8" y="842"/>
                  </a:lnTo>
                  <a:lnTo>
                    <a:pt x="46" y="847"/>
                  </a:lnTo>
                  <a:lnTo>
                    <a:pt x="79" y="847"/>
                  </a:lnTo>
                  <a:lnTo>
                    <a:pt x="110" y="842"/>
                  </a:lnTo>
                  <a:lnTo>
                    <a:pt x="137" y="836"/>
                  </a:lnTo>
                  <a:lnTo>
                    <a:pt x="159" y="829"/>
                  </a:lnTo>
                  <a:lnTo>
                    <a:pt x="175" y="823"/>
                  </a:lnTo>
                  <a:lnTo>
                    <a:pt x="185" y="817"/>
                  </a:lnTo>
                  <a:lnTo>
                    <a:pt x="190" y="815"/>
                  </a:lnTo>
                  <a:lnTo>
                    <a:pt x="197" y="811"/>
                  </a:lnTo>
                  <a:lnTo>
                    <a:pt x="205" y="744"/>
                  </a:lnTo>
                  <a:lnTo>
                    <a:pt x="202" y="687"/>
                  </a:lnTo>
                  <a:lnTo>
                    <a:pt x="198" y="648"/>
                  </a:lnTo>
                  <a:lnTo>
                    <a:pt x="194" y="633"/>
                  </a:lnTo>
                  <a:lnTo>
                    <a:pt x="190" y="608"/>
                  </a:lnTo>
                  <a:lnTo>
                    <a:pt x="193" y="607"/>
                  </a:lnTo>
                  <a:lnTo>
                    <a:pt x="201" y="604"/>
                  </a:lnTo>
                  <a:lnTo>
                    <a:pt x="209" y="600"/>
                  </a:lnTo>
                  <a:lnTo>
                    <a:pt x="213" y="599"/>
                  </a:lnTo>
                  <a:lnTo>
                    <a:pt x="280" y="574"/>
                  </a:lnTo>
                  <a:lnTo>
                    <a:pt x="290" y="570"/>
                  </a:lnTo>
                  <a:lnTo>
                    <a:pt x="221" y="395"/>
                  </a:lnTo>
                  <a:lnTo>
                    <a:pt x="217" y="387"/>
                  </a:lnTo>
                  <a:lnTo>
                    <a:pt x="220" y="378"/>
                  </a:lnTo>
                  <a:lnTo>
                    <a:pt x="227" y="343"/>
                  </a:lnTo>
                  <a:lnTo>
                    <a:pt x="231" y="310"/>
                  </a:lnTo>
                  <a:lnTo>
                    <a:pt x="232" y="278"/>
                  </a:lnTo>
                  <a:lnTo>
                    <a:pt x="230" y="249"/>
                  </a:lnTo>
                  <a:lnTo>
                    <a:pt x="225" y="221"/>
                  </a:lnTo>
                  <a:lnTo>
                    <a:pt x="217" y="195"/>
                  </a:lnTo>
                  <a:lnTo>
                    <a:pt x="207" y="171"/>
                  </a:lnTo>
                  <a:lnTo>
                    <a:pt x="193" y="149"/>
                  </a:lnTo>
                  <a:lnTo>
                    <a:pt x="170" y="122"/>
                  </a:lnTo>
                  <a:lnTo>
                    <a:pt x="145" y="102"/>
                  </a:lnTo>
                  <a:lnTo>
                    <a:pt x="118" y="85"/>
                  </a:lnTo>
                  <a:lnTo>
                    <a:pt x="92" y="74"/>
                  </a:lnTo>
                  <a:lnTo>
                    <a:pt x="69" y="66"/>
                  </a:lnTo>
                  <a:lnTo>
                    <a:pt x="49" y="61"/>
                  </a:lnTo>
                  <a:lnTo>
                    <a:pt x="36" y="59"/>
                  </a:lnTo>
                  <a:lnTo>
                    <a:pt x="30" y="58"/>
                  </a:lnTo>
                  <a:lnTo>
                    <a:pt x="36" y="0"/>
                  </a:lnTo>
                  <a:close/>
                </a:path>
              </a:pathLst>
            </a:custGeom>
            <a:solidFill>
              <a:schemeClr val="tx2"/>
            </a:solidFill>
            <a:ln w="9525">
              <a:solidFill>
                <a:schemeClr val="tx1"/>
              </a:solidFill>
              <a:round/>
              <a:headEnd/>
              <a:tailEnd/>
            </a:ln>
          </p:spPr>
          <p:txBody>
            <a:bodyPr/>
            <a:lstStyle/>
            <a:p>
              <a:endParaRPr lang="en-US"/>
            </a:p>
          </p:txBody>
        </p:sp>
        <p:sp>
          <p:nvSpPr>
            <p:cNvPr id="39" name="Freeform 49"/>
            <p:cNvSpPr>
              <a:spLocks/>
            </p:cNvSpPr>
            <p:nvPr/>
          </p:nvSpPr>
          <p:spPr bwMode="auto">
            <a:xfrm>
              <a:off x="2592" y="2064"/>
              <a:ext cx="52" cy="62"/>
            </a:xfrm>
            <a:custGeom>
              <a:avLst/>
              <a:gdLst>
                <a:gd name="T0" fmla="*/ 35 w 104"/>
                <a:gd name="T1" fmla="*/ 31 h 126"/>
                <a:gd name="T2" fmla="*/ 34 w 104"/>
                <a:gd name="T3" fmla="*/ 36 h 126"/>
                <a:gd name="T4" fmla="*/ 33 w 104"/>
                <a:gd name="T5" fmla="*/ 40 h 126"/>
                <a:gd name="T6" fmla="*/ 29 w 104"/>
                <a:gd name="T7" fmla="*/ 43 h 126"/>
                <a:gd name="T8" fmla="*/ 26 w 104"/>
                <a:gd name="T9" fmla="*/ 44 h 126"/>
                <a:gd name="T10" fmla="*/ 23 w 104"/>
                <a:gd name="T11" fmla="*/ 43 h 126"/>
                <a:gd name="T12" fmla="*/ 21 w 104"/>
                <a:gd name="T13" fmla="*/ 40 h 126"/>
                <a:gd name="T14" fmla="*/ 18 w 104"/>
                <a:gd name="T15" fmla="*/ 36 h 126"/>
                <a:gd name="T16" fmla="*/ 18 w 104"/>
                <a:gd name="T17" fmla="*/ 31 h 126"/>
                <a:gd name="T18" fmla="*/ 18 w 104"/>
                <a:gd name="T19" fmla="*/ 26 h 126"/>
                <a:gd name="T20" fmla="*/ 21 w 104"/>
                <a:gd name="T21" fmla="*/ 22 h 126"/>
                <a:gd name="T22" fmla="*/ 23 w 104"/>
                <a:gd name="T23" fmla="*/ 19 h 126"/>
                <a:gd name="T24" fmla="*/ 26 w 104"/>
                <a:gd name="T25" fmla="*/ 18 h 126"/>
                <a:gd name="T26" fmla="*/ 29 w 104"/>
                <a:gd name="T27" fmla="*/ 19 h 126"/>
                <a:gd name="T28" fmla="*/ 31 w 104"/>
                <a:gd name="T29" fmla="*/ 22 h 126"/>
                <a:gd name="T30" fmla="*/ 33 w 104"/>
                <a:gd name="T31" fmla="*/ 26 h 126"/>
                <a:gd name="T32" fmla="*/ 34 w 104"/>
                <a:gd name="T33" fmla="*/ 30 h 126"/>
                <a:gd name="T34" fmla="*/ 52 w 104"/>
                <a:gd name="T35" fmla="*/ 31 h 126"/>
                <a:gd name="T36" fmla="*/ 51 w 104"/>
                <a:gd name="T37" fmla="*/ 25 h 126"/>
                <a:gd name="T38" fmla="*/ 50 w 104"/>
                <a:gd name="T39" fmla="*/ 19 h 126"/>
                <a:gd name="T40" fmla="*/ 47 w 104"/>
                <a:gd name="T41" fmla="*/ 14 h 126"/>
                <a:gd name="T42" fmla="*/ 44 w 104"/>
                <a:gd name="T43" fmla="*/ 9 h 126"/>
                <a:gd name="T44" fmla="*/ 40 w 104"/>
                <a:gd name="T45" fmla="*/ 6 h 126"/>
                <a:gd name="T46" fmla="*/ 36 w 104"/>
                <a:gd name="T47" fmla="*/ 2 h 126"/>
                <a:gd name="T48" fmla="*/ 31 w 104"/>
                <a:gd name="T49" fmla="*/ 0 h 126"/>
                <a:gd name="T50" fmla="*/ 26 w 104"/>
                <a:gd name="T51" fmla="*/ 0 h 126"/>
                <a:gd name="T52" fmla="*/ 21 w 104"/>
                <a:gd name="T53" fmla="*/ 0 h 126"/>
                <a:gd name="T54" fmla="*/ 15 w 104"/>
                <a:gd name="T55" fmla="*/ 2 h 126"/>
                <a:gd name="T56" fmla="*/ 12 w 104"/>
                <a:gd name="T57" fmla="*/ 5 h 126"/>
                <a:gd name="T58" fmla="*/ 7 w 104"/>
                <a:gd name="T59" fmla="*/ 9 h 126"/>
                <a:gd name="T60" fmla="*/ 5 w 104"/>
                <a:gd name="T61" fmla="*/ 14 h 126"/>
                <a:gd name="T62" fmla="*/ 3 w 104"/>
                <a:gd name="T63" fmla="*/ 19 h 126"/>
                <a:gd name="T64" fmla="*/ 1 w 104"/>
                <a:gd name="T65" fmla="*/ 25 h 126"/>
                <a:gd name="T66" fmla="*/ 0 w 104"/>
                <a:gd name="T67" fmla="*/ 31 h 126"/>
                <a:gd name="T68" fmla="*/ 1 w 104"/>
                <a:gd name="T69" fmla="*/ 37 h 126"/>
                <a:gd name="T70" fmla="*/ 3 w 104"/>
                <a:gd name="T71" fmla="*/ 43 h 126"/>
                <a:gd name="T72" fmla="*/ 5 w 104"/>
                <a:gd name="T73" fmla="*/ 48 h 126"/>
                <a:gd name="T74" fmla="*/ 7 w 104"/>
                <a:gd name="T75" fmla="*/ 53 h 126"/>
                <a:gd name="T76" fmla="*/ 12 w 104"/>
                <a:gd name="T77" fmla="*/ 57 h 126"/>
                <a:gd name="T78" fmla="*/ 15 w 104"/>
                <a:gd name="T79" fmla="*/ 60 h 126"/>
                <a:gd name="T80" fmla="*/ 21 w 104"/>
                <a:gd name="T81" fmla="*/ 62 h 126"/>
                <a:gd name="T82" fmla="*/ 26 w 104"/>
                <a:gd name="T83" fmla="*/ 62 h 126"/>
                <a:gd name="T84" fmla="*/ 31 w 104"/>
                <a:gd name="T85" fmla="*/ 62 h 126"/>
                <a:gd name="T86" fmla="*/ 37 w 104"/>
                <a:gd name="T87" fmla="*/ 60 h 126"/>
                <a:gd name="T88" fmla="*/ 41 w 104"/>
                <a:gd name="T89" fmla="*/ 57 h 126"/>
                <a:gd name="T90" fmla="*/ 45 w 104"/>
                <a:gd name="T91" fmla="*/ 53 h 126"/>
                <a:gd name="T92" fmla="*/ 48 w 104"/>
                <a:gd name="T93" fmla="*/ 48 h 126"/>
                <a:gd name="T94" fmla="*/ 50 w 104"/>
                <a:gd name="T95" fmla="*/ 43 h 126"/>
                <a:gd name="T96" fmla="*/ 52 w 104"/>
                <a:gd name="T97" fmla="*/ 37 h 126"/>
                <a:gd name="T98" fmla="*/ 52 w 104"/>
                <a:gd name="T99" fmla="*/ 31 h 126"/>
                <a:gd name="T100" fmla="*/ 52 w 104"/>
                <a:gd name="T101" fmla="*/ 31 h 126"/>
                <a:gd name="T102" fmla="*/ 52 w 104"/>
                <a:gd name="T103" fmla="*/ 30 h 126"/>
                <a:gd name="T104" fmla="*/ 52 w 104"/>
                <a:gd name="T105" fmla="*/ 30 h 126"/>
                <a:gd name="T106" fmla="*/ 52 w 104"/>
                <a:gd name="T107" fmla="*/ 30 h 126"/>
                <a:gd name="T108" fmla="*/ 34 w 104"/>
                <a:gd name="T109" fmla="*/ 30 h 126"/>
                <a:gd name="T110" fmla="*/ 34 w 104"/>
                <a:gd name="T111" fmla="*/ 30 h 126"/>
                <a:gd name="T112" fmla="*/ 35 w 104"/>
                <a:gd name="T113" fmla="*/ 30 h 126"/>
                <a:gd name="T114" fmla="*/ 35 w 104"/>
                <a:gd name="T115" fmla="*/ 31 h 126"/>
                <a:gd name="T116" fmla="*/ 35 w 104"/>
                <a:gd name="T117" fmla="*/ 31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4"/>
                <a:gd name="T178" fmla="*/ 0 h 126"/>
                <a:gd name="T179" fmla="*/ 104 w 104"/>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4" h="126">
                  <a:moveTo>
                    <a:pt x="69" y="62"/>
                  </a:moveTo>
                  <a:lnTo>
                    <a:pt x="68" y="73"/>
                  </a:lnTo>
                  <a:lnTo>
                    <a:pt x="65" y="81"/>
                  </a:lnTo>
                  <a:lnTo>
                    <a:pt x="59" y="87"/>
                  </a:lnTo>
                  <a:lnTo>
                    <a:pt x="52" y="89"/>
                  </a:lnTo>
                  <a:lnTo>
                    <a:pt x="45" y="87"/>
                  </a:lnTo>
                  <a:lnTo>
                    <a:pt x="41" y="81"/>
                  </a:lnTo>
                  <a:lnTo>
                    <a:pt x="36" y="73"/>
                  </a:lnTo>
                  <a:lnTo>
                    <a:pt x="35" y="62"/>
                  </a:lnTo>
                  <a:lnTo>
                    <a:pt x="36" y="52"/>
                  </a:lnTo>
                  <a:lnTo>
                    <a:pt x="41" y="44"/>
                  </a:lnTo>
                  <a:lnTo>
                    <a:pt x="45" y="38"/>
                  </a:lnTo>
                  <a:lnTo>
                    <a:pt x="52" y="36"/>
                  </a:lnTo>
                  <a:lnTo>
                    <a:pt x="58" y="38"/>
                  </a:lnTo>
                  <a:lnTo>
                    <a:pt x="62" y="44"/>
                  </a:lnTo>
                  <a:lnTo>
                    <a:pt x="66" y="52"/>
                  </a:lnTo>
                  <a:lnTo>
                    <a:pt x="68" y="61"/>
                  </a:lnTo>
                  <a:lnTo>
                    <a:pt x="104" y="62"/>
                  </a:lnTo>
                  <a:lnTo>
                    <a:pt x="102" y="51"/>
                  </a:lnTo>
                  <a:lnTo>
                    <a:pt x="99" y="39"/>
                  </a:lnTo>
                  <a:lnTo>
                    <a:pt x="94" y="29"/>
                  </a:lnTo>
                  <a:lnTo>
                    <a:pt x="88" y="19"/>
                  </a:lnTo>
                  <a:lnTo>
                    <a:pt x="80" y="12"/>
                  </a:lnTo>
                  <a:lnTo>
                    <a:pt x="72" y="5"/>
                  </a:lnTo>
                  <a:lnTo>
                    <a:pt x="62" y="1"/>
                  </a:lnTo>
                  <a:lnTo>
                    <a:pt x="52" y="0"/>
                  </a:lnTo>
                  <a:lnTo>
                    <a:pt x="42" y="1"/>
                  </a:lnTo>
                  <a:lnTo>
                    <a:pt x="31" y="5"/>
                  </a:lnTo>
                  <a:lnTo>
                    <a:pt x="23" y="11"/>
                  </a:lnTo>
                  <a:lnTo>
                    <a:pt x="15" y="19"/>
                  </a:lnTo>
                  <a:lnTo>
                    <a:pt x="10" y="28"/>
                  </a:lnTo>
                  <a:lnTo>
                    <a:pt x="5" y="38"/>
                  </a:lnTo>
                  <a:lnTo>
                    <a:pt x="1" y="50"/>
                  </a:lnTo>
                  <a:lnTo>
                    <a:pt x="0" y="62"/>
                  </a:lnTo>
                  <a:lnTo>
                    <a:pt x="1" y="75"/>
                  </a:lnTo>
                  <a:lnTo>
                    <a:pt x="5" y="87"/>
                  </a:lnTo>
                  <a:lnTo>
                    <a:pt x="10" y="98"/>
                  </a:lnTo>
                  <a:lnTo>
                    <a:pt x="15" y="107"/>
                  </a:lnTo>
                  <a:lnTo>
                    <a:pt x="23" y="115"/>
                  </a:lnTo>
                  <a:lnTo>
                    <a:pt x="31" y="121"/>
                  </a:lnTo>
                  <a:lnTo>
                    <a:pt x="42" y="125"/>
                  </a:lnTo>
                  <a:lnTo>
                    <a:pt x="52" y="126"/>
                  </a:lnTo>
                  <a:lnTo>
                    <a:pt x="62" y="125"/>
                  </a:lnTo>
                  <a:lnTo>
                    <a:pt x="73" y="121"/>
                  </a:lnTo>
                  <a:lnTo>
                    <a:pt x="81" y="115"/>
                  </a:lnTo>
                  <a:lnTo>
                    <a:pt x="89" y="107"/>
                  </a:lnTo>
                  <a:lnTo>
                    <a:pt x="95" y="98"/>
                  </a:lnTo>
                  <a:lnTo>
                    <a:pt x="99" y="87"/>
                  </a:lnTo>
                  <a:lnTo>
                    <a:pt x="103" y="75"/>
                  </a:lnTo>
                  <a:lnTo>
                    <a:pt x="104" y="62"/>
                  </a:lnTo>
                  <a:lnTo>
                    <a:pt x="104" y="61"/>
                  </a:lnTo>
                  <a:lnTo>
                    <a:pt x="68" y="61"/>
                  </a:lnTo>
                  <a:lnTo>
                    <a:pt x="69" y="61"/>
                  </a:lnTo>
                  <a:lnTo>
                    <a:pt x="69" y="62"/>
                  </a:lnTo>
                  <a:close/>
                </a:path>
              </a:pathLst>
            </a:custGeom>
            <a:solidFill>
              <a:schemeClr val="tx2"/>
            </a:solidFill>
            <a:ln w="9525">
              <a:solidFill>
                <a:schemeClr val="tx1"/>
              </a:solidFill>
              <a:round/>
              <a:headEnd/>
              <a:tailEnd/>
            </a:ln>
          </p:spPr>
          <p:txBody>
            <a:bodyPr/>
            <a:lstStyle/>
            <a:p>
              <a:endParaRPr lang="en-US"/>
            </a:p>
          </p:txBody>
        </p:sp>
        <p:sp>
          <p:nvSpPr>
            <p:cNvPr id="40" name="Line 50"/>
            <p:cNvSpPr>
              <a:spLocks noChangeShapeType="1"/>
            </p:cNvSpPr>
            <p:nvPr/>
          </p:nvSpPr>
          <p:spPr bwMode="auto">
            <a:xfrm flipH="1">
              <a:off x="2448" y="1920"/>
              <a:ext cx="48" cy="432"/>
            </a:xfrm>
            <a:prstGeom prst="line">
              <a:avLst/>
            </a:prstGeom>
            <a:noFill/>
            <a:ln w="38100">
              <a:solidFill>
                <a:schemeClr val="tx1"/>
              </a:solidFill>
              <a:round/>
              <a:headEnd type="none" w="sm" len="sm"/>
              <a:tailEnd type="none" w="sm" len="sm"/>
            </a:ln>
          </p:spPr>
          <p:txBody>
            <a:bodyPr/>
            <a:lstStyle/>
            <a:p>
              <a:endParaRPr lang="en-US"/>
            </a:p>
          </p:txBody>
        </p:sp>
      </p:grpSp>
      <p:grpSp>
        <p:nvGrpSpPr>
          <p:cNvPr id="41" name="Group 51"/>
          <p:cNvGrpSpPr>
            <a:grpSpLocks/>
          </p:cNvGrpSpPr>
          <p:nvPr/>
        </p:nvGrpSpPr>
        <p:grpSpPr bwMode="auto">
          <a:xfrm>
            <a:off x="6629400" y="2057400"/>
            <a:ext cx="571500" cy="736600"/>
            <a:chOff x="2448" y="1920"/>
            <a:chExt cx="360" cy="464"/>
          </a:xfrm>
        </p:grpSpPr>
        <p:sp>
          <p:nvSpPr>
            <p:cNvPr id="42" name="Freeform 52"/>
            <p:cNvSpPr>
              <a:spLocks/>
            </p:cNvSpPr>
            <p:nvPr/>
          </p:nvSpPr>
          <p:spPr bwMode="auto">
            <a:xfrm>
              <a:off x="2448" y="1920"/>
              <a:ext cx="360" cy="464"/>
            </a:xfrm>
            <a:custGeom>
              <a:avLst/>
              <a:gdLst>
                <a:gd name="T0" fmla="*/ 37 w 365"/>
                <a:gd name="T1" fmla="*/ 0 h 903"/>
                <a:gd name="T2" fmla="*/ 51 w 365"/>
                <a:gd name="T3" fmla="*/ 1 h 903"/>
                <a:gd name="T4" fmla="*/ 71 w 365"/>
                <a:gd name="T5" fmla="*/ 3 h 903"/>
                <a:gd name="T6" fmla="*/ 98 w 365"/>
                <a:gd name="T7" fmla="*/ 7 h 903"/>
                <a:gd name="T8" fmla="*/ 128 w 365"/>
                <a:gd name="T9" fmla="*/ 14 h 903"/>
                <a:gd name="T10" fmla="*/ 160 w 365"/>
                <a:gd name="T11" fmla="*/ 23 h 903"/>
                <a:gd name="T12" fmla="*/ 191 w 365"/>
                <a:gd name="T13" fmla="*/ 34 h 903"/>
                <a:gd name="T14" fmla="*/ 222 w 365"/>
                <a:gd name="T15" fmla="*/ 50 h 903"/>
                <a:gd name="T16" fmla="*/ 253 w 365"/>
                <a:gd name="T17" fmla="*/ 73 h 903"/>
                <a:gd name="T18" fmla="*/ 276 w 365"/>
                <a:gd name="T19" fmla="*/ 103 h 903"/>
                <a:gd name="T20" fmla="*/ 285 w 365"/>
                <a:gd name="T21" fmla="*/ 136 h 903"/>
                <a:gd name="T22" fmla="*/ 281 w 365"/>
                <a:gd name="T23" fmla="*/ 175 h 903"/>
                <a:gd name="T24" fmla="*/ 274 w 365"/>
                <a:gd name="T25" fmla="*/ 197 h 903"/>
                <a:gd name="T26" fmla="*/ 360 w 365"/>
                <a:gd name="T27" fmla="*/ 310 h 903"/>
                <a:gd name="T28" fmla="*/ 258 w 365"/>
                <a:gd name="T29" fmla="*/ 330 h 903"/>
                <a:gd name="T30" fmla="*/ 254 w 365"/>
                <a:gd name="T31" fmla="*/ 340 h 903"/>
                <a:gd name="T32" fmla="*/ 257 w 365"/>
                <a:gd name="T33" fmla="*/ 391 h 903"/>
                <a:gd name="T34" fmla="*/ 247 w 365"/>
                <a:gd name="T35" fmla="*/ 433 h 903"/>
                <a:gd name="T36" fmla="*/ 239 w 365"/>
                <a:gd name="T37" fmla="*/ 437 h 903"/>
                <a:gd name="T38" fmla="*/ 229 w 365"/>
                <a:gd name="T39" fmla="*/ 440 h 903"/>
                <a:gd name="T40" fmla="*/ 214 w 365"/>
                <a:gd name="T41" fmla="*/ 445 h 903"/>
                <a:gd name="T42" fmla="*/ 191 w 365"/>
                <a:gd name="T43" fmla="*/ 451 h 903"/>
                <a:gd name="T44" fmla="*/ 162 w 365"/>
                <a:gd name="T45" fmla="*/ 456 h 903"/>
                <a:gd name="T46" fmla="*/ 126 w 365"/>
                <a:gd name="T47" fmla="*/ 461 h 903"/>
                <a:gd name="T48" fmla="*/ 82 w 365"/>
                <a:gd name="T49" fmla="*/ 464 h 903"/>
                <a:gd name="T50" fmla="*/ 30 w 365"/>
                <a:gd name="T51" fmla="*/ 463 h 903"/>
                <a:gd name="T52" fmla="*/ 8 w 365"/>
                <a:gd name="T53" fmla="*/ 433 h 903"/>
                <a:gd name="T54" fmla="*/ 78 w 365"/>
                <a:gd name="T55" fmla="*/ 435 h 903"/>
                <a:gd name="T56" fmla="*/ 135 w 365"/>
                <a:gd name="T57" fmla="*/ 430 h 903"/>
                <a:gd name="T58" fmla="*/ 173 w 365"/>
                <a:gd name="T59" fmla="*/ 423 h 903"/>
                <a:gd name="T60" fmla="*/ 187 w 365"/>
                <a:gd name="T61" fmla="*/ 419 h 903"/>
                <a:gd name="T62" fmla="*/ 202 w 365"/>
                <a:gd name="T63" fmla="*/ 382 h 903"/>
                <a:gd name="T64" fmla="*/ 195 w 365"/>
                <a:gd name="T65" fmla="*/ 333 h 903"/>
                <a:gd name="T66" fmla="*/ 187 w 365"/>
                <a:gd name="T67" fmla="*/ 312 h 903"/>
                <a:gd name="T68" fmla="*/ 198 w 365"/>
                <a:gd name="T69" fmla="*/ 310 h 903"/>
                <a:gd name="T70" fmla="*/ 210 w 365"/>
                <a:gd name="T71" fmla="*/ 308 h 903"/>
                <a:gd name="T72" fmla="*/ 286 w 365"/>
                <a:gd name="T73" fmla="*/ 293 h 903"/>
                <a:gd name="T74" fmla="*/ 214 w 365"/>
                <a:gd name="T75" fmla="*/ 199 h 903"/>
                <a:gd name="T76" fmla="*/ 224 w 365"/>
                <a:gd name="T77" fmla="*/ 176 h 903"/>
                <a:gd name="T78" fmla="*/ 229 w 365"/>
                <a:gd name="T79" fmla="*/ 143 h 903"/>
                <a:gd name="T80" fmla="*/ 222 w 365"/>
                <a:gd name="T81" fmla="*/ 114 h 903"/>
                <a:gd name="T82" fmla="*/ 204 w 365"/>
                <a:gd name="T83" fmla="*/ 88 h 903"/>
                <a:gd name="T84" fmla="*/ 168 w 365"/>
                <a:gd name="T85" fmla="*/ 63 h 903"/>
                <a:gd name="T86" fmla="*/ 116 w 365"/>
                <a:gd name="T87" fmla="*/ 44 h 903"/>
                <a:gd name="T88" fmla="*/ 68 w 365"/>
                <a:gd name="T89" fmla="*/ 34 h 903"/>
                <a:gd name="T90" fmla="*/ 36 w 365"/>
                <a:gd name="T91" fmla="*/ 30 h 903"/>
                <a:gd name="T92" fmla="*/ 36 w 365"/>
                <a:gd name="T93" fmla="*/ 0 h 9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5"/>
                <a:gd name="T142" fmla="*/ 0 h 903"/>
                <a:gd name="T143" fmla="*/ 365 w 365"/>
                <a:gd name="T144" fmla="*/ 903 h 9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5" h="903">
                  <a:moveTo>
                    <a:pt x="36" y="0"/>
                  </a:moveTo>
                  <a:lnTo>
                    <a:pt x="38" y="0"/>
                  </a:lnTo>
                  <a:lnTo>
                    <a:pt x="44" y="1"/>
                  </a:lnTo>
                  <a:lnTo>
                    <a:pt x="52" y="2"/>
                  </a:lnTo>
                  <a:lnTo>
                    <a:pt x="61" y="4"/>
                  </a:lnTo>
                  <a:lnTo>
                    <a:pt x="72" y="6"/>
                  </a:lnTo>
                  <a:lnTo>
                    <a:pt x="85" y="9"/>
                  </a:lnTo>
                  <a:lnTo>
                    <a:pt x="99" y="14"/>
                  </a:lnTo>
                  <a:lnTo>
                    <a:pt x="114" y="20"/>
                  </a:lnTo>
                  <a:lnTo>
                    <a:pt x="130" y="27"/>
                  </a:lnTo>
                  <a:lnTo>
                    <a:pt x="146" y="35"/>
                  </a:lnTo>
                  <a:lnTo>
                    <a:pt x="162" y="44"/>
                  </a:lnTo>
                  <a:lnTo>
                    <a:pt x="178" y="54"/>
                  </a:lnTo>
                  <a:lnTo>
                    <a:pt x="194" y="67"/>
                  </a:lnTo>
                  <a:lnTo>
                    <a:pt x="211" y="81"/>
                  </a:lnTo>
                  <a:lnTo>
                    <a:pt x="225" y="97"/>
                  </a:lnTo>
                  <a:lnTo>
                    <a:pt x="239" y="115"/>
                  </a:lnTo>
                  <a:lnTo>
                    <a:pt x="257" y="142"/>
                  </a:lnTo>
                  <a:lnTo>
                    <a:pt x="270" y="171"/>
                  </a:lnTo>
                  <a:lnTo>
                    <a:pt x="280" y="201"/>
                  </a:lnTo>
                  <a:lnTo>
                    <a:pt x="287" y="232"/>
                  </a:lnTo>
                  <a:lnTo>
                    <a:pt x="289" y="265"/>
                  </a:lnTo>
                  <a:lnTo>
                    <a:pt x="289" y="302"/>
                  </a:lnTo>
                  <a:lnTo>
                    <a:pt x="285" y="340"/>
                  </a:lnTo>
                  <a:lnTo>
                    <a:pt x="278" y="380"/>
                  </a:lnTo>
                  <a:lnTo>
                    <a:pt x="278" y="383"/>
                  </a:lnTo>
                  <a:lnTo>
                    <a:pt x="354" y="576"/>
                  </a:lnTo>
                  <a:lnTo>
                    <a:pt x="365" y="604"/>
                  </a:lnTo>
                  <a:lnTo>
                    <a:pt x="337" y="613"/>
                  </a:lnTo>
                  <a:lnTo>
                    <a:pt x="262" y="642"/>
                  </a:lnTo>
                  <a:lnTo>
                    <a:pt x="254" y="644"/>
                  </a:lnTo>
                  <a:lnTo>
                    <a:pt x="258" y="661"/>
                  </a:lnTo>
                  <a:lnTo>
                    <a:pt x="261" y="700"/>
                  </a:lnTo>
                  <a:lnTo>
                    <a:pt x="261" y="760"/>
                  </a:lnTo>
                  <a:lnTo>
                    <a:pt x="251" y="834"/>
                  </a:lnTo>
                  <a:lnTo>
                    <a:pt x="250" y="842"/>
                  </a:lnTo>
                  <a:lnTo>
                    <a:pt x="243" y="849"/>
                  </a:lnTo>
                  <a:lnTo>
                    <a:pt x="242" y="850"/>
                  </a:lnTo>
                  <a:lnTo>
                    <a:pt x="238" y="853"/>
                  </a:lnTo>
                  <a:lnTo>
                    <a:pt x="232" y="856"/>
                  </a:lnTo>
                  <a:lnTo>
                    <a:pt x="227" y="861"/>
                  </a:lnTo>
                  <a:lnTo>
                    <a:pt x="217" y="866"/>
                  </a:lnTo>
                  <a:lnTo>
                    <a:pt x="207" y="872"/>
                  </a:lnTo>
                  <a:lnTo>
                    <a:pt x="194" y="878"/>
                  </a:lnTo>
                  <a:lnTo>
                    <a:pt x="181" y="884"/>
                  </a:lnTo>
                  <a:lnTo>
                    <a:pt x="164" y="888"/>
                  </a:lnTo>
                  <a:lnTo>
                    <a:pt x="147" y="894"/>
                  </a:lnTo>
                  <a:lnTo>
                    <a:pt x="128" y="897"/>
                  </a:lnTo>
                  <a:lnTo>
                    <a:pt x="106" y="901"/>
                  </a:lnTo>
                  <a:lnTo>
                    <a:pt x="83" y="903"/>
                  </a:lnTo>
                  <a:lnTo>
                    <a:pt x="56" y="903"/>
                  </a:lnTo>
                  <a:lnTo>
                    <a:pt x="30" y="902"/>
                  </a:lnTo>
                  <a:lnTo>
                    <a:pt x="0" y="899"/>
                  </a:lnTo>
                  <a:lnTo>
                    <a:pt x="8" y="842"/>
                  </a:lnTo>
                  <a:lnTo>
                    <a:pt x="46" y="847"/>
                  </a:lnTo>
                  <a:lnTo>
                    <a:pt x="79" y="847"/>
                  </a:lnTo>
                  <a:lnTo>
                    <a:pt x="110" y="842"/>
                  </a:lnTo>
                  <a:lnTo>
                    <a:pt x="137" y="836"/>
                  </a:lnTo>
                  <a:lnTo>
                    <a:pt x="159" y="829"/>
                  </a:lnTo>
                  <a:lnTo>
                    <a:pt x="175" y="823"/>
                  </a:lnTo>
                  <a:lnTo>
                    <a:pt x="185" y="817"/>
                  </a:lnTo>
                  <a:lnTo>
                    <a:pt x="190" y="815"/>
                  </a:lnTo>
                  <a:lnTo>
                    <a:pt x="197" y="811"/>
                  </a:lnTo>
                  <a:lnTo>
                    <a:pt x="205" y="744"/>
                  </a:lnTo>
                  <a:lnTo>
                    <a:pt x="202" y="687"/>
                  </a:lnTo>
                  <a:lnTo>
                    <a:pt x="198" y="648"/>
                  </a:lnTo>
                  <a:lnTo>
                    <a:pt x="194" y="633"/>
                  </a:lnTo>
                  <a:lnTo>
                    <a:pt x="190" y="608"/>
                  </a:lnTo>
                  <a:lnTo>
                    <a:pt x="193" y="607"/>
                  </a:lnTo>
                  <a:lnTo>
                    <a:pt x="201" y="604"/>
                  </a:lnTo>
                  <a:lnTo>
                    <a:pt x="209" y="600"/>
                  </a:lnTo>
                  <a:lnTo>
                    <a:pt x="213" y="599"/>
                  </a:lnTo>
                  <a:lnTo>
                    <a:pt x="280" y="574"/>
                  </a:lnTo>
                  <a:lnTo>
                    <a:pt x="290" y="570"/>
                  </a:lnTo>
                  <a:lnTo>
                    <a:pt x="221" y="395"/>
                  </a:lnTo>
                  <a:lnTo>
                    <a:pt x="217" y="387"/>
                  </a:lnTo>
                  <a:lnTo>
                    <a:pt x="220" y="378"/>
                  </a:lnTo>
                  <a:lnTo>
                    <a:pt x="227" y="343"/>
                  </a:lnTo>
                  <a:lnTo>
                    <a:pt x="231" y="310"/>
                  </a:lnTo>
                  <a:lnTo>
                    <a:pt x="232" y="278"/>
                  </a:lnTo>
                  <a:lnTo>
                    <a:pt x="230" y="249"/>
                  </a:lnTo>
                  <a:lnTo>
                    <a:pt x="225" y="221"/>
                  </a:lnTo>
                  <a:lnTo>
                    <a:pt x="217" y="195"/>
                  </a:lnTo>
                  <a:lnTo>
                    <a:pt x="207" y="171"/>
                  </a:lnTo>
                  <a:lnTo>
                    <a:pt x="193" y="149"/>
                  </a:lnTo>
                  <a:lnTo>
                    <a:pt x="170" y="122"/>
                  </a:lnTo>
                  <a:lnTo>
                    <a:pt x="145" y="102"/>
                  </a:lnTo>
                  <a:lnTo>
                    <a:pt x="118" y="85"/>
                  </a:lnTo>
                  <a:lnTo>
                    <a:pt x="92" y="74"/>
                  </a:lnTo>
                  <a:lnTo>
                    <a:pt x="69" y="66"/>
                  </a:lnTo>
                  <a:lnTo>
                    <a:pt x="49" y="61"/>
                  </a:lnTo>
                  <a:lnTo>
                    <a:pt x="36" y="59"/>
                  </a:lnTo>
                  <a:lnTo>
                    <a:pt x="30" y="58"/>
                  </a:lnTo>
                  <a:lnTo>
                    <a:pt x="36" y="0"/>
                  </a:lnTo>
                  <a:close/>
                </a:path>
              </a:pathLst>
            </a:custGeom>
            <a:solidFill>
              <a:schemeClr val="tx2"/>
            </a:solidFill>
            <a:ln w="9525">
              <a:solidFill>
                <a:schemeClr val="tx1"/>
              </a:solidFill>
              <a:round/>
              <a:headEnd/>
              <a:tailEnd/>
            </a:ln>
          </p:spPr>
          <p:txBody>
            <a:bodyPr/>
            <a:lstStyle/>
            <a:p>
              <a:endParaRPr lang="en-US"/>
            </a:p>
          </p:txBody>
        </p:sp>
        <p:sp>
          <p:nvSpPr>
            <p:cNvPr id="43" name="Freeform 53"/>
            <p:cNvSpPr>
              <a:spLocks/>
            </p:cNvSpPr>
            <p:nvPr/>
          </p:nvSpPr>
          <p:spPr bwMode="auto">
            <a:xfrm>
              <a:off x="2592" y="2064"/>
              <a:ext cx="52" cy="62"/>
            </a:xfrm>
            <a:custGeom>
              <a:avLst/>
              <a:gdLst>
                <a:gd name="T0" fmla="*/ 35 w 104"/>
                <a:gd name="T1" fmla="*/ 31 h 126"/>
                <a:gd name="T2" fmla="*/ 34 w 104"/>
                <a:gd name="T3" fmla="*/ 36 h 126"/>
                <a:gd name="T4" fmla="*/ 33 w 104"/>
                <a:gd name="T5" fmla="*/ 40 h 126"/>
                <a:gd name="T6" fmla="*/ 29 w 104"/>
                <a:gd name="T7" fmla="*/ 43 h 126"/>
                <a:gd name="T8" fmla="*/ 26 w 104"/>
                <a:gd name="T9" fmla="*/ 44 h 126"/>
                <a:gd name="T10" fmla="*/ 23 w 104"/>
                <a:gd name="T11" fmla="*/ 43 h 126"/>
                <a:gd name="T12" fmla="*/ 21 w 104"/>
                <a:gd name="T13" fmla="*/ 40 h 126"/>
                <a:gd name="T14" fmla="*/ 18 w 104"/>
                <a:gd name="T15" fmla="*/ 36 h 126"/>
                <a:gd name="T16" fmla="*/ 18 w 104"/>
                <a:gd name="T17" fmla="*/ 31 h 126"/>
                <a:gd name="T18" fmla="*/ 18 w 104"/>
                <a:gd name="T19" fmla="*/ 26 h 126"/>
                <a:gd name="T20" fmla="*/ 21 w 104"/>
                <a:gd name="T21" fmla="*/ 22 h 126"/>
                <a:gd name="T22" fmla="*/ 23 w 104"/>
                <a:gd name="T23" fmla="*/ 19 h 126"/>
                <a:gd name="T24" fmla="*/ 26 w 104"/>
                <a:gd name="T25" fmla="*/ 18 h 126"/>
                <a:gd name="T26" fmla="*/ 29 w 104"/>
                <a:gd name="T27" fmla="*/ 19 h 126"/>
                <a:gd name="T28" fmla="*/ 31 w 104"/>
                <a:gd name="T29" fmla="*/ 22 h 126"/>
                <a:gd name="T30" fmla="*/ 33 w 104"/>
                <a:gd name="T31" fmla="*/ 26 h 126"/>
                <a:gd name="T32" fmla="*/ 34 w 104"/>
                <a:gd name="T33" fmla="*/ 30 h 126"/>
                <a:gd name="T34" fmla="*/ 52 w 104"/>
                <a:gd name="T35" fmla="*/ 31 h 126"/>
                <a:gd name="T36" fmla="*/ 51 w 104"/>
                <a:gd name="T37" fmla="*/ 25 h 126"/>
                <a:gd name="T38" fmla="*/ 50 w 104"/>
                <a:gd name="T39" fmla="*/ 19 h 126"/>
                <a:gd name="T40" fmla="*/ 47 w 104"/>
                <a:gd name="T41" fmla="*/ 14 h 126"/>
                <a:gd name="T42" fmla="*/ 44 w 104"/>
                <a:gd name="T43" fmla="*/ 9 h 126"/>
                <a:gd name="T44" fmla="*/ 40 w 104"/>
                <a:gd name="T45" fmla="*/ 6 h 126"/>
                <a:gd name="T46" fmla="*/ 36 w 104"/>
                <a:gd name="T47" fmla="*/ 2 h 126"/>
                <a:gd name="T48" fmla="*/ 31 w 104"/>
                <a:gd name="T49" fmla="*/ 0 h 126"/>
                <a:gd name="T50" fmla="*/ 26 w 104"/>
                <a:gd name="T51" fmla="*/ 0 h 126"/>
                <a:gd name="T52" fmla="*/ 21 w 104"/>
                <a:gd name="T53" fmla="*/ 0 h 126"/>
                <a:gd name="T54" fmla="*/ 15 w 104"/>
                <a:gd name="T55" fmla="*/ 2 h 126"/>
                <a:gd name="T56" fmla="*/ 12 w 104"/>
                <a:gd name="T57" fmla="*/ 5 h 126"/>
                <a:gd name="T58" fmla="*/ 7 w 104"/>
                <a:gd name="T59" fmla="*/ 9 h 126"/>
                <a:gd name="T60" fmla="*/ 5 w 104"/>
                <a:gd name="T61" fmla="*/ 14 h 126"/>
                <a:gd name="T62" fmla="*/ 3 w 104"/>
                <a:gd name="T63" fmla="*/ 19 h 126"/>
                <a:gd name="T64" fmla="*/ 1 w 104"/>
                <a:gd name="T65" fmla="*/ 25 h 126"/>
                <a:gd name="T66" fmla="*/ 0 w 104"/>
                <a:gd name="T67" fmla="*/ 31 h 126"/>
                <a:gd name="T68" fmla="*/ 1 w 104"/>
                <a:gd name="T69" fmla="*/ 37 h 126"/>
                <a:gd name="T70" fmla="*/ 3 w 104"/>
                <a:gd name="T71" fmla="*/ 43 h 126"/>
                <a:gd name="T72" fmla="*/ 5 w 104"/>
                <a:gd name="T73" fmla="*/ 48 h 126"/>
                <a:gd name="T74" fmla="*/ 7 w 104"/>
                <a:gd name="T75" fmla="*/ 53 h 126"/>
                <a:gd name="T76" fmla="*/ 12 w 104"/>
                <a:gd name="T77" fmla="*/ 57 h 126"/>
                <a:gd name="T78" fmla="*/ 15 w 104"/>
                <a:gd name="T79" fmla="*/ 60 h 126"/>
                <a:gd name="T80" fmla="*/ 21 w 104"/>
                <a:gd name="T81" fmla="*/ 62 h 126"/>
                <a:gd name="T82" fmla="*/ 26 w 104"/>
                <a:gd name="T83" fmla="*/ 62 h 126"/>
                <a:gd name="T84" fmla="*/ 31 w 104"/>
                <a:gd name="T85" fmla="*/ 62 h 126"/>
                <a:gd name="T86" fmla="*/ 37 w 104"/>
                <a:gd name="T87" fmla="*/ 60 h 126"/>
                <a:gd name="T88" fmla="*/ 41 w 104"/>
                <a:gd name="T89" fmla="*/ 57 h 126"/>
                <a:gd name="T90" fmla="*/ 45 w 104"/>
                <a:gd name="T91" fmla="*/ 53 h 126"/>
                <a:gd name="T92" fmla="*/ 48 w 104"/>
                <a:gd name="T93" fmla="*/ 48 h 126"/>
                <a:gd name="T94" fmla="*/ 50 w 104"/>
                <a:gd name="T95" fmla="*/ 43 h 126"/>
                <a:gd name="T96" fmla="*/ 52 w 104"/>
                <a:gd name="T97" fmla="*/ 37 h 126"/>
                <a:gd name="T98" fmla="*/ 52 w 104"/>
                <a:gd name="T99" fmla="*/ 31 h 126"/>
                <a:gd name="T100" fmla="*/ 52 w 104"/>
                <a:gd name="T101" fmla="*/ 31 h 126"/>
                <a:gd name="T102" fmla="*/ 52 w 104"/>
                <a:gd name="T103" fmla="*/ 30 h 126"/>
                <a:gd name="T104" fmla="*/ 52 w 104"/>
                <a:gd name="T105" fmla="*/ 30 h 126"/>
                <a:gd name="T106" fmla="*/ 52 w 104"/>
                <a:gd name="T107" fmla="*/ 30 h 126"/>
                <a:gd name="T108" fmla="*/ 34 w 104"/>
                <a:gd name="T109" fmla="*/ 30 h 126"/>
                <a:gd name="T110" fmla="*/ 34 w 104"/>
                <a:gd name="T111" fmla="*/ 30 h 126"/>
                <a:gd name="T112" fmla="*/ 35 w 104"/>
                <a:gd name="T113" fmla="*/ 30 h 126"/>
                <a:gd name="T114" fmla="*/ 35 w 104"/>
                <a:gd name="T115" fmla="*/ 31 h 126"/>
                <a:gd name="T116" fmla="*/ 35 w 104"/>
                <a:gd name="T117" fmla="*/ 31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4"/>
                <a:gd name="T178" fmla="*/ 0 h 126"/>
                <a:gd name="T179" fmla="*/ 104 w 104"/>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4" h="126">
                  <a:moveTo>
                    <a:pt x="69" y="62"/>
                  </a:moveTo>
                  <a:lnTo>
                    <a:pt x="68" y="73"/>
                  </a:lnTo>
                  <a:lnTo>
                    <a:pt x="65" y="81"/>
                  </a:lnTo>
                  <a:lnTo>
                    <a:pt x="59" y="87"/>
                  </a:lnTo>
                  <a:lnTo>
                    <a:pt x="52" y="89"/>
                  </a:lnTo>
                  <a:lnTo>
                    <a:pt x="45" y="87"/>
                  </a:lnTo>
                  <a:lnTo>
                    <a:pt x="41" y="81"/>
                  </a:lnTo>
                  <a:lnTo>
                    <a:pt x="36" y="73"/>
                  </a:lnTo>
                  <a:lnTo>
                    <a:pt x="35" y="62"/>
                  </a:lnTo>
                  <a:lnTo>
                    <a:pt x="36" y="52"/>
                  </a:lnTo>
                  <a:lnTo>
                    <a:pt x="41" y="44"/>
                  </a:lnTo>
                  <a:lnTo>
                    <a:pt x="45" y="38"/>
                  </a:lnTo>
                  <a:lnTo>
                    <a:pt x="52" y="36"/>
                  </a:lnTo>
                  <a:lnTo>
                    <a:pt x="58" y="38"/>
                  </a:lnTo>
                  <a:lnTo>
                    <a:pt x="62" y="44"/>
                  </a:lnTo>
                  <a:lnTo>
                    <a:pt x="66" y="52"/>
                  </a:lnTo>
                  <a:lnTo>
                    <a:pt x="68" y="61"/>
                  </a:lnTo>
                  <a:lnTo>
                    <a:pt x="104" y="62"/>
                  </a:lnTo>
                  <a:lnTo>
                    <a:pt x="102" y="51"/>
                  </a:lnTo>
                  <a:lnTo>
                    <a:pt x="99" y="39"/>
                  </a:lnTo>
                  <a:lnTo>
                    <a:pt x="94" y="29"/>
                  </a:lnTo>
                  <a:lnTo>
                    <a:pt x="88" y="19"/>
                  </a:lnTo>
                  <a:lnTo>
                    <a:pt x="80" y="12"/>
                  </a:lnTo>
                  <a:lnTo>
                    <a:pt x="72" y="5"/>
                  </a:lnTo>
                  <a:lnTo>
                    <a:pt x="62" y="1"/>
                  </a:lnTo>
                  <a:lnTo>
                    <a:pt x="52" y="0"/>
                  </a:lnTo>
                  <a:lnTo>
                    <a:pt x="42" y="1"/>
                  </a:lnTo>
                  <a:lnTo>
                    <a:pt x="31" y="5"/>
                  </a:lnTo>
                  <a:lnTo>
                    <a:pt x="23" y="11"/>
                  </a:lnTo>
                  <a:lnTo>
                    <a:pt x="15" y="19"/>
                  </a:lnTo>
                  <a:lnTo>
                    <a:pt x="10" y="28"/>
                  </a:lnTo>
                  <a:lnTo>
                    <a:pt x="5" y="38"/>
                  </a:lnTo>
                  <a:lnTo>
                    <a:pt x="1" y="50"/>
                  </a:lnTo>
                  <a:lnTo>
                    <a:pt x="0" y="62"/>
                  </a:lnTo>
                  <a:lnTo>
                    <a:pt x="1" y="75"/>
                  </a:lnTo>
                  <a:lnTo>
                    <a:pt x="5" y="87"/>
                  </a:lnTo>
                  <a:lnTo>
                    <a:pt x="10" y="98"/>
                  </a:lnTo>
                  <a:lnTo>
                    <a:pt x="15" y="107"/>
                  </a:lnTo>
                  <a:lnTo>
                    <a:pt x="23" y="115"/>
                  </a:lnTo>
                  <a:lnTo>
                    <a:pt x="31" y="121"/>
                  </a:lnTo>
                  <a:lnTo>
                    <a:pt x="42" y="125"/>
                  </a:lnTo>
                  <a:lnTo>
                    <a:pt x="52" y="126"/>
                  </a:lnTo>
                  <a:lnTo>
                    <a:pt x="62" y="125"/>
                  </a:lnTo>
                  <a:lnTo>
                    <a:pt x="73" y="121"/>
                  </a:lnTo>
                  <a:lnTo>
                    <a:pt x="81" y="115"/>
                  </a:lnTo>
                  <a:lnTo>
                    <a:pt x="89" y="107"/>
                  </a:lnTo>
                  <a:lnTo>
                    <a:pt x="95" y="98"/>
                  </a:lnTo>
                  <a:lnTo>
                    <a:pt x="99" y="87"/>
                  </a:lnTo>
                  <a:lnTo>
                    <a:pt x="103" y="75"/>
                  </a:lnTo>
                  <a:lnTo>
                    <a:pt x="104" y="62"/>
                  </a:lnTo>
                  <a:lnTo>
                    <a:pt x="104" y="61"/>
                  </a:lnTo>
                  <a:lnTo>
                    <a:pt x="68" y="61"/>
                  </a:lnTo>
                  <a:lnTo>
                    <a:pt x="69" y="61"/>
                  </a:lnTo>
                  <a:lnTo>
                    <a:pt x="69" y="62"/>
                  </a:lnTo>
                  <a:close/>
                </a:path>
              </a:pathLst>
            </a:custGeom>
            <a:solidFill>
              <a:schemeClr val="tx2"/>
            </a:solidFill>
            <a:ln w="9525">
              <a:solidFill>
                <a:schemeClr val="tx1"/>
              </a:solidFill>
              <a:round/>
              <a:headEnd/>
              <a:tailEnd/>
            </a:ln>
          </p:spPr>
          <p:txBody>
            <a:bodyPr/>
            <a:lstStyle/>
            <a:p>
              <a:endParaRPr lang="en-US"/>
            </a:p>
          </p:txBody>
        </p:sp>
        <p:sp>
          <p:nvSpPr>
            <p:cNvPr id="44" name="Line 54"/>
            <p:cNvSpPr>
              <a:spLocks noChangeShapeType="1"/>
            </p:cNvSpPr>
            <p:nvPr/>
          </p:nvSpPr>
          <p:spPr bwMode="auto">
            <a:xfrm flipH="1">
              <a:off x="2448" y="1920"/>
              <a:ext cx="48" cy="432"/>
            </a:xfrm>
            <a:prstGeom prst="line">
              <a:avLst/>
            </a:prstGeom>
            <a:noFill/>
            <a:ln w="38100">
              <a:solidFill>
                <a:schemeClr val="tx1"/>
              </a:solidFill>
              <a:round/>
              <a:headEnd type="none" w="sm" len="sm"/>
              <a:tailEnd type="none" w="sm" len="sm"/>
            </a:ln>
          </p:spPr>
          <p:txBody>
            <a:bodyPr/>
            <a:lstStyle/>
            <a:p>
              <a:endParaRPr lang="en-US"/>
            </a:p>
          </p:txBody>
        </p:sp>
      </p:grpSp>
      <p:grpSp>
        <p:nvGrpSpPr>
          <p:cNvPr id="45" name="Group 55"/>
          <p:cNvGrpSpPr>
            <a:grpSpLocks/>
          </p:cNvGrpSpPr>
          <p:nvPr/>
        </p:nvGrpSpPr>
        <p:grpSpPr bwMode="auto">
          <a:xfrm>
            <a:off x="1600200" y="3149600"/>
            <a:ext cx="571500" cy="736600"/>
            <a:chOff x="2448" y="1920"/>
            <a:chExt cx="360" cy="464"/>
          </a:xfrm>
        </p:grpSpPr>
        <p:sp>
          <p:nvSpPr>
            <p:cNvPr id="46" name="Freeform 56"/>
            <p:cNvSpPr>
              <a:spLocks/>
            </p:cNvSpPr>
            <p:nvPr/>
          </p:nvSpPr>
          <p:spPr bwMode="auto">
            <a:xfrm>
              <a:off x="2448" y="1920"/>
              <a:ext cx="360" cy="464"/>
            </a:xfrm>
            <a:custGeom>
              <a:avLst/>
              <a:gdLst>
                <a:gd name="T0" fmla="*/ 37 w 365"/>
                <a:gd name="T1" fmla="*/ 0 h 903"/>
                <a:gd name="T2" fmla="*/ 51 w 365"/>
                <a:gd name="T3" fmla="*/ 1 h 903"/>
                <a:gd name="T4" fmla="*/ 71 w 365"/>
                <a:gd name="T5" fmla="*/ 3 h 903"/>
                <a:gd name="T6" fmla="*/ 98 w 365"/>
                <a:gd name="T7" fmla="*/ 7 h 903"/>
                <a:gd name="T8" fmla="*/ 128 w 365"/>
                <a:gd name="T9" fmla="*/ 14 h 903"/>
                <a:gd name="T10" fmla="*/ 160 w 365"/>
                <a:gd name="T11" fmla="*/ 23 h 903"/>
                <a:gd name="T12" fmla="*/ 191 w 365"/>
                <a:gd name="T13" fmla="*/ 34 h 903"/>
                <a:gd name="T14" fmla="*/ 222 w 365"/>
                <a:gd name="T15" fmla="*/ 50 h 903"/>
                <a:gd name="T16" fmla="*/ 253 w 365"/>
                <a:gd name="T17" fmla="*/ 73 h 903"/>
                <a:gd name="T18" fmla="*/ 276 w 365"/>
                <a:gd name="T19" fmla="*/ 103 h 903"/>
                <a:gd name="T20" fmla="*/ 285 w 365"/>
                <a:gd name="T21" fmla="*/ 136 h 903"/>
                <a:gd name="T22" fmla="*/ 281 w 365"/>
                <a:gd name="T23" fmla="*/ 175 h 903"/>
                <a:gd name="T24" fmla="*/ 274 w 365"/>
                <a:gd name="T25" fmla="*/ 197 h 903"/>
                <a:gd name="T26" fmla="*/ 360 w 365"/>
                <a:gd name="T27" fmla="*/ 310 h 903"/>
                <a:gd name="T28" fmla="*/ 258 w 365"/>
                <a:gd name="T29" fmla="*/ 330 h 903"/>
                <a:gd name="T30" fmla="*/ 254 w 365"/>
                <a:gd name="T31" fmla="*/ 340 h 903"/>
                <a:gd name="T32" fmla="*/ 257 w 365"/>
                <a:gd name="T33" fmla="*/ 391 h 903"/>
                <a:gd name="T34" fmla="*/ 247 w 365"/>
                <a:gd name="T35" fmla="*/ 433 h 903"/>
                <a:gd name="T36" fmla="*/ 239 w 365"/>
                <a:gd name="T37" fmla="*/ 437 h 903"/>
                <a:gd name="T38" fmla="*/ 229 w 365"/>
                <a:gd name="T39" fmla="*/ 440 h 903"/>
                <a:gd name="T40" fmla="*/ 214 w 365"/>
                <a:gd name="T41" fmla="*/ 445 h 903"/>
                <a:gd name="T42" fmla="*/ 191 w 365"/>
                <a:gd name="T43" fmla="*/ 451 h 903"/>
                <a:gd name="T44" fmla="*/ 162 w 365"/>
                <a:gd name="T45" fmla="*/ 456 h 903"/>
                <a:gd name="T46" fmla="*/ 126 w 365"/>
                <a:gd name="T47" fmla="*/ 461 h 903"/>
                <a:gd name="T48" fmla="*/ 82 w 365"/>
                <a:gd name="T49" fmla="*/ 464 h 903"/>
                <a:gd name="T50" fmla="*/ 30 w 365"/>
                <a:gd name="T51" fmla="*/ 463 h 903"/>
                <a:gd name="T52" fmla="*/ 8 w 365"/>
                <a:gd name="T53" fmla="*/ 433 h 903"/>
                <a:gd name="T54" fmla="*/ 78 w 365"/>
                <a:gd name="T55" fmla="*/ 435 h 903"/>
                <a:gd name="T56" fmla="*/ 135 w 365"/>
                <a:gd name="T57" fmla="*/ 430 h 903"/>
                <a:gd name="T58" fmla="*/ 173 w 365"/>
                <a:gd name="T59" fmla="*/ 423 h 903"/>
                <a:gd name="T60" fmla="*/ 187 w 365"/>
                <a:gd name="T61" fmla="*/ 419 h 903"/>
                <a:gd name="T62" fmla="*/ 202 w 365"/>
                <a:gd name="T63" fmla="*/ 382 h 903"/>
                <a:gd name="T64" fmla="*/ 195 w 365"/>
                <a:gd name="T65" fmla="*/ 333 h 903"/>
                <a:gd name="T66" fmla="*/ 187 w 365"/>
                <a:gd name="T67" fmla="*/ 312 h 903"/>
                <a:gd name="T68" fmla="*/ 198 w 365"/>
                <a:gd name="T69" fmla="*/ 310 h 903"/>
                <a:gd name="T70" fmla="*/ 210 w 365"/>
                <a:gd name="T71" fmla="*/ 308 h 903"/>
                <a:gd name="T72" fmla="*/ 286 w 365"/>
                <a:gd name="T73" fmla="*/ 293 h 903"/>
                <a:gd name="T74" fmla="*/ 214 w 365"/>
                <a:gd name="T75" fmla="*/ 199 h 903"/>
                <a:gd name="T76" fmla="*/ 224 w 365"/>
                <a:gd name="T77" fmla="*/ 176 h 903"/>
                <a:gd name="T78" fmla="*/ 229 w 365"/>
                <a:gd name="T79" fmla="*/ 143 h 903"/>
                <a:gd name="T80" fmla="*/ 222 w 365"/>
                <a:gd name="T81" fmla="*/ 114 h 903"/>
                <a:gd name="T82" fmla="*/ 204 w 365"/>
                <a:gd name="T83" fmla="*/ 88 h 903"/>
                <a:gd name="T84" fmla="*/ 168 w 365"/>
                <a:gd name="T85" fmla="*/ 63 h 903"/>
                <a:gd name="T86" fmla="*/ 116 w 365"/>
                <a:gd name="T87" fmla="*/ 44 h 903"/>
                <a:gd name="T88" fmla="*/ 68 w 365"/>
                <a:gd name="T89" fmla="*/ 34 h 903"/>
                <a:gd name="T90" fmla="*/ 36 w 365"/>
                <a:gd name="T91" fmla="*/ 30 h 903"/>
                <a:gd name="T92" fmla="*/ 36 w 365"/>
                <a:gd name="T93" fmla="*/ 0 h 9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5"/>
                <a:gd name="T142" fmla="*/ 0 h 903"/>
                <a:gd name="T143" fmla="*/ 365 w 365"/>
                <a:gd name="T144" fmla="*/ 903 h 9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5" h="903">
                  <a:moveTo>
                    <a:pt x="36" y="0"/>
                  </a:moveTo>
                  <a:lnTo>
                    <a:pt x="38" y="0"/>
                  </a:lnTo>
                  <a:lnTo>
                    <a:pt x="44" y="1"/>
                  </a:lnTo>
                  <a:lnTo>
                    <a:pt x="52" y="2"/>
                  </a:lnTo>
                  <a:lnTo>
                    <a:pt x="61" y="4"/>
                  </a:lnTo>
                  <a:lnTo>
                    <a:pt x="72" y="6"/>
                  </a:lnTo>
                  <a:lnTo>
                    <a:pt x="85" y="9"/>
                  </a:lnTo>
                  <a:lnTo>
                    <a:pt x="99" y="14"/>
                  </a:lnTo>
                  <a:lnTo>
                    <a:pt x="114" y="20"/>
                  </a:lnTo>
                  <a:lnTo>
                    <a:pt x="130" y="27"/>
                  </a:lnTo>
                  <a:lnTo>
                    <a:pt x="146" y="35"/>
                  </a:lnTo>
                  <a:lnTo>
                    <a:pt x="162" y="44"/>
                  </a:lnTo>
                  <a:lnTo>
                    <a:pt x="178" y="54"/>
                  </a:lnTo>
                  <a:lnTo>
                    <a:pt x="194" y="67"/>
                  </a:lnTo>
                  <a:lnTo>
                    <a:pt x="211" y="81"/>
                  </a:lnTo>
                  <a:lnTo>
                    <a:pt x="225" y="97"/>
                  </a:lnTo>
                  <a:lnTo>
                    <a:pt x="239" y="115"/>
                  </a:lnTo>
                  <a:lnTo>
                    <a:pt x="257" y="142"/>
                  </a:lnTo>
                  <a:lnTo>
                    <a:pt x="270" y="171"/>
                  </a:lnTo>
                  <a:lnTo>
                    <a:pt x="280" y="201"/>
                  </a:lnTo>
                  <a:lnTo>
                    <a:pt x="287" y="232"/>
                  </a:lnTo>
                  <a:lnTo>
                    <a:pt x="289" y="265"/>
                  </a:lnTo>
                  <a:lnTo>
                    <a:pt x="289" y="302"/>
                  </a:lnTo>
                  <a:lnTo>
                    <a:pt x="285" y="340"/>
                  </a:lnTo>
                  <a:lnTo>
                    <a:pt x="278" y="380"/>
                  </a:lnTo>
                  <a:lnTo>
                    <a:pt x="278" y="383"/>
                  </a:lnTo>
                  <a:lnTo>
                    <a:pt x="354" y="576"/>
                  </a:lnTo>
                  <a:lnTo>
                    <a:pt x="365" y="604"/>
                  </a:lnTo>
                  <a:lnTo>
                    <a:pt x="337" y="613"/>
                  </a:lnTo>
                  <a:lnTo>
                    <a:pt x="262" y="642"/>
                  </a:lnTo>
                  <a:lnTo>
                    <a:pt x="254" y="644"/>
                  </a:lnTo>
                  <a:lnTo>
                    <a:pt x="258" y="661"/>
                  </a:lnTo>
                  <a:lnTo>
                    <a:pt x="261" y="700"/>
                  </a:lnTo>
                  <a:lnTo>
                    <a:pt x="261" y="760"/>
                  </a:lnTo>
                  <a:lnTo>
                    <a:pt x="251" y="834"/>
                  </a:lnTo>
                  <a:lnTo>
                    <a:pt x="250" y="842"/>
                  </a:lnTo>
                  <a:lnTo>
                    <a:pt x="243" y="849"/>
                  </a:lnTo>
                  <a:lnTo>
                    <a:pt x="242" y="850"/>
                  </a:lnTo>
                  <a:lnTo>
                    <a:pt x="238" y="853"/>
                  </a:lnTo>
                  <a:lnTo>
                    <a:pt x="232" y="856"/>
                  </a:lnTo>
                  <a:lnTo>
                    <a:pt x="227" y="861"/>
                  </a:lnTo>
                  <a:lnTo>
                    <a:pt x="217" y="866"/>
                  </a:lnTo>
                  <a:lnTo>
                    <a:pt x="207" y="872"/>
                  </a:lnTo>
                  <a:lnTo>
                    <a:pt x="194" y="878"/>
                  </a:lnTo>
                  <a:lnTo>
                    <a:pt x="181" y="884"/>
                  </a:lnTo>
                  <a:lnTo>
                    <a:pt x="164" y="888"/>
                  </a:lnTo>
                  <a:lnTo>
                    <a:pt x="147" y="894"/>
                  </a:lnTo>
                  <a:lnTo>
                    <a:pt x="128" y="897"/>
                  </a:lnTo>
                  <a:lnTo>
                    <a:pt x="106" y="901"/>
                  </a:lnTo>
                  <a:lnTo>
                    <a:pt x="83" y="903"/>
                  </a:lnTo>
                  <a:lnTo>
                    <a:pt x="56" y="903"/>
                  </a:lnTo>
                  <a:lnTo>
                    <a:pt x="30" y="902"/>
                  </a:lnTo>
                  <a:lnTo>
                    <a:pt x="0" y="899"/>
                  </a:lnTo>
                  <a:lnTo>
                    <a:pt x="8" y="842"/>
                  </a:lnTo>
                  <a:lnTo>
                    <a:pt x="46" y="847"/>
                  </a:lnTo>
                  <a:lnTo>
                    <a:pt x="79" y="847"/>
                  </a:lnTo>
                  <a:lnTo>
                    <a:pt x="110" y="842"/>
                  </a:lnTo>
                  <a:lnTo>
                    <a:pt x="137" y="836"/>
                  </a:lnTo>
                  <a:lnTo>
                    <a:pt x="159" y="829"/>
                  </a:lnTo>
                  <a:lnTo>
                    <a:pt x="175" y="823"/>
                  </a:lnTo>
                  <a:lnTo>
                    <a:pt x="185" y="817"/>
                  </a:lnTo>
                  <a:lnTo>
                    <a:pt x="190" y="815"/>
                  </a:lnTo>
                  <a:lnTo>
                    <a:pt x="197" y="811"/>
                  </a:lnTo>
                  <a:lnTo>
                    <a:pt x="205" y="744"/>
                  </a:lnTo>
                  <a:lnTo>
                    <a:pt x="202" y="687"/>
                  </a:lnTo>
                  <a:lnTo>
                    <a:pt x="198" y="648"/>
                  </a:lnTo>
                  <a:lnTo>
                    <a:pt x="194" y="633"/>
                  </a:lnTo>
                  <a:lnTo>
                    <a:pt x="190" y="608"/>
                  </a:lnTo>
                  <a:lnTo>
                    <a:pt x="193" y="607"/>
                  </a:lnTo>
                  <a:lnTo>
                    <a:pt x="201" y="604"/>
                  </a:lnTo>
                  <a:lnTo>
                    <a:pt x="209" y="600"/>
                  </a:lnTo>
                  <a:lnTo>
                    <a:pt x="213" y="599"/>
                  </a:lnTo>
                  <a:lnTo>
                    <a:pt x="280" y="574"/>
                  </a:lnTo>
                  <a:lnTo>
                    <a:pt x="290" y="570"/>
                  </a:lnTo>
                  <a:lnTo>
                    <a:pt x="221" y="395"/>
                  </a:lnTo>
                  <a:lnTo>
                    <a:pt x="217" y="387"/>
                  </a:lnTo>
                  <a:lnTo>
                    <a:pt x="220" y="378"/>
                  </a:lnTo>
                  <a:lnTo>
                    <a:pt x="227" y="343"/>
                  </a:lnTo>
                  <a:lnTo>
                    <a:pt x="231" y="310"/>
                  </a:lnTo>
                  <a:lnTo>
                    <a:pt x="232" y="278"/>
                  </a:lnTo>
                  <a:lnTo>
                    <a:pt x="230" y="249"/>
                  </a:lnTo>
                  <a:lnTo>
                    <a:pt x="225" y="221"/>
                  </a:lnTo>
                  <a:lnTo>
                    <a:pt x="217" y="195"/>
                  </a:lnTo>
                  <a:lnTo>
                    <a:pt x="207" y="171"/>
                  </a:lnTo>
                  <a:lnTo>
                    <a:pt x="193" y="149"/>
                  </a:lnTo>
                  <a:lnTo>
                    <a:pt x="170" y="122"/>
                  </a:lnTo>
                  <a:lnTo>
                    <a:pt x="145" y="102"/>
                  </a:lnTo>
                  <a:lnTo>
                    <a:pt x="118" y="85"/>
                  </a:lnTo>
                  <a:lnTo>
                    <a:pt x="92" y="74"/>
                  </a:lnTo>
                  <a:lnTo>
                    <a:pt x="69" y="66"/>
                  </a:lnTo>
                  <a:lnTo>
                    <a:pt x="49" y="61"/>
                  </a:lnTo>
                  <a:lnTo>
                    <a:pt x="36" y="59"/>
                  </a:lnTo>
                  <a:lnTo>
                    <a:pt x="30" y="58"/>
                  </a:lnTo>
                  <a:lnTo>
                    <a:pt x="36" y="0"/>
                  </a:lnTo>
                  <a:close/>
                </a:path>
              </a:pathLst>
            </a:custGeom>
            <a:solidFill>
              <a:schemeClr val="tx2"/>
            </a:solidFill>
            <a:ln w="9525">
              <a:solidFill>
                <a:schemeClr val="tx1"/>
              </a:solidFill>
              <a:round/>
              <a:headEnd/>
              <a:tailEnd/>
            </a:ln>
          </p:spPr>
          <p:txBody>
            <a:bodyPr/>
            <a:lstStyle/>
            <a:p>
              <a:endParaRPr lang="en-US"/>
            </a:p>
          </p:txBody>
        </p:sp>
        <p:sp>
          <p:nvSpPr>
            <p:cNvPr id="47" name="Freeform 57"/>
            <p:cNvSpPr>
              <a:spLocks/>
            </p:cNvSpPr>
            <p:nvPr/>
          </p:nvSpPr>
          <p:spPr bwMode="auto">
            <a:xfrm>
              <a:off x="2592" y="2064"/>
              <a:ext cx="52" cy="62"/>
            </a:xfrm>
            <a:custGeom>
              <a:avLst/>
              <a:gdLst>
                <a:gd name="T0" fmla="*/ 35 w 104"/>
                <a:gd name="T1" fmla="*/ 31 h 126"/>
                <a:gd name="T2" fmla="*/ 34 w 104"/>
                <a:gd name="T3" fmla="*/ 36 h 126"/>
                <a:gd name="T4" fmla="*/ 33 w 104"/>
                <a:gd name="T5" fmla="*/ 40 h 126"/>
                <a:gd name="T6" fmla="*/ 29 w 104"/>
                <a:gd name="T7" fmla="*/ 43 h 126"/>
                <a:gd name="T8" fmla="*/ 26 w 104"/>
                <a:gd name="T9" fmla="*/ 44 h 126"/>
                <a:gd name="T10" fmla="*/ 23 w 104"/>
                <a:gd name="T11" fmla="*/ 43 h 126"/>
                <a:gd name="T12" fmla="*/ 21 w 104"/>
                <a:gd name="T13" fmla="*/ 40 h 126"/>
                <a:gd name="T14" fmla="*/ 18 w 104"/>
                <a:gd name="T15" fmla="*/ 36 h 126"/>
                <a:gd name="T16" fmla="*/ 18 w 104"/>
                <a:gd name="T17" fmla="*/ 31 h 126"/>
                <a:gd name="T18" fmla="*/ 18 w 104"/>
                <a:gd name="T19" fmla="*/ 26 h 126"/>
                <a:gd name="T20" fmla="*/ 21 w 104"/>
                <a:gd name="T21" fmla="*/ 22 h 126"/>
                <a:gd name="T22" fmla="*/ 23 w 104"/>
                <a:gd name="T23" fmla="*/ 19 h 126"/>
                <a:gd name="T24" fmla="*/ 26 w 104"/>
                <a:gd name="T25" fmla="*/ 18 h 126"/>
                <a:gd name="T26" fmla="*/ 29 w 104"/>
                <a:gd name="T27" fmla="*/ 19 h 126"/>
                <a:gd name="T28" fmla="*/ 31 w 104"/>
                <a:gd name="T29" fmla="*/ 22 h 126"/>
                <a:gd name="T30" fmla="*/ 33 w 104"/>
                <a:gd name="T31" fmla="*/ 26 h 126"/>
                <a:gd name="T32" fmla="*/ 34 w 104"/>
                <a:gd name="T33" fmla="*/ 30 h 126"/>
                <a:gd name="T34" fmla="*/ 52 w 104"/>
                <a:gd name="T35" fmla="*/ 31 h 126"/>
                <a:gd name="T36" fmla="*/ 51 w 104"/>
                <a:gd name="T37" fmla="*/ 25 h 126"/>
                <a:gd name="T38" fmla="*/ 50 w 104"/>
                <a:gd name="T39" fmla="*/ 19 h 126"/>
                <a:gd name="T40" fmla="*/ 47 w 104"/>
                <a:gd name="T41" fmla="*/ 14 h 126"/>
                <a:gd name="T42" fmla="*/ 44 w 104"/>
                <a:gd name="T43" fmla="*/ 9 h 126"/>
                <a:gd name="T44" fmla="*/ 40 w 104"/>
                <a:gd name="T45" fmla="*/ 6 h 126"/>
                <a:gd name="T46" fmla="*/ 36 w 104"/>
                <a:gd name="T47" fmla="*/ 2 h 126"/>
                <a:gd name="T48" fmla="*/ 31 w 104"/>
                <a:gd name="T49" fmla="*/ 0 h 126"/>
                <a:gd name="T50" fmla="*/ 26 w 104"/>
                <a:gd name="T51" fmla="*/ 0 h 126"/>
                <a:gd name="T52" fmla="*/ 21 w 104"/>
                <a:gd name="T53" fmla="*/ 0 h 126"/>
                <a:gd name="T54" fmla="*/ 15 w 104"/>
                <a:gd name="T55" fmla="*/ 2 h 126"/>
                <a:gd name="T56" fmla="*/ 12 w 104"/>
                <a:gd name="T57" fmla="*/ 5 h 126"/>
                <a:gd name="T58" fmla="*/ 7 w 104"/>
                <a:gd name="T59" fmla="*/ 9 h 126"/>
                <a:gd name="T60" fmla="*/ 5 w 104"/>
                <a:gd name="T61" fmla="*/ 14 h 126"/>
                <a:gd name="T62" fmla="*/ 3 w 104"/>
                <a:gd name="T63" fmla="*/ 19 h 126"/>
                <a:gd name="T64" fmla="*/ 1 w 104"/>
                <a:gd name="T65" fmla="*/ 25 h 126"/>
                <a:gd name="T66" fmla="*/ 0 w 104"/>
                <a:gd name="T67" fmla="*/ 31 h 126"/>
                <a:gd name="T68" fmla="*/ 1 w 104"/>
                <a:gd name="T69" fmla="*/ 37 h 126"/>
                <a:gd name="T70" fmla="*/ 3 w 104"/>
                <a:gd name="T71" fmla="*/ 43 h 126"/>
                <a:gd name="T72" fmla="*/ 5 w 104"/>
                <a:gd name="T73" fmla="*/ 48 h 126"/>
                <a:gd name="T74" fmla="*/ 7 w 104"/>
                <a:gd name="T75" fmla="*/ 53 h 126"/>
                <a:gd name="T76" fmla="*/ 12 w 104"/>
                <a:gd name="T77" fmla="*/ 57 h 126"/>
                <a:gd name="T78" fmla="*/ 15 w 104"/>
                <a:gd name="T79" fmla="*/ 60 h 126"/>
                <a:gd name="T80" fmla="*/ 21 w 104"/>
                <a:gd name="T81" fmla="*/ 62 h 126"/>
                <a:gd name="T82" fmla="*/ 26 w 104"/>
                <a:gd name="T83" fmla="*/ 62 h 126"/>
                <a:gd name="T84" fmla="*/ 31 w 104"/>
                <a:gd name="T85" fmla="*/ 62 h 126"/>
                <a:gd name="T86" fmla="*/ 37 w 104"/>
                <a:gd name="T87" fmla="*/ 60 h 126"/>
                <a:gd name="T88" fmla="*/ 41 w 104"/>
                <a:gd name="T89" fmla="*/ 57 h 126"/>
                <a:gd name="T90" fmla="*/ 45 w 104"/>
                <a:gd name="T91" fmla="*/ 53 h 126"/>
                <a:gd name="T92" fmla="*/ 48 w 104"/>
                <a:gd name="T93" fmla="*/ 48 h 126"/>
                <a:gd name="T94" fmla="*/ 50 w 104"/>
                <a:gd name="T95" fmla="*/ 43 h 126"/>
                <a:gd name="T96" fmla="*/ 52 w 104"/>
                <a:gd name="T97" fmla="*/ 37 h 126"/>
                <a:gd name="T98" fmla="*/ 52 w 104"/>
                <a:gd name="T99" fmla="*/ 31 h 126"/>
                <a:gd name="T100" fmla="*/ 52 w 104"/>
                <a:gd name="T101" fmla="*/ 31 h 126"/>
                <a:gd name="T102" fmla="*/ 52 w 104"/>
                <a:gd name="T103" fmla="*/ 30 h 126"/>
                <a:gd name="T104" fmla="*/ 52 w 104"/>
                <a:gd name="T105" fmla="*/ 30 h 126"/>
                <a:gd name="T106" fmla="*/ 52 w 104"/>
                <a:gd name="T107" fmla="*/ 30 h 126"/>
                <a:gd name="T108" fmla="*/ 34 w 104"/>
                <a:gd name="T109" fmla="*/ 30 h 126"/>
                <a:gd name="T110" fmla="*/ 34 w 104"/>
                <a:gd name="T111" fmla="*/ 30 h 126"/>
                <a:gd name="T112" fmla="*/ 35 w 104"/>
                <a:gd name="T113" fmla="*/ 30 h 126"/>
                <a:gd name="T114" fmla="*/ 35 w 104"/>
                <a:gd name="T115" fmla="*/ 31 h 126"/>
                <a:gd name="T116" fmla="*/ 35 w 104"/>
                <a:gd name="T117" fmla="*/ 31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4"/>
                <a:gd name="T178" fmla="*/ 0 h 126"/>
                <a:gd name="T179" fmla="*/ 104 w 104"/>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4" h="126">
                  <a:moveTo>
                    <a:pt x="69" y="62"/>
                  </a:moveTo>
                  <a:lnTo>
                    <a:pt x="68" y="73"/>
                  </a:lnTo>
                  <a:lnTo>
                    <a:pt x="65" y="81"/>
                  </a:lnTo>
                  <a:lnTo>
                    <a:pt x="59" y="87"/>
                  </a:lnTo>
                  <a:lnTo>
                    <a:pt x="52" y="89"/>
                  </a:lnTo>
                  <a:lnTo>
                    <a:pt x="45" y="87"/>
                  </a:lnTo>
                  <a:lnTo>
                    <a:pt x="41" y="81"/>
                  </a:lnTo>
                  <a:lnTo>
                    <a:pt x="36" y="73"/>
                  </a:lnTo>
                  <a:lnTo>
                    <a:pt x="35" y="62"/>
                  </a:lnTo>
                  <a:lnTo>
                    <a:pt x="36" y="52"/>
                  </a:lnTo>
                  <a:lnTo>
                    <a:pt x="41" y="44"/>
                  </a:lnTo>
                  <a:lnTo>
                    <a:pt x="45" y="38"/>
                  </a:lnTo>
                  <a:lnTo>
                    <a:pt x="52" y="36"/>
                  </a:lnTo>
                  <a:lnTo>
                    <a:pt x="58" y="38"/>
                  </a:lnTo>
                  <a:lnTo>
                    <a:pt x="62" y="44"/>
                  </a:lnTo>
                  <a:lnTo>
                    <a:pt x="66" y="52"/>
                  </a:lnTo>
                  <a:lnTo>
                    <a:pt x="68" y="61"/>
                  </a:lnTo>
                  <a:lnTo>
                    <a:pt x="104" y="62"/>
                  </a:lnTo>
                  <a:lnTo>
                    <a:pt x="102" y="51"/>
                  </a:lnTo>
                  <a:lnTo>
                    <a:pt x="99" y="39"/>
                  </a:lnTo>
                  <a:lnTo>
                    <a:pt x="94" y="29"/>
                  </a:lnTo>
                  <a:lnTo>
                    <a:pt x="88" y="19"/>
                  </a:lnTo>
                  <a:lnTo>
                    <a:pt x="80" y="12"/>
                  </a:lnTo>
                  <a:lnTo>
                    <a:pt x="72" y="5"/>
                  </a:lnTo>
                  <a:lnTo>
                    <a:pt x="62" y="1"/>
                  </a:lnTo>
                  <a:lnTo>
                    <a:pt x="52" y="0"/>
                  </a:lnTo>
                  <a:lnTo>
                    <a:pt x="42" y="1"/>
                  </a:lnTo>
                  <a:lnTo>
                    <a:pt x="31" y="5"/>
                  </a:lnTo>
                  <a:lnTo>
                    <a:pt x="23" y="11"/>
                  </a:lnTo>
                  <a:lnTo>
                    <a:pt x="15" y="19"/>
                  </a:lnTo>
                  <a:lnTo>
                    <a:pt x="10" y="28"/>
                  </a:lnTo>
                  <a:lnTo>
                    <a:pt x="5" y="38"/>
                  </a:lnTo>
                  <a:lnTo>
                    <a:pt x="1" y="50"/>
                  </a:lnTo>
                  <a:lnTo>
                    <a:pt x="0" y="62"/>
                  </a:lnTo>
                  <a:lnTo>
                    <a:pt x="1" y="75"/>
                  </a:lnTo>
                  <a:lnTo>
                    <a:pt x="5" y="87"/>
                  </a:lnTo>
                  <a:lnTo>
                    <a:pt x="10" y="98"/>
                  </a:lnTo>
                  <a:lnTo>
                    <a:pt x="15" y="107"/>
                  </a:lnTo>
                  <a:lnTo>
                    <a:pt x="23" y="115"/>
                  </a:lnTo>
                  <a:lnTo>
                    <a:pt x="31" y="121"/>
                  </a:lnTo>
                  <a:lnTo>
                    <a:pt x="42" y="125"/>
                  </a:lnTo>
                  <a:lnTo>
                    <a:pt x="52" y="126"/>
                  </a:lnTo>
                  <a:lnTo>
                    <a:pt x="62" y="125"/>
                  </a:lnTo>
                  <a:lnTo>
                    <a:pt x="73" y="121"/>
                  </a:lnTo>
                  <a:lnTo>
                    <a:pt x="81" y="115"/>
                  </a:lnTo>
                  <a:lnTo>
                    <a:pt x="89" y="107"/>
                  </a:lnTo>
                  <a:lnTo>
                    <a:pt x="95" y="98"/>
                  </a:lnTo>
                  <a:lnTo>
                    <a:pt x="99" y="87"/>
                  </a:lnTo>
                  <a:lnTo>
                    <a:pt x="103" y="75"/>
                  </a:lnTo>
                  <a:lnTo>
                    <a:pt x="104" y="62"/>
                  </a:lnTo>
                  <a:lnTo>
                    <a:pt x="104" y="61"/>
                  </a:lnTo>
                  <a:lnTo>
                    <a:pt x="68" y="61"/>
                  </a:lnTo>
                  <a:lnTo>
                    <a:pt x="69" y="61"/>
                  </a:lnTo>
                  <a:lnTo>
                    <a:pt x="69" y="62"/>
                  </a:lnTo>
                  <a:close/>
                </a:path>
              </a:pathLst>
            </a:custGeom>
            <a:solidFill>
              <a:schemeClr val="tx2"/>
            </a:solidFill>
            <a:ln w="9525">
              <a:solidFill>
                <a:schemeClr val="tx1"/>
              </a:solidFill>
              <a:round/>
              <a:headEnd/>
              <a:tailEnd/>
            </a:ln>
          </p:spPr>
          <p:txBody>
            <a:bodyPr/>
            <a:lstStyle/>
            <a:p>
              <a:endParaRPr lang="en-US"/>
            </a:p>
          </p:txBody>
        </p:sp>
        <p:sp>
          <p:nvSpPr>
            <p:cNvPr id="48" name="Line 58"/>
            <p:cNvSpPr>
              <a:spLocks noChangeShapeType="1"/>
            </p:cNvSpPr>
            <p:nvPr/>
          </p:nvSpPr>
          <p:spPr bwMode="auto">
            <a:xfrm flipH="1">
              <a:off x="2448" y="1920"/>
              <a:ext cx="48" cy="432"/>
            </a:xfrm>
            <a:prstGeom prst="line">
              <a:avLst/>
            </a:prstGeom>
            <a:noFill/>
            <a:ln w="38100">
              <a:solidFill>
                <a:schemeClr val="tx1"/>
              </a:solidFill>
              <a:round/>
              <a:headEnd type="none" w="sm" len="sm"/>
              <a:tailEnd type="none" w="sm" len="sm"/>
            </a:ln>
          </p:spPr>
          <p:txBody>
            <a:bodyPr/>
            <a:lstStyle/>
            <a:p>
              <a:endParaRPr lang="en-US"/>
            </a:p>
          </p:txBody>
        </p:sp>
      </p:grpSp>
      <p:pic>
        <p:nvPicPr>
          <p:cNvPr id="49" name="Picture 59" descr="BD19727_"/>
          <p:cNvPicPr>
            <a:picLocks noChangeAspect="1" noChangeArrowheads="1"/>
          </p:cNvPicPr>
          <p:nvPr/>
        </p:nvPicPr>
        <p:blipFill>
          <a:blip r:embed="rId3"/>
          <a:srcRect/>
          <a:stretch>
            <a:fillRect/>
          </a:stretch>
        </p:blipFill>
        <p:spPr bwMode="auto">
          <a:xfrm>
            <a:off x="5181600" y="2971800"/>
            <a:ext cx="922338" cy="1143000"/>
          </a:xfrm>
          <a:prstGeom prst="rect">
            <a:avLst/>
          </a:prstGeom>
          <a:noFill/>
          <a:ln w="9525">
            <a:noFill/>
            <a:miter lim="800000"/>
            <a:headEnd/>
            <a:tailEnd/>
          </a:ln>
        </p:spPr>
      </p:pic>
      <p:sp>
        <p:nvSpPr>
          <p:cNvPr id="50" name="Line 60"/>
          <p:cNvSpPr>
            <a:spLocks noChangeShapeType="1"/>
          </p:cNvSpPr>
          <p:nvPr/>
        </p:nvSpPr>
        <p:spPr bwMode="auto">
          <a:xfrm>
            <a:off x="1676400" y="2514600"/>
            <a:ext cx="762000" cy="228600"/>
          </a:xfrm>
          <a:prstGeom prst="line">
            <a:avLst/>
          </a:prstGeom>
          <a:noFill/>
          <a:ln w="38100">
            <a:solidFill>
              <a:schemeClr val="tx1"/>
            </a:solidFill>
            <a:round/>
            <a:headEnd type="none" w="sm" len="sm"/>
            <a:tailEnd type="triangle" w="med" len="med"/>
          </a:ln>
        </p:spPr>
        <p:txBody>
          <a:bodyPr/>
          <a:lstStyle/>
          <a:p>
            <a:endParaRPr lang="en-US"/>
          </a:p>
        </p:txBody>
      </p:sp>
      <p:sp>
        <p:nvSpPr>
          <p:cNvPr id="51" name="Line 61"/>
          <p:cNvSpPr>
            <a:spLocks noChangeShapeType="1"/>
          </p:cNvSpPr>
          <p:nvPr/>
        </p:nvSpPr>
        <p:spPr bwMode="auto">
          <a:xfrm>
            <a:off x="2971800" y="2971800"/>
            <a:ext cx="381000" cy="533400"/>
          </a:xfrm>
          <a:prstGeom prst="line">
            <a:avLst/>
          </a:prstGeom>
          <a:noFill/>
          <a:ln w="38100">
            <a:solidFill>
              <a:schemeClr val="tx1"/>
            </a:solidFill>
            <a:round/>
            <a:headEnd type="none" w="sm" len="sm"/>
            <a:tailEnd type="triangle" w="med" len="med"/>
          </a:ln>
        </p:spPr>
        <p:txBody>
          <a:bodyPr/>
          <a:lstStyle/>
          <a:p>
            <a:endParaRPr lang="en-US"/>
          </a:p>
        </p:txBody>
      </p:sp>
      <p:sp>
        <p:nvSpPr>
          <p:cNvPr id="52" name="Line 62"/>
          <p:cNvSpPr>
            <a:spLocks noChangeShapeType="1"/>
          </p:cNvSpPr>
          <p:nvPr/>
        </p:nvSpPr>
        <p:spPr bwMode="auto">
          <a:xfrm flipV="1">
            <a:off x="4038600" y="3657600"/>
            <a:ext cx="1066800" cy="152400"/>
          </a:xfrm>
          <a:prstGeom prst="line">
            <a:avLst/>
          </a:prstGeom>
          <a:noFill/>
          <a:ln w="38100">
            <a:solidFill>
              <a:schemeClr val="tx1"/>
            </a:solidFill>
            <a:round/>
            <a:headEnd type="none" w="sm" len="sm"/>
            <a:tailEnd type="triangle" w="med" len="med"/>
          </a:ln>
        </p:spPr>
        <p:txBody>
          <a:bodyPr/>
          <a:lstStyle/>
          <a:p>
            <a:endParaRPr lang="en-US"/>
          </a:p>
        </p:txBody>
      </p:sp>
      <p:sp>
        <p:nvSpPr>
          <p:cNvPr id="53" name="Line 63"/>
          <p:cNvSpPr>
            <a:spLocks noChangeShapeType="1"/>
          </p:cNvSpPr>
          <p:nvPr/>
        </p:nvSpPr>
        <p:spPr bwMode="auto">
          <a:xfrm>
            <a:off x="4648200" y="2667000"/>
            <a:ext cx="533400" cy="533400"/>
          </a:xfrm>
          <a:prstGeom prst="line">
            <a:avLst/>
          </a:prstGeom>
          <a:noFill/>
          <a:ln w="38100">
            <a:solidFill>
              <a:schemeClr val="tx1"/>
            </a:solidFill>
            <a:round/>
            <a:headEnd type="none" w="sm" len="sm"/>
            <a:tailEnd type="triangle" w="med" len="med"/>
          </a:ln>
        </p:spPr>
        <p:txBody>
          <a:bodyPr/>
          <a:lstStyle/>
          <a:p>
            <a:endParaRPr lang="en-US"/>
          </a:p>
        </p:txBody>
      </p:sp>
      <p:sp>
        <p:nvSpPr>
          <p:cNvPr id="54" name="Line 64"/>
          <p:cNvSpPr>
            <a:spLocks noChangeShapeType="1"/>
          </p:cNvSpPr>
          <p:nvPr/>
        </p:nvSpPr>
        <p:spPr bwMode="auto">
          <a:xfrm flipV="1">
            <a:off x="6248400" y="2819400"/>
            <a:ext cx="609600" cy="685800"/>
          </a:xfrm>
          <a:prstGeom prst="line">
            <a:avLst/>
          </a:prstGeom>
          <a:noFill/>
          <a:ln w="19050">
            <a:solidFill>
              <a:schemeClr val="tx1"/>
            </a:solidFill>
            <a:prstDash val="dash"/>
            <a:round/>
            <a:headEnd type="none" w="sm" len="sm"/>
            <a:tailEnd type="triangle" w="med" len="med"/>
          </a:ln>
        </p:spPr>
        <p:txBody>
          <a:bodyPr/>
          <a:lstStyle/>
          <a:p>
            <a:endParaRPr lang="en-US"/>
          </a:p>
        </p:txBody>
      </p:sp>
      <p:sp>
        <p:nvSpPr>
          <p:cNvPr id="55" name="Line 65"/>
          <p:cNvSpPr>
            <a:spLocks noChangeShapeType="1"/>
          </p:cNvSpPr>
          <p:nvPr/>
        </p:nvSpPr>
        <p:spPr bwMode="auto">
          <a:xfrm>
            <a:off x="7162800" y="2667000"/>
            <a:ext cx="762000" cy="533400"/>
          </a:xfrm>
          <a:prstGeom prst="line">
            <a:avLst/>
          </a:prstGeom>
          <a:noFill/>
          <a:ln w="19050">
            <a:solidFill>
              <a:schemeClr val="tx1"/>
            </a:solidFill>
            <a:prstDash val="dash"/>
            <a:round/>
            <a:headEnd type="none" w="sm" len="sm"/>
            <a:tailEnd type="triangle" w="med" len="med"/>
          </a:ln>
        </p:spPr>
        <p:txBody>
          <a:bodyPr/>
          <a:lstStyle/>
          <a:p>
            <a:endParaRPr lang="en-US"/>
          </a:p>
        </p:txBody>
      </p:sp>
      <p:sp>
        <p:nvSpPr>
          <p:cNvPr id="57" name="Title 1"/>
          <p:cNvSpPr txBox="1">
            <a:spLocks/>
          </p:cNvSpPr>
          <p:nvPr/>
        </p:nvSpPr>
        <p:spPr>
          <a:xfrm>
            <a:off x="685800" y="330200"/>
            <a:ext cx="7292975" cy="736600"/>
          </a:xfrm>
          <a:prstGeom prst="rect">
            <a:avLst/>
          </a:prstGeom>
        </p:spPr>
        <p:txBody>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332B7"/>
                </a:solidFill>
                <a:effectLst/>
                <a:uLnTx/>
                <a:uFillTx/>
                <a:latin typeface="+mj-lt"/>
                <a:ea typeface="ＭＳ Ｐゴシック" charset="-128"/>
                <a:cs typeface="ＭＳ Ｐゴシック" charset="-128"/>
              </a:rPr>
              <a:t>Onion Routing</a:t>
            </a:r>
            <a:endParaRPr kumimoji="0" lang="en-US" sz="3200" b="1" i="0" u="none" strike="noStrike" kern="0" cap="none" spc="0" normalizeH="0" baseline="0" noProof="0" dirty="0">
              <a:ln>
                <a:noFill/>
              </a:ln>
              <a:solidFill>
                <a:srgbClr val="0332B7"/>
              </a:solidFill>
              <a:effectLst/>
              <a:uLnTx/>
              <a:uFillTx/>
              <a:latin typeface="+mj-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p:cNvSpPr>
            <a:spLocks noChangeArrowheads="1"/>
          </p:cNvSpPr>
          <p:nvPr/>
        </p:nvSpPr>
        <p:spPr bwMode="auto">
          <a:xfrm>
            <a:off x="3505200" y="1346200"/>
            <a:ext cx="762000" cy="762000"/>
          </a:xfrm>
          <a:prstGeom prst="ellipse">
            <a:avLst/>
          </a:prstGeom>
          <a:noFill/>
          <a:ln w="28575">
            <a:solidFill>
              <a:srgbClr val="FFB7E7"/>
            </a:solidFill>
            <a:round/>
            <a:headEnd type="none" w="sm" len="sm"/>
            <a:tailEnd type="none" w="sm" len="sm"/>
          </a:ln>
        </p:spPr>
        <p:txBody>
          <a:bodyPr wrap="none" anchor="ctr"/>
          <a:lstStyle/>
          <a:p>
            <a:pPr>
              <a:spcBef>
                <a:spcPct val="0"/>
              </a:spcBef>
              <a:buClrTx/>
              <a:buFontTx/>
              <a:buNone/>
            </a:pPr>
            <a:r>
              <a:rPr lang="en-US" sz="3600" dirty="0">
                <a:solidFill>
                  <a:srgbClr val="FFB7E7"/>
                </a:solidFill>
                <a:latin typeface="Verdana" pitchFamily="34" charset="0"/>
              </a:rPr>
              <a:t>R</a:t>
            </a:r>
            <a:endParaRPr lang="en-US" sz="3600" baseline="-25000" dirty="0">
              <a:solidFill>
                <a:srgbClr val="FFB7E7"/>
              </a:solidFill>
              <a:latin typeface="Verdana" pitchFamily="34" charset="0"/>
            </a:endParaRPr>
          </a:p>
        </p:txBody>
      </p:sp>
      <p:sp>
        <p:nvSpPr>
          <p:cNvPr id="4" name="Oval 4"/>
          <p:cNvSpPr>
            <a:spLocks noChangeArrowheads="1"/>
          </p:cNvSpPr>
          <p:nvPr/>
        </p:nvSpPr>
        <p:spPr bwMode="auto">
          <a:xfrm>
            <a:off x="5943600" y="1193800"/>
            <a:ext cx="762000" cy="762000"/>
          </a:xfrm>
          <a:prstGeom prst="ellipse">
            <a:avLst/>
          </a:prstGeom>
          <a:noFill/>
          <a:ln w="28575">
            <a:solidFill>
              <a:schemeClr val="bg2"/>
            </a:solidFill>
            <a:round/>
            <a:headEnd type="none" w="sm" len="sm"/>
            <a:tailEnd type="none" w="sm" len="sm"/>
          </a:ln>
        </p:spPr>
        <p:txBody>
          <a:bodyPr wrap="none" anchor="ctr"/>
          <a:lstStyle/>
          <a:p>
            <a:pPr>
              <a:spcBef>
                <a:spcPct val="0"/>
              </a:spcBef>
              <a:buClrTx/>
              <a:buFontTx/>
              <a:buNone/>
            </a:pPr>
            <a:r>
              <a:rPr lang="en-US" sz="3600">
                <a:latin typeface="Verdana" pitchFamily="34" charset="0"/>
              </a:rPr>
              <a:t>R</a:t>
            </a:r>
            <a:r>
              <a:rPr lang="en-US" sz="3600" baseline="-25000">
                <a:latin typeface="Verdana" pitchFamily="34" charset="0"/>
              </a:rPr>
              <a:t>4</a:t>
            </a:r>
          </a:p>
        </p:txBody>
      </p:sp>
      <p:sp>
        <p:nvSpPr>
          <p:cNvPr id="5" name="Oval 5"/>
          <p:cNvSpPr>
            <a:spLocks noChangeArrowheads="1"/>
          </p:cNvSpPr>
          <p:nvPr/>
        </p:nvSpPr>
        <p:spPr bwMode="auto">
          <a:xfrm>
            <a:off x="2438400" y="2032000"/>
            <a:ext cx="762000" cy="762000"/>
          </a:xfrm>
          <a:prstGeom prst="ellipse">
            <a:avLst/>
          </a:prstGeom>
          <a:noFill/>
          <a:ln w="28575">
            <a:solidFill>
              <a:schemeClr val="bg2"/>
            </a:solidFill>
            <a:round/>
            <a:headEnd type="none" w="sm" len="sm"/>
            <a:tailEnd type="none" w="sm" len="sm"/>
          </a:ln>
        </p:spPr>
        <p:txBody>
          <a:bodyPr wrap="none" anchor="ctr"/>
          <a:lstStyle/>
          <a:p>
            <a:pPr>
              <a:spcBef>
                <a:spcPct val="0"/>
              </a:spcBef>
              <a:buClrTx/>
              <a:buFontTx/>
              <a:buNone/>
            </a:pPr>
            <a:r>
              <a:rPr lang="en-US" sz="3600">
                <a:latin typeface="Verdana" pitchFamily="34" charset="0"/>
              </a:rPr>
              <a:t>R</a:t>
            </a:r>
            <a:r>
              <a:rPr lang="en-US" sz="3600" baseline="-25000">
                <a:latin typeface="Verdana" pitchFamily="34" charset="0"/>
              </a:rPr>
              <a:t>1</a:t>
            </a:r>
          </a:p>
        </p:txBody>
      </p:sp>
      <p:sp>
        <p:nvSpPr>
          <p:cNvPr id="6" name="Oval 6"/>
          <p:cNvSpPr>
            <a:spLocks noChangeArrowheads="1"/>
          </p:cNvSpPr>
          <p:nvPr/>
        </p:nvSpPr>
        <p:spPr bwMode="auto">
          <a:xfrm>
            <a:off x="3733800" y="2565400"/>
            <a:ext cx="762000" cy="762000"/>
          </a:xfrm>
          <a:prstGeom prst="ellipse">
            <a:avLst/>
          </a:prstGeom>
          <a:noFill/>
          <a:ln w="28575">
            <a:solidFill>
              <a:schemeClr val="bg2"/>
            </a:solidFill>
            <a:round/>
            <a:headEnd type="none" w="sm" len="sm"/>
            <a:tailEnd type="none" w="sm" len="sm"/>
          </a:ln>
        </p:spPr>
        <p:txBody>
          <a:bodyPr wrap="none" anchor="ctr"/>
          <a:lstStyle/>
          <a:p>
            <a:pPr>
              <a:spcBef>
                <a:spcPct val="0"/>
              </a:spcBef>
              <a:buClrTx/>
              <a:buFontTx/>
              <a:buNone/>
            </a:pPr>
            <a:r>
              <a:rPr lang="en-US" sz="3600">
                <a:latin typeface="Verdana" pitchFamily="34" charset="0"/>
              </a:rPr>
              <a:t>R</a:t>
            </a:r>
            <a:r>
              <a:rPr lang="en-US" sz="3600" baseline="-25000">
                <a:latin typeface="Verdana" pitchFamily="34" charset="0"/>
              </a:rPr>
              <a:t>2</a:t>
            </a:r>
          </a:p>
        </p:txBody>
      </p:sp>
      <p:sp>
        <p:nvSpPr>
          <p:cNvPr id="7" name="Oval 7"/>
          <p:cNvSpPr>
            <a:spLocks noChangeArrowheads="1"/>
          </p:cNvSpPr>
          <p:nvPr/>
        </p:nvSpPr>
        <p:spPr bwMode="auto">
          <a:xfrm>
            <a:off x="6934200" y="1041400"/>
            <a:ext cx="762000" cy="762000"/>
          </a:xfrm>
          <a:prstGeom prst="ellipse">
            <a:avLst/>
          </a:prstGeom>
          <a:noFill/>
          <a:ln w="28575">
            <a:solidFill>
              <a:srgbClr val="FF0000"/>
            </a:solidFill>
            <a:round/>
            <a:headEnd type="none" w="sm" len="sm"/>
            <a:tailEnd type="none" w="sm" len="sm"/>
          </a:ln>
        </p:spPr>
        <p:txBody>
          <a:bodyPr wrap="none" anchor="ctr"/>
          <a:lstStyle/>
          <a:p>
            <a:pPr>
              <a:spcBef>
                <a:spcPct val="0"/>
              </a:spcBef>
              <a:buClrTx/>
              <a:buFontTx/>
              <a:buNone/>
            </a:pPr>
            <a:r>
              <a:rPr lang="en-US" sz="3600">
                <a:solidFill>
                  <a:srgbClr val="FF0000"/>
                </a:solidFill>
                <a:latin typeface="Verdana" pitchFamily="34" charset="0"/>
              </a:rPr>
              <a:t>R</a:t>
            </a:r>
            <a:endParaRPr lang="en-US" sz="3600" baseline="-25000">
              <a:solidFill>
                <a:srgbClr val="FF0000"/>
              </a:solidFill>
              <a:latin typeface="Verdana" pitchFamily="34" charset="0"/>
            </a:endParaRPr>
          </a:p>
        </p:txBody>
      </p:sp>
      <p:sp>
        <p:nvSpPr>
          <p:cNvPr id="8" name="Oval 8"/>
          <p:cNvSpPr>
            <a:spLocks noChangeArrowheads="1"/>
          </p:cNvSpPr>
          <p:nvPr/>
        </p:nvSpPr>
        <p:spPr bwMode="auto">
          <a:xfrm>
            <a:off x="7467600" y="1879600"/>
            <a:ext cx="762000" cy="762000"/>
          </a:xfrm>
          <a:prstGeom prst="ellipse">
            <a:avLst/>
          </a:prstGeom>
          <a:noFill/>
          <a:ln w="28575">
            <a:solidFill>
              <a:srgbClr val="FFB7E7"/>
            </a:solidFill>
            <a:round/>
            <a:headEnd type="none" w="sm" len="sm"/>
            <a:tailEnd type="none" w="sm" len="sm"/>
          </a:ln>
        </p:spPr>
        <p:txBody>
          <a:bodyPr wrap="none" anchor="ctr"/>
          <a:lstStyle/>
          <a:p>
            <a:pPr>
              <a:spcBef>
                <a:spcPct val="0"/>
              </a:spcBef>
              <a:buClrTx/>
              <a:buFontTx/>
              <a:buNone/>
            </a:pPr>
            <a:r>
              <a:rPr lang="en-US" sz="3600">
                <a:solidFill>
                  <a:srgbClr val="FFB7E7"/>
                </a:solidFill>
                <a:latin typeface="Verdana" pitchFamily="34" charset="0"/>
              </a:rPr>
              <a:t>R</a:t>
            </a:r>
            <a:endParaRPr lang="en-US" sz="3600" baseline="-25000">
              <a:solidFill>
                <a:srgbClr val="FFB7E7"/>
              </a:solidFill>
              <a:latin typeface="Verdana" pitchFamily="34" charset="0"/>
            </a:endParaRPr>
          </a:p>
        </p:txBody>
      </p:sp>
      <p:sp>
        <p:nvSpPr>
          <p:cNvPr id="9" name="Oval 9"/>
          <p:cNvSpPr>
            <a:spLocks noChangeArrowheads="1"/>
          </p:cNvSpPr>
          <p:nvPr/>
        </p:nvSpPr>
        <p:spPr bwMode="auto">
          <a:xfrm>
            <a:off x="4724400" y="1651000"/>
            <a:ext cx="762000" cy="762000"/>
          </a:xfrm>
          <a:prstGeom prst="ellipse">
            <a:avLst/>
          </a:prstGeom>
          <a:noFill/>
          <a:ln w="28575">
            <a:solidFill>
              <a:srgbClr val="FF0000"/>
            </a:solidFill>
            <a:round/>
            <a:headEnd type="none" w="sm" len="sm"/>
            <a:tailEnd type="none" w="sm" len="sm"/>
          </a:ln>
        </p:spPr>
        <p:txBody>
          <a:bodyPr wrap="none" anchor="ctr"/>
          <a:lstStyle/>
          <a:p>
            <a:pPr>
              <a:spcBef>
                <a:spcPct val="0"/>
              </a:spcBef>
              <a:buClrTx/>
              <a:buFontTx/>
              <a:buNone/>
            </a:pPr>
            <a:r>
              <a:rPr lang="en-US" sz="3600">
                <a:solidFill>
                  <a:srgbClr val="FF0000"/>
                </a:solidFill>
                <a:latin typeface="Verdana" pitchFamily="34" charset="0"/>
              </a:rPr>
              <a:t>R</a:t>
            </a:r>
            <a:r>
              <a:rPr lang="en-US" sz="3600" baseline="-25000">
                <a:solidFill>
                  <a:srgbClr val="FF0000"/>
                </a:solidFill>
                <a:latin typeface="Verdana" pitchFamily="34" charset="0"/>
              </a:rPr>
              <a:t>3</a:t>
            </a:r>
          </a:p>
        </p:txBody>
      </p:sp>
      <p:sp>
        <p:nvSpPr>
          <p:cNvPr id="10" name="AutoShape 10"/>
          <p:cNvSpPr>
            <a:spLocks noChangeArrowheads="1"/>
          </p:cNvSpPr>
          <p:nvPr/>
        </p:nvSpPr>
        <p:spPr bwMode="auto">
          <a:xfrm>
            <a:off x="7061200" y="3425825"/>
            <a:ext cx="836613" cy="511175"/>
          </a:xfrm>
          <a:prstGeom prst="roundRect">
            <a:avLst>
              <a:gd name="adj" fmla="val 16667"/>
            </a:avLst>
          </a:prstGeom>
          <a:noFill/>
          <a:ln w="12700">
            <a:solidFill>
              <a:schemeClr val="bg2"/>
            </a:solidFill>
            <a:round/>
            <a:headEnd type="none" w="sm" len="sm"/>
            <a:tailEnd type="none" w="sm" len="sm"/>
          </a:ln>
        </p:spPr>
        <p:txBody>
          <a:bodyPr wrap="none">
            <a:spAutoFit/>
          </a:bodyPr>
          <a:lstStyle/>
          <a:p>
            <a:pPr algn="l">
              <a:spcBef>
                <a:spcPct val="0"/>
              </a:spcBef>
              <a:buClrTx/>
              <a:buFontTx/>
              <a:buNone/>
            </a:pPr>
            <a:r>
              <a:rPr lang="en-US">
                <a:latin typeface="Verdana" pitchFamily="34" charset="0"/>
              </a:rPr>
              <a:t>Bob</a:t>
            </a:r>
          </a:p>
        </p:txBody>
      </p:sp>
      <p:sp>
        <p:nvSpPr>
          <p:cNvPr id="11" name="Oval 11"/>
          <p:cNvSpPr>
            <a:spLocks noChangeArrowheads="1"/>
          </p:cNvSpPr>
          <p:nvPr/>
        </p:nvSpPr>
        <p:spPr bwMode="auto">
          <a:xfrm>
            <a:off x="1600200" y="1193800"/>
            <a:ext cx="762000" cy="762000"/>
          </a:xfrm>
          <a:prstGeom prst="ellipse">
            <a:avLst/>
          </a:prstGeom>
          <a:noFill/>
          <a:ln w="28575">
            <a:solidFill>
              <a:srgbClr val="FF0000"/>
            </a:solidFill>
            <a:round/>
            <a:headEnd type="none" w="sm" len="sm"/>
            <a:tailEnd type="none" w="sm" len="sm"/>
          </a:ln>
        </p:spPr>
        <p:txBody>
          <a:bodyPr wrap="none" anchor="ctr"/>
          <a:lstStyle/>
          <a:p>
            <a:pPr>
              <a:spcBef>
                <a:spcPct val="0"/>
              </a:spcBef>
              <a:buClrTx/>
              <a:buFontTx/>
              <a:buNone/>
            </a:pPr>
            <a:r>
              <a:rPr lang="en-US" sz="3600">
                <a:solidFill>
                  <a:srgbClr val="FF0000"/>
                </a:solidFill>
                <a:latin typeface="Verdana" pitchFamily="34" charset="0"/>
              </a:rPr>
              <a:t>R</a:t>
            </a:r>
            <a:endParaRPr lang="en-US" sz="3600" baseline="-25000">
              <a:solidFill>
                <a:srgbClr val="FF0000"/>
              </a:solidFill>
              <a:latin typeface="Verdana" pitchFamily="34" charset="0"/>
            </a:endParaRPr>
          </a:p>
        </p:txBody>
      </p:sp>
      <p:sp>
        <p:nvSpPr>
          <p:cNvPr id="12" name="Oval 12"/>
          <p:cNvSpPr>
            <a:spLocks noChangeArrowheads="1"/>
          </p:cNvSpPr>
          <p:nvPr/>
        </p:nvSpPr>
        <p:spPr bwMode="auto">
          <a:xfrm>
            <a:off x="2667000" y="3175000"/>
            <a:ext cx="762000" cy="762000"/>
          </a:xfrm>
          <a:prstGeom prst="ellipse">
            <a:avLst/>
          </a:prstGeom>
          <a:noFill/>
          <a:ln w="28575">
            <a:solidFill>
              <a:srgbClr val="FFB7E7"/>
            </a:solidFill>
            <a:round/>
            <a:headEnd type="none" w="sm" len="sm"/>
            <a:tailEnd type="none" w="sm" len="sm"/>
          </a:ln>
        </p:spPr>
        <p:txBody>
          <a:bodyPr wrap="none" anchor="ctr"/>
          <a:lstStyle/>
          <a:p>
            <a:pPr>
              <a:spcBef>
                <a:spcPct val="0"/>
              </a:spcBef>
              <a:buClrTx/>
              <a:buFontTx/>
              <a:buNone/>
            </a:pPr>
            <a:r>
              <a:rPr lang="en-US" sz="3600">
                <a:solidFill>
                  <a:srgbClr val="FFB7E7"/>
                </a:solidFill>
                <a:latin typeface="Verdana" pitchFamily="34" charset="0"/>
              </a:rPr>
              <a:t>R</a:t>
            </a:r>
            <a:endParaRPr lang="en-US" sz="3600" baseline="-25000">
              <a:solidFill>
                <a:srgbClr val="FFB7E7"/>
              </a:solidFill>
              <a:latin typeface="Verdana" pitchFamily="34" charset="0"/>
            </a:endParaRPr>
          </a:p>
        </p:txBody>
      </p:sp>
      <p:sp>
        <p:nvSpPr>
          <p:cNvPr id="13" name="Oval 13"/>
          <p:cNvSpPr>
            <a:spLocks noChangeArrowheads="1"/>
          </p:cNvSpPr>
          <p:nvPr/>
        </p:nvSpPr>
        <p:spPr bwMode="auto">
          <a:xfrm>
            <a:off x="5867400" y="2336800"/>
            <a:ext cx="762000" cy="762000"/>
          </a:xfrm>
          <a:prstGeom prst="ellipse">
            <a:avLst/>
          </a:prstGeom>
          <a:noFill/>
          <a:ln w="28575">
            <a:solidFill>
              <a:srgbClr val="FFB7E7"/>
            </a:solidFill>
            <a:round/>
            <a:headEnd type="none" w="sm" len="sm"/>
            <a:tailEnd type="none" w="sm" len="sm"/>
          </a:ln>
        </p:spPr>
        <p:txBody>
          <a:bodyPr wrap="none" anchor="ctr"/>
          <a:lstStyle/>
          <a:p>
            <a:pPr>
              <a:spcBef>
                <a:spcPct val="0"/>
              </a:spcBef>
              <a:buClrTx/>
              <a:buFontTx/>
              <a:buNone/>
            </a:pPr>
            <a:r>
              <a:rPr lang="en-US" sz="3600">
                <a:solidFill>
                  <a:srgbClr val="FFB7E7"/>
                </a:solidFill>
                <a:latin typeface="Verdana" pitchFamily="34" charset="0"/>
              </a:rPr>
              <a:t>R</a:t>
            </a:r>
            <a:endParaRPr lang="en-US" sz="3600" baseline="-25000">
              <a:solidFill>
                <a:srgbClr val="FFB7E7"/>
              </a:solidFill>
              <a:latin typeface="Verdana" pitchFamily="34" charset="0"/>
            </a:endParaRPr>
          </a:p>
        </p:txBody>
      </p:sp>
      <p:sp>
        <p:nvSpPr>
          <p:cNvPr id="14" name="Line 14"/>
          <p:cNvSpPr>
            <a:spLocks noChangeShapeType="1"/>
          </p:cNvSpPr>
          <p:nvPr/>
        </p:nvSpPr>
        <p:spPr bwMode="auto">
          <a:xfrm flipV="1">
            <a:off x="2057400" y="2641600"/>
            <a:ext cx="457200" cy="228600"/>
          </a:xfrm>
          <a:prstGeom prst="line">
            <a:avLst/>
          </a:prstGeom>
          <a:noFill/>
          <a:ln w="28575">
            <a:solidFill>
              <a:schemeClr val="bg2"/>
            </a:solidFill>
            <a:round/>
            <a:headEnd type="none" w="sm" len="sm"/>
            <a:tailEnd type="triangle" w="med" len="med"/>
          </a:ln>
        </p:spPr>
        <p:txBody>
          <a:bodyPr/>
          <a:lstStyle/>
          <a:p>
            <a:endParaRPr lang="en-US"/>
          </a:p>
        </p:txBody>
      </p:sp>
      <p:sp>
        <p:nvSpPr>
          <p:cNvPr id="15" name="Line 15"/>
          <p:cNvSpPr>
            <a:spLocks noChangeShapeType="1"/>
          </p:cNvSpPr>
          <p:nvPr/>
        </p:nvSpPr>
        <p:spPr bwMode="auto">
          <a:xfrm>
            <a:off x="3200400" y="2489200"/>
            <a:ext cx="609600" cy="228600"/>
          </a:xfrm>
          <a:prstGeom prst="line">
            <a:avLst/>
          </a:prstGeom>
          <a:noFill/>
          <a:ln w="28575">
            <a:solidFill>
              <a:schemeClr val="bg2"/>
            </a:solidFill>
            <a:round/>
            <a:headEnd type="none" w="sm" len="sm"/>
            <a:tailEnd type="triangle" w="med" len="med"/>
          </a:ln>
        </p:spPr>
        <p:txBody>
          <a:bodyPr/>
          <a:lstStyle/>
          <a:p>
            <a:endParaRPr lang="en-US"/>
          </a:p>
        </p:txBody>
      </p:sp>
      <p:sp>
        <p:nvSpPr>
          <p:cNvPr id="16" name="Line 16"/>
          <p:cNvSpPr>
            <a:spLocks noChangeShapeType="1"/>
          </p:cNvSpPr>
          <p:nvPr/>
        </p:nvSpPr>
        <p:spPr bwMode="auto">
          <a:xfrm flipV="1">
            <a:off x="4343400" y="2336800"/>
            <a:ext cx="533400" cy="304800"/>
          </a:xfrm>
          <a:prstGeom prst="line">
            <a:avLst/>
          </a:prstGeom>
          <a:noFill/>
          <a:ln w="28575">
            <a:solidFill>
              <a:schemeClr val="bg2"/>
            </a:solidFill>
            <a:round/>
            <a:headEnd type="none" w="sm" len="sm"/>
            <a:tailEnd type="triangle" w="med" len="med"/>
          </a:ln>
        </p:spPr>
        <p:txBody>
          <a:bodyPr/>
          <a:lstStyle/>
          <a:p>
            <a:endParaRPr lang="en-US"/>
          </a:p>
        </p:txBody>
      </p:sp>
      <p:sp>
        <p:nvSpPr>
          <p:cNvPr id="17" name="Line 17"/>
          <p:cNvSpPr>
            <a:spLocks noChangeShapeType="1"/>
          </p:cNvSpPr>
          <p:nvPr/>
        </p:nvSpPr>
        <p:spPr bwMode="auto">
          <a:xfrm flipV="1">
            <a:off x="5486400" y="1727200"/>
            <a:ext cx="533400" cy="304800"/>
          </a:xfrm>
          <a:prstGeom prst="line">
            <a:avLst/>
          </a:prstGeom>
          <a:noFill/>
          <a:ln w="28575">
            <a:solidFill>
              <a:schemeClr val="bg2"/>
            </a:solidFill>
            <a:round/>
            <a:headEnd type="none" w="sm" len="sm"/>
            <a:tailEnd type="triangle" w="med" len="med"/>
          </a:ln>
        </p:spPr>
        <p:txBody>
          <a:bodyPr/>
          <a:lstStyle/>
          <a:p>
            <a:endParaRPr lang="en-US"/>
          </a:p>
        </p:txBody>
      </p:sp>
      <p:sp>
        <p:nvSpPr>
          <p:cNvPr id="18" name="Line 18"/>
          <p:cNvSpPr>
            <a:spLocks noChangeShapeType="1"/>
          </p:cNvSpPr>
          <p:nvPr/>
        </p:nvSpPr>
        <p:spPr bwMode="auto">
          <a:xfrm>
            <a:off x="6553200" y="1879600"/>
            <a:ext cx="838200" cy="1524000"/>
          </a:xfrm>
          <a:prstGeom prst="line">
            <a:avLst/>
          </a:prstGeom>
          <a:noFill/>
          <a:ln w="28575">
            <a:solidFill>
              <a:schemeClr val="bg2"/>
            </a:solidFill>
            <a:round/>
            <a:headEnd type="none" w="sm" len="sm"/>
            <a:tailEnd type="triangle" w="med" len="med"/>
          </a:ln>
        </p:spPr>
        <p:txBody>
          <a:bodyPr/>
          <a:lstStyle/>
          <a:p>
            <a:endParaRPr lang="en-US"/>
          </a:p>
        </p:txBody>
      </p:sp>
      <p:sp>
        <p:nvSpPr>
          <p:cNvPr id="19" name="Rectangle 19"/>
          <p:cNvSpPr>
            <a:spLocks noChangeArrowheads="1"/>
          </p:cNvSpPr>
          <p:nvPr/>
        </p:nvSpPr>
        <p:spPr bwMode="auto">
          <a:xfrm>
            <a:off x="304800" y="4165600"/>
            <a:ext cx="8631238" cy="1752600"/>
          </a:xfrm>
          <a:prstGeom prst="rect">
            <a:avLst/>
          </a:prstGeom>
          <a:noFill/>
          <a:ln w="9525">
            <a:noFill/>
            <a:miter lim="800000"/>
            <a:headEnd/>
            <a:tailEnd/>
          </a:ln>
        </p:spPr>
        <p:txBody>
          <a:bodyPr lIns="92075" tIns="46038" rIns="92075" bIns="46038"/>
          <a:lstStyle/>
          <a:p>
            <a:pPr marL="342900" indent="-342900" algn="l">
              <a:buFont typeface="Arial" pitchFamily="34" charset="0"/>
              <a:buChar char="•"/>
            </a:pPr>
            <a:r>
              <a:rPr kumimoji="1" lang="en-US" sz="2400" dirty="0">
                <a:solidFill>
                  <a:schemeClr val="tx1"/>
                </a:solidFill>
              </a:rPr>
              <a:t>Sender chooses a random sequence of routers </a:t>
            </a:r>
          </a:p>
          <a:p>
            <a:pPr marL="285750" indent="-285750">
              <a:buFont typeface="Arial" pitchFamily="34" charset="0"/>
              <a:buChar char="•"/>
            </a:pPr>
            <a:r>
              <a:rPr kumimoji="1" lang="en-US" sz="2400" dirty="0" smtClean="0"/>
              <a:t> Some </a:t>
            </a:r>
            <a:r>
              <a:rPr kumimoji="1" lang="en-US" sz="2400" dirty="0"/>
              <a:t>routers are honest, some hostile</a:t>
            </a:r>
          </a:p>
          <a:p>
            <a:pPr marL="285750" indent="-285750">
              <a:buFont typeface="Arial" pitchFamily="34" charset="0"/>
              <a:buChar char="•"/>
            </a:pPr>
            <a:r>
              <a:rPr kumimoji="1" lang="en-US" sz="2400" dirty="0" smtClean="0"/>
              <a:t> Sender </a:t>
            </a:r>
            <a:r>
              <a:rPr kumimoji="1" lang="en-US" sz="2400" dirty="0"/>
              <a:t>controls the length of the path</a:t>
            </a:r>
          </a:p>
          <a:p>
            <a:pPr marL="342900" indent="-342900" algn="l">
              <a:buFont typeface="Arial" pitchFamily="34" charset="0"/>
              <a:buChar char="•"/>
            </a:pPr>
            <a:r>
              <a:rPr kumimoji="1" lang="en-US" sz="2400" dirty="0" smtClean="0">
                <a:solidFill>
                  <a:schemeClr val="tx1"/>
                </a:solidFill>
              </a:rPr>
              <a:t>Goal</a:t>
            </a:r>
            <a:r>
              <a:rPr kumimoji="1" lang="en-US" sz="2400" dirty="0">
                <a:solidFill>
                  <a:schemeClr val="tx1"/>
                </a:solidFill>
              </a:rPr>
              <a:t>: hostile routers shouldn’t learn that Alice is talking to Bob</a:t>
            </a:r>
          </a:p>
          <a:p>
            <a:pPr marL="742950" lvl="1" indent="-285750" algn="l">
              <a:buFont typeface="Arial" pitchFamily="34" charset="0"/>
              <a:buChar char="•"/>
            </a:pPr>
            <a:endParaRPr kumimoji="1" lang="en-US" sz="1800" dirty="0">
              <a:latin typeface="Verdana" pitchFamily="34" charset="0"/>
            </a:endParaRPr>
          </a:p>
        </p:txBody>
      </p:sp>
      <p:sp>
        <p:nvSpPr>
          <p:cNvPr id="20" name="AutoShape 21"/>
          <p:cNvSpPr>
            <a:spLocks noChangeArrowheads="1"/>
          </p:cNvSpPr>
          <p:nvPr/>
        </p:nvSpPr>
        <p:spPr bwMode="auto">
          <a:xfrm>
            <a:off x="1103313" y="2870200"/>
            <a:ext cx="954087" cy="511175"/>
          </a:xfrm>
          <a:prstGeom prst="roundRect">
            <a:avLst>
              <a:gd name="adj" fmla="val 16667"/>
            </a:avLst>
          </a:prstGeom>
          <a:noFill/>
          <a:ln w="12700">
            <a:solidFill>
              <a:schemeClr val="bg2"/>
            </a:solidFill>
            <a:round/>
            <a:headEnd type="none" w="sm" len="sm"/>
            <a:tailEnd type="none" w="sm" len="sm"/>
          </a:ln>
        </p:spPr>
        <p:txBody>
          <a:bodyPr wrap="none">
            <a:spAutoFit/>
          </a:bodyPr>
          <a:lstStyle/>
          <a:p>
            <a:pPr algn="l">
              <a:spcBef>
                <a:spcPct val="0"/>
              </a:spcBef>
              <a:buClrTx/>
              <a:buFontTx/>
              <a:buNone/>
            </a:pPr>
            <a:r>
              <a:rPr lang="en-US" dirty="0">
                <a:latin typeface="Verdana" pitchFamily="34" charset="0"/>
              </a:rPr>
              <a:t>Alice</a:t>
            </a:r>
          </a:p>
        </p:txBody>
      </p:sp>
      <p:pic>
        <p:nvPicPr>
          <p:cNvPr id="21" name="Picture 22" descr="j0139031"/>
          <p:cNvPicPr>
            <a:picLocks noChangeAspect="1" noChangeArrowheads="1"/>
          </p:cNvPicPr>
          <p:nvPr/>
        </p:nvPicPr>
        <p:blipFill>
          <a:blip r:embed="rId2"/>
          <a:srcRect/>
          <a:stretch>
            <a:fillRect/>
          </a:stretch>
        </p:blipFill>
        <p:spPr bwMode="auto">
          <a:xfrm>
            <a:off x="5257800" y="1422400"/>
            <a:ext cx="387350" cy="533400"/>
          </a:xfrm>
          <a:prstGeom prst="rect">
            <a:avLst/>
          </a:prstGeom>
          <a:noFill/>
          <a:ln w="9525">
            <a:noFill/>
            <a:miter lim="800000"/>
            <a:headEnd/>
            <a:tailEnd/>
          </a:ln>
        </p:spPr>
      </p:pic>
      <p:pic>
        <p:nvPicPr>
          <p:cNvPr id="22" name="Picture 23" descr="j0139031"/>
          <p:cNvPicPr>
            <a:picLocks noChangeAspect="1" noChangeArrowheads="1"/>
          </p:cNvPicPr>
          <p:nvPr/>
        </p:nvPicPr>
        <p:blipFill>
          <a:blip r:embed="rId2"/>
          <a:srcRect/>
          <a:stretch>
            <a:fillRect/>
          </a:stretch>
        </p:blipFill>
        <p:spPr bwMode="auto">
          <a:xfrm>
            <a:off x="7461250" y="812800"/>
            <a:ext cx="387350" cy="533400"/>
          </a:xfrm>
          <a:prstGeom prst="rect">
            <a:avLst/>
          </a:prstGeom>
          <a:noFill/>
          <a:ln w="9525">
            <a:noFill/>
            <a:miter lim="800000"/>
            <a:headEnd/>
            <a:tailEnd/>
          </a:ln>
        </p:spPr>
      </p:pic>
      <p:pic>
        <p:nvPicPr>
          <p:cNvPr id="23" name="Picture 24" descr="j0139031"/>
          <p:cNvPicPr>
            <a:picLocks noChangeAspect="1" noChangeArrowheads="1"/>
          </p:cNvPicPr>
          <p:nvPr/>
        </p:nvPicPr>
        <p:blipFill>
          <a:blip r:embed="rId2"/>
          <a:srcRect/>
          <a:stretch>
            <a:fillRect/>
          </a:stretch>
        </p:blipFill>
        <p:spPr bwMode="auto">
          <a:xfrm>
            <a:off x="2133600" y="1041400"/>
            <a:ext cx="387350" cy="533400"/>
          </a:xfrm>
          <a:prstGeom prst="rect">
            <a:avLst/>
          </a:prstGeom>
          <a:noFill/>
          <a:ln w="9525">
            <a:noFill/>
            <a:miter lim="800000"/>
            <a:headEnd/>
            <a:tailEnd/>
          </a:ln>
        </p:spPr>
      </p:pic>
      <p:sp>
        <p:nvSpPr>
          <p:cNvPr id="24" name="Title 1"/>
          <p:cNvSpPr txBox="1">
            <a:spLocks/>
          </p:cNvSpPr>
          <p:nvPr/>
        </p:nvSpPr>
        <p:spPr>
          <a:xfrm>
            <a:off x="685800" y="228600"/>
            <a:ext cx="7292975" cy="736600"/>
          </a:xfrm>
          <a:prstGeom prst="rect">
            <a:avLst/>
          </a:prstGeom>
        </p:spPr>
        <p:txBody>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332B7"/>
                </a:solidFill>
                <a:effectLst/>
                <a:uLnTx/>
                <a:uFillTx/>
                <a:latin typeface="+mj-lt"/>
                <a:ea typeface="ＭＳ Ｐゴシック" charset="-128"/>
                <a:cs typeface="ＭＳ Ｐゴシック" charset="-128"/>
              </a:rPr>
              <a:t>Onion Routing</a:t>
            </a:r>
            <a:endParaRPr kumimoji="0" lang="en-US" sz="3200" b="1" i="0" u="none" strike="noStrike" kern="0" cap="none" spc="0" normalizeH="0" baseline="0" noProof="0" dirty="0">
              <a:ln>
                <a:noFill/>
              </a:ln>
              <a:solidFill>
                <a:srgbClr val="0332B7"/>
              </a:solidFill>
              <a:effectLst/>
              <a:uLnTx/>
              <a:uFillTx/>
              <a:latin typeface="+mj-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p:cNvSpPr>
            <a:spLocks noChangeArrowheads="1"/>
          </p:cNvSpPr>
          <p:nvPr/>
        </p:nvSpPr>
        <p:spPr bwMode="auto">
          <a:xfrm>
            <a:off x="5943600" y="1905000"/>
            <a:ext cx="762000" cy="762000"/>
          </a:xfrm>
          <a:prstGeom prst="ellipse">
            <a:avLst/>
          </a:prstGeom>
          <a:noFill/>
          <a:ln w="28575">
            <a:solidFill>
              <a:schemeClr val="bg2"/>
            </a:solidFill>
            <a:round/>
            <a:headEnd type="none" w="sm" len="sm"/>
            <a:tailEnd type="none" w="sm" len="sm"/>
          </a:ln>
        </p:spPr>
        <p:txBody>
          <a:bodyPr wrap="none" anchor="ctr"/>
          <a:lstStyle/>
          <a:p>
            <a:pPr>
              <a:spcBef>
                <a:spcPct val="0"/>
              </a:spcBef>
              <a:buClrTx/>
              <a:buFontTx/>
              <a:buNone/>
            </a:pPr>
            <a:r>
              <a:rPr lang="en-US" sz="3600">
                <a:latin typeface="Verdana" pitchFamily="34" charset="0"/>
              </a:rPr>
              <a:t>R</a:t>
            </a:r>
            <a:r>
              <a:rPr lang="en-US" sz="3600" baseline="-25000">
                <a:latin typeface="Verdana" pitchFamily="34" charset="0"/>
              </a:rPr>
              <a:t>4</a:t>
            </a:r>
          </a:p>
        </p:txBody>
      </p:sp>
      <p:sp>
        <p:nvSpPr>
          <p:cNvPr id="4" name="Oval 4"/>
          <p:cNvSpPr>
            <a:spLocks noChangeArrowheads="1"/>
          </p:cNvSpPr>
          <p:nvPr/>
        </p:nvSpPr>
        <p:spPr bwMode="auto">
          <a:xfrm>
            <a:off x="2514600" y="2743200"/>
            <a:ext cx="762000" cy="762000"/>
          </a:xfrm>
          <a:prstGeom prst="ellipse">
            <a:avLst/>
          </a:prstGeom>
          <a:noFill/>
          <a:ln w="28575">
            <a:solidFill>
              <a:schemeClr val="bg2"/>
            </a:solidFill>
            <a:round/>
            <a:headEnd type="none" w="sm" len="sm"/>
            <a:tailEnd type="none" w="sm" len="sm"/>
          </a:ln>
        </p:spPr>
        <p:txBody>
          <a:bodyPr wrap="none" anchor="ctr"/>
          <a:lstStyle/>
          <a:p>
            <a:pPr>
              <a:spcBef>
                <a:spcPct val="0"/>
              </a:spcBef>
              <a:buClrTx/>
              <a:buFontTx/>
              <a:buNone/>
            </a:pPr>
            <a:r>
              <a:rPr lang="en-US" sz="3600">
                <a:latin typeface="Verdana" pitchFamily="34" charset="0"/>
              </a:rPr>
              <a:t>R</a:t>
            </a:r>
            <a:r>
              <a:rPr lang="en-US" sz="3600" baseline="-25000">
                <a:latin typeface="Verdana" pitchFamily="34" charset="0"/>
              </a:rPr>
              <a:t>1</a:t>
            </a:r>
          </a:p>
        </p:txBody>
      </p:sp>
      <p:sp>
        <p:nvSpPr>
          <p:cNvPr id="5" name="Oval 5"/>
          <p:cNvSpPr>
            <a:spLocks noChangeArrowheads="1"/>
          </p:cNvSpPr>
          <p:nvPr/>
        </p:nvSpPr>
        <p:spPr bwMode="auto">
          <a:xfrm>
            <a:off x="3429000" y="1828800"/>
            <a:ext cx="762000" cy="762000"/>
          </a:xfrm>
          <a:prstGeom prst="ellipse">
            <a:avLst/>
          </a:prstGeom>
          <a:noFill/>
          <a:ln w="28575">
            <a:solidFill>
              <a:schemeClr val="bg2"/>
            </a:solidFill>
            <a:round/>
            <a:headEnd type="none" w="sm" len="sm"/>
            <a:tailEnd type="none" w="sm" len="sm"/>
          </a:ln>
        </p:spPr>
        <p:txBody>
          <a:bodyPr wrap="none" anchor="ctr"/>
          <a:lstStyle/>
          <a:p>
            <a:pPr>
              <a:spcBef>
                <a:spcPct val="0"/>
              </a:spcBef>
              <a:buClrTx/>
              <a:buFontTx/>
              <a:buNone/>
            </a:pPr>
            <a:r>
              <a:rPr lang="en-US" sz="3600">
                <a:latin typeface="Verdana" pitchFamily="34" charset="0"/>
              </a:rPr>
              <a:t>R</a:t>
            </a:r>
            <a:r>
              <a:rPr lang="en-US" sz="3600" baseline="-25000">
                <a:latin typeface="Verdana" pitchFamily="34" charset="0"/>
              </a:rPr>
              <a:t>2</a:t>
            </a:r>
          </a:p>
        </p:txBody>
      </p:sp>
      <p:sp>
        <p:nvSpPr>
          <p:cNvPr id="6" name="Oval 6"/>
          <p:cNvSpPr>
            <a:spLocks noChangeArrowheads="1"/>
          </p:cNvSpPr>
          <p:nvPr/>
        </p:nvSpPr>
        <p:spPr bwMode="auto">
          <a:xfrm>
            <a:off x="4572000" y="2209800"/>
            <a:ext cx="762000" cy="762000"/>
          </a:xfrm>
          <a:prstGeom prst="ellipse">
            <a:avLst/>
          </a:prstGeom>
          <a:noFill/>
          <a:ln w="28575">
            <a:solidFill>
              <a:srgbClr val="FF0000"/>
            </a:solidFill>
            <a:round/>
            <a:headEnd type="none" w="sm" len="sm"/>
            <a:tailEnd type="none" w="sm" len="sm"/>
          </a:ln>
        </p:spPr>
        <p:txBody>
          <a:bodyPr wrap="none" anchor="ctr"/>
          <a:lstStyle/>
          <a:p>
            <a:pPr>
              <a:spcBef>
                <a:spcPct val="0"/>
              </a:spcBef>
              <a:buClrTx/>
              <a:buFontTx/>
              <a:buNone/>
            </a:pPr>
            <a:r>
              <a:rPr lang="en-US" sz="3600">
                <a:solidFill>
                  <a:srgbClr val="FF0000"/>
                </a:solidFill>
                <a:latin typeface="Verdana" pitchFamily="34" charset="0"/>
              </a:rPr>
              <a:t>R</a:t>
            </a:r>
            <a:r>
              <a:rPr lang="en-US" sz="3600" baseline="-25000">
                <a:solidFill>
                  <a:srgbClr val="FF0000"/>
                </a:solidFill>
                <a:latin typeface="Verdana" pitchFamily="34" charset="0"/>
              </a:rPr>
              <a:t>3</a:t>
            </a:r>
          </a:p>
        </p:txBody>
      </p:sp>
      <p:sp>
        <p:nvSpPr>
          <p:cNvPr id="7" name="AutoShape 7"/>
          <p:cNvSpPr>
            <a:spLocks noChangeArrowheads="1"/>
          </p:cNvSpPr>
          <p:nvPr/>
        </p:nvSpPr>
        <p:spPr bwMode="auto">
          <a:xfrm>
            <a:off x="7062788" y="2308225"/>
            <a:ext cx="833437" cy="511175"/>
          </a:xfrm>
          <a:prstGeom prst="roundRect">
            <a:avLst>
              <a:gd name="adj" fmla="val 16667"/>
            </a:avLst>
          </a:prstGeom>
          <a:noFill/>
          <a:ln w="12700">
            <a:solidFill>
              <a:schemeClr val="bg2"/>
            </a:solidFill>
            <a:round/>
            <a:headEnd type="none" w="sm" len="sm"/>
            <a:tailEnd type="none" w="sm" len="sm"/>
          </a:ln>
        </p:spPr>
        <p:txBody>
          <a:bodyPr wrap="none">
            <a:spAutoFit/>
          </a:bodyPr>
          <a:lstStyle/>
          <a:p>
            <a:pPr algn="l">
              <a:spcBef>
                <a:spcPct val="0"/>
              </a:spcBef>
              <a:buClrTx/>
              <a:buFontTx/>
              <a:buNone/>
            </a:pPr>
            <a:r>
              <a:rPr lang="en-US">
                <a:latin typeface="Verdana" pitchFamily="34" charset="0"/>
              </a:rPr>
              <a:t>Bob</a:t>
            </a:r>
          </a:p>
        </p:txBody>
      </p:sp>
      <p:sp>
        <p:nvSpPr>
          <p:cNvPr id="8" name="Line 8"/>
          <p:cNvSpPr>
            <a:spLocks noChangeShapeType="1"/>
          </p:cNvSpPr>
          <p:nvPr/>
        </p:nvSpPr>
        <p:spPr bwMode="auto">
          <a:xfrm>
            <a:off x="2114550" y="2362200"/>
            <a:ext cx="400050" cy="685800"/>
          </a:xfrm>
          <a:prstGeom prst="line">
            <a:avLst/>
          </a:prstGeom>
          <a:noFill/>
          <a:ln w="28575">
            <a:solidFill>
              <a:schemeClr val="bg2"/>
            </a:solidFill>
            <a:round/>
            <a:headEnd type="none" w="sm" len="sm"/>
            <a:tailEnd type="triangle" w="med" len="med"/>
          </a:ln>
        </p:spPr>
        <p:txBody>
          <a:bodyPr/>
          <a:lstStyle/>
          <a:p>
            <a:endParaRPr lang="en-US"/>
          </a:p>
        </p:txBody>
      </p:sp>
      <p:sp>
        <p:nvSpPr>
          <p:cNvPr id="9" name="Line 9"/>
          <p:cNvSpPr>
            <a:spLocks noChangeShapeType="1"/>
          </p:cNvSpPr>
          <p:nvPr/>
        </p:nvSpPr>
        <p:spPr bwMode="auto">
          <a:xfrm flipV="1">
            <a:off x="3276600" y="2590800"/>
            <a:ext cx="381000" cy="457200"/>
          </a:xfrm>
          <a:prstGeom prst="line">
            <a:avLst/>
          </a:prstGeom>
          <a:noFill/>
          <a:ln w="28575">
            <a:solidFill>
              <a:schemeClr val="bg2"/>
            </a:solidFill>
            <a:round/>
            <a:headEnd type="none" w="sm" len="sm"/>
            <a:tailEnd type="triangle" w="med" len="med"/>
          </a:ln>
        </p:spPr>
        <p:txBody>
          <a:bodyPr/>
          <a:lstStyle/>
          <a:p>
            <a:endParaRPr lang="en-US"/>
          </a:p>
        </p:txBody>
      </p:sp>
      <p:sp>
        <p:nvSpPr>
          <p:cNvPr id="10" name="Line 10"/>
          <p:cNvSpPr>
            <a:spLocks noChangeShapeType="1"/>
          </p:cNvSpPr>
          <p:nvPr/>
        </p:nvSpPr>
        <p:spPr bwMode="auto">
          <a:xfrm>
            <a:off x="4191000" y="2209800"/>
            <a:ext cx="381000" cy="152400"/>
          </a:xfrm>
          <a:prstGeom prst="line">
            <a:avLst/>
          </a:prstGeom>
          <a:noFill/>
          <a:ln w="28575">
            <a:solidFill>
              <a:schemeClr val="bg2"/>
            </a:solidFill>
            <a:round/>
            <a:headEnd type="none" w="sm" len="sm"/>
            <a:tailEnd type="triangle" w="med" len="med"/>
          </a:ln>
        </p:spPr>
        <p:txBody>
          <a:bodyPr/>
          <a:lstStyle/>
          <a:p>
            <a:endParaRPr lang="en-US"/>
          </a:p>
        </p:txBody>
      </p:sp>
      <p:sp>
        <p:nvSpPr>
          <p:cNvPr id="11" name="Line 11"/>
          <p:cNvSpPr>
            <a:spLocks noChangeShapeType="1"/>
          </p:cNvSpPr>
          <p:nvPr/>
        </p:nvSpPr>
        <p:spPr bwMode="auto">
          <a:xfrm flipV="1">
            <a:off x="5334000" y="2492375"/>
            <a:ext cx="685800" cy="152400"/>
          </a:xfrm>
          <a:prstGeom prst="line">
            <a:avLst/>
          </a:prstGeom>
          <a:noFill/>
          <a:ln w="28575">
            <a:solidFill>
              <a:schemeClr val="bg2"/>
            </a:solidFill>
            <a:round/>
            <a:headEnd type="none" w="sm" len="sm"/>
            <a:tailEnd type="triangle" w="med" len="med"/>
          </a:ln>
        </p:spPr>
        <p:txBody>
          <a:bodyPr/>
          <a:lstStyle/>
          <a:p>
            <a:endParaRPr lang="en-US"/>
          </a:p>
        </p:txBody>
      </p:sp>
      <p:sp>
        <p:nvSpPr>
          <p:cNvPr id="12" name="Line 12"/>
          <p:cNvSpPr>
            <a:spLocks noChangeShapeType="1"/>
          </p:cNvSpPr>
          <p:nvPr/>
        </p:nvSpPr>
        <p:spPr bwMode="auto">
          <a:xfrm>
            <a:off x="6705600" y="2362200"/>
            <a:ext cx="360363" cy="228600"/>
          </a:xfrm>
          <a:prstGeom prst="line">
            <a:avLst/>
          </a:prstGeom>
          <a:noFill/>
          <a:ln w="28575">
            <a:solidFill>
              <a:schemeClr val="bg2"/>
            </a:solidFill>
            <a:round/>
            <a:headEnd type="none" w="sm" len="sm"/>
            <a:tailEnd type="triangle" w="med" len="med"/>
          </a:ln>
        </p:spPr>
        <p:txBody>
          <a:bodyPr/>
          <a:lstStyle/>
          <a:p>
            <a:endParaRPr lang="en-US"/>
          </a:p>
        </p:txBody>
      </p:sp>
      <p:sp>
        <p:nvSpPr>
          <p:cNvPr id="13" name="AutoShape 13"/>
          <p:cNvSpPr>
            <a:spLocks noChangeArrowheads="1"/>
          </p:cNvSpPr>
          <p:nvPr/>
        </p:nvSpPr>
        <p:spPr bwMode="auto">
          <a:xfrm>
            <a:off x="1143000" y="2133600"/>
            <a:ext cx="954088" cy="511175"/>
          </a:xfrm>
          <a:prstGeom prst="roundRect">
            <a:avLst>
              <a:gd name="adj" fmla="val 16667"/>
            </a:avLst>
          </a:prstGeom>
          <a:noFill/>
          <a:ln w="12700">
            <a:solidFill>
              <a:schemeClr val="bg2"/>
            </a:solidFill>
            <a:round/>
            <a:headEnd type="none" w="sm" len="sm"/>
            <a:tailEnd type="none" w="sm" len="sm"/>
          </a:ln>
        </p:spPr>
        <p:txBody>
          <a:bodyPr wrap="none">
            <a:spAutoFit/>
          </a:bodyPr>
          <a:lstStyle/>
          <a:p>
            <a:pPr algn="l">
              <a:spcBef>
                <a:spcPct val="0"/>
              </a:spcBef>
              <a:buClrTx/>
              <a:buFontTx/>
              <a:buNone/>
            </a:pPr>
            <a:r>
              <a:rPr lang="en-US">
                <a:latin typeface="Verdana" pitchFamily="34" charset="0"/>
              </a:rPr>
              <a:t>Alice</a:t>
            </a:r>
          </a:p>
        </p:txBody>
      </p:sp>
      <p:pic>
        <p:nvPicPr>
          <p:cNvPr id="14" name="Picture 14" descr="j0139031"/>
          <p:cNvPicPr>
            <a:picLocks noChangeAspect="1" noChangeArrowheads="1"/>
          </p:cNvPicPr>
          <p:nvPr/>
        </p:nvPicPr>
        <p:blipFill>
          <a:blip r:embed="rId2"/>
          <a:srcRect/>
          <a:stretch>
            <a:fillRect/>
          </a:stretch>
        </p:blipFill>
        <p:spPr bwMode="auto">
          <a:xfrm>
            <a:off x="5105400" y="2057400"/>
            <a:ext cx="387350" cy="533400"/>
          </a:xfrm>
          <a:prstGeom prst="rect">
            <a:avLst/>
          </a:prstGeom>
          <a:noFill/>
          <a:ln w="9525">
            <a:noFill/>
            <a:miter lim="800000"/>
            <a:headEnd/>
            <a:tailEnd/>
          </a:ln>
        </p:spPr>
      </p:pic>
      <p:sp>
        <p:nvSpPr>
          <p:cNvPr id="15" name="Rectangle 15"/>
          <p:cNvSpPr>
            <a:spLocks noChangeArrowheads="1"/>
          </p:cNvSpPr>
          <p:nvPr/>
        </p:nvSpPr>
        <p:spPr bwMode="auto">
          <a:xfrm>
            <a:off x="228600" y="4724400"/>
            <a:ext cx="8763000" cy="349250"/>
          </a:xfrm>
          <a:prstGeom prst="rect">
            <a:avLst/>
          </a:prstGeom>
          <a:solidFill>
            <a:schemeClr val="accent1"/>
          </a:solidFill>
          <a:ln w="12700">
            <a:solidFill>
              <a:srgbClr val="000000"/>
            </a:solidFill>
            <a:miter lim="800000"/>
            <a:headEnd type="none" w="sm" len="sm"/>
            <a:tailEnd type="none" w="sm" len="sm"/>
          </a:ln>
        </p:spPr>
        <p:txBody>
          <a:bodyPr>
            <a:spAutoFit/>
          </a:bodyPr>
          <a:lstStyle/>
          <a:p>
            <a:pPr algn="l">
              <a:spcBef>
                <a:spcPct val="0"/>
              </a:spcBef>
              <a:buClrTx/>
              <a:buFontTx/>
              <a:buNone/>
            </a:pPr>
            <a:r>
              <a:rPr lang="en-US" sz="1600">
                <a:solidFill>
                  <a:srgbClr val="000000"/>
                </a:solidFill>
                <a:latin typeface="Verdana" pitchFamily="34" charset="0"/>
              </a:rPr>
              <a:t>{R</a:t>
            </a:r>
            <a:r>
              <a:rPr lang="en-US" sz="1600" baseline="-25000">
                <a:solidFill>
                  <a:srgbClr val="000000"/>
                </a:solidFill>
                <a:latin typeface="Verdana" pitchFamily="34" charset="0"/>
              </a:rPr>
              <a:t>2</a:t>
            </a:r>
            <a:r>
              <a:rPr lang="en-US" sz="1600">
                <a:solidFill>
                  <a:srgbClr val="000000"/>
                </a:solidFill>
                <a:latin typeface="Verdana" pitchFamily="34" charset="0"/>
              </a:rPr>
              <a:t>,k</a:t>
            </a:r>
            <a:r>
              <a:rPr lang="en-US" sz="1600" baseline="-25000">
                <a:solidFill>
                  <a:srgbClr val="000000"/>
                </a:solidFill>
                <a:latin typeface="Verdana" pitchFamily="34" charset="0"/>
              </a:rPr>
              <a:t>1</a:t>
            </a:r>
            <a:r>
              <a:rPr lang="en-US" sz="1600">
                <a:solidFill>
                  <a:srgbClr val="000000"/>
                </a:solidFill>
                <a:latin typeface="Verdana" pitchFamily="34" charset="0"/>
              </a:rPr>
              <a:t>}</a:t>
            </a:r>
            <a:r>
              <a:rPr lang="en-US" sz="1600" baseline="-25000">
                <a:solidFill>
                  <a:srgbClr val="000000"/>
                </a:solidFill>
                <a:latin typeface="Verdana" pitchFamily="34" charset="0"/>
              </a:rPr>
              <a:t>pk(R</a:t>
            </a:r>
            <a:r>
              <a:rPr lang="en-US" sz="1600" baseline="-36000">
                <a:solidFill>
                  <a:srgbClr val="000000"/>
                </a:solidFill>
                <a:latin typeface="Verdana" pitchFamily="34" charset="0"/>
              </a:rPr>
              <a:t>1</a:t>
            </a:r>
            <a:r>
              <a:rPr lang="en-US" sz="1600" baseline="-25000">
                <a:solidFill>
                  <a:srgbClr val="000000"/>
                </a:solidFill>
                <a:latin typeface="Verdana" pitchFamily="34" charset="0"/>
              </a:rPr>
              <a:t>)</a:t>
            </a:r>
            <a:r>
              <a:rPr lang="en-US" sz="1600">
                <a:solidFill>
                  <a:srgbClr val="000000"/>
                </a:solidFill>
                <a:latin typeface="Verdana" pitchFamily="34" charset="0"/>
              </a:rPr>
              <a:t>,{                                                                                               }</a:t>
            </a:r>
            <a:r>
              <a:rPr lang="en-US" sz="1600" baseline="-25000">
                <a:solidFill>
                  <a:srgbClr val="000000"/>
                </a:solidFill>
                <a:latin typeface="Verdana" pitchFamily="34" charset="0"/>
              </a:rPr>
              <a:t>k</a:t>
            </a:r>
            <a:r>
              <a:rPr lang="en-US" sz="1600" baseline="-36000">
                <a:solidFill>
                  <a:srgbClr val="000000"/>
                </a:solidFill>
                <a:latin typeface="Verdana" pitchFamily="34" charset="0"/>
              </a:rPr>
              <a:t>1</a:t>
            </a:r>
          </a:p>
        </p:txBody>
      </p:sp>
      <p:sp>
        <p:nvSpPr>
          <p:cNvPr id="16" name="Rectangle 16"/>
          <p:cNvSpPr>
            <a:spLocks noChangeArrowheads="1"/>
          </p:cNvSpPr>
          <p:nvPr/>
        </p:nvSpPr>
        <p:spPr bwMode="auto">
          <a:xfrm>
            <a:off x="1752600" y="4572000"/>
            <a:ext cx="6858000" cy="349250"/>
          </a:xfrm>
          <a:prstGeom prst="rect">
            <a:avLst/>
          </a:prstGeom>
          <a:solidFill>
            <a:schemeClr val="accent1"/>
          </a:solidFill>
          <a:ln w="12700">
            <a:solidFill>
              <a:srgbClr val="000000"/>
            </a:solidFill>
            <a:miter lim="800000"/>
            <a:headEnd type="none" w="sm" len="sm"/>
            <a:tailEnd type="none" w="sm" len="sm"/>
          </a:ln>
        </p:spPr>
        <p:txBody>
          <a:bodyPr>
            <a:spAutoFit/>
          </a:bodyPr>
          <a:lstStyle/>
          <a:p>
            <a:pPr algn="l">
              <a:spcBef>
                <a:spcPct val="0"/>
              </a:spcBef>
              <a:buClrTx/>
              <a:buFontTx/>
              <a:buNone/>
            </a:pPr>
            <a:r>
              <a:rPr lang="en-US" sz="1600">
                <a:solidFill>
                  <a:srgbClr val="000000"/>
                </a:solidFill>
                <a:latin typeface="Verdana" pitchFamily="34" charset="0"/>
              </a:rPr>
              <a:t>{R</a:t>
            </a:r>
            <a:r>
              <a:rPr lang="en-US" sz="1600" baseline="-25000">
                <a:solidFill>
                  <a:srgbClr val="000000"/>
                </a:solidFill>
                <a:latin typeface="Verdana" pitchFamily="34" charset="0"/>
              </a:rPr>
              <a:t>3</a:t>
            </a:r>
            <a:r>
              <a:rPr lang="en-US" sz="1600">
                <a:solidFill>
                  <a:srgbClr val="000000"/>
                </a:solidFill>
                <a:latin typeface="Verdana" pitchFamily="34" charset="0"/>
              </a:rPr>
              <a:t>,k</a:t>
            </a:r>
            <a:r>
              <a:rPr lang="en-US" sz="1600" baseline="-25000">
                <a:solidFill>
                  <a:srgbClr val="000000"/>
                </a:solidFill>
                <a:latin typeface="Verdana" pitchFamily="34" charset="0"/>
              </a:rPr>
              <a:t>2</a:t>
            </a:r>
            <a:r>
              <a:rPr lang="en-US" sz="1600">
                <a:solidFill>
                  <a:srgbClr val="000000"/>
                </a:solidFill>
                <a:latin typeface="Verdana" pitchFamily="34" charset="0"/>
              </a:rPr>
              <a:t>}</a:t>
            </a:r>
            <a:r>
              <a:rPr lang="en-US" sz="1600" baseline="-25000">
                <a:solidFill>
                  <a:srgbClr val="000000"/>
                </a:solidFill>
                <a:latin typeface="Verdana" pitchFamily="34" charset="0"/>
              </a:rPr>
              <a:t>pk(R</a:t>
            </a:r>
            <a:r>
              <a:rPr lang="en-US" sz="1600" baseline="-36000">
                <a:solidFill>
                  <a:srgbClr val="000000"/>
                </a:solidFill>
                <a:latin typeface="Verdana" pitchFamily="34" charset="0"/>
              </a:rPr>
              <a:t>2</a:t>
            </a:r>
            <a:r>
              <a:rPr lang="en-US" sz="1600" baseline="-25000">
                <a:solidFill>
                  <a:srgbClr val="000000"/>
                </a:solidFill>
                <a:latin typeface="Verdana" pitchFamily="34" charset="0"/>
              </a:rPr>
              <a:t>)</a:t>
            </a:r>
            <a:r>
              <a:rPr lang="en-US" sz="1600">
                <a:solidFill>
                  <a:srgbClr val="000000"/>
                </a:solidFill>
                <a:latin typeface="Verdana" pitchFamily="34" charset="0"/>
              </a:rPr>
              <a:t>,{                                                                    }</a:t>
            </a:r>
            <a:r>
              <a:rPr lang="en-US" sz="1600" baseline="-25000">
                <a:solidFill>
                  <a:srgbClr val="000000"/>
                </a:solidFill>
                <a:latin typeface="Verdana" pitchFamily="34" charset="0"/>
              </a:rPr>
              <a:t>k</a:t>
            </a:r>
            <a:r>
              <a:rPr lang="en-US" sz="1600" baseline="-36000">
                <a:solidFill>
                  <a:srgbClr val="000000"/>
                </a:solidFill>
                <a:latin typeface="Verdana" pitchFamily="34" charset="0"/>
              </a:rPr>
              <a:t>2</a:t>
            </a:r>
          </a:p>
        </p:txBody>
      </p:sp>
      <p:sp>
        <p:nvSpPr>
          <p:cNvPr id="17" name="Rectangle 17"/>
          <p:cNvSpPr>
            <a:spLocks noChangeArrowheads="1"/>
          </p:cNvSpPr>
          <p:nvPr/>
        </p:nvSpPr>
        <p:spPr bwMode="auto">
          <a:xfrm>
            <a:off x="3276600" y="4406900"/>
            <a:ext cx="4902200" cy="349250"/>
          </a:xfrm>
          <a:prstGeom prst="rect">
            <a:avLst/>
          </a:prstGeom>
          <a:solidFill>
            <a:schemeClr val="accent1"/>
          </a:solidFill>
          <a:ln w="12700">
            <a:solidFill>
              <a:srgbClr val="000000"/>
            </a:solidFill>
            <a:miter lim="800000"/>
            <a:headEnd type="none" w="sm" len="sm"/>
            <a:tailEnd type="none" w="sm" len="sm"/>
          </a:ln>
        </p:spPr>
        <p:txBody>
          <a:bodyPr>
            <a:spAutoFit/>
          </a:bodyPr>
          <a:lstStyle/>
          <a:p>
            <a:pPr algn="l">
              <a:spcBef>
                <a:spcPct val="0"/>
              </a:spcBef>
              <a:buClrTx/>
              <a:buFontTx/>
              <a:buNone/>
            </a:pPr>
            <a:r>
              <a:rPr lang="en-US" sz="1600">
                <a:solidFill>
                  <a:srgbClr val="000000"/>
                </a:solidFill>
                <a:latin typeface="Verdana" pitchFamily="34" charset="0"/>
              </a:rPr>
              <a:t>{R</a:t>
            </a:r>
            <a:r>
              <a:rPr lang="en-US" sz="1600" baseline="-25000">
                <a:solidFill>
                  <a:srgbClr val="000000"/>
                </a:solidFill>
                <a:latin typeface="Verdana" pitchFamily="34" charset="0"/>
              </a:rPr>
              <a:t>4</a:t>
            </a:r>
            <a:r>
              <a:rPr lang="en-US" sz="1600">
                <a:solidFill>
                  <a:srgbClr val="000000"/>
                </a:solidFill>
                <a:latin typeface="Verdana" pitchFamily="34" charset="0"/>
              </a:rPr>
              <a:t>,k</a:t>
            </a:r>
            <a:r>
              <a:rPr lang="en-US" sz="1600" baseline="-25000">
                <a:solidFill>
                  <a:srgbClr val="000000"/>
                </a:solidFill>
                <a:latin typeface="Verdana" pitchFamily="34" charset="0"/>
              </a:rPr>
              <a:t>3</a:t>
            </a:r>
            <a:r>
              <a:rPr lang="en-US" sz="1600">
                <a:solidFill>
                  <a:srgbClr val="000000"/>
                </a:solidFill>
                <a:latin typeface="Verdana" pitchFamily="34" charset="0"/>
              </a:rPr>
              <a:t>}</a:t>
            </a:r>
            <a:r>
              <a:rPr lang="en-US" sz="1600" baseline="-25000">
                <a:solidFill>
                  <a:srgbClr val="000000"/>
                </a:solidFill>
                <a:latin typeface="Verdana" pitchFamily="34" charset="0"/>
              </a:rPr>
              <a:t>pk(R</a:t>
            </a:r>
            <a:r>
              <a:rPr lang="en-US" sz="1600" baseline="-36000">
                <a:solidFill>
                  <a:srgbClr val="000000"/>
                </a:solidFill>
                <a:latin typeface="Verdana" pitchFamily="34" charset="0"/>
              </a:rPr>
              <a:t>3</a:t>
            </a:r>
            <a:r>
              <a:rPr lang="en-US" sz="1600" baseline="-25000">
                <a:solidFill>
                  <a:srgbClr val="000000"/>
                </a:solidFill>
                <a:latin typeface="Verdana" pitchFamily="34" charset="0"/>
              </a:rPr>
              <a:t>)</a:t>
            </a:r>
            <a:r>
              <a:rPr lang="en-US" sz="1600">
                <a:solidFill>
                  <a:srgbClr val="000000"/>
                </a:solidFill>
                <a:latin typeface="Verdana" pitchFamily="34" charset="0"/>
              </a:rPr>
              <a:t>,{                                         }</a:t>
            </a:r>
            <a:r>
              <a:rPr lang="en-US" sz="1600" baseline="-25000">
                <a:solidFill>
                  <a:srgbClr val="000000"/>
                </a:solidFill>
                <a:latin typeface="Verdana" pitchFamily="34" charset="0"/>
              </a:rPr>
              <a:t>k</a:t>
            </a:r>
            <a:r>
              <a:rPr lang="en-US" sz="1600" baseline="-36000">
                <a:solidFill>
                  <a:srgbClr val="000000"/>
                </a:solidFill>
                <a:latin typeface="Verdana" pitchFamily="34" charset="0"/>
              </a:rPr>
              <a:t>3</a:t>
            </a:r>
          </a:p>
        </p:txBody>
      </p:sp>
      <p:sp>
        <p:nvSpPr>
          <p:cNvPr id="18" name="Rectangle 18"/>
          <p:cNvSpPr>
            <a:spLocks noChangeArrowheads="1"/>
          </p:cNvSpPr>
          <p:nvPr/>
        </p:nvSpPr>
        <p:spPr bwMode="auto">
          <a:xfrm>
            <a:off x="4800600" y="4267200"/>
            <a:ext cx="2971800" cy="349250"/>
          </a:xfrm>
          <a:prstGeom prst="rect">
            <a:avLst/>
          </a:prstGeom>
          <a:solidFill>
            <a:schemeClr val="accent1"/>
          </a:solidFill>
          <a:ln w="12700">
            <a:solidFill>
              <a:srgbClr val="000000"/>
            </a:solidFill>
            <a:miter lim="800000"/>
            <a:headEnd type="none" w="sm" len="sm"/>
            <a:tailEnd type="none" w="sm" len="sm"/>
          </a:ln>
        </p:spPr>
        <p:txBody>
          <a:bodyPr>
            <a:spAutoFit/>
          </a:bodyPr>
          <a:lstStyle/>
          <a:p>
            <a:pPr algn="l">
              <a:spcBef>
                <a:spcPct val="0"/>
              </a:spcBef>
              <a:buClrTx/>
              <a:buFontTx/>
              <a:buNone/>
            </a:pPr>
            <a:r>
              <a:rPr lang="en-US" sz="1600">
                <a:solidFill>
                  <a:srgbClr val="000000"/>
                </a:solidFill>
                <a:latin typeface="Verdana" pitchFamily="34" charset="0"/>
              </a:rPr>
              <a:t>{B,k</a:t>
            </a:r>
            <a:r>
              <a:rPr lang="en-US" sz="1600" baseline="-25000">
                <a:solidFill>
                  <a:srgbClr val="000000"/>
                </a:solidFill>
                <a:latin typeface="Verdana" pitchFamily="34" charset="0"/>
              </a:rPr>
              <a:t>4</a:t>
            </a:r>
            <a:r>
              <a:rPr lang="en-US" sz="1600">
                <a:solidFill>
                  <a:srgbClr val="000000"/>
                </a:solidFill>
                <a:latin typeface="Verdana" pitchFamily="34" charset="0"/>
              </a:rPr>
              <a:t>}</a:t>
            </a:r>
            <a:r>
              <a:rPr lang="en-US" sz="1600" baseline="-25000">
                <a:solidFill>
                  <a:srgbClr val="000000"/>
                </a:solidFill>
                <a:latin typeface="Verdana" pitchFamily="34" charset="0"/>
              </a:rPr>
              <a:t>pk(R</a:t>
            </a:r>
            <a:r>
              <a:rPr lang="en-US" sz="1600" baseline="-36000">
                <a:solidFill>
                  <a:srgbClr val="000000"/>
                </a:solidFill>
                <a:latin typeface="Verdana" pitchFamily="34" charset="0"/>
              </a:rPr>
              <a:t>4</a:t>
            </a:r>
            <a:r>
              <a:rPr lang="en-US" sz="1600" baseline="-25000">
                <a:solidFill>
                  <a:srgbClr val="000000"/>
                </a:solidFill>
                <a:latin typeface="Verdana" pitchFamily="34" charset="0"/>
              </a:rPr>
              <a:t>)</a:t>
            </a:r>
            <a:r>
              <a:rPr lang="en-US" sz="1600">
                <a:solidFill>
                  <a:srgbClr val="000000"/>
                </a:solidFill>
                <a:latin typeface="Verdana" pitchFamily="34" charset="0"/>
              </a:rPr>
              <a:t>,{               }</a:t>
            </a:r>
            <a:r>
              <a:rPr lang="en-US" sz="1600" baseline="-25000">
                <a:solidFill>
                  <a:srgbClr val="000000"/>
                </a:solidFill>
                <a:latin typeface="Verdana" pitchFamily="34" charset="0"/>
              </a:rPr>
              <a:t>k</a:t>
            </a:r>
            <a:r>
              <a:rPr lang="en-US" sz="1600" baseline="-36000">
                <a:solidFill>
                  <a:srgbClr val="000000"/>
                </a:solidFill>
                <a:latin typeface="Verdana" pitchFamily="34" charset="0"/>
              </a:rPr>
              <a:t>4</a:t>
            </a:r>
          </a:p>
        </p:txBody>
      </p:sp>
      <p:sp>
        <p:nvSpPr>
          <p:cNvPr id="19" name="Rectangle 19"/>
          <p:cNvSpPr>
            <a:spLocks noChangeArrowheads="1"/>
          </p:cNvSpPr>
          <p:nvPr/>
        </p:nvSpPr>
        <p:spPr bwMode="auto">
          <a:xfrm>
            <a:off x="6248400" y="4114800"/>
            <a:ext cx="1066800" cy="349250"/>
          </a:xfrm>
          <a:prstGeom prst="rect">
            <a:avLst/>
          </a:prstGeom>
          <a:solidFill>
            <a:schemeClr val="accent1"/>
          </a:solidFill>
          <a:ln w="12700">
            <a:solidFill>
              <a:srgbClr val="000000"/>
            </a:solidFill>
            <a:miter lim="800000"/>
            <a:headEnd type="none" w="sm" len="sm"/>
            <a:tailEnd type="none" w="sm" len="sm"/>
          </a:ln>
        </p:spPr>
        <p:txBody>
          <a:bodyPr>
            <a:spAutoFit/>
          </a:bodyPr>
          <a:lstStyle/>
          <a:p>
            <a:pPr algn="l">
              <a:spcBef>
                <a:spcPct val="0"/>
              </a:spcBef>
              <a:buClrTx/>
              <a:buFontTx/>
              <a:buNone/>
            </a:pPr>
            <a:r>
              <a:rPr lang="en-US" sz="1600">
                <a:solidFill>
                  <a:srgbClr val="000000"/>
                </a:solidFill>
                <a:latin typeface="Verdana" pitchFamily="34" charset="0"/>
              </a:rPr>
              <a:t>{M}</a:t>
            </a:r>
            <a:r>
              <a:rPr lang="en-US" sz="1600" baseline="-25000">
                <a:solidFill>
                  <a:srgbClr val="000000"/>
                </a:solidFill>
                <a:latin typeface="Verdana" pitchFamily="34" charset="0"/>
              </a:rPr>
              <a:t>pk(B)</a:t>
            </a:r>
            <a:endParaRPr lang="en-US" sz="1600" baseline="-25000">
              <a:solidFill>
                <a:srgbClr val="000000"/>
              </a:solidFill>
            </a:endParaRPr>
          </a:p>
        </p:txBody>
      </p:sp>
      <p:sp>
        <p:nvSpPr>
          <p:cNvPr id="20" name="Text Box 20"/>
          <p:cNvSpPr txBox="1">
            <a:spLocks noChangeArrowheads="1"/>
          </p:cNvSpPr>
          <p:nvPr/>
        </p:nvSpPr>
        <p:spPr bwMode="auto">
          <a:xfrm>
            <a:off x="228600" y="5410200"/>
            <a:ext cx="8445500" cy="830997"/>
          </a:xfrm>
          <a:prstGeom prst="rect">
            <a:avLst/>
          </a:prstGeom>
          <a:noFill/>
          <a:ln w="28575">
            <a:noFill/>
            <a:miter lim="800000"/>
            <a:headEnd/>
            <a:tailEnd/>
          </a:ln>
        </p:spPr>
        <p:txBody>
          <a:bodyPr wrap="square">
            <a:spAutoFit/>
          </a:bodyPr>
          <a:lstStyle/>
          <a:p>
            <a:pPr algn="l">
              <a:buFont typeface="Arial" pitchFamily="34" charset="0"/>
              <a:buChar char="•"/>
            </a:pPr>
            <a:r>
              <a:rPr lang="en-US" sz="2400" dirty="0"/>
              <a:t> Routing info for each link encrypted with router’s public key</a:t>
            </a:r>
          </a:p>
          <a:p>
            <a:pPr algn="l">
              <a:buFont typeface="Arial" pitchFamily="34" charset="0"/>
              <a:buChar char="•"/>
            </a:pPr>
            <a:r>
              <a:rPr lang="en-US" sz="2400" dirty="0"/>
              <a:t> Each router learns only the identity of the next router</a:t>
            </a:r>
          </a:p>
        </p:txBody>
      </p:sp>
      <p:pic>
        <p:nvPicPr>
          <p:cNvPr id="21" name="Picture 21" descr="FD00510_"/>
          <p:cNvPicPr>
            <a:picLocks noChangeAspect="1" noChangeArrowheads="1"/>
          </p:cNvPicPr>
          <p:nvPr/>
        </p:nvPicPr>
        <p:blipFill>
          <a:blip r:embed="rId3"/>
          <a:srcRect/>
          <a:stretch>
            <a:fillRect/>
          </a:stretch>
        </p:blipFill>
        <p:spPr bwMode="auto">
          <a:xfrm>
            <a:off x="2516188" y="3400425"/>
            <a:ext cx="760412" cy="866775"/>
          </a:xfrm>
          <a:prstGeom prst="rect">
            <a:avLst/>
          </a:prstGeom>
          <a:noFill/>
          <a:ln w="9525">
            <a:noFill/>
            <a:miter lim="800000"/>
            <a:headEnd/>
            <a:tailEnd/>
          </a:ln>
        </p:spPr>
      </p:pic>
      <p:pic>
        <p:nvPicPr>
          <p:cNvPr id="22" name="Picture 22" descr="FD00510_"/>
          <p:cNvPicPr>
            <a:picLocks noChangeAspect="1" noChangeArrowheads="1"/>
          </p:cNvPicPr>
          <p:nvPr/>
        </p:nvPicPr>
        <p:blipFill>
          <a:blip r:embed="rId3"/>
          <a:srcRect/>
          <a:stretch>
            <a:fillRect/>
          </a:stretch>
        </p:blipFill>
        <p:spPr bwMode="auto">
          <a:xfrm>
            <a:off x="3505200" y="1219200"/>
            <a:ext cx="560388" cy="638175"/>
          </a:xfrm>
          <a:prstGeom prst="rect">
            <a:avLst/>
          </a:prstGeom>
          <a:noFill/>
          <a:ln w="9525">
            <a:noFill/>
            <a:miter lim="800000"/>
            <a:headEnd/>
            <a:tailEnd/>
          </a:ln>
        </p:spPr>
      </p:pic>
      <p:pic>
        <p:nvPicPr>
          <p:cNvPr id="23" name="Picture 23" descr="FD00510_"/>
          <p:cNvPicPr>
            <a:picLocks noChangeAspect="1" noChangeArrowheads="1"/>
          </p:cNvPicPr>
          <p:nvPr/>
        </p:nvPicPr>
        <p:blipFill>
          <a:blip r:embed="rId3"/>
          <a:srcRect/>
          <a:stretch>
            <a:fillRect/>
          </a:stretch>
        </p:blipFill>
        <p:spPr bwMode="auto">
          <a:xfrm>
            <a:off x="4754563" y="1676400"/>
            <a:ext cx="427037" cy="485775"/>
          </a:xfrm>
          <a:prstGeom prst="rect">
            <a:avLst/>
          </a:prstGeom>
          <a:noFill/>
          <a:ln w="9525">
            <a:noFill/>
            <a:miter lim="800000"/>
            <a:headEnd/>
            <a:tailEnd/>
          </a:ln>
        </p:spPr>
      </p:pic>
      <p:pic>
        <p:nvPicPr>
          <p:cNvPr id="24" name="Picture 24" descr="FD00510_"/>
          <p:cNvPicPr>
            <a:picLocks noChangeAspect="1" noChangeArrowheads="1"/>
          </p:cNvPicPr>
          <p:nvPr/>
        </p:nvPicPr>
        <p:blipFill>
          <a:blip r:embed="rId3"/>
          <a:srcRect/>
          <a:stretch>
            <a:fillRect/>
          </a:stretch>
        </p:blipFill>
        <p:spPr bwMode="auto">
          <a:xfrm>
            <a:off x="6172200" y="1600200"/>
            <a:ext cx="268288" cy="304800"/>
          </a:xfrm>
          <a:prstGeom prst="rect">
            <a:avLst/>
          </a:prstGeom>
          <a:noFill/>
          <a:ln w="9525">
            <a:noFill/>
            <a:miter lim="800000"/>
            <a:headEnd/>
            <a:tailEnd/>
          </a:ln>
        </p:spPr>
      </p:pic>
      <p:pic>
        <p:nvPicPr>
          <p:cNvPr id="25" name="Picture 25" descr="FD00510_"/>
          <p:cNvPicPr>
            <a:picLocks noChangeAspect="1" noChangeArrowheads="1"/>
          </p:cNvPicPr>
          <p:nvPr/>
        </p:nvPicPr>
        <p:blipFill>
          <a:blip r:embed="rId3"/>
          <a:srcRect/>
          <a:stretch>
            <a:fillRect/>
          </a:stretch>
        </p:blipFill>
        <p:spPr bwMode="auto">
          <a:xfrm>
            <a:off x="7342188" y="2057400"/>
            <a:ext cx="201612" cy="228600"/>
          </a:xfrm>
          <a:prstGeom prst="rect">
            <a:avLst/>
          </a:prstGeom>
          <a:noFill/>
          <a:ln w="9525">
            <a:noFill/>
            <a:miter lim="800000"/>
            <a:headEnd/>
            <a:tailEnd/>
          </a:ln>
        </p:spPr>
      </p:pic>
      <p:sp>
        <p:nvSpPr>
          <p:cNvPr id="26" name="Title 1"/>
          <p:cNvSpPr txBox="1">
            <a:spLocks/>
          </p:cNvSpPr>
          <p:nvPr/>
        </p:nvSpPr>
        <p:spPr>
          <a:xfrm>
            <a:off x="685800" y="330200"/>
            <a:ext cx="7292975" cy="736600"/>
          </a:xfrm>
          <a:prstGeom prst="rect">
            <a:avLst/>
          </a:prstGeom>
        </p:spPr>
        <p:txBody>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332B7"/>
                </a:solidFill>
                <a:effectLst/>
                <a:uLnTx/>
                <a:uFillTx/>
                <a:latin typeface="+mj-lt"/>
                <a:ea typeface="ＭＳ Ｐゴシック" charset="-128"/>
                <a:cs typeface="ＭＳ Ｐゴシック" charset="-128"/>
              </a:rPr>
              <a:t>Onion Routing</a:t>
            </a:r>
            <a:endParaRPr kumimoji="0" lang="en-US" sz="3200" b="1" i="0" u="none" strike="noStrike" kern="0" cap="none" spc="0" normalizeH="0" baseline="0" noProof="0" dirty="0">
              <a:ln>
                <a:noFill/>
              </a:ln>
              <a:solidFill>
                <a:srgbClr val="0332B7"/>
              </a:solidFill>
              <a:effectLst/>
              <a:uLnTx/>
              <a:uFillTx/>
              <a:latin typeface="+mj-lt"/>
              <a:ea typeface="ＭＳ Ｐゴシック" charset="-128"/>
              <a:cs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8</a:t>
            </a:fld>
            <a:endParaRPr lang="en-US" b="0">
              <a:solidFill>
                <a:srgbClr val="FBBA03"/>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838200" y="1291192"/>
            <a:ext cx="7696200" cy="49195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9</a:t>
            </a:fld>
            <a:endParaRPr lang="en-US" b="0">
              <a:solidFill>
                <a:srgbClr val="FBBA03"/>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914400" y="1339411"/>
            <a:ext cx="7560497" cy="48327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CS252-template</Template>
  <TotalTime>35681</TotalTime>
  <Pages>12</Pages>
  <Words>376</Words>
  <Application>Microsoft Office PowerPoint</Application>
  <PresentationFormat>Letter Paper (8.5x11 in)</PresentationFormat>
  <Paragraphs>94</Paragraphs>
  <Slides>18</Slides>
  <Notes>1</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CS252-template</vt:lpstr>
      <vt:lpstr>Office Theme</vt:lpstr>
      <vt:lpstr>CSE 486/586 Distributed Systems Case Study: TOR Anonymity Network</vt:lpstr>
      <vt:lpstr>Outline</vt:lpstr>
      <vt:lpstr>Overview</vt:lpstr>
      <vt:lpstr>Users</vt:lpstr>
      <vt:lpstr>Slide 5</vt:lpstr>
      <vt:lpstr>Slide 6</vt:lpstr>
      <vt:lpstr>Slide 7</vt:lpstr>
      <vt:lpstr>Solution</vt:lpstr>
      <vt:lpstr>Solution</vt:lpstr>
      <vt:lpstr>Solution</vt:lpstr>
      <vt:lpstr>Hidden Services</vt:lpstr>
      <vt:lpstr>Hidden Services</vt:lpstr>
      <vt:lpstr>Hidden Services</vt:lpstr>
      <vt:lpstr>Hidden Services</vt:lpstr>
      <vt:lpstr>Hidden Services</vt:lpstr>
      <vt:lpstr>Hidden Services</vt:lpstr>
      <vt:lpstr>Future for TOR</vt:lpstr>
      <vt:lpstr>How to install/use TOR?</vt:lpstr>
    </vt:vector>
  </TitlesOfParts>
  <Company>UC Berkeley-EECS</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  Lec 01 - Introduction</dc:title>
  <dc:creator>Krste Asanovic</dc:creator>
  <cp:lastModifiedBy>Bahadir Ismail Aydin</cp:lastModifiedBy>
  <cp:revision>1654</cp:revision>
  <cp:lastPrinted>2012-04-23T17:24:28Z</cp:lastPrinted>
  <dcterms:created xsi:type="dcterms:W3CDTF">2012-03-21T04:48:11Z</dcterms:created>
  <dcterms:modified xsi:type="dcterms:W3CDTF">2012-04-28T23:52:41Z</dcterms:modified>
</cp:coreProperties>
</file>