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5"/>
  </p:notesMasterIdLst>
  <p:handoutMasterIdLst>
    <p:handoutMasterId r:id="rId26"/>
  </p:handoutMasterIdLst>
  <p:sldIdLst>
    <p:sldId id="322" r:id="rId3"/>
    <p:sldId id="645" r:id="rId4"/>
    <p:sldId id="649" r:id="rId5"/>
    <p:sldId id="651" r:id="rId6"/>
    <p:sldId id="670" r:id="rId7"/>
    <p:sldId id="671" r:id="rId8"/>
    <p:sldId id="672" r:id="rId9"/>
    <p:sldId id="673" r:id="rId10"/>
    <p:sldId id="674" r:id="rId11"/>
    <p:sldId id="660" r:id="rId12"/>
    <p:sldId id="661" r:id="rId13"/>
    <p:sldId id="662" r:id="rId14"/>
    <p:sldId id="663" r:id="rId15"/>
    <p:sldId id="668" r:id="rId16"/>
    <p:sldId id="659" r:id="rId17"/>
    <p:sldId id="664" r:id="rId18"/>
    <p:sldId id="665" r:id="rId19"/>
    <p:sldId id="666" r:id="rId20"/>
    <p:sldId id="667" r:id="rId21"/>
    <p:sldId id="669" r:id="rId22"/>
    <p:sldId id="658" r:id="rId23"/>
    <p:sldId id="584" r:id="rId24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80102" autoAdjust="0"/>
  </p:normalViewPr>
  <p:slideViewPr>
    <p:cSldViewPr>
      <p:cViewPr varScale="1">
        <p:scale>
          <a:sx n="83" d="100"/>
          <a:sy n="83" d="100"/>
        </p:scale>
        <p:origin x="-13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ADAC622-A9E5-CA41-9FAB-9F41B59D548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8F7D34C-3378-6F4E-97B2-1F749B37592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Banking Example (Once 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Banking transaction for a customer (e.g., at ATM or browser)</a:t>
            </a:r>
          </a:p>
          <a:p>
            <a:pPr lvl="1"/>
            <a:r>
              <a:rPr lang="en-US" dirty="0" smtClean="0"/>
              <a:t>Transfer $100 from saving to checking account</a:t>
            </a:r>
          </a:p>
          <a:p>
            <a:pPr lvl="1"/>
            <a:r>
              <a:rPr lang="en-US" dirty="0" smtClean="0"/>
              <a:t>Transfer $200 from money-market to checking account</a:t>
            </a:r>
          </a:p>
          <a:p>
            <a:pPr lvl="1"/>
            <a:r>
              <a:rPr lang="en-US" dirty="0" smtClean="0"/>
              <a:t>Withdraw $400 from checking account</a:t>
            </a:r>
          </a:p>
          <a:p>
            <a:r>
              <a:rPr lang="en-US" dirty="0" smtClean="0"/>
              <a:t>Transaction</a:t>
            </a:r>
            <a:endParaRPr lang="en-US" dirty="0" smtClean="0">
              <a:solidFill>
                <a:srgbClr val="0000FF"/>
              </a:solidFill>
              <a:latin typeface="Arial" charset="0"/>
              <a:ea typeface="ＭＳ Ｐゴシック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savings.deduct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(100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)</a:t>
            </a:r>
            <a:endParaRPr lang="en-US" dirty="0" smtClean="0">
              <a:solidFill>
                <a:srgbClr val="0000FF"/>
              </a:solidFill>
              <a:latin typeface="Arial" charset="0"/>
              <a:ea typeface="ＭＳ Ｐゴシック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checking.add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(100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mnymkt.deduct(200)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checking.add(200)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checking.deduct(400)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dispense(400)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Wait…We’ve Seen This Before…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some things that can go wrong?</a:t>
            </a:r>
          </a:p>
          <a:p>
            <a:pPr lvl="1"/>
            <a:r>
              <a:rPr lang="en-US" dirty="0" smtClean="0"/>
              <a:t>Multiple clients</a:t>
            </a:r>
          </a:p>
          <a:p>
            <a:pPr lvl="1"/>
            <a:r>
              <a:rPr lang="en-US" dirty="0" smtClean="0"/>
              <a:t>Multiple servers</a:t>
            </a:r>
          </a:p>
          <a:p>
            <a:r>
              <a:rPr lang="en-US" dirty="0" smtClean="0"/>
              <a:t>How do you solve this?</a:t>
            </a:r>
          </a:p>
          <a:p>
            <a:pPr lvl="1"/>
            <a:r>
              <a:rPr lang="en-US" dirty="0" smtClean="0"/>
              <a:t>Group everything as if it’s a single step</a:t>
            </a:r>
          </a:p>
          <a:p>
            <a:r>
              <a:rPr lang="en-US" dirty="0" smtClean="0"/>
              <a:t>Where have we seen this?</a:t>
            </a:r>
          </a:p>
          <a:p>
            <a:pPr lvl="1"/>
            <a:r>
              <a:rPr lang="en-US" dirty="0" smtClean="0"/>
              <a:t>Mutual exclusion lecture</a:t>
            </a:r>
          </a:p>
          <a:p>
            <a:r>
              <a:rPr lang="en-US" dirty="0" smtClean="0"/>
              <a:t>So, we’re done?</a:t>
            </a:r>
          </a:p>
          <a:p>
            <a:pPr lvl="1"/>
            <a:r>
              <a:rPr lang="en-US" dirty="0" smtClean="0"/>
              <a:t>No, we’re not satisfied.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Satisfied?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765550" cy="4038600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Process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err="1" smtClean="0"/>
              <a:t>l</a:t>
            </a:r>
            <a:r>
              <a:rPr lang="en-US" sz="2000" dirty="0" err="1" smtClean="0"/>
              <a:t>ock(mutex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savings.deduct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(100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checking.add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(100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mnymkt.deduct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(200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checking.add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(200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checking.deduct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(400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dispense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(400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);</a:t>
            </a:r>
          </a:p>
          <a:p>
            <a:pPr>
              <a:buNone/>
            </a:pPr>
            <a:r>
              <a:rPr lang="en-US" sz="2000" dirty="0" err="1" smtClean="0"/>
              <a:t>unlock(mutex</a:t>
            </a:r>
            <a:r>
              <a:rPr lang="en-US" sz="2000" dirty="0" smtClean="0"/>
              <a:t>);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765550" cy="4038600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Process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err="1" smtClean="0"/>
              <a:t>lock</a:t>
            </a:r>
            <a:r>
              <a:rPr lang="en-US" sz="2000" dirty="0" err="1" smtClean="0"/>
              <a:t>(mutex</a:t>
            </a:r>
            <a:r>
              <a:rPr lang="en-US" sz="2000" dirty="0" smtClean="0"/>
              <a:t>)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savings.deduct(100);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checking.add(100);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mnymkt.deduct(200);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checking.add(200);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checking.deduct(400);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dispense(400);</a:t>
            </a:r>
          </a:p>
          <a:p>
            <a:pPr>
              <a:buNone/>
            </a:pPr>
            <a:r>
              <a:rPr lang="en-US" sz="2000" dirty="0" err="1" smtClean="0"/>
              <a:t>unlock(mutex</a:t>
            </a:r>
            <a:r>
              <a:rPr lang="en-US" sz="2000" dirty="0" smtClean="0"/>
              <a:t>);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87700" y="1600200"/>
            <a:ext cx="3200400" cy="2438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38100" cmpd="dbl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Satisfied?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</a:t>
            </a:r>
            <a:r>
              <a:rPr lang="en-US" dirty="0" smtClean="0">
                <a:latin typeface="Arial" charset="0"/>
                <a:ea typeface="ＭＳ Ｐゴシック" charset="0"/>
              </a:rPr>
              <a:t>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1. 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savings.deduct(100)</a:t>
            </a:r>
            <a:r>
              <a:rPr lang="en-US" dirty="0" smtClean="0">
                <a:latin typeface="Arial" charset="0"/>
                <a:ea typeface="ＭＳ Ｐゴシック" charset="0"/>
              </a:rPr>
              <a:t>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2. 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checking.add(100)</a:t>
            </a:r>
            <a:r>
              <a:rPr lang="en-US" dirty="0" smtClean="0">
                <a:latin typeface="Arial" charset="0"/>
                <a:ea typeface="ＭＳ Ｐゴシック" charset="0"/>
              </a:rPr>
              <a:t>   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3. 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mnymkt.deduct(200)</a:t>
            </a:r>
            <a:r>
              <a:rPr lang="en-US" dirty="0" smtClean="0">
                <a:latin typeface="Arial" charset="0"/>
                <a:ea typeface="ＭＳ Ｐゴシック" charset="0"/>
              </a:rPr>
              <a:t>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4. 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checking.add(200)</a:t>
            </a:r>
            <a:r>
              <a:rPr lang="en-US" dirty="0" smtClean="0">
                <a:latin typeface="Arial" charset="0"/>
                <a:ea typeface="ＭＳ Ｐゴシック" charset="0"/>
              </a:rPr>
              <a:t>   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5. 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checking.deduct(400)</a:t>
            </a:r>
            <a:r>
              <a:rPr lang="en-US" dirty="0" smtClean="0">
                <a:latin typeface="Arial" charset="0"/>
                <a:ea typeface="ＭＳ Ｐゴシック" charset="0"/>
              </a:rPr>
              <a:t>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6. 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dispense(400)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50900" y="2185075"/>
            <a:ext cx="2082800" cy="14773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A failure at these points means the customer loses money; we need to restore old state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946400" y="2007275"/>
            <a:ext cx="393700" cy="444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921000" y="2794675"/>
            <a:ext cx="558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933700" y="3213775"/>
            <a:ext cx="495300" cy="35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642100" y="1854875"/>
            <a:ext cx="1828800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A failure at these points does not cause lost money, but old steps cannot be repeated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6083300" y="2375575"/>
            <a:ext cx="571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6045200" y="3112175"/>
            <a:ext cx="596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Satisfied?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What we discussed in mutual exclusion is one big lock.</a:t>
            </a:r>
          </a:p>
          <a:p>
            <a:pPr lvl="1"/>
            <a:r>
              <a:rPr lang="en-US" dirty="0" smtClean="0"/>
              <a:t>Everyone else has to wait.</a:t>
            </a:r>
          </a:p>
          <a:p>
            <a:pPr lvl="1"/>
            <a:r>
              <a:rPr lang="en-US" dirty="0" smtClean="0"/>
              <a:t>It does not necessarily deal with failures.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Observation: we can interleave some </a:t>
            </a:r>
            <a:r>
              <a:rPr lang="en-US" dirty="0" smtClean="0"/>
              <a:t>operations</a:t>
            </a:r>
            <a:r>
              <a:rPr lang="en-US" dirty="0" smtClean="0"/>
              <a:t> from different processes.</a:t>
            </a:r>
          </a:p>
          <a:p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If a process crashes while holding a lock</a:t>
            </a:r>
          </a:p>
          <a:p>
            <a:r>
              <a:rPr lang="en-US" dirty="0" smtClean="0"/>
              <a:t>Let’s go beyond simple locking!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for </a:t>
            </a:r>
            <a:r>
              <a:rPr lang="en-US" dirty="0" smtClean="0">
                <a:solidFill>
                  <a:srgbClr val="FF0000"/>
                </a:solidFill>
              </a:rPr>
              <a:t>grouping multiple operations into one</a:t>
            </a:r>
          </a:p>
          <a:p>
            <a:r>
              <a:rPr lang="en-US" dirty="0" smtClean="0"/>
              <a:t>A transaction is </a:t>
            </a:r>
            <a:r>
              <a:rPr lang="en-US" dirty="0" smtClean="0">
                <a:solidFill>
                  <a:srgbClr val="0000FF"/>
                </a:solidFill>
              </a:rPr>
              <a:t>indivisible (atomic) </a:t>
            </a:r>
            <a:r>
              <a:rPr lang="en-US" dirty="0" smtClean="0"/>
              <a:t>from the point of view of other transactions</a:t>
            </a:r>
          </a:p>
          <a:p>
            <a:pPr lvl="1"/>
            <a:r>
              <a:rPr lang="en-US" dirty="0" smtClean="0"/>
              <a:t>No access to intermediate results/states</a:t>
            </a:r>
          </a:p>
          <a:p>
            <a:pPr lvl="1"/>
            <a:r>
              <a:rPr lang="en-US" dirty="0" smtClean="0"/>
              <a:t>Free from interference by other operations</a:t>
            </a:r>
          </a:p>
          <a:p>
            <a:r>
              <a:rPr lang="en-US" dirty="0" smtClean="0"/>
              <a:t>Primitives</a:t>
            </a:r>
          </a:p>
          <a:p>
            <a:pPr lvl="1"/>
            <a:r>
              <a:rPr lang="en-US" dirty="0" smtClean="0"/>
              <a:t>b</a:t>
            </a:r>
            <a:r>
              <a:rPr lang="en-US" dirty="0" smtClean="0"/>
              <a:t>egin(): begins a transaction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ommit(): tries completing the transaction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bort(): aborts the transaction</a:t>
            </a:r>
          </a:p>
          <a:p>
            <a:r>
              <a:rPr lang="en-US" dirty="0" smtClean="0"/>
              <a:t>Implementing transactions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Performance</a:t>
            </a:r>
            <a:r>
              <a:rPr lang="en-US" dirty="0" smtClean="0"/>
              <a:t>: finding out what operations we can interleave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Failure</a:t>
            </a:r>
            <a:r>
              <a:rPr lang="en-US" dirty="0" smtClean="0"/>
              <a:t>: dealing with failures, rolling back changes if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Transactions: 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tomicity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 All or nothing  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onsistency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 if the server starts in a consistent state, the transaction ends with the server in a consistent state.  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solation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 Each transaction must be performed without interference from other transactions, i.e.,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the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non-final effects of a transaction must not be visible to other transactions.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urability: After a transaction has completed successfully, all its effects are saved in permanent storage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watch for when interleaving operations</a:t>
            </a:r>
          </a:p>
          <a:p>
            <a:r>
              <a:rPr lang="en-US" dirty="0" smtClean="0"/>
              <a:t>Lost update</a:t>
            </a:r>
          </a:p>
          <a:p>
            <a:pPr lvl="1"/>
            <a:r>
              <a:rPr lang="en-US" dirty="0" smtClean="0"/>
              <a:t>One transaction causes loss of information for another.</a:t>
            </a:r>
          </a:p>
          <a:p>
            <a:r>
              <a:rPr lang="en-US" dirty="0" smtClean="0"/>
              <a:t>Inconsistent retrieval</a:t>
            </a:r>
          </a:p>
          <a:p>
            <a:pPr lvl="1"/>
            <a:r>
              <a:rPr lang="en-US" dirty="0" smtClean="0"/>
              <a:t>Partial, incomplete results of one transaction are retrieved by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Update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One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transaction causes loss of info. for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another: consider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three account objects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32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u="sng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Transaction T1</a:t>
            </a:r>
            <a:r>
              <a:rPr lang="en-US" sz="3200" u="sng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balance =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b.getBalance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()</a:t>
            </a:r>
            <a:r>
              <a:rPr lang="en-US" sz="2800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balance =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b.getBalance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()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b.setBalance(balance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*1.1)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b.setBalance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= (balance*1.1)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a.withdraw(balance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* 0.1)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        </a:t>
            </a:r>
            <a:r>
              <a:rPr lang="en-US" sz="2000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c.withdraw(balance</a:t>
            </a:r>
            <a:r>
              <a:rPr lang="en-US" sz="2000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*0.1</a:t>
            </a:r>
            <a:r>
              <a:rPr lang="en-US" sz="2000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63500" indent="-63500">
              <a:lnSpc>
                <a:spcPct val="13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T1/T2</a:t>
            </a:r>
            <a:r>
              <a:rPr lang="ja-JP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err="1" smtClean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 update on the shared object, </a:t>
            </a:r>
            <a:r>
              <a:rPr lang="ja-JP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err="1" smtClean="0">
                <a:latin typeface="Arial" charset="0"/>
                <a:ea typeface="ＭＳ Ｐゴシック" charset="0"/>
                <a:cs typeface="ＭＳ Ｐゴシック" charset="0"/>
              </a:rPr>
              <a:t>b</a:t>
            </a:r>
            <a:r>
              <a:rPr lang="ja-JP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, is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14800" y="22606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24500" y="22479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921500" y="22479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300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695700" y="22733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181600" y="22606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578600" y="22606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721600" y="52832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280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378700" y="52959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734300" y="48641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80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378700" y="4876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734300" y="44323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220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391400" y="44450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747000" y="40132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220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404100" y="40259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784600" y="3429000"/>
            <a:ext cx="0" cy="952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784600" y="4368800"/>
            <a:ext cx="520700" cy="20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292600" y="4572000"/>
            <a:ext cx="0" cy="584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3810000" y="5130800"/>
            <a:ext cx="482600" cy="317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810000" y="54356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3771900" y="3162300"/>
            <a:ext cx="4191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178300" y="2667000"/>
            <a:ext cx="0" cy="50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36600" y="56896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Inconsistent Retrieval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Partial, incomplete results of one transaction are retrieved by another transaction.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32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u="sng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Transaction T1</a:t>
            </a:r>
            <a:r>
              <a:rPr lang="en-US" sz="3200" u="sng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a.withdraw(100)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	total =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a.getBalance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()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	total = total +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b.getBalance</a:t>
            </a:r>
            <a:endParaRPr lang="en-US" dirty="0" smtClean="0">
              <a:solidFill>
                <a:schemeClr val="hlink"/>
              </a:solidFill>
              <a:latin typeface="Arial" charset="0"/>
              <a:ea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b.deposit(100) </a:t>
            </a:r>
            <a:r>
              <a:rPr lang="en-US" sz="2000" dirty="0" smtClean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			       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					</a:t>
            </a:r>
            <a:r>
              <a:rPr lang="en-US" sz="2000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total = total + </a:t>
            </a:r>
            <a:r>
              <a:rPr lang="en-US" sz="2000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c.getBalance</a:t>
            </a:r>
            <a:endParaRPr lang="en-US" sz="2000" dirty="0" smtClean="0">
              <a:solidFill>
                <a:schemeClr val="bg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        </a:t>
            </a:r>
            <a:endParaRPr lang="en-US" sz="2000" dirty="0" smtClean="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T1</a:t>
            </a:r>
            <a:r>
              <a:rPr lang="ja-JP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err="1" smtClean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 partial result is used by T2, giving the wrong result</a:t>
            </a:r>
          </a:p>
          <a:p>
            <a:pPr marL="63500" indent="-63500">
              <a:lnSpc>
                <a:spcPct val="11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endParaRPr lang="en-US" sz="2000" dirty="0" smtClean="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73300" y="21971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59200" y="21844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70800" y="36957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0.00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54200" y="2209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416300" y="21971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51200" y="33020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00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895600" y="33147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696200" y="49149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500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696200" y="41656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47700" y="54864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245100" y="21844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300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902200" y="21971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658100" y="3352800"/>
            <a:ext cx="698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total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251200" y="45085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300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908300" y="45212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127500" y="2794000"/>
            <a:ext cx="12700" cy="269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RPC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295400"/>
            <a:ext cx="3200400" cy="48006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Client Process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90600" y="23622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Client Function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90600" y="35814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Client Stub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90600" y="49530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Socket API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181600" y="1295400"/>
            <a:ext cx="3200400" cy="48006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 Process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486400" y="23622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Server Function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486400" y="35814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Server Stub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486400" y="49530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Socket API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 bwMode="auto">
          <a:xfrm rot="5400000">
            <a:off x="2019300" y="3314700"/>
            <a:ext cx="5334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6" name="Straight Arrow Connector 15"/>
          <p:cNvCxnSpPr>
            <a:endCxn id="8" idx="0"/>
          </p:cNvCxnSpPr>
          <p:nvPr/>
        </p:nvCxnSpPr>
        <p:spPr bwMode="auto">
          <a:xfrm rot="5400000">
            <a:off x="1943100" y="4610100"/>
            <a:ext cx="685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9" name="Straight Arrow Connector 18"/>
          <p:cNvCxnSpPr>
            <a:stCxn id="8" idx="3"/>
            <a:endCxn id="13" idx="1"/>
          </p:cNvCxnSpPr>
          <p:nvPr/>
        </p:nvCxnSpPr>
        <p:spPr bwMode="auto">
          <a:xfrm>
            <a:off x="3581400" y="5295900"/>
            <a:ext cx="19050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2" name="Straight Arrow Connector 21"/>
          <p:cNvCxnSpPr>
            <a:stCxn id="13" idx="0"/>
            <a:endCxn id="12" idx="2"/>
          </p:cNvCxnSpPr>
          <p:nvPr/>
        </p:nvCxnSpPr>
        <p:spPr bwMode="auto">
          <a:xfrm rot="5400000" flipH="1" flipV="1">
            <a:off x="6438900" y="4610100"/>
            <a:ext cx="685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5" name="Straight Arrow Connector 24"/>
          <p:cNvCxnSpPr>
            <a:stCxn id="12" idx="0"/>
            <a:endCxn id="11" idx="2"/>
          </p:cNvCxnSpPr>
          <p:nvPr/>
        </p:nvCxnSpPr>
        <p:spPr bwMode="auto">
          <a:xfrm rot="5400000" flipH="1" flipV="1">
            <a:off x="6515100" y="3314700"/>
            <a:ext cx="5334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931878" y="4419600"/>
            <a:ext cx="3164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Marshalling/</a:t>
            </a:r>
            <a:r>
              <a:rPr lang="en-US" sz="2000" dirty="0" err="1" smtClean="0">
                <a:solidFill>
                  <a:srgbClr val="000000"/>
                </a:solidFill>
              </a:rPr>
              <a:t>unmarshalling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Control: Providing “Correct” Interleaving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000" dirty="0" smtClean="0"/>
              <a:t>An </a:t>
            </a:r>
            <a:r>
              <a:rPr lang="en-US" sz="2000" dirty="0" smtClean="0"/>
              <a:t>interleaving of the operations of 2 or more transactions is said to be </a:t>
            </a:r>
            <a:r>
              <a:rPr lang="en-US" sz="2000" i="1" dirty="0" smtClean="0">
                <a:solidFill>
                  <a:srgbClr val="FF0000"/>
                </a:solidFill>
              </a:rPr>
              <a:t>serially equivalent </a:t>
            </a:r>
            <a:r>
              <a:rPr lang="en-US" sz="2000" dirty="0" smtClean="0"/>
              <a:t>if the combined effect is the same as if these transactions had been performed sequentially (in some order).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endParaRPr lang="en-US" sz="2000" dirty="0" smtClean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endParaRPr lang="en-US" sz="2000" b="1" dirty="0" smtClean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b="1" dirty="0" smtClean="0"/>
              <a:t>   </a:t>
            </a:r>
            <a:r>
              <a:rPr lang="en-US" b="1" u="sng" dirty="0" smtClean="0">
                <a:solidFill>
                  <a:srgbClr val="0000FF"/>
                </a:solidFill>
              </a:rPr>
              <a:t>Transaction T1  </a:t>
            </a:r>
            <a:r>
              <a:rPr lang="en-US" b="1" u="sng" dirty="0" smtClean="0">
                <a:solidFill>
                  <a:schemeClr val="hlink"/>
                </a:solidFill>
              </a:rPr>
              <a:t>	             Transaction T2 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balance = </a:t>
            </a:r>
            <a:r>
              <a:rPr lang="en-US" sz="1600" b="1" dirty="0" err="1" smtClean="0">
                <a:solidFill>
                  <a:srgbClr val="0000FF"/>
                </a:solidFill>
              </a:rPr>
              <a:t>b.getBalance</a:t>
            </a:r>
            <a:r>
              <a:rPr lang="en-US" sz="1600" b="1" dirty="0" smtClean="0">
                <a:solidFill>
                  <a:srgbClr val="0000FF"/>
                </a:solidFill>
              </a:rPr>
              <a:t>()</a:t>
            </a:r>
            <a:r>
              <a:rPr lang="en-US" sz="2000" b="1" dirty="0" smtClean="0">
                <a:solidFill>
                  <a:srgbClr val="0000FF"/>
                </a:solidFill>
              </a:rPr>
              <a:t>	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b.setBalance</a:t>
            </a:r>
            <a:r>
              <a:rPr lang="en-US" sz="1600" b="1" dirty="0" smtClean="0">
                <a:solidFill>
                  <a:srgbClr val="0000FF"/>
                </a:solidFill>
              </a:rPr>
              <a:t> = (balance*1.1)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hlink"/>
                </a:solidFill>
              </a:rPr>
              <a:t>			       	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hlink"/>
                </a:solidFill>
              </a:rPr>
              <a:t>                                                           balance = </a:t>
            </a:r>
            <a:r>
              <a:rPr lang="en-US" sz="1600" b="1" dirty="0" err="1" smtClean="0">
                <a:solidFill>
                  <a:schemeClr val="hlink"/>
                </a:solidFill>
              </a:rPr>
              <a:t>b.getBalance</a:t>
            </a:r>
            <a:r>
              <a:rPr lang="en-US" sz="1600" b="1" dirty="0" smtClean="0">
                <a:solidFill>
                  <a:schemeClr val="hlink"/>
                </a:solidFill>
              </a:rPr>
              <a:t>()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bg2"/>
                </a:solidFill>
              </a:rPr>
              <a:t>				       	   </a:t>
            </a:r>
            <a:r>
              <a:rPr lang="en-US" sz="1600" b="1" dirty="0" err="1" smtClean="0">
                <a:solidFill>
                  <a:schemeClr val="hlink"/>
                </a:solidFill>
              </a:rPr>
              <a:t>b.setBalance(balance</a:t>
            </a:r>
            <a:r>
              <a:rPr lang="en-US" sz="1600" b="1" dirty="0" smtClean="0">
                <a:solidFill>
                  <a:schemeClr val="hlink"/>
                </a:solidFill>
              </a:rPr>
              <a:t>*1.1)</a:t>
            </a:r>
            <a:endParaRPr lang="en-US" sz="1600" b="1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a.withdraw(balance</a:t>
            </a:r>
            <a:r>
              <a:rPr lang="en-US" sz="1600" b="1" dirty="0" smtClean="0">
                <a:solidFill>
                  <a:srgbClr val="0000FF"/>
                </a:solidFill>
              </a:rPr>
              <a:t>* 0.1)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hlink"/>
                </a:solidFill>
              </a:rPr>
              <a:t>				        	   </a:t>
            </a:r>
            <a:r>
              <a:rPr lang="en-US" sz="1600" b="1" dirty="0" err="1" smtClean="0">
                <a:solidFill>
                  <a:schemeClr val="hlink"/>
                </a:solidFill>
              </a:rPr>
              <a:t>c.withdraw(balance</a:t>
            </a:r>
            <a:r>
              <a:rPr lang="en-US" sz="1600" b="1" dirty="0" smtClean="0">
                <a:solidFill>
                  <a:schemeClr val="hlink"/>
                </a:solidFill>
              </a:rPr>
              <a:t>*0.1</a:t>
            </a:r>
            <a:r>
              <a:rPr lang="en-US" sz="1600" b="1" dirty="0" smtClean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229100" y="3530600"/>
            <a:ext cx="12700" cy="2857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114800" y="26924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24500" y="26797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21500" y="26797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300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95700" y="27051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181600" y="26924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78600" y="26924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747000" y="57912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278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378700" y="58039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797300" y="54737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734300" y="50673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242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391400" y="50800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36600" y="64008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784600" y="4368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hlink"/>
                </a:solidFill>
              </a:rPr>
              <a:t>b</a:t>
            </a:r>
            <a:r>
              <a:rPr lang="en-US" sz="1800" dirty="0">
                <a:solidFill>
                  <a:schemeClr val="hlink"/>
                </a:solidFill>
              </a:rPr>
              <a:t>: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127500" y="43561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220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152900" y="54610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80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003925" y="3838574"/>
            <a:ext cx="2530475" cy="63094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</a:rPr>
              <a:t>== T1 (complete) followed</a:t>
            </a:r>
          </a:p>
          <a:p>
            <a:r>
              <a:rPr lang="en-US" b="1" dirty="0">
                <a:solidFill>
                  <a:srgbClr val="0000FF"/>
                </a:solidFill>
              </a:rPr>
              <a:t>	by T2 (complete)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Midterm</a:t>
            </a:r>
            <a:r>
              <a:rPr lang="en-US" dirty="0" smtClean="0">
                <a:solidFill>
                  <a:srgbClr val="FF0000"/>
                </a:solidFill>
              </a:rPr>
              <a:t>: 3/5 (Monday) in class</a:t>
            </a:r>
          </a:p>
          <a:p>
            <a:pPr lvl="1"/>
            <a:r>
              <a:rPr lang="en-US" dirty="0" smtClean="0"/>
              <a:t>45 minutes</a:t>
            </a:r>
          </a:p>
          <a:p>
            <a:pPr lvl="1"/>
            <a:r>
              <a:rPr lang="en-US" dirty="0" smtClean="0"/>
              <a:t>Everything up to</a:t>
            </a:r>
            <a:r>
              <a:rPr lang="en-US" dirty="0" smtClean="0"/>
              <a:t> </a:t>
            </a:r>
            <a:r>
              <a:rPr lang="en-US" dirty="0" smtClean="0"/>
              <a:t>Wednesday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 smtClean="0"/>
              <a:t>-page cheat sheet is allowed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need to turn in your cheat sheet at the end of your exam.</a:t>
            </a:r>
            <a:endParaRPr lang="en-US" dirty="0" smtClean="0"/>
          </a:p>
          <a:p>
            <a:r>
              <a:rPr lang="en-US" dirty="0" smtClean="0"/>
              <a:t>Please </a:t>
            </a:r>
            <a:r>
              <a:rPr lang="en-US" dirty="0" smtClean="0"/>
              <a:t>start project 1 as soon as possible!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Stub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181100"/>
            <a:ext cx="7848600" cy="52197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itchFamily="-84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84" charset="0"/>
                <a:ea typeface="+mn-ea"/>
                <a:cs typeface="+mn-cs"/>
              </a:rPr>
              <a:t>  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itchFamily="-84" charset="0"/>
              <a:ea typeface="+mn-ea"/>
              <a:cs typeface="+mn-cs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63600" y="34163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600" b="1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Interface </a:t>
            </a:r>
          </a:p>
          <a:p>
            <a:pPr algn="ctr">
              <a:defRPr/>
            </a:pPr>
            <a:r>
              <a:rPr lang="en-US" sz="1600" b="1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Specification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43200" y="3416300"/>
            <a:ext cx="1117600" cy="7493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89225" y="3546475"/>
            <a:ext cx="1243013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Stub Generator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838700" y="23368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/>
              <a:t>Server</a:t>
            </a:r>
          </a:p>
          <a:p>
            <a:pPr algn="ctr"/>
            <a:r>
              <a:rPr lang="en-US" sz="1600" b="1"/>
              <a:t>Stub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546600" y="34290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/>
              <a:t>Common</a:t>
            </a:r>
          </a:p>
          <a:p>
            <a:pPr algn="ctr"/>
            <a:r>
              <a:rPr lang="en-US" sz="1600" b="1"/>
              <a:t>Header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902200" y="44831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/>
              <a:t>Client </a:t>
            </a:r>
          </a:p>
          <a:p>
            <a:pPr algn="ctr"/>
            <a:r>
              <a:rPr lang="en-US" sz="1600" b="1"/>
              <a:t>Stub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197100" y="3746500"/>
            <a:ext cx="596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3822700" y="3771900"/>
            <a:ext cx="723900" cy="12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3810000" y="2692400"/>
            <a:ext cx="1016000" cy="109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835400" y="3771900"/>
            <a:ext cx="1079500" cy="1066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6756400" y="4495800"/>
            <a:ext cx="1104900" cy="698500"/>
          </a:xfrm>
          <a:prstGeom prst="roundRect">
            <a:avLst>
              <a:gd name="adj" fmla="val 16667"/>
            </a:avLst>
          </a:prstGeom>
          <a:solidFill>
            <a:srgbClr val="FEFF72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Client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Source 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105400" y="5537200"/>
            <a:ext cx="2921000" cy="7493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277100" y="5194300"/>
            <a:ext cx="0" cy="317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549900" y="5181600"/>
            <a:ext cx="0" cy="35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6261100" y="3429000"/>
            <a:ext cx="1371600" cy="698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RPC</a:t>
            </a:r>
          </a:p>
          <a:p>
            <a:pPr algn="ctr">
              <a:defRPr/>
            </a:pP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LIBRARY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6807200" y="2413000"/>
            <a:ext cx="1028700" cy="698500"/>
          </a:xfrm>
          <a:prstGeom prst="roundRect">
            <a:avLst>
              <a:gd name="adj" fmla="val 16667"/>
            </a:avLst>
          </a:prstGeom>
          <a:solidFill>
            <a:srgbClr val="FEFF72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Server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Source 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6159500" y="1866900"/>
            <a:ext cx="317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130800" y="1282700"/>
            <a:ext cx="2755900" cy="7493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5575300" y="2006600"/>
            <a:ext cx="0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356225" y="1501775"/>
            <a:ext cx="2259013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</a:rPr>
              <a:t>Compiler / Linker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7340600" y="2044700"/>
            <a:ext cx="127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6172200" y="3517900"/>
            <a:ext cx="1371600" cy="698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RPC</a:t>
            </a:r>
          </a:p>
          <a:p>
            <a:pPr algn="ctr">
              <a:defRPr/>
            </a:pP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LIBRARY</a:t>
            </a: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2819400" y="4940300"/>
            <a:ext cx="1104900" cy="6985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Client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Program </a:t>
            </a: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2882900" y="1968500"/>
            <a:ext cx="1028700" cy="6985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Server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Program</a:t>
            </a:r>
          </a:p>
        </p:txBody>
      </p:sp>
      <p:cxnSp>
        <p:nvCxnSpPr>
          <p:cNvPr id="30" name="AutoShape 28"/>
          <p:cNvCxnSpPr>
            <a:cxnSpLocks noChangeShapeType="1"/>
            <a:stCxn id="23" idx="1"/>
            <a:endCxn id="29" idx="0"/>
          </p:cNvCxnSpPr>
          <p:nvPr/>
        </p:nvCxnSpPr>
        <p:spPr bwMode="auto">
          <a:xfrm rot="10800000" flipV="1">
            <a:off x="3397250" y="1657350"/>
            <a:ext cx="1719263" cy="3111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31" name="AutoShape 29"/>
          <p:cNvCxnSpPr>
            <a:cxnSpLocks noChangeShapeType="1"/>
            <a:stCxn id="17" idx="1"/>
            <a:endCxn id="28" idx="2"/>
          </p:cNvCxnSpPr>
          <p:nvPr/>
        </p:nvCxnSpPr>
        <p:spPr bwMode="auto">
          <a:xfrm rot="10800000">
            <a:off x="3371850" y="5638800"/>
            <a:ext cx="1719263" cy="2730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6553200" y="2032000"/>
            <a:ext cx="0" cy="1409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5419725" y="5743575"/>
            <a:ext cx="2259013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</a:rPr>
              <a:t>Compiler / Linker</a:t>
            </a: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6565900" y="4229100"/>
            <a:ext cx="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796925" y="4183063"/>
            <a:ext cx="1582738" cy="290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e.g., in SUN XDR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676525" y="4208463"/>
            <a:ext cx="1119188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e.g., </a:t>
            </a:r>
            <a:r>
              <a:rPr lang="en-US" i="1"/>
              <a:t>rpcgen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7896225" y="1617663"/>
            <a:ext cx="460375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gcc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2079625" y="2214563"/>
            <a:ext cx="763588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.o, .exe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1914525" y="5110163"/>
            <a:ext cx="763588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.o, .exe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4454525" y="2455863"/>
            <a:ext cx="322263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.c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4378325" y="4906963"/>
            <a:ext cx="322263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.c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7921625" y="2392363"/>
            <a:ext cx="322263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.c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7934325" y="4564063"/>
            <a:ext cx="322263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.c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4467225" y="3141663"/>
            <a:ext cx="331788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.h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8010525" y="5770563"/>
            <a:ext cx="460375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gcc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Port </a:t>
            </a:r>
            <a:r>
              <a:rPr lang="en-US" dirty="0" err="1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7100" y="4140200"/>
            <a:ext cx="3213100" cy="2247900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50000">
                <a:srgbClr val="FFFFFF"/>
              </a:gs>
              <a:gs pos="100000">
                <a:srgbClr val="FFCCCC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27100" y="1435100"/>
            <a:ext cx="3213100" cy="2209800"/>
          </a:xfrm>
          <a:prstGeom prst="rect">
            <a:avLst/>
          </a:prstGeom>
          <a:gradFill rotWithShape="0">
            <a:gsLst>
              <a:gs pos="0">
                <a:srgbClr val="67F7F0"/>
              </a:gs>
              <a:gs pos="50000">
                <a:srgbClr val="FFFFFF"/>
              </a:gs>
              <a:gs pos="100000">
                <a:srgbClr val="67F7F0"/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622300" y="1219200"/>
            <a:ext cx="7848600" cy="529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-84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itchFamily="-84" charset="0"/>
                <a:ea typeface="+mn-ea"/>
                <a:cs typeface="+mn-cs"/>
              </a:rPr>
              <a:t>  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itchFamily="-84" charset="0"/>
              <a:ea typeface="+mn-ea"/>
              <a:cs typeface="+mn-cs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79500" y="1917700"/>
            <a:ext cx="1104900" cy="1130300"/>
          </a:xfrm>
          <a:prstGeom prst="roundRect">
            <a:avLst>
              <a:gd name="adj" fmla="val 16667"/>
            </a:avLst>
          </a:prstGeom>
          <a:solidFill>
            <a:srgbClr val="FEFF72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Client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Program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730500" y="5054600"/>
            <a:ext cx="1028700" cy="1041400"/>
          </a:xfrm>
          <a:prstGeom prst="roundRect">
            <a:avLst>
              <a:gd name="adj" fmla="val 16667"/>
            </a:avLst>
          </a:prstGeom>
          <a:solidFill>
            <a:srgbClr val="FEFF72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Server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procedure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155700" y="5676900"/>
            <a:ext cx="1371600" cy="571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/>
              <a:t>Server</a:t>
            </a:r>
          </a:p>
          <a:p>
            <a:pPr algn="ctr"/>
            <a:r>
              <a:rPr lang="en-US" sz="1600" b="1"/>
              <a:t>Stub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463800" y="1841500"/>
            <a:ext cx="1371600" cy="5588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/>
              <a:t>Client </a:t>
            </a:r>
          </a:p>
          <a:p>
            <a:pPr algn="ctr"/>
            <a:r>
              <a:rPr lang="en-US" sz="1600" b="1"/>
              <a:t>Stub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590800" y="2603500"/>
            <a:ext cx="1117600" cy="5461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24125" y="2593975"/>
            <a:ext cx="1243013" cy="5847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Network Code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066800" y="4305300"/>
            <a:ext cx="1270000" cy="5461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000125" y="4419600"/>
            <a:ext cx="1438275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Port </a:t>
            </a:r>
            <a:r>
              <a:rPr lang="en-US" sz="1600" b="1" dirty="0" err="1" smtClean="0">
                <a:solidFill>
                  <a:schemeClr val="tx1"/>
                </a:solidFill>
              </a:rPr>
              <a:t>Mapper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8" name="AutoShape 16"/>
          <p:cNvCxnSpPr>
            <a:cxnSpLocks noChangeShapeType="1"/>
          </p:cNvCxnSpPr>
          <p:nvPr/>
        </p:nvCxnSpPr>
        <p:spPr bwMode="auto">
          <a:xfrm rot="10800000" flipV="1">
            <a:off x="1812925" y="2860675"/>
            <a:ext cx="749300" cy="144780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19" name="AutoShape 17"/>
          <p:cNvCxnSpPr>
            <a:cxnSpLocks noChangeShapeType="1"/>
          </p:cNvCxnSpPr>
          <p:nvPr/>
        </p:nvCxnSpPr>
        <p:spPr bwMode="auto">
          <a:xfrm flipV="1">
            <a:off x="2344738" y="3163888"/>
            <a:ext cx="754062" cy="1411287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971800" y="4254500"/>
            <a:ext cx="1130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003300" y="1485900"/>
            <a:ext cx="1130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851400" y="1219200"/>
            <a:ext cx="3314700" cy="497059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635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 dirty="0">
                <a:solidFill>
                  <a:schemeClr val="tx1"/>
                </a:solidFill>
              </a:rPr>
              <a:t>Finding An RPC: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tx1"/>
                </a:solidFill>
              </a:rPr>
              <a:t>RPCs</a:t>
            </a:r>
            <a:r>
              <a:rPr lang="en-US" sz="1800" dirty="0">
                <a:solidFill>
                  <a:schemeClr val="tx1"/>
                </a:solidFill>
              </a:rPr>
              <a:t> live on specific hosts at specific ports.</a:t>
            </a:r>
          </a:p>
          <a:p>
            <a:pPr>
              <a:spcBef>
                <a:spcPct val="50000"/>
              </a:spcBef>
            </a:pPr>
            <a:r>
              <a:rPr lang="en-US" sz="1800" u="sng" dirty="0">
                <a:solidFill>
                  <a:schemeClr val="tx1"/>
                </a:solidFill>
              </a:rPr>
              <a:t>Port </a:t>
            </a:r>
            <a:r>
              <a:rPr lang="en-US" sz="1800" u="sng" dirty="0" err="1">
                <a:solidFill>
                  <a:schemeClr val="tx1"/>
                </a:solidFill>
              </a:rPr>
              <a:t>mapper</a:t>
            </a:r>
            <a:r>
              <a:rPr lang="en-US" sz="1800" dirty="0">
                <a:solidFill>
                  <a:schemeClr val="tx1"/>
                </a:solidFill>
              </a:rPr>
              <a:t> on the host maps from RPC name to port#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When a server process is initialized, it registers its </a:t>
            </a:r>
            <a:r>
              <a:rPr lang="en-US" sz="1800" dirty="0" err="1">
                <a:solidFill>
                  <a:schemeClr val="tx1"/>
                </a:solidFill>
              </a:rPr>
              <a:t>RPCs</a:t>
            </a:r>
            <a:r>
              <a:rPr lang="en-US" sz="1800" dirty="0">
                <a:solidFill>
                  <a:schemeClr val="tx1"/>
                </a:solidFill>
              </a:rPr>
              <a:t> (handle) with the port </a:t>
            </a:r>
            <a:r>
              <a:rPr lang="en-US" sz="1800" dirty="0" err="1">
                <a:solidFill>
                  <a:schemeClr val="tx1"/>
                </a:solidFill>
              </a:rPr>
              <a:t>mapper</a:t>
            </a:r>
            <a:r>
              <a:rPr lang="en-US" sz="1800" dirty="0">
                <a:solidFill>
                  <a:schemeClr val="tx1"/>
                </a:solidFill>
              </a:rPr>
              <a:t>  on the server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A client first connects to port </a:t>
            </a:r>
            <a:r>
              <a:rPr lang="en-US" sz="1800" dirty="0" err="1">
                <a:solidFill>
                  <a:schemeClr val="tx1"/>
                </a:solidFill>
              </a:rPr>
              <a:t>mapper</a:t>
            </a:r>
            <a:r>
              <a:rPr lang="en-US" sz="1800" dirty="0">
                <a:solidFill>
                  <a:schemeClr val="tx1"/>
                </a:solidFill>
              </a:rPr>
              <a:t> (daemon on standard port) to get this handle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The call to RPC is then made by connecting to the corresponding 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Failure </a:t>
            </a:r>
            <a:r>
              <a:rPr lang="en-US" dirty="0" smtClean="0"/>
              <a:t>Modes of RPC</a:t>
            </a:r>
            <a:endParaRPr lang="en-US" dirty="0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752600" y="16510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Execute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387600" y="12954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876300" y="12827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387600" y="23495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939800" y="2616200"/>
            <a:ext cx="144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295400" y="2451100"/>
            <a:ext cx="7493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Reply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276600" y="1714500"/>
            <a:ext cx="102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correct function</a:t>
            </a: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1752600" y="35814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Execute,</a:t>
            </a:r>
          </a:p>
          <a:p>
            <a:pPr algn="ctr"/>
            <a:r>
              <a:rPr lang="en-US" sz="1600" b="1"/>
              <a:t>Crash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387600" y="32258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876300" y="32131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2387600" y="42799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155700" y="3035300"/>
            <a:ext cx="10287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Request</a:t>
            </a:r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2146300" y="41021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17" name="AutoShape 17"/>
          <p:cNvSpPr>
            <a:spLocks noChangeArrowheads="1"/>
          </p:cNvSpPr>
          <p:nvPr/>
        </p:nvSpPr>
        <p:spPr bwMode="auto">
          <a:xfrm>
            <a:off x="1727200" y="52324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/>
              <a:t>Crash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362200" y="48768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H="1">
            <a:off x="850900" y="48641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130300" y="4686300"/>
            <a:ext cx="10287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Request</a:t>
            </a:r>
          </a:p>
        </p:txBody>
      </p:sp>
      <p:sp>
        <p:nvSpPr>
          <p:cNvPr id="25621" name="AutoShape 21"/>
          <p:cNvSpPr>
            <a:spLocks noChangeArrowheads="1"/>
          </p:cNvSpPr>
          <p:nvPr/>
        </p:nvSpPr>
        <p:spPr bwMode="auto">
          <a:xfrm>
            <a:off x="2133600" y="56769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22" name="AutoShape 22"/>
          <p:cNvSpPr>
            <a:spLocks noChangeArrowheads="1"/>
          </p:cNvSpPr>
          <p:nvPr/>
        </p:nvSpPr>
        <p:spPr bwMode="auto">
          <a:xfrm>
            <a:off x="5321300" y="16256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H="1">
            <a:off x="4737100" y="12446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902200" y="1092200"/>
            <a:ext cx="10287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Request</a:t>
            </a:r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auto">
          <a:xfrm>
            <a:off x="6007100" y="9906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26" name="AutoShape 26"/>
          <p:cNvSpPr>
            <a:spLocks noChangeArrowheads="1"/>
          </p:cNvSpPr>
          <p:nvPr/>
        </p:nvSpPr>
        <p:spPr bwMode="auto">
          <a:xfrm>
            <a:off x="5448300" y="30226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Execute</a:t>
            </a: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6083300" y="26670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H="1">
            <a:off x="4572000" y="26543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6083300" y="37211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 flipH="1">
            <a:off x="5168900" y="3987800"/>
            <a:ext cx="914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4991100" y="3822700"/>
            <a:ext cx="7493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Reply</a:t>
            </a:r>
          </a:p>
        </p:txBody>
      </p:sp>
      <p:sp>
        <p:nvSpPr>
          <p:cNvPr id="25632" name="AutoShape 32"/>
          <p:cNvSpPr>
            <a:spLocks noChangeArrowheads="1"/>
          </p:cNvSpPr>
          <p:nvPr/>
        </p:nvSpPr>
        <p:spPr bwMode="auto">
          <a:xfrm>
            <a:off x="5029200" y="36830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33" name="AutoShape 33"/>
          <p:cNvSpPr>
            <a:spLocks noChangeArrowheads="1"/>
          </p:cNvSpPr>
          <p:nvPr/>
        </p:nvSpPr>
        <p:spPr bwMode="auto">
          <a:xfrm>
            <a:off x="5626100" y="48514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Execute</a:t>
            </a:r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6261100" y="44958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 flipH="1">
            <a:off x="4749800" y="44831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6261100" y="55499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 flipH="1">
            <a:off x="4813300" y="5816600"/>
            <a:ext cx="144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5168900" y="5651500"/>
            <a:ext cx="7493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Reply</a:t>
            </a:r>
          </a:p>
        </p:txBody>
      </p:sp>
      <p:sp>
        <p:nvSpPr>
          <p:cNvPr id="25639" name="AutoShape 39"/>
          <p:cNvSpPr>
            <a:spLocks noChangeArrowheads="1"/>
          </p:cNvSpPr>
          <p:nvPr/>
        </p:nvSpPr>
        <p:spPr bwMode="auto">
          <a:xfrm>
            <a:off x="4457700" y="55372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3276600" y="3581400"/>
            <a:ext cx="10287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crash before reply </a:t>
            </a:r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4305300" y="914400"/>
            <a:ext cx="0" cy="5270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3124200" y="5270500"/>
            <a:ext cx="11557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crash before execution</a:t>
            </a: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7150100" y="1663700"/>
            <a:ext cx="102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lost request</a:t>
            </a: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7061200" y="2946400"/>
            <a:ext cx="10287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Channel fails during reply 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7188200" y="4673600"/>
            <a:ext cx="11176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Client machine fails before receiving reply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Invocation </a:t>
            </a:r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procedure call: </a:t>
            </a:r>
            <a:r>
              <a:rPr lang="en-US" dirty="0" smtClean="0">
                <a:solidFill>
                  <a:srgbClr val="FF0000"/>
                </a:solidFill>
              </a:rPr>
              <a:t>exactly-once</a:t>
            </a:r>
          </a:p>
          <a:p>
            <a:r>
              <a:rPr lang="en-US" dirty="0" smtClean="0"/>
              <a:t>Remote procedure call:</a:t>
            </a:r>
          </a:p>
          <a:p>
            <a:pPr lvl="1"/>
            <a:r>
              <a:rPr lang="en-US" dirty="0" smtClean="0"/>
              <a:t>0 times: server crashed or server process died before executing server code</a:t>
            </a:r>
          </a:p>
          <a:p>
            <a:pPr lvl="1"/>
            <a:r>
              <a:rPr lang="en-US" dirty="0" smtClean="0"/>
              <a:t>1 time: everything worked well, as expected</a:t>
            </a:r>
          </a:p>
          <a:p>
            <a:pPr lvl="1"/>
            <a:r>
              <a:rPr lang="en-US" dirty="0" smtClean="0"/>
              <a:t>1 or more: excess latency or lost reply from server and client retransmission</a:t>
            </a:r>
          </a:p>
          <a:p>
            <a:r>
              <a:rPr lang="en-US" dirty="0" smtClean="0"/>
              <a:t>When do these make sense?</a:t>
            </a:r>
          </a:p>
          <a:p>
            <a:pPr lvl="1"/>
            <a:r>
              <a:rPr lang="en-US" dirty="0" smtClean="0"/>
              <a:t>Idempotent functions: OK to run any number of times</a:t>
            </a:r>
          </a:p>
          <a:p>
            <a:pPr lvl="1"/>
            <a:r>
              <a:rPr lang="en-US" dirty="0" smtClean="0"/>
              <a:t>Non-idempotent functions: cannot do it</a:t>
            </a:r>
          </a:p>
          <a:p>
            <a:r>
              <a:rPr lang="en-US" dirty="0" smtClean="0"/>
              <a:t>What we can offer</a:t>
            </a:r>
          </a:p>
          <a:p>
            <a:pPr lvl="1"/>
            <a:r>
              <a:rPr lang="en-US" dirty="0" smtClean="0"/>
              <a:t>At least once</a:t>
            </a:r>
          </a:p>
          <a:p>
            <a:pPr lvl="1"/>
            <a:r>
              <a:rPr lang="en-US" dirty="0" smtClean="0"/>
              <a:t>At most once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Recap: Invocation </a:t>
            </a:r>
            <a:r>
              <a:rPr lang="en-GB" dirty="0" smtClean="0"/>
              <a:t>Semantics</a:t>
            </a:r>
            <a:endParaRPr lang="en-GB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3250" y="2057400"/>
            <a:ext cx="7937500" cy="3209925"/>
            <a:chOff x="375" y="1097"/>
            <a:chExt cx="5416" cy="2022"/>
          </a:xfrm>
        </p:grpSpPr>
        <p:sp>
          <p:nvSpPr>
            <p:cNvPr id="27668" name="Line 4"/>
            <p:cNvSpPr>
              <a:spLocks noChangeShapeType="1"/>
            </p:cNvSpPr>
            <p:nvPr/>
          </p:nvSpPr>
          <p:spPr bwMode="auto">
            <a:xfrm>
              <a:off x="375" y="1602"/>
              <a:ext cx="429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5"/>
            <p:cNvSpPr>
              <a:spLocks noChangeShapeType="1"/>
            </p:cNvSpPr>
            <p:nvPr/>
          </p:nvSpPr>
          <p:spPr bwMode="auto">
            <a:xfrm>
              <a:off x="375" y="2139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Rectangle 6"/>
            <p:cNvSpPr>
              <a:spLocks noChangeArrowheads="1"/>
            </p:cNvSpPr>
            <p:nvPr/>
          </p:nvSpPr>
          <p:spPr bwMode="auto">
            <a:xfrm>
              <a:off x="1756" y="1231"/>
              <a:ext cx="17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Fault tolerance measures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1" name="Rectangle 7"/>
            <p:cNvSpPr>
              <a:spLocks noChangeArrowheads="1"/>
            </p:cNvSpPr>
            <p:nvPr/>
          </p:nvSpPr>
          <p:spPr bwMode="auto">
            <a:xfrm>
              <a:off x="4830" y="1168"/>
              <a:ext cx="7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Invocation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2" name="Rectangle 8"/>
            <p:cNvSpPr>
              <a:spLocks noChangeArrowheads="1"/>
            </p:cNvSpPr>
            <p:nvPr/>
          </p:nvSpPr>
          <p:spPr bwMode="auto">
            <a:xfrm>
              <a:off x="4830" y="1325"/>
              <a:ext cx="6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semantics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3" name="Rectangle 9"/>
            <p:cNvSpPr>
              <a:spLocks noChangeArrowheads="1"/>
            </p:cNvSpPr>
            <p:nvPr/>
          </p:nvSpPr>
          <p:spPr bwMode="auto">
            <a:xfrm>
              <a:off x="661" y="1768"/>
              <a:ext cx="13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charset="0"/>
                </a:rPr>
                <a:t>Retransmit request 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4" name="Rectangle 10"/>
            <p:cNvSpPr>
              <a:spLocks noChangeArrowheads="1"/>
            </p:cNvSpPr>
            <p:nvPr/>
          </p:nvSpPr>
          <p:spPr bwMode="auto">
            <a:xfrm>
              <a:off x="981" y="1926"/>
              <a:ext cx="5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message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5" name="Rectangle 11"/>
            <p:cNvSpPr>
              <a:spLocks noChangeArrowheads="1"/>
            </p:cNvSpPr>
            <p:nvPr/>
          </p:nvSpPr>
          <p:spPr bwMode="auto">
            <a:xfrm>
              <a:off x="2146" y="1768"/>
              <a:ext cx="7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charset="0"/>
                </a:rPr>
                <a:t>Duplicate 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6" name="Rectangle 12"/>
            <p:cNvSpPr>
              <a:spLocks noChangeArrowheads="1"/>
            </p:cNvSpPr>
            <p:nvPr/>
          </p:nvSpPr>
          <p:spPr bwMode="auto">
            <a:xfrm>
              <a:off x="2201" y="1926"/>
              <a:ext cx="5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filtering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7" name="Rectangle 13"/>
            <p:cNvSpPr>
              <a:spLocks noChangeArrowheads="1"/>
            </p:cNvSpPr>
            <p:nvPr/>
          </p:nvSpPr>
          <p:spPr bwMode="auto">
            <a:xfrm>
              <a:off x="3219" y="1768"/>
              <a:ext cx="15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Re-execute procedure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8" name="Rectangle 14"/>
            <p:cNvSpPr>
              <a:spLocks noChangeArrowheads="1"/>
            </p:cNvSpPr>
            <p:nvPr/>
          </p:nvSpPr>
          <p:spPr bwMode="auto">
            <a:xfrm>
              <a:off x="3297" y="1926"/>
              <a:ext cx="1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or retransmit reply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79" name="Rectangle 15"/>
            <p:cNvSpPr>
              <a:spLocks noChangeArrowheads="1"/>
            </p:cNvSpPr>
            <p:nvPr/>
          </p:nvSpPr>
          <p:spPr bwMode="auto">
            <a:xfrm>
              <a:off x="651" y="2210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No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0" name="Rectangle 16"/>
            <p:cNvSpPr>
              <a:spLocks noChangeArrowheads="1"/>
            </p:cNvSpPr>
            <p:nvPr/>
          </p:nvSpPr>
          <p:spPr bwMode="auto">
            <a:xfrm>
              <a:off x="651" y="2526"/>
              <a:ext cx="2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1" name="Rectangle 17"/>
            <p:cNvSpPr>
              <a:spLocks noChangeArrowheads="1"/>
            </p:cNvSpPr>
            <p:nvPr/>
          </p:nvSpPr>
          <p:spPr bwMode="auto">
            <a:xfrm>
              <a:off x="651" y="2857"/>
              <a:ext cx="2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2" name="Rectangle 18"/>
            <p:cNvSpPr>
              <a:spLocks noChangeArrowheads="1"/>
            </p:cNvSpPr>
            <p:nvPr/>
          </p:nvSpPr>
          <p:spPr bwMode="auto">
            <a:xfrm>
              <a:off x="2051" y="2210"/>
              <a:ext cx="10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Not applicable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3" name="Rectangle 19"/>
            <p:cNvSpPr>
              <a:spLocks noChangeArrowheads="1"/>
            </p:cNvSpPr>
            <p:nvPr/>
          </p:nvSpPr>
          <p:spPr bwMode="auto">
            <a:xfrm>
              <a:off x="2051" y="2526"/>
              <a:ext cx="2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No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4" name="Rectangle 20"/>
            <p:cNvSpPr>
              <a:spLocks noChangeArrowheads="1"/>
            </p:cNvSpPr>
            <p:nvPr/>
          </p:nvSpPr>
          <p:spPr bwMode="auto">
            <a:xfrm>
              <a:off x="2051" y="2857"/>
              <a:ext cx="2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5" name="Rectangle 21"/>
            <p:cNvSpPr>
              <a:spLocks noChangeArrowheads="1"/>
            </p:cNvSpPr>
            <p:nvPr/>
          </p:nvSpPr>
          <p:spPr bwMode="auto">
            <a:xfrm>
              <a:off x="3230" y="2210"/>
              <a:ext cx="10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Not applicable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6" name="Rectangle 22"/>
            <p:cNvSpPr>
              <a:spLocks noChangeArrowheads="1"/>
            </p:cNvSpPr>
            <p:nvPr/>
          </p:nvSpPr>
          <p:spPr bwMode="auto">
            <a:xfrm>
              <a:off x="3230" y="2526"/>
              <a:ext cx="15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Re-execute procedure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7" name="Rectangle 23"/>
            <p:cNvSpPr>
              <a:spLocks noChangeArrowheads="1"/>
            </p:cNvSpPr>
            <p:nvPr/>
          </p:nvSpPr>
          <p:spPr bwMode="auto">
            <a:xfrm>
              <a:off x="3230" y="2857"/>
              <a:ext cx="143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Retransmit old reply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8" name="Rectangle 24"/>
            <p:cNvSpPr>
              <a:spLocks noChangeArrowheads="1"/>
            </p:cNvSpPr>
            <p:nvPr/>
          </p:nvSpPr>
          <p:spPr bwMode="auto">
            <a:xfrm>
              <a:off x="4841" y="2857"/>
              <a:ext cx="9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At-most-once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9" name="Rectangle 25"/>
            <p:cNvSpPr>
              <a:spLocks noChangeArrowheads="1"/>
            </p:cNvSpPr>
            <p:nvPr/>
          </p:nvSpPr>
          <p:spPr bwMode="auto">
            <a:xfrm>
              <a:off x="4830" y="2526"/>
              <a:ext cx="9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At-least-once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90" name="Rectangle 26"/>
            <p:cNvSpPr>
              <a:spLocks noChangeArrowheads="1"/>
            </p:cNvSpPr>
            <p:nvPr/>
          </p:nvSpPr>
          <p:spPr bwMode="auto">
            <a:xfrm>
              <a:off x="4999" y="2210"/>
              <a:ext cx="4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Maybe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91" name="Line 27"/>
            <p:cNvSpPr>
              <a:spLocks noChangeShapeType="1"/>
            </p:cNvSpPr>
            <p:nvPr/>
          </p:nvSpPr>
          <p:spPr bwMode="auto">
            <a:xfrm>
              <a:off x="375" y="1097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Line 28"/>
            <p:cNvSpPr>
              <a:spLocks noChangeShapeType="1"/>
            </p:cNvSpPr>
            <p:nvPr/>
          </p:nvSpPr>
          <p:spPr bwMode="auto">
            <a:xfrm>
              <a:off x="375" y="3118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at a Mid-Point: What We’ve Discussed So Far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communication infrastructure: the Internet</a:t>
            </a:r>
          </a:p>
          <a:p>
            <a:r>
              <a:rPr lang="en-US" dirty="0" smtClean="0"/>
              <a:t>Communication between two processes</a:t>
            </a:r>
          </a:p>
          <a:p>
            <a:pPr lvl="1"/>
            <a:r>
              <a:rPr lang="en-US" dirty="0" smtClean="0"/>
              <a:t>Socket API</a:t>
            </a:r>
          </a:p>
          <a:p>
            <a:pPr lvl="1"/>
            <a:r>
              <a:rPr lang="en-US" dirty="0" smtClean="0"/>
              <a:t>RPC</a:t>
            </a:r>
          </a:p>
          <a:p>
            <a:r>
              <a:rPr lang="en-US" dirty="0" smtClean="0"/>
              <a:t>Communication between multiple processes</a:t>
            </a:r>
          </a:p>
          <a:p>
            <a:pPr lvl="1"/>
            <a:r>
              <a:rPr lang="en-US" dirty="0" smtClean="0"/>
              <a:t>Multicast algorithms</a:t>
            </a:r>
          </a:p>
          <a:p>
            <a:r>
              <a:rPr lang="en-US" dirty="0" smtClean="0"/>
              <a:t>Concept of time in distributed systems</a:t>
            </a:r>
          </a:p>
          <a:p>
            <a:r>
              <a:rPr lang="en-US" dirty="0" smtClean="0"/>
              <a:t>Organization of distributed systems</a:t>
            </a:r>
          </a:p>
          <a:p>
            <a:pPr lvl="1"/>
            <a:r>
              <a:rPr lang="en-US" dirty="0" smtClean="0"/>
              <a:t>Server-client</a:t>
            </a:r>
          </a:p>
          <a:p>
            <a:pPr lvl="1"/>
            <a:r>
              <a:rPr lang="en-US" dirty="0" smtClean="0"/>
              <a:t>Peer-to-peer, </a:t>
            </a:r>
            <a:r>
              <a:rPr lang="en-US" dirty="0" err="1" smtClean="0"/>
              <a:t>DHTs</a:t>
            </a:r>
            <a:endParaRPr lang="en-US" dirty="0" smtClean="0"/>
          </a:p>
          <a:p>
            <a:r>
              <a:rPr lang="en-US" dirty="0" smtClean="0"/>
              <a:t>Impossibility of consensus</a:t>
            </a:r>
          </a:p>
          <a:p>
            <a:r>
              <a:rPr lang="en-US" dirty="0" smtClean="0"/>
              <a:t>Distributed algorithms</a:t>
            </a:r>
          </a:p>
          <a:p>
            <a:pPr lvl="1"/>
            <a:r>
              <a:rPr lang="en-US" dirty="0" smtClean="0"/>
              <a:t>Failure detection, global snapshots, mutual exclusion, leader 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Half of the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storage</a:t>
            </a:r>
          </a:p>
          <a:p>
            <a:r>
              <a:rPr lang="en-US" dirty="0" smtClean="0"/>
              <a:t>Consensus algorithm: </a:t>
            </a:r>
            <a:r>
              <a:rPr lang="en-US" dirty="0" err="1" smtClean="0"/>
              <a:t>Paxos</a:t>
            </a:r>
            <a:endParaRPr lang="en-US" dirty="0" smtClean="0"/>
          </a:p>
          <a:p>
            <a:r>
              <a:rPr lang="en-US" dirty="0" smtClean="0"/>
              <a:t>BFT (Byzantine Fault Tolerance)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24846</TotalTime>
  <Pages>12</Pages>
  <Words>1485</Words>
  <Application>Microsoft Macintosh PowerPoint</Application>
  <PresentationFormat>Letter Paper (8.5x11 in)</PresentationFormat>
  <Paragraphs>340</Paragraphs>
  <Slides>22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CS252-template</vt:lpstr>
      <vt:lpstr>Office Theme</vt:lpstr>
      <vt:lpstr>CSE 486/586 Distributed Systems Transactions</vt:lpstr>
      <vt:lpstr>Recap: RPC Process</vt:lpstr>
      <vt:lpstr>Recap: Stub Generation</vt:lpstr>
      <vt:lpstr>Recap: Port Mapper</vt:lpstr>
      <vt:lpstr>Recap: Failure Modes of RPC</vt:lpstr>
      <vt:lpstr>Recap: Invocation Semantics</vt:lpstr>
      <vt:lpstr>Recap: Invocation Semantics</vt:lpstr>
      <vt:lpstr>We’re at a Mid-Point: What We’ve Discussed So Far</vt:lpstr>
      <vt:lpstr>The Other Half of the Semester</vt:lpstr>
      <vt:lpstr>Today: Banking Example (Once Again)</vt:lpstr>
      <vt:lpstr>Wait…We’ve Seen This Before…</vt:lpstr>
      <vt:lpstr>Why Not Satisfied?</vt:lpstr>
      <vt:lpstr>Why Not Satisfied?</vt:lpstr>
      <vt:lpstr>Why Not Satisfied?</vt:lpstr>
      <vt:lpstr>Transaction</vt:lpstr>
      <vt:lpstr>Properties of Transactions: ACID</vt:lpstr>
      <vt:lpstr>Problems to Avoid</vt:lpstr>
      <vt:lpstr>Lost Update Problem</vt:lpstr>
      <vt:lpstr>Inconsistent Retrieval Problem</vt:lpstr>
      <vt:lpstr>Concurrency Control: Providing “Correct” Interleaving</vt:lpstr>
      <vt:lpstr>CSE 486/586 Administrivia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996</cp:revision>
  <cp:lastPrinted>2012-03-02T19:25:25Z</cp:lastPrinted>
  <dcterms:created xsi:type="dcterms:W3CDTF">2012-03-02T15:23:59Z</dcterms:created>
  <dcterms:modified xsi:type="dcterms:W3CDTF">2012-03-02T20:45:02Z</dcterms:modified>
  <cp:category/>
</cp:coreProperties>
</file>