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4"/>
  </p:notesMasterIdLst>
  <p:handoutMasterIdLst>
    <p:handoutMasterId r:id="rId25"/>
  </p:handoutMasterIdLst>
  <p:sldIdLst>
    <p:sldId id="322" r:id="rId3"/>
    <p:sldId id="844" r:id="rId4"/>
    <p:sldId id="859" r:id="rId5"/>
    <p:sldId id="860" r:id="rId6"/>
    <p:sldId id="861" r:id="rId7"/>
    <p:sldId id="845" r:id="rId8"/>
    <p:sldId id="847" r:id="rId9"/>
    <p:sldId id="848" r:id="rId10"/>
    <p:sldId id="849" r:id="rId11"/>
    <p:sldId id="850" r:id="rId12"/>
    <p:sldId id="851" r:id="rId13"/>
    <p:sldId id="852" r:id="rId14"/>
    <p:sldId id="853" r:id="rId15"/>
    <p:sldId id="854" r:id="rId16"/>
    <p:sldId id="855" r:id="rId17"/>
    <p:sldId id="856" r:id="rId18"/>
    <p:sldId id="857" r:id="rId19"/>
    <p:sldId id="858" r:id="rId20"/>
    <p:sldId id="864" r:id="rId21"/>
    <p:sldId id="796" r:id="rId22"/>
    <p:sldId id="584" r:id="rId23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80102" autoAdjust="0"/>
  </p:normalViewPr>
  <p:slideViewPr>
    <p:cSldViewPr>
      <p:cViewPr varScale="1">
        <p:scale>
          <a:sx n="86" d="100"/>
          <a:sy n="86" d="100"/>
        </p:scale>
        <p:origin x="-11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2: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Q4: </a:t>
            </a:r>
            <a:r>
              <a:rPr lang="en-US" dirty="0" smtClean="0">
                <a:solidFill>
                  <a:srgbClr val="0000FF"/>
                </a:solidFill>
              </a:rPr>
              <a:t>how do you control access to shared resources?</a:t>
            </a:r>
          </a:p>
          <a:p>
            <a:pPr lvl="1"/>
            <a:r>
              <a:rPr lang="en-US" dirty="0" smtClean="0"/>
              <a:t>A: Distributed </a:t>
            </a:r>
            <a:r>
              <a:rPr lang="en-US" dirty="0" smtClean="0"/>
              <a:t>mutual exclusion, </a:t>
            </a:r>
            <a:r>
              <a:rPr lang="en-US" dirty="0" smtClean="0"/>
              <a:t>leader election, </a:t>
            </a:r>
            <a:r>
              <a:rPr lang="en-US" dirty="0" smtClean="0"/>
              <a:t>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Ring election? Modified ring election? Bully algorithm?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133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3: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442680" cy="45593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2362200" y="1524000"/>
            <a:ext cx="3124200" cy="12192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I want to shake my tail.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Oval Callout 6"/>
          <p:cNvSpPr/>
          <p:nvPr/>
        </p:nvSpPr>
        <p:spPr bwMode="auto">
          <a:xfrm>
            <a:off x="4724400" y="2438400"/>
            <a:ext cx="4114800" cy="841248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No, I don’t want to.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Oval Callout 7"/>
          <p:cNvSpPr/>
          <p:nvPr/>
        </p:nvSpPr>
        <p:spPr bwMode="auto">
          <a:xfrm>
            <a:off x="3657600" y="2514600"/>
            <a:ext cx="1219200" cy="7620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OK</a:t>
            </a:r>
          </a:p>
        </p:txBody>
      </p:sp>
      <p:sp>
        <p:nvSpPr>
          <p:cNvPr id="9" name="Oval Callout 8"/>
          <p:cNvSpPr/>
          <p:nvPr/>
        </p:nvSpPr>
        <p:spPr bwMode="auto">
          <a:xfrm>
            <a:off x="5257800" y="3733800"/>
            <a:ext cx="1981200" cy="7620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No way!</a:t>
            </a:r>
          </a:p>
        </p:txBody>
      </p:sp>
    </p:spTree>
    <p:extLst>
      <p:ext uri="{BB962C8B-B14F-4D97-AF65-F5344CB8AC3E}">
        <p14:creationId xmlns:p14="http://schemas.microsoft.com/office/powerpoint/2010/main" val="180126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3: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Q5: </a:t>
            </a:r>
            <a:r>
              <a:rPr lang="en-US" dirty="0" smtClean="0">
                <a:solidFill>
                  <a:srgbClr val="0000FF"/>
                </a:solidFill>
              </a:rPr>
              <a:t>how do multiple machines reach an agreement?</a:t>
            </a:r>
          </a:p>
          <a:p>
            <a:pPr lvl="1"/>
            <a:r>
              <a:rPr lang="en-US" dirty="0" smtClean="0"/>
              <a:t>A: it’s impossible! (the FLT result), but algorithms do exist that get around the impossibility (</a:t>
            </a:r>
            <a:r>
              <a:rPr lang="en-US" dirty="0" err="1" smtClean="0"/>
              <a:t>Paxos</a:t>
            </a:r>
            <a:r>
              <a:rPr lang="en-US" dirty="0" smtClean="0"/>
              <a:t>, BFT, etc.)</a:t>
            </a:r>
          </a:p>
          <a:p>
            <a:pPr lvl="1"/>
            <a:r>
              <a:rPr lang="en-US" dirty="0" smtClean="0"/>
              <a:t>What are the phases for </a:t>
            </a:r>
            <a:r>
              <a:rPr lang="en-US" dirty="0" err="1" smtClean="0"/>
              <a:t>Paxos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76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4: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442680" cy="45593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2362200" y="1524000"/>
            <a:ext cx="3124200" cy="12192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Who has a brain?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Oval Callout 7"/>
          <p:cNvSpPr/>
          <p:nvPr/>
        </p:nvSpPr>
        <p:spPr bwMode="auto">
          <a:xfrm>
            <a:off x="3657600" y="2514600"/>
            <a:ext cx="1219200" cy="7620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 do.</a:t>
            </a:r>
          </a:p>
        </p:txBody>
      </p:sp>
      <p:sp>
        <p:nvSpPr>
          <p:cNvPr id="10" name="Oval Callout 9"/>
          <p:cNvSpPr/>
          <p:nvPr/>
        </p:nvSpPr>
        <p:spPr bwMode="auto">
          <a:xfrm>
            <a:off x="2667000" y="4267200"/>
            <a:ext cx="1676400" cy="6858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 don’t.</a:t>
            </a:r>
          </a:p>
        </p:txBody>
      </p:sp>
    </p:spTree>
    <p:extLst>
      <p:ext uri="{BB962C8B-B14F-4D97-AF65-F5344CB8AC3E}">
        <p14:creationId xmlns:p14="http://schemas.microsoft.com/office/powerpoint/2010/main" val="1506768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4: Storage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Q6: </a:t>
            </a:r>
            <a:r>
              <a:rPr lang="en-US" dirty="0" smtClean="0">
                <a:solidFill>
                  <a:srgbClr val="0000FF"/>
                </a:solidFill>
              </a:rPr>
              <a:t>how do you locate where things are and access them? </a:t>
            </a:r>
          </a:p>
          <a:p>
            <a:pPr lvl="1"/>
            <a:r>
              <a:rPr lang="en-US" dirty="0" smtClean="0"/>
              <a:t>A: DHT,</a:t>
            </a:r>
            <a:r>
              <a:rPr lang="en-US" dirty="0"/>
              <a:t> </a:t>
            </a:r>
            <a:r>
              <a:rPr lang="en-US" dirty="0" smtClean="0"/>
              <a:t>distributed file systems, etc.</a:t>
            </a:r>
          </a:p>
          <a:p>
            <a:pPr lvl="1"/>
            <a:r>
              <a:rPr lang="en-US" dirty="0" smtClean="0"/>
              <a:t>Consistent hashing?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08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5: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442680" cy="4559300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 bwMode="auto">
          <a:xfrm>
            <a:off x="2667000" y="4267200"/>
            <a:ext cx="1676400" cy="6858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zzz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…</a:t>
            </a:r>
          </a:p>
        </p:txBody>
      </p:sp>
      <p:sp>
        <p:nvSpPr>
          <p:cNvPr id="9" name="Oval Callout 8"/>
          <p:cNvSpPr/>
          <p:nvPr/>
        </p:nvSpPr>
        <p:spPr bwMode="auto">
          <a:xfrm>
            <a:off x="2286000" y="1295400"/>
            <a:ext cx="3505200" cy="13716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 have a feeling that something went wrong…</a:t>
            </a:r>
          </a:p>
        </p:txBody>
      </p:sp>
    </p:spTree>
    <p:extLst>
      <p:ext uri="{BB962C8B-B14F-4D97-AF65-F5344CB8AC3E}">
        <p14:creationId xmlns:p14="http://schemas.microsoft.com/office/powerpoint/2010/main" val="1137342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5: Non-Byzantine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Q7: </a:t>
            </a:r>
            <a:r>
              <a:rPr lang="en-US" dirty="0" smtClean="0">
                <a:solidFill>
                  <a:srgbClr val="0000FF"/>
                </a:solidFill>
              </a:rPr>
              <a:t>how do you know if a machine has failed?</a:t>
            </a:r>
          </a:p>
          <a:p>
            <a:pPr lvl="1"/>
            <a:r>
              <a:rPr lang="en-US" dirty="0" smtClean="0"/>
              <a:t>A: Failure detection</a:t>
            </a:r>
          </a:p>
          <a:p>
            <a:pPr lvl="1"/>
            <a:r>
              <a:rPr lang="en-US" dirty="0" smtClean="0"/>
              <a:t>What is the fundamental limit of a failure detector?</a:t>
            </a:r>
            <a:endParaRPr lang="en-US" dirty="0" smtClean="0"/>
          </a:p>
          <a:p>
            <a:r>
              <a:rPr lang="en-US" dirty="0" smtClean="0"/>
              <a:t>Q8: </a:t>
            </a:r>
            <a:r>
              <a:rPr lang="en-US" dirty="0" smtClean="0">
                <a:solidFill>
                  <a:srgbClr val="0000FF"/>
                </a:solidFill>
              </a:rPr>
              <a:t>how do you program your system to operate continually even under failures?</a:t>
            </a:r>
          </a:p>
          <a:p>
            <a:pPr lvl="1"/>
            <a:r>
              <a:rPr lang="en-US" dirty="0" smtClean="0"/>
              <a:t>A: Replication, gossiping</a:t>
            </a:r>
          </a:p>
          <a:p>
            <a:pPr lvl="1"/>
            <a:r>
              <a:rPr lang="en-US" dirty="0" err="1" smtClean="0"/>
              <a:t>Linearizability</a:t>
            </a:r>
            <a:r>
              <a:rPr lang="en-US" dirty="0"/>
              <a:t>? Sequential consistency? One-copy </a:t>
            </a:r>
            <a:r>
              <a:rPr lang="en-US" dirty="0" err="1"/>
              <a:t>seriarizability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43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6: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05000"/>
            <a:ext cx="4442680" cy="455930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 bwMode="auto">
          <a:xfrm>
            <a:off x="1371600" y="1295400"/>
            <a:ext cx="3505200" cy="13716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We’re under attack!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048000"/>
            <a:ext cx="212309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0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6: Byzantine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Q9: </a:t>
            </a:r>
            <a:r>
              <a:rPr lang="en-US" dirty="0" smtClean="0">
                <a:solidFill>
                  <a:srgbClr val="0000FF"/>
                </a:solidFill>
              </a:rPr>
              <a:t>how do you deal with attackers?</a:t>
            </a:r>
          </a:p>
          <a:p>
            <a:pPr lvl="1"/>
            <a:r>
              <a:rPr lang="en-US" dirty="0" smtClean="0"/>
              <a:t>A: Security</a:t>
            </a:r>
          </a:p>
          <a:p>
            <a:pPr lvl="1"/>
            <a:r>
              <a:rPr lang="en-US" dirty="0" smtClean="0"/>
              <a:t>What is onion routing?</a:t>
            </a:r>
            <a:endParaRPr lang="en-US" dirty="0" smtClean="0"/>
          </a:p>
          <a:p>
            <a:r>
              <a:rPr lang="en-US" dirty="0" smtClean="0"/>
              <a:t>Q10: </a:t>
            </a:r>
            <a:r>
              <a:rPr lang="en-US" dirty="0" smtClean="0">
                <a:solidFill>
                  <a:srgbClr val="0000FF"/>
                </a:solidFill>
              </a:rPr>
              <a:t>what if some machines malfunction?</a:t>
            </a:r>
          </a:p>
          <a:p>
            <a:pPr lvl="1"/>
            <a:r>
              <a:rPr lang="en-US" dirty="0" smtClean="0"/>
              <a:t>A: Byzantine </a:t>
            </a:r>
            <a:r>
              <a:rPr lang="en-US" dirty="0" smtClean="0"/>
              <a:t>fault </a:t>
            </a:r>
            <a:r>
              <a:rPr lang="en-US" dirty="0" smtClean="0"/>
              <a:t>tolerance</a:t>
            </a:r>
          </a:p>
          <a:p>
            <a:pPr lvl="1"/>
            <a:r>
              <a:rPr lang="en-US" dirty="0" smtClean="0"/>
              <a:t>To tolerate </a:t>
            </a:r>
            <a:r>
              <a:rPr lang="en-US" i="1" dirty="0" smtClean="0"/>
              <a:t>f</a:t>
            </a:r>
            <a:r>
              <a:rPr lang="en-US" dirty="0" smtClean="0"/>
              <a:t> faulty nodes, how many nodes do we need in total?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27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register as an Android developer?</a:t>
            </a:r>
          </a:p>
          <a:p>
            <a:endParaRPr lang="en-US" dirty="0"/>
          </a:p>
          <a:p>
            <a:r>
              <a:rPr lang="en-US" dirty="0" smtClean="0"/>
              <a:t>Developer </a:t>
            </a:r>
            <a:r>
              <a:rPr lang="en-US" dirty="0"/>
              <a:t>Registration</a:t>
            </a:r>
          </a:p>
          <a:p>
            <a:pPr lvl="1"/>
            <a:r>
              <a:rPr lang="en-US" dirty="0"/>
              <a:t>You must register to be able to distribute your products through Google Play. There is a one time $25 registration fee. We charge this fee to encourage higher quality products on Google Play (e.g. less </a:t>
            </a:r>
            <a:r>
              <a:rPr lang="en-US" dirty="0" err="1"/>
              <a:t>spammy</a:t>
            </a:r>
            <a:r>
              <a:rPr lang="en-US" dirty="0"/>
              <a:t> products)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Selling apps</a:t>
            </a:r>
          </a:p>
          <a:p>
            <a:pPr lvl="1"/>
            <a:r>
              <a:rPr lang="en-US" dirty="0"/>
              <a:t>If you're interested in selling priced applications, you'll need to be registered as a Google Checkout Merchant as well. To do this from Google Play publisher </a:t>
            </a:r>
            <a:r>
              <a:rPr lang="en-US" dirty="0" smtClean="0"/>
              <a:t>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69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i="1" dirty="0" smtClean="0"/>
          </a:p>
          <a:p>
            <a:r>
              <a:rPr lang="en-US" i="1" dirty="0" smtClean="0"/>
              <a:t>“The number of people who know how to build really solid distributed systems…is about ten”</a:t>
            </a:r>
          </a:p>
          <a:p>
            <a:pPr lvl="1"/>
            <a:r>
              <a:rPr lang="en-US" dirty="0" smtClean="0"/>
              <a:t>Scott </a:t>
            </a:r>
            <a:r>
              <a:rPr lang="en-US" dirty="0" err="1" smtClean="0"/>
              <a:t>Shenker</a:t>
            </a:r>
            <a:r>
              <a:rPr lang="en-US" dirty="0" smtClean="0"/>
              <a:t>, Professor at UC Berkeley</a:t>
            </a:r>
          </a:p>
          <a:p>
            <a:endParaRPr lang="en-US" dirty="0" smtClean="0"/>
          </a:p>
          <a:p>
            <a:r>
              <a:rPr lang="en-US" dirty="0" smtClean="0"/>
              <a:t>Are you confident now?</a:t>
            </a:r>
          </a:p>
          <a:p>
            <a:endParaRPr lang="en-US" dirty="0"/>
          </a:p>
          <a:p>
            <a:r>
              <a:rPr lang="en-US" dirty="0" smtClean="0"/>
              <a:t>What were the most interesting topic to you?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42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3 deadline tonight </a:t>
            </a:r>
            <a:r>
              <a:rPr lang="en-US" dirty="0" smtClean="0">
                <a:solidFill>
                  <a:srgbClr val="FF0000"/>
                </a:solidFill>
              </a:rPr>
              <a:t>@ </a:t>
            </a:r>
            <a:r>
              <a:rPr lang="en-US" dirty="0" smtClean="0">
                <a:solidFill>
                  <a:srgbClr val="FF0000"/>
                </a:solidFill>
              </a:rPr>
              <a:t>11:59PM</a:t>
            </a:r>
          </a:p>
          <a:p>
            <a:r>
              <a:rPr lang="en-US" dirty="0"/>
              <a:t>Final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5/7 (Monday), 3:30PM - 6:30PM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Norton </a:t>
            </a:r>
            <a:r>
              <a:rPr lang="en-US" dirty="0" smtClean="0">
                <a:solidFill>
                  <a:srgbClr val="FF0000"/>
                </a:solidFill>
              </a:rPr>
              <a:t>112</a:t>
            </a:r>
          </a:p>
          <a:p>
            <a:r>
              <a:rPr lang="en-US" dirty="0" smtClean="0"/>
              <a:t>Office hours this week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Usual time + usual class time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Today: 4pm – 5pm, WF: 3pm – 5pm</a:t>
            </a:r>
          </a:p>
          <a:p>
            <a:r>
              <a:rPr lang="en-US" dirty="0" smtClean="0"/>
              <a:t>Project scores this week!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</a:t>
            </a:r>
            <a:r>
              <a:rPr lang="en-US" dirty="0" smtClean="0"/>
              <a:t>).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Discussed (Midterm)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Networking basics (feat. </a:t>
            </a:r>
            <a:r>
              <a:rPr lang="en-US" dirty="0"/>
              <a:t>t</a:t>
            </a:r>
            <a:r>
              <a:rPr lang="en-US" dirty="0" smtClean="0"/>
              <a:t>he Internet)</a:t>
            </a:r>
          </a:p>
          <a:p>
            <a:r>
              <a:rPr lang="en-US" dirty="0" smtClean="0"/>
              <a:t>Failure detection</a:t>
            </a:r>
          </a:p>
          <a:p>
            <a:r>
              <a:rPr lang="en-US" dirty="0" smtClean="0"/>
              <a:t>Time synchronization</a:t>
            </a:r>
          </a:p>
          <a:p>
            <a:r>
              <a:rPr lang="en-US" dirty="0" smtClean="0"/>
              <a:t>Logical time &amp; global states</a:t>
            </a:r>
          </a:p>
          <a:p>
            <a:r>
              <a:rPr lang="en-US" dirty="0" smtClean="0"/>
              <a:t>P2P &amp; DHT</a:t>
            </a:r>
          </a:p>
          <a:p>
            <a:r>
              <a:rPr lang="en-US" dirty="0" smtClean="0"/>
              <a:t>Reliable multicast</a:t>
            </a:r>
          </a:p>
          <a:p>
            <a:r>
              <a:rPr lang="en-US" dirty="0" smtClean="0"/>
              <a:t>Consensus basics</a:t>
            </a:r>
          </a:p>
          <a:p>
            <a:r>
              <a:rPr lang="en-US" dirty="0" smtClean="0"/>
              <a:t>Mutual exclusion &amp; leader election</a:t>
            </a:r>
          </a:p>
          <a:p>
            <a:r>
              <a:rPr lang="en-US" dirty="0" smtClean="0"/>
              <a:t>RPC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72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Discussed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Transactions &amp; concurrency control</a:t>
            </a:r>
          </a:p>
          <a:p>
            <a:r>
              <a:rPr lang="en-US" dirty="0" smtClean="0"/>
              <a:t>Replication</a:t>
            </a:r>
          </a:p>
          <a:p>
            <a:r>
              <a:rPr lang="en-US" dirty="0" smtClean="0"/>
              <a:t>Gossiping</a:t>
            </a:r>
          </a:p>
          <a:p>
            <a:r>
              <a:rPr lang="en-US" dirty="0" smtClean="0"/>
              <a:t>Distributed file systems</a:t>
            </a:r>
          </a:p>
          <a:p>
            <a:r>
              <a:rPr lang="en-US" dirty="0" smtClean="0"/>
              <a:t>Distributed shared memory</a:t>
            </a:r>
          </a:p>
          <a:p>
            <a:r>
              <a:rPr lang="en-US" dirty="0" err="1" smtClean="0"/>
              <a:t>Paxos</a:t>
            </a:r>
            <a:endParaRPr lang="en-US" dirty="0" smtClean="0"/>
          </a:p>
          <a:p>
            <a:r>
              <a:rPr lang="en-US" dirty="0" smtClean="0"/>
              <a:t>BFT</a:t>
            </a:r>
          </a:p>
          <a:p>
            <a:r>
              <a:rPr lang="en-US" dirty="0" smtClean="0"/>
              <a:t>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6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Way I See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learned some of the building blocks &amp; fundamental results…</a:t>
            </a:r>
          </a:p>
          <a:p>
            <a:pPr lvl="1"/>
            <a:r>
              <a:rPr lang="en-US" dirty="0"/>
              <a:t>Networking </a:t>
            </a:r>
            <a:r>
              <a:rPr lang="en-US" dirty="0" smtClean="0"/>
              <a:t>basics, failure detection, logical time, reliable multicast, mutual exclusion, leader election, transactions, concurrency control, replication, gossiping, </a:t>
            </a:r>
            <a:r>
              <a:rPr lang="en-US" dirty="0" err="1" smtClean="0"/>
              <a:t>Paxos</a:t>
            </a:r>
            <a:r>
              <a:rPr lang="en-US" dirty="0" smtClean="0"/>
              <a:t>, BFT, …</a:t>
            </a:r>
            <a:endParaRPr lang="en-US" dirty="0"/>
          </a:p>
          <a:p>
            <a:r>
              <a:rPr lang="en-US" dirty="0" smtClean="0"/>
              <a:t>…and how real systems get built using those…</a:t>
            </a:r>
            <a:endParaRPr lang="en-US" dirty="0"/>
          </a:p>
          <a:p>
            <a:pPr lvl="1"/>
            <a:r>
              <a:rPr lang="en-US" dirty="0" smtClean="0"/>
              <a:t>P2P, DHT, Dynamo, FAWN, Chubby, …</a:t>
            </a:r>
          </a:p>
          <a:p>
            <a:r>
              <a:rPr lang="en-US" dirty="0" smtClean="0"/>
              <a:t>…and also got some experience in building/using the fundamental building blocks…</a:t>
            </a:r>
          </a:p>
          <a:p>
            <a:pPr lvl="1"/>
            <a:r>
              <a:rPr lang="en-US" dirty="0" smtClean="0"/>
              <a:t>Ordered multicast for messaging, a DHT, and a replicated key-value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4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</a:t>
            </a:r>
            <a:r>
              <a:rPr lang="en-US" dirty="0" smtClean="0"/>
              <a:t>Systems 10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Course goal: answering </a:t>
            </a:r>
            <a:r>
              <a:rPr lang="en-US" dirty="0" smtClean="0">
                <a:solidFill>
                  <a:srgbClr val="FF0000"/>
                </a:solidFill>
              </a:rPr>
              <a:t>10 questions on distributed systems</a:t>
            </a:r>
          </a:p>
          <a:p>
            <a:pPr lvl="1"/>
            <a:r>
              <a:rPr lang="en-US" dirty="0" smtClean="0"/>
              <a:t>At the end of the semester, if you can answer only 10 questions about distributed systems, you’ll probably get an A.</a:t>
            </a:r>
          </a:p>
          <a:p>
            <a:pPr lvl="1"/>
            <a:r>
              <a:rPr lang="en-US" dirty="0" smtClean="0"/>
              <a:t>Easy enough!</a:t>
            </a:r>
          </a:p>
          <a:p>
            <a:r>
              <a:rPr lang="en-US" dirty="0" smtClean="0"/>
              <a:t>What are those questions?</a:t>
            </a:r>
          </a:p>
          <a:p>
            <a:pPr lvl="1"/>
            <a:r>
              <a:rPr lang="en-US" dirty="0" smtClean="0"/>
              <a:t>Organized in 6 themes</a:t>
            </a:r>
          </a:p>
          <a:p>
            <a:pPr lvl="1"/>
            <a:r>
              <a:rPr lang="en-US" dirty="0" smtClean="0"/>
              <a:t>1~2 questions in each theme</a:t>
            </a:r>
          </a:p>
          <a:p>
            <a:pPr lvl="1"/>
            <a:r>
              <a:rPr lang="en-US" dirty="0" smtClean="0"/>
              <a:t>A few (or several) lectures to answer each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193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1: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442680" cy="45593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2743200" y="1524000"/>
            <a:ext cx="1676400" cy="12192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What’s up?</a:t>
            </a:r>
          </a:p>
        </p:txBody>
      </p:sp>
      <p:sp>
        <p:nvSpPr>
          <p:cNvPr id="7" name="Oval Callout 6"/>
          <p:cNvSpPr/>
          <p:nvPr/>
        </p:nvSpPr>
        <p:spPr bwMode="auto">
          <a:xfrm>
            <a:off x="4038600" y="2514600"/>
            <a:ext cx="1371600" cy="841248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Hey!</a:t>
            </a:r>
          </a:p>
        </p:txBody>
      </p:sp>
    </p:spTree>
    <p:extLst>
      <p:ext uri="{BB962C8B-B14F-4D97-AF65-F5344CB8AC3E}">
        <p14:creationId xmlns:p14="http://schemas.microsoft.com/office/powerpoint/2010/main" val="293806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1: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how do you talk to another machine?</a:t>
            </a:r>
          </a:p>
          <a:p>
            <a:pPr lvl="1"/>
            <a:r>
              <a:rPr lang="en-US" dirty="0" smtClean="0"/>
              <a:t>A: Networking basics</a:t>
            </a:r>
          </a:p>
          <a:p>
            <a:pPr lvl="1"/>
            <a:r>
              <a:rPr lang="en-US" dirty="0" smtClean="0"/>
              <a:t>Know how to use socket now?</a:t>
            </a:r>
            <a:endParaRPr lang="en-US" dirty="0" smtClean="0"/>
          </a:p>
          <a:p>
            <a:r>
              <a:rPr lang="en-US" dirty="0" smtClean="0"/>
              <a:t>Q2: </a:t>
            </a:r>
            <a:r>
              <a:rPr lang="en-US" dirty="0" smtClean="0">
                <a:solidFill>
                  <a:srgbClr val="0000FF"/>
                </a:solidFill>
              </a:rPr>
              <a:t>how do you talk to multiple machines at once?</a:t>
            </a:r>
          </a:p>
          <a:p>
            <a:pPr lvl="1"/>
            <a:r>
              <a:rPr lang="en-US" dirty="0" smtClean="0"/>
              <a:t>A: Multicast</a:t>
            </a:r>
          </a:p>
          <a:p>
            <a:pPr lvl="1"/>
            <a:r>
              <a:rPr lang="en-US" dirty="0" smtClean="0"/>
              <a:t>What is “reliable multicast”?</a:t>
            </a:r>
          </a:p>
          <a:p>
            <a:pPr lvl="1"/>
            <a:r>
              <a:rPr lang="en-US" dirty="0" smtClean="0"/>
              <a:t>What orderings are there for ordered multicast?</a:t>
            </a:r>
            <a:endParaRPr lang="en-US" dirty="0" smtClean="0"/>
          </a:p>
          <a:p>
            <a:r>
              <a:rPr lang="en-US" dirty="0" smtClean="0"/>
              <a:t>Q3: </a:t>
            </a:r>
            <a:r>
              <a:rPr lang="en-US" dirty="0" smtClean="0">
                <a:solidFill>
                  <a:srgbClr val="0000FF"/>
                </a:solidFill>
              </a:rPr>
              <a:t>can you call a function/method/procedure running in another machine</a:t>
            </a:r>
            <a:r>
              <a:rPr lang="en-US" dirty="0" smtClean="0">
                <a:solidFill>
                  <a:srgbClr val="0000FF"/>
                </a:solidFill>
              </a:rPr>
              <a:t>?</a:t>
            </a:r>
          </a:p>
          <a:p>
            <a:pPr lvl="1"/>
            <a:r>
              <a:rPr lang="en-US" dirty="0" smtClean="0"/>
              <a:t>A: RPC</a:t>
            </a:r>
          </a:p>
          <a:p>
            <a:pPr lvl="1"/>
            <a:r>
              <a:rPr lang="en-US" dirty="0" smtClean="0"/>
              <a:t>What is a stub compiler (generator)?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46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2: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442680" cy="45593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2362200" y="1524000"/>
            <a:ext cx="3124200" cy="12192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I’m shaking my tail.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Oval Callout 6"/>
          <p:cNvSpPr/>
          <p:nvPr/>
        </p:nvSpPr>
        <p:spPr bwMode="auto">
          <a:xfrm>
            <a:off x="4724400" y="2438400"/>
            <a:ext cx="3505200" cy="841248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What? I’m doing it too!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Oval Callout 7"/>
          <p:cNvSpPr/>
          <p:nvPr/>
        </p:nvSpPr>
        <p:spPr bwMode="auto">
          <a:xfrm>
            <a:off x="4800600" y="1143000"/>
            <a:ext cx="3048000" cy="10668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 thought I was doing it…</a:t>
            </a:r>
          </a:p>
        </p:txBody>
      </p:sp>
    </p:spTree>
    <p:extLst>
      <p:ext uri="{BB962C8B-B14F-4D97-AF65-F5344CB8AC3E}">
        <p14:creationId xmlns:p14="http://schemas.microsoft.com/office/powerpoint/2010/main" val="394210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35906</TotalTime>
  <Pages>12</Pages>
  <Words>862</Words>
  <Application>Microsoft Macintosh PowerPoint</Application>
  <PresentationFormat>Letter Paper (8.5x11 in)</PresentationFormat>
  <Paragraphs>161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CS252-template</vt:lpstr>
      <vt:lpstr>Office Theme</vt:lpstr>
      <vt:lpstr>CSE 486/586 Distributed Systems Wrap-up</vt:lpstr>
      <vt:lpstr>Building a Distributed System</vt:lpstr>
      <vt:lpstr>Things We Discussed (Midterm)</vt:lpstr>
      <vt:lpstr>Things We Discussed</vt:lpstr>
      <vt:lpstr>The Way I See It</vt:lpstr>
      <vt:lpstr>Distributed Systems 10 Questions</vt:lpstr>
      <vt:lpstr>Theme 1: Hint</vt:lpstr>
      <vt:lpstr>Theme 1: Communications</vt:lpstr>
      <vt:lpstr>Theme 2: Hint</vt:lpstr>
      <vt:lpstr>Theme 2: Concurrency</vt:lpstr>
      <vt:lpstr>Theme 3: Hint</vt:lpstr>
      <vt:lpstr>Theme 3: Consensus</vt:lpstr>
      <vt:lpstr>Theme 4: Hint</vt:lpstr>
      <vt:lpstr>Theme 4: Storage Management</vt:lpstr>
      <vt:lpstr>Theme 5: Hint</vt:lpstr>
      <vt:lpstr>Theme 5: Non-Byzantine Failures</vt:lpstr>
      <vt:lpstr>Theme 6: Hint</vt:lpstr>
      <vt:lpstr>Theme 6: Byzantine Failures</vt:lpstr>
      <vt:lpstr>Android…</vt:lpstr>
      <vt:lpstr>CSE 486/586 Administrivia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1681</cp:revision>
  <cp:lastPrinted>2012-04-23T17:24:28Z</cp:lastPrinted>
  <dcterms:created xsi:type="dcterms:W3CDTF">2012-03-21T04:48:11Z</dcterms:created>
  <dcterms:modified xsi:type="dcterms:W3CDTF">2012-04-30T20:12:22Z</dcterms:modified>
  <cp:category/>
</cp:coreProperties>
</file>