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FEF92D-8816-4DC0-9504-1CE9E0019BD6}">
          <p14:sldIdLst>
            <p14:sldId id="256"/>
            <p14:sldId id="257"/>
            <p14:sldId id="258"/>
            <p14:sldId id="259"/>
            <p14:sldId id="260"/>
            <p14:sldId id="261"/>
            <p14:sldId id="262"/>
            <p14:sldId id="263"/>
            <p14:sldId id="264"/>
            <p14:sldId id="265"/>
            <p14:sldId id="268"/>
            <p14:sldId id="266"/>
            <p14:sldId id="267"/>
            <p14:sldId id="269"/>
            <p14:sldId id="270"/>
            <p14:sldId id="271"/>
            <p14:sldId id="272"/>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44C34-9694-4AF7-A051-30834BA8B9E3}" type="datetimeFigureOut">
              <a:rPr lang="en-IN" smtClean="0"/>
              <a:t>22-07-2021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B5CA2-5222-4AD1-897F-25D7BEBA6F6D}" type="slidenum">
              <a:rPr lang="en-IN" smtClean="0"/>
              <a:t>‹#›</a:t>
            </a:fld>
            <a:endParaRPr lang="en-IN"/>
          </a:p>
        </p:txBody>
      </p:sp>
    </p:spTree>
    <p:extLst>
      <p:ext uri="{BB962C8B-B14F-4D97-AF65-F5344CB8AC3E}">
        <p14:creationId xmlns:p14="http://schemas.microsoft.com/office/powerpoint/2010/main" val="387323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79154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2DEB7-2270-48BF-B34D-62FA4430DE6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34620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137130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3072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2933679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395130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122424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1629851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145650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105947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24924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2DEB7-2270-48BF-B34D-62FA4430DE6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4668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2DEB7-2270-48BF-B34D-62FA4430DE66}"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206619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5746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9362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52DEB7-2270-48BF-B34D-62FA4430DE66}" type="datetimeFigureOut">
              <a:rPr lang="en-IN" smtClean="0"/>
              <a:t>22-07-2021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35038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2DEB7-2270-48BF-B34D-62FA4430DE6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F6C928-0FDA-46A7-A55F-58EC23BAC308}" type="slidenum">
              <a:rPr lang="en-IN" smtClean="0"/>
              <a:t>‹#›</a:t>
            </a:fld>
            <a:endParaRPr lang="en-IN"/>
          </a:p>
        </p:txBody>
      </p:sp>
    </p:spTree>
    <p:extLst>
      <p:ext uri="{BB962C8B-B14F-4D97-AF65-F5344CB8AC3E}">
        <p14:creationId xmlns:p14="http://schemas.microsoft.com/office/powerpoint/2010/main" val="25485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52DEB7-2270-48BF-B34D-62FA4430DE66}" type="datetimeFigureOut">
              <a:rPr lang="en-IN" smtClean="0"/>
              <a:t>22-07-2021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F6C928-0FDA-46A7-A55F-58EC23BAC308}" type="slidenum">
              <a:rPr lang="en-IN" smtClean="0"/>
              <a:t>‹#›</a:t>
            </a:fld>
            <a:endParaRPr lang="en-IN"/>
          </a:p>
        </p:txBody>
      </p:sp>
    </p:spTree>
    <p:extLst>
      <p:ext uri="{BB962C8B-B14F-4D97-AF65-F5344CB8AC3E}">
        <p14:creationId xmlns:p14="http://schemas.microsoft.com/office/powerpoint/2010/main" val="4030544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rihaspatitech.com/blog/custom-shopify-app-chat-bot-powered-price-negotiator/" TargetMode="External"/><Relationship Id="rId2" Type="http://schemas.openxmlformats.org/officeDocument/2006/relationships/hyperlink" Target="http://ijcsit.com/docs/Volume%206/vol6issue02/ijcsit2015060212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5705-6840-4744-8306-A0125E53A89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95127C4-B3D3-42FB-9391-BBBC6274E0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29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693F-33E3-4980-B000-D07BAA8EB2C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USE CASE DIAGRAM ADMIN</a:t>
            </a:r>
            <a:endParaRPr lang="en-IN"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F76D81D4-AB6D-4462-A1E0-6FBF0C38DDB2}"/>
              </a:ext>
            </a:extLst>
          </p:cNvPr>
          <p:cNvPicPr>
            <a:picLocks noGrp="1" noChangeAspect="1"/>
          </p:cNvPicPr>
          <p:nvPr>
            <p:ph idx="1"/>
          </p:nvPr>
        </p:nvPicPr>
        <p:blipFill>
          <a:blip r:embed="rId2">
            <a:lum/>
            <a:alphaModFix/>
          </a:blip>
          <a:srcRect/>
          <a:stretch>
            <a:fillRect/>
          </a:stretch>
        </p:blipFill>
        <p:spPr>
          <a:xfrm>
            <a:off x="2830810" y="2052638"/>
            <a:ext cx="5492156" cy="4195762"/>
          </a:xfrm>
          <a:prstGeom prst="rect">
            <a:avLst/>
          </a:prstGeom>
          <a:noFill/>
          <a:ln>
            <a:noFill/>
          </a:ln>
        </p:spPr>
      </p:pic>
    </p:spTree>
    <p:extLst>
      <p:ext uri="{BB962C8B-B14F-4D97-AF65-F5344CB8AC3E}">
        <p14:creationId xmlns:p14="http://schemas.microsoft.com/office/powerpoint/2010/main" val="220682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A5A3-A9AE-41FF-B26C-A510AD2C6EFC}"/>
              </a:ext>
            </a:extLst>
          </p:cNvPr>
          <p:cNvSpPr>
            <a:spLocks noGrp="1"/>
          </p:cNvSpPr>
          <p:nvPr>
            <p:ph type="title"/>
          </p:nvPr>
        </p:nvSpPr>
        <p:spPr/>
        <p:txBody>
          <a:bodyPr/>
          <a:lstStyle/>
          <a:p>
            <a:r>
              <a:rPr lang="en-IN" sz="4400" b="1" dirty="0">
                <a:latin typeface="Calibri" pitchFamily="18"/>
                <a:cs typeface="Calibri" pitchFamily="18"/>
              </a:rPr>
              <a:t>Use Case Diagram of User</a:t>
            </a:r>
            <a:endParaRPr lang="en-IN" dirty="0"/>
          </a:p>
        </p:txBody>
      </p:sp>
      <p:pic>
        <p:nvPicPr>
          <p:cNvPr id="4" name="Content Placeholder 3">
            <a:extLst>
              <a:ext uri="{FF2B5EF4-FFF2-40B4-BE49-F238E27FC236}">
                <a16:creationId xmlns:a16="http://schemas.microsoft.com/office/drawing/2014/main" id="{E182E1A0-8226-4984-9B2E-DD0AA6CBCFC1}"/>
              </a:ext>
            </a:extLst>
          </p:cNvPr>
          <p:cNvPicPr>
            <a:picLocks noGrp="1" noChangeAspect="1"/>
          </p:cNvPicPr>
          <p:nvPr>
            <p:ph idx="1"/>
          </p:nvPr>
        </p:nvPicPr>
        <p:blipFill>
          <a:blip r:embed="rId2">
            <a:lum/>
            <a:alphaModFix/>
          </a:blip>
          <a:srcRect/>
          <a:stretch>
            <a:fillRect/>
          </a:stretch>
        </p:blipFill>
        <p:spPr>
          <a:xfrm>
            <a:off x="3212080" y="2052638"/>
            <a:ext cx="4729616" cy="4195762"/>
          </a:xfrm>
          <a:prstGeom prst="rect">
            <a:avLst/>
          </a:prstGeom>
          <a:noFill/>
          <a:ln>
            <a:noFill/>
          </a:ln>
        </p:spPr>
      </p:pic>
    </p:spTree>
    <p:extLst>
      <p:ext uri="{BB962C8B-B14F-4D97-AF65-F5344CB8AC3E}">
        <p14:creationId xmlns:p14="http://schemas.microsoft.com/office/powerpoint/2010/main" val="254753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CAC9-4EFE-478C-9477-948E9585E9AC}"/>
              </a:ext>
            </a:extLst>
          </p:cNvPr>
          <p:cNvSpPr>
            <a:spLocks noGrp="1"/>
          </p:cNvSpPr>
          <p:nvPr>
            <p:ph type="title"/>
          </p:nvPr>
        </p:nvSpPr>
        <p:spPr/>
        <p:txBody>
          <a:bodyPr/>
          <a:lstStyle/>
          <a:p>
            <a:r>
              <a:rPr lang="en-IN" sz="4400" dirty="0">
                <a:latin typeface="Calibri" pitchFamily="18"/>
                <a:cs typeface="Calibri" pitchFamily="18"/>
              </a:rPr>
              <a:t> Sequence Diagram of Admin</a:t>
            </a:r>
            <a:endParaRPr lang="en-IN" dirty="0"/>
          </a:p>
        </p:txBody>
      </p:sp>
      <p:pic>
        <p:nvPicPr>
          <p:cNvPr id="4" name="Content Placeholder 3">
            <a:extLst>
              <a:ext uri="{FF2B5EF4-FFF2-40B4-BE49-F238E27FC236}">
                <a16:creationId xmlns:a16="http://schemas.microsoft.com/office/drawing/2014/main" id="{4658B98D-93D7-4976-A0DC-01243DF3B306}"/>
              </a:ext>
            </a:extLst>
          </p:cNvPr>
          <p:cNvPicPr>
            <a:picLocks noGrp="1" noChangeAspect="1"/>
          </p:cNvPicPr>
          <p:nvPr>
            <p:ph idx="1"/>
          </p:nvPr>
        </p:nvPicPr>
        <p:blipFill>
          <a:blip r:embed="rId2">
            <a:lum/>
            <a:alphaModFix/>
          </a:blip>
          <a:srcRect/>
          <a:stretch>
            <a:fillRect/>
          </a:stretch>
        </p:blipFill>
        <p:spPr>
          <a:xfrm>
            <a:off x="2066925" y="2297906"/>
            <a:ext cx="7019925" cy="3705225"/>
          </a:xfrm>
          <a:prstGeom prst="rect">
            <a:avLst/>
          </a:prstGeom>
          <a:noFill/>
          <a:ln>
            <a:noFill/>
          </a:ln>
        </p:spPr>
      </p:pic>
    </p:spTree>
    <p:extLst>
      <p:ext uri="{BB962C8B-B14F-4D97-AF65-F5344CB8AC3E}">
        <p14:creationId xmlns:p14="http://schemas.microsoft.com/office/powerpoint/2010/main" val="88045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4F4F-E0F8-498F-92D4-8F4CFFECAA6A}"/>
              </a:ext>
            </a:extLst>
          </p:cNvPr>
          <p:cNvSpPr>
            <a:spLocks noGrp="1"/>
          </p:cNvSpPr>
          <p:nvPr>
            <p:ph type="title"/>
          </p:nvPr>
        </p:nvSpPr>
        <p:spPr/>
        <p:txBody>
          <a:bodyPr/>
          <a:lstStyle/>
          <a:p>
            <a:r>
              <a:rPr lang="en-IN" sz="4400" b="1" dirty="0">
                <a:latin typeface="Calibri" pitchFamily="18"/>
                <a:cs typeface="Calibri" pitchFamily="18"/>
              </a:rPr>
              <a:t>Use Case Diagram of User</a:t>
            </a:r>
            <a:endParaRPr lang="en-IN" dirty="0"/>
          </a:p>
        </p:txBody>
      </p:sp>
      <p:pic>
        <p:nvPicPr>
          <p:cNvPr id="4" name="Content Placeholder 3">
            <a:extLst>
              <a:ext uri="{FF2B5EF4-FFF2-40B4-BE49-F238E27FC236}">
                <a16:creationId xmlns:a16="http://schemas.microsoft.com/office/drawing/2014/main" id="{86A70B8B-B3F7-407D-B8DE-F8D110313AC0}"/>
              </a:ext>
            </a:extLst>
          </p:cNvPr>
          <p:cNvPicPr>
            <a:picLocks noGrp="1" noChangeAspect="1"/>
          </p:cNvPicPr>
          <p:nvPr>
            <p:ph idx="1"/>
          </p:nvPr>
        </p:nvPicPr>
        <p:blipFill>
          <a:blip r:embed="rId2">
            <a:lum/>
            <a:alphaModFix/>
          </a:blip>
          <a:srcRect/>
          <a:stretch>
            <a:fillRect/>
          </a:stretch>
        </p:blipFill>
        <p:spPr>
          <a:xfrm>
            <a:off x="1990725" y="2107406"/>
            <a:ext cx="7172325" cy="4086225"/>
          </a:xfrm>
          <a:prstGeom prst="rect">
            <a:avLst/>
          </a:prstGeom>
          <a:noFill/>
          <a:ln>
            <a:noFill/>
          </a:ln>
        </p:spPr>
      </p:pic>
    </p:spTree>
    <p:extLst>
      <p:ext uri="{BB962C8B-B14F-4D97-AF65-F5344CB8AC3E}">
        <p14:creationId xmlns:p14="http://schemas.microsoft.com/office/powerpoint/2010/main" val="87645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0B87-D48C-4863-ACF5-5967C53B76DA}"/>
              </a:ext>
            </a:extLst>
          </p:cNvPr>
          <p:cNvSpPr>
            <a:spLocks noGrp="1"/>
          </p:cNvSpPr>
          <p:nvPr>
            <p:ph type="title"/>
          </p:nvPr>
        </p:nvSpPr>
        <p:spPr/>
        <p:txBody>
          <a:bodyPr/>
          <a:lstStyle/>
          <a:p>
            <a:r>
              <a:rPr lang="en-IN" sz="4400" b="1" dirty="0">
                <a:latin typeface="Calibri Light" pitchFamily="18"/>
                <a:cs typeface="Calibri Light" pitchFamily="18"/>
              </a:rPr>
              <a:t>TECHNOLOGIES USED</a:t>
            </a:r>
            <a:endParaRPr lang="en-IN" dirty="0"/>
          </a:p>
        </p:txBody>
      </p:sp>
      <p:sp>
        <p:nvSpPr>
          <p:cNvPr id="3" name="Content Placeholder 2">
            <a:extLst>
              <a:ext uri="{FF2B5EF4-FFF2-40B4-BE49-F238E27FC236}">
                <a16:creationId xmlns:a16="http://schemas.microsoft.com/office/drawing/2014/main" id="{6D83E627-B11F-4F8D-9F9D-1CF64BF592A2}"/>
              </a:ext>
            </a:extLst>
          </p:cNvPr>
          <p:cNvSpPr>
            <a:spLocks noGrp="1"/>
          </p:cNvSpPr>
          <p:nvPr>
            <p:ph idx="1"/>
          </p:nvPr>
        </p:nvSpPr>
        <p:spPr>
          <a:xfrm>
            <a:off x="772358" y="1482572"/>
            <a:ext cx="9277496" cy="4774706"/>
          </a:xfrm>
        </p:spPr>
        <p:txBody>
          <a:bodyPr>
            <a:normAutofit/>
          </a:bodyPr>
          <a:lstStyle/>
          <a:p>
            <a:pPr marL="0" lvl="0" indent="0">
              <a:lnSpc>
                <a:spcPct val="150000"/>
              </a:lnSpc>
              <a:buNone/>
            </a:pPr>
            <a:r>
              <a:rPr lang="en-US" b="1" u="sng" dirty="0">
                <a:latin typeface="Calibri" pitchFamily="18"/>
                <a:cs typeface="Calibri" pitchFamily="18"/>
              </a:rPr>
              <a:t>Front End Technology</a:t>
            </a:r>
          </a:p>
          <a:p>
            <a:pPr lvl="0">
              <a:lnSpc>
                <a:spcPct val="150000"/>
              </a:lnSpc>
            </a:pPr>
            <a:r>
              <a:rPr lang="en-US" sz="2000" b="1" dirty="0">
                <a:latin typeface="Calibri" pitchFamily="18"/>
                <a:cs typeface="Calibri" pitchFamily="18"/>
              </a:rPr>
              <a:t>Microsoft .NET Framework</a:t>
            </a:r>
          </a:p>
          <a:p>
            <a:pPr lvl="0" algn="just">
              <a:lnSpc>
                <a:spcPct val="150000"/>
              </a:lnSpc>
            </a:pPr>
            <a:r>
              <a:rPr lang="en-US" sz="2000" b="1" dirty="0">
                <a:latin typeface="Calibri" pitchFamily="18"/>
                <a:cs typeface="Calibri" pitchFamily="18"/>
              </a:rPr>
              <a:t>Console applications.</a:t>
            </a:r>
          </a:p>
          <a:p>
            <a:pPr lvl="0" algn="just">
              <a:lnSpc>
                <a:spcPct val="150000"/>
              </a:lnSpc>
            </a:pPr>
            <a:r>
              <a:rPr lang="en-US" sz="2000" b="1" dirty="0">
                <a:latin typeface="Calibri" pitchFamily="18"/>
                <a:cs typeface="Calibri" pitchFamily="18"/>
              </a:rPr>
              <a:t>Scripted or hosted applications.</a:t>
            </a:r>
          </a:p>
          <a:p>
            <a:pPr lvl="0" algn="just">
              <a:lnSpc>
                <a:spcPct val="150000"/>
              </a:lnSpc>
            </a:pPr>
            <a:r>
              <a:rPr lang="en-US" sz="2000" b="1" dirty="0">
                <a:latin typeface="Calibri" pitchFamily="18"/>
                <a:cs typeface="Calibri" pitchFamily="18"/>
              </a:rPr>
              <a:t>Windows GUI applications (Windows Forms).</a:t>
            </a:r>
          </a:p>
          <a:p>
            <a:pPr lvl="0" algn="just">
              <a:lnSpc>
                <a:spcPct val="150000"/>
              </a:lnSpc>
            </a:pPr>
            <a:r>
              <a:rPr lang="en-US" sz="2000" b="1" dirty="0">
                <a:latin typeface="Calibri" pitchFamily="18"/>
                <a:cs typeface="Calibri" pitchFamily="18"/>
              </a:rPr>
              <a:t>ASP.NET applications.</a:t>
            </a:r>
          </a:p>
          <a:p>
            <a:pPr lvl="0" algn="just">
              <a:lnSpc>
                <a:spcPct val="150000"/>
              </a:lnSpc>
            </a:pPr>
            <a:r>
              <a:rPr lang="en-US" sz="2000" b="1" dirty="0">
                <a:latin typeface="Calibri" pitchFamily="18"/>
                <a:cs typeface="Calibri" pitchFamily="18"/>
              </a:rPr>
              <a:t>XML Web services.</a:t>
            </a:r>
          </a:p>
          <a:p>
            <a:pPr lvl="0" algn="just">
              <a:lnSpc>
                <a:spcPct val="150000"/>
              </a:lnSpc>
            </a:pPr>
            <a:r>
              <a:rPr lang="en-US" sz="2000" b="1" dirty="0">
                <a:latin typeface="Calibri" pitchFamily="18"/>
                <a:cs typeface="Calibri" pitchFamily="18"/>
              </a:rPr>
              <a:t>Windows services.</a:t>
            </a: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pPr lvl="0">
              <a:lnSpc>
                <a:spcPct val="150000"/>
              </a:lnSpc>
            </a:pPr>
            <a:endParaRPr lang="en-US" sz="1800" b="1" dirty="0">
              <a:latin typeface="Calibri" pitchFamily="18"/>
              <a:cs typeface="Calibri" pitchFamily="18"/>
            </a:endParaRPr>
          </a:p>
          <a:p>
            <a:endParaRPr lang="en-IN" dirty="0"/>
          </a:p>
        </p:txBody>
      </p:sp>
    </p:spTree>
    <p:extLst>
      <p:ext uri="{BB962C8B-B14F-4D97-AF65-F5344CB8AC3E}">
        <p14:creationId xmlns:p14="http://schemas.microsoft.com/office/powerpoint/2010/main" val="33787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7A13-7079-49F7-B73D-E1F49800996F}"/>
              </a:ext>
            </a:extLst>
          </p:cNvPr>
          <p:cNvSpPr>
            <a:spLocks noGrp="1"/>
          </p:cNvSpPr>
          <p:nvPr>
            <p:ph type="title"/>
          </p:nvPr>
        </p:nvSpPr>
        <p:spPr/>
        <p:txBody>
          <a:bodyPr/>
          <a:lstStyle/>
          <a:p>
            <a:r>
              <a:rPr lang="en-IN" sz="4400" b="1" dirty="0">
                <a:latin typeface="Calibri Light" pitchFamily="18"/>
                <a:cs typeface="Calibri Light" pitchFamily="18"/>
              </a:rPr>
              <a:t>TECHNOLOGIES USED</a:t>
            </a:r>
            <a:endParaRPr lang="en-IN" dirty="0"/>
          </a:p>
        </p:txBody>
      </p:sp>
      <p:sp>
        <p:nvSpPr>
          <p:cNvPr id="3" name="Content Placeholder 2">
            <a:extLst>
              <a:ext uri="{FF2B5EF4-FFF2-40B4-BE49-F238E27FC236}">
                <a16:creationId xmlns:a16="http://schemas.microsoft.com/office/drawing/2014/main" id="{F1E99872-E4D3-4FBB-BC52-282436881DA3}"/>
              </a:ext>
            </a:extLst>
          </p:cNvPr>
          <p:cNvSpPr>
            <a:spLocks noGrp="1"/>
          </p:cNvSpPr>
          <p:nvPr>
            <p:ph idx="1"/>
          </p:nvPr>
        </p:nvSpPr>
        <p:spPr/>
        <p:txBody>
          <a:bodyPr/>
          <a:lstStyle/>
          <a:p>
            <a:pPr marL="0" lvl="0" indent="0">
              <a:lnSpc>
                <a:spcPct val="150000"/>
              </a:lnSpc>
              <a:buNone/>
            </a:pPr>
            <a:r>
              <a:rPr lang="en-IN" b="1" u="sng" dirty="0">
                <a:latin typeface="Calibri" pitchFamily="18"/>
                <a:cs typeface="Calibri" pitchFamily="18"/>
              </a:rPr>
              <a:t>BACK END TECHNOLOGY</a:t>
            </a:r>
          </a:p>
          <a:p>
            <a:pPr lvl="0">
              <a:lnSpc>
                <a:spcPct val="150000"/>
              </a:lnSpc>
            </a:pPr>
            <a:r>
              <a:rPr lang="en-IN" sz="2000" b="1" dirty="0">
                <a:latin typeface="Calibri" pitchFamily="18"/>
                <a:cs typeface="Calibri" pitchFamily="18"/>
              </a:rPr>
              <a:t>Microsoft SQL Server</a:t>
            </a:r>
          </a:p>
          <a:p>
            <a:pPr lvl="0" algn="just">
              <a:lnSpc>
                <a:spcPct val="150000"/>
              </a:lnSpc>
            </a:pPr>
            <a:r>
              <a:rPr lang="en-IN" sz="2000" b="1" dirty="0">
                <a:latin typeface="Calibri" pitchFamily="18"/>
                <a:cs typeface="Calibri" pitchFamily="18"/>
              </a:rPr>
              <a:t>Relational Database</a:t>
            </a:r>
          </a:p>
          <a:p>
            <a:pPr lvl="0" algn="just">
              <a:lnSpc>
                <a:spcPct val="150000"/>
              </a:lnSpc>
            </a:pPr>
            <a:r>
              <a:rPr lang="en-IN" sz="2000" b="1" dirty="0">
                <a:latin typeface="Calibri" pitchFamily="18"/>
                <a:cs typeface="Calibri" pitchFamily="18"/>
              </a:rPr>
              <a:t>Client/Server:</a:t>
            </a:r>
          </a:p>
          <a:p>
            <a:pPr lvl="0" algn="just">
              <a:lnSpc>
                <a:spcPct val="150000"/>
              </a:lnSpc>
            </a:pPr>
            <a:r>
              <a:rPr lang="en-IN" sz="2000" b="1" dirty="0">
                <a:latin typeface="Calibri" pitchFamily="18"/>
                <a:cs typeface="Calibri" pitchFamily="18"/>
              </a:rPr>
              <a:t>Structured Query Language (SQL)</a:t>
            </a:r>
          </a:p>
          <a:p>
            <a:endParaRPr lang="en-IN" dirty="0"/>
          </a:p>
        </p:txBody>
      </p:sp>
    </p:spTree>
    <p:extLst>
      <p:ext uri="{BB962C8B-B14F-4D97-AF65-F5344CB8AC3E}">
        <p14:creationId xmlns:p14="http://schemas.microsoft.com/office/powerpoint/2010/main" val="18333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BC3F-DA76-4340-BA94-F6CD34BE757D}"/>
              </a:ext>
            </a:extLst>
          </p:cNvPr>
          <p:cNvSpPr>
            <a:spLocks noGrp="1"/>
          </p:cNvSpPr>
          <p:nvPr>
            <p:ph type="title"/>
          </p:nvPr>
        </p:nvSpPr>
        <p:spPr/>
        <p:txBody>
          <a:bodyPr/>
          <a:lstStyle/>
          <a:p>
            <a:r>
              <a:rPr lang="en-IN" sz="4400" b="1" dirty="0">
                <a:latin typeface="Calibri Light" pitchFamily="18"/>
                <a:cs typeface="Calibri Light" pitchFamily="18"/>
              </a:rPr>
              <a:t>ADVANTAGES OF PROJECT</a:t>
            </a:r>
            <a:endParaRPr lang="en-IN" dirty="0"/>
          </a:p>
        </p:txBody>
      </p:sp>
      <p:sp>
        <p:nvSpPr>
          <p:cNvPr id="3" name="Content Placeholder 2">
            <a:extLst>
              <a:ext uri="{FF2B5EF4-FFF2-40B4-BE49-F238E27FC236}">
                <a16:creationId xmlns:a16="http://schemas.microsoft.com/office/drawing/2014/main" id="{80D16452-0F71-408C-83C4-02DBC94654E5}"/>
              </a:ext>
            </a:extLst>
          </p:cNvPr>
          <p:cNvSpPr>
            <a:spLocks noGrp="1"/>
          </p:cNvSpPr>
          <p:nvPr>
            <p:ph idx="1"/>
          </p:nvPr>
        </p:nvSpPr>
        <p:spPr>
          <a:xfrm>
            <a:off x="645132" y="1526960"/>
            <a:ext cx="9404722" cy="4721440"/>
          </a:xfrm>
        </p:spPr>
        <p:txBody>
          <a:bodyPr>
            <a:normAutofit/>
          </a:bodyPr>
          <a:lstStyle/>
          <a:p>
            <a:pPr marL="914400" lvl="0" indent="-228600">
              <a:lnSpc>
                <a:spcPct val="150000"/>
              </a:lnSpc>
              <a:spcAft>
                <a:spcPts val="0"/>
              </a:spcAft>
            </a:pPr>
            <a:r>
              <a:rPr lang="en-IN" sz="2400" dirty="0">
                <a:latin typeface="Calibri" panose="020F0502020204030204" pitchFamily="34" charset="0"/>
                <a:cs typeface="Calibri" panose="020F0502020204030204" pitchFamily="34" charset="0"/>
              </a:rPr>
              <a:t>Helps shops to automate selling online.</a:t>
            </a:r>
          </a:p>
          <a:p>
            <a:pPr marL="914400" lvl="0" indent="-228600">
              <a:lnSpc>
                <a:spcPct val="150000"/>
              </a:lnSpc>
              <a:spcAft>
                <a:spcPts val="0"/>
              </a:spcAft>
            </a:pPr>
            <a:r>
              <a:rPr lang="en-IN" sz="2400" dirty="0">
                <a:latin typeface="Calibri" panose="020F0502020204030204" pitchFamily="34" charset="0"/>
                <a:cs typeface="Calibri" panose="020F0502020204030204" pitchFamily="34" charset="0"/>
              </a:rPr>
              <a:t>Consumers can negotiate with the AI Bot with respect to product price.</a:t>
            </a:r>
          </a:p>
          <a:p>
            <a:pPr marL="914400" lvl="0" indent="-228600">
              <a:lnSpc>
                <a:spcPct val="150000"/>
              </a:lnSpc>
              <a:spcAft>
                <a:spcPts val="0"/>
              </a:spcAft>
            </a:pPr>
            <a:r>
              <a:rPr lang="en-IN" sz="2400" dirty="0">
                <a:latin typeface="Calibri" panose="020F0502020204030204" pitchFamily="34" charset="0"/>
                <a:cs typeface="Calibri" panose="020F0502020204030204" pitchFamily="34" charset="0"/>
              </a:rPr>
              <a:t>After price negotiation, payment link with negotiated price is sent over mail to consumer.</a:t>
            </a:r>
          </a:p>
          <a:p>
            <a:pPr marL="914400" lvl="0" indent="-228600">
              <a:lnSpc>
                <a:spcPct val="150000"/>
              </a:lnSpc>
              <a:spcAft>
                <a:spcPts val="0"/>
              </a:spcAft>
            </a:pPr>
            <a:r>
              <a:rPr lang="en-IN" sz="2400" dirty="0">
                <a:latin typeface="Calibri" panose="020F0502020204030204" pitchFamily="34" charset="0"/>
                <a:cs typeface="Calibri" panose="020F0502020204030204" pitchFamily="34" charset="0"/>
              </a:rPr>
              <a:t>Helps shops to take cc payments.</a:t>
            </a:r>
          </a:p>
          <a:p>
            <a:pPr marL="914400" lvl="0" indent="-228600">
              <a:lnSpc>
                <a:spcPct val="150000"/>
              </a:lnSpc>
              <a:spcAft>
                <a:spcPts val="0"/>
              </a:spcAft>
            </a:pPr>
            <a:r>
              <a:rPr lang="en-IN" sz="2400" dirty="0">
                <a:latin typeface="Calibri" panose="020F0502020204030204" pitchFamily="34" charset="0"/>
                <a:cs typeface="Calibri" panose="020F0502020204030204" pitchFamily="34" charset="0"/>
              </a:rPr>
              <a:t>Provides email confirmation on payment success.</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11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B41B-F42F-4997-B587-B9F2F0836C47}"/>
              </a:ext>
            </a:extLst>
          </p:cNvPr>
          <p:cNvSpPr>
            <a:spLocks noGrp="1"/>
          </p:cNvSpPr>
          <p:nvPr>
            <p:ph type="title"/>
          </p:nvPr>
        </p:nvSpPr>
        <p:spPr/>
        <p:txBody>
          <a:bodyPr/>
          <a:lstStyle/>
          <a:p>
            <a:r>
              <a:rPr lang="en-US" sz="4400" b="1" dirty="0">
                <a:latin typeface="Calibri" pitchFamily="18"/>
                <a:cs typeface="Tahoma" pitchFamily="2"/>
              </a:rPr>
              <a:t>Disadvantage:</a:t>
            </a:r>
            <a:endParaRPr lang="en-IN" dirty="0"/>
          </a:p>
        </p:txBody>
      </p:sp>
      <p:sp>
        <p:nvSpPr>
          <p:cNvPr id="3" name="Content Placeholder 2">
            <a:extLst>
              <a:ext uri="{FF2B5EF4-FFF2-40B4-BE49-F238E27FC236}">
                <a16:creationId xmlns:a16="http://schemas.microsoft.com/office/drawing/2014/main" id="{49947FD6-75B9-4669-A473-B36129B2DEEB}"/>
              </a:ext>
            </a:extLst>
          </p:cNvPr>
          <p:cNvSpPr>
            <a:spLocks noGrp="1"/>
          </p:cNvSpPr>
          <p:nvPr>
            <p:ph idx="1"/>
          </p:nvPr>
        </p:nvSpPr>
        <p:spPr>
          <a:xfrm>
            <a:off x="1047566" y="1642370"/>
            <a:ext cx="9002288" cy="4606030"/>
          </a:xfrm>
        </p:spPr>
        <p:txBody>
          <a:bodyPr/>
          <a:lstStyle/>
          <a:p>
            <a:pPr marL="914400" lvl="0" indent="-228600">
              <a:lnSpc>
                <a:spcPct val="150000"/>
              </a:lnSpc>
            </a:pPr>
            <a:r>
              <a:rPr lang="en-IN" sz="2000" dirty="0">
                <a:cs typeface="Tahoma" pitchFamily="2"/>
              </a:rPr>
              <a:t>It requires active internet connection else, error may occur.</a:t>
            </a:r>
          </a:p>
          <a:p>
            <a:pPr marL="914400" lvl="0" indent="-228600">
              <a:lnSpc>
                <a:spcPct val="150000"/>
              </a:lnSpc>
            </a:pPr>
            <a:r>
              <a:rPr lang="en-IN" sz="2000" dirty="0">
                <a:cs typeface="Tahoma" pitchFamily="2"/>
              </a:rPr>
              <a:t>Does not keep track of stock.</a:t>
            </a:r>
          </a:p>
          <a:p>
            <a:pPr marL="0" lvl="0" indent="0">
              <a:lnSpc>
                <a:spcPct val="150000"/>
              </a:lnSpc>
              <a:buNone/>
            </a:pPr>
            <a:r>
              <a:rPr lang="en-IN" b="1" u="sng" dirty="0">
                <a:cs typeface="Tahoma" pitchFamily="2"/>
              </a:rPr>
              <a:t>Application</a:t>
            </a:r>
          </a:p>
          <a:p>
            <a:pPr marL="450359" lvl="0" indent="-228600">
              <a:lnSpc>
                <a:spcPct val="150000"/>
              </a:lnSpc>
            </a:pPr>
            <a:r>
              <a:rPr lang="en-IN" sz="2000" dirty="0">
                <a:cs typeface="Tahoma" pitchFamily="2"/>
              </a:rPr>
              <a:t>This system can be used in single shop.</a:t>
            </a:r>
          </a:p>
          <a:p>
            <a:pPr marL="450359" lvl="0" indent="-228600">
              <a:lnSpc>
                <a:spcPct val="150000"/>
              </a:lnSpc>
            </a:pPr>
            <a:r>
              <a:rPr lang="en-IN" sz="2000" dirty="0">
                <a:cs typeface="Tahoma" pitchFamily="2"/>
              </a:rPr>
              <a:t>This system can be used to sell like chain of furniture shops from a single site.</a:t>
            </a:r>
          </a:p>
          <a:p>
            <a:endParaRPr lang="en-IN" dirty="0"/>
          </a:p>
        </p:txBody>
      </p:sp>
    </p:spTree>
    <p:extLst>
      <p:ext uri="{BB962C8B-B14F-4D97-AF65-F5344CB8AC3E}">
        <p14:creationId xmlns:p14="http://schemas.microsoft.com/office/powerpoint/2010/main" val="1469827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C642-5CA3-4C7D-B7F4-9637BBBFC341}"/>
              </a:ext>
            </a:extLst>
          </p:cNvPr>
          <p:cNvSpPr>
            <a:spLocks noGrp="1"/>
          </p:cNvSpPr>
          <p:nvPr>
            <p:ph type="title"/>
          </p:nvPr>
        </p:nvSpPr>
        <p:spPr/>
        <p:txBody>
          <a:bodyPr/>
          <a:lstStyle/>
          <a:p>
            <a:r>
              <a:rPr lang="en-IN" sz="4400" dirty="0">
                <a:cs typeface="Tahoma" pitchFamily="2"/>
              </a:rPr>
              <a:t>FEATURES</a:t>
            </a:r>
            <a:endParaRPr lang="en-IN" dirty="0"/>
          </a:p>
        </p:txBody>
      </p:sp>
      <p:sp>
        <p:nvSpPr>
          <p:cNvPr id="3" name="Content Placeholder 2">
            <a:extLst>
              <a:ext uri="{FF2B5EF4-FFF2-40B4-BE49-F238E27FC236}">
                <a16:creationId xmlns:a16="http://schemas.microsoft.com/office/drawing/2014/main" id="{38909100-2862-416E-A2A3-137E1A66AA55}"/>
              </a:ext>
            </a:extLst>
          </p:cNvPr>
          <p:cNvSpPr>
            <a:spLocks noGrp="1"/>
          </p:cNvSpPr>
          <p:nvPr>
            <p:ph idx="1"/>
          </p:nvPr>
        </p:nvSpPr>
        <p:spPr>
          <a:xfrm>
            <a:off x="719092" y="1287262"/>
            <a:ext cx="9330762" cy="4961137"/>
          </a:xfrm>
        </p:spPr>
        <p:txBody>
          <a:bodyPr>
            <a:noAutofit/>
          </a:bodyPr>
          <a:lstStyle/>
          <a:p>
            <a:pPr marL="228600" lvl="0" indent="0">
              <a:lnSpc>
                <a:spcPct val="150000"/>
              </a:lnSpc>
              <a:buNone/>
            </a:pPr>
            <a:r>
              <a:rPr lang="en-IN" sz="1600" dirty="0">
                <a:latin typeface="Calibri" pitchFamily="18"/>
                <a:cs typeface="Calibri" pitchFamily="18"/>
              </a:rPr>
              <a:t>     Load Balancing:</a:t>
            </a:r>
          </a:p>
          <a:p>
            <a:pPr marL="457200" lvl="0" indent="0">
              <a:lnSpc>
                <a:spcPct val="150000"/>
              </a:lnSpc>
              <a:buNone/>
            </a:pPr>
            <a:r>
              <a:rPr lang="en-IN" sz="1600" dirty="0">
                <a:latin typeface="Calibri" pitchFamily="18"/>
                <a:cs typeface="Calibri" pitchFamily="18"/>
              </a:rPr>
              <a:t>        Since the system will be available only the admin logs in the amount of load on server will be limited to time period of admin access</a:t>
            </a:r>
          </a:p>
          <a:p>
            <a:pPr marL="457200" lvl="0" indent="0">
              <a:lnSpc>
                <a:spcPct val="150000"/>
              </a:lnSpc>
              <a:buNone/>
            </a:pPr>
            <a:r>
              <a:rPr lang="en-IN" sz="1600" dirty="0">
                <a:latin typeface="Calibri" pitchFamily="18"/>
                <a:cs typeface="Calibri" pitchFamily="18"/>
              </a:rPr>
              <a:t>Easy Accessibility:</a:t>
            </a:r>
          </a:p>
          <a:p>
            <a:pPr marL="457200" lvl="0" indent="0">
              <a:lnSpc>
                <a:spcPct val="150000"/>
              </a:lnSpc>
              <a:buNone/>
            </a:pPr>
            <a:r>
              <a:rPr lang="en-IN" sz="1600" dirty="0">
                <a:latin typeface="Calibri" pitchFamily="18"/>
                <a:cs typeface="Calibri" pitchFamily="18"/>
              </a:rPr>
              <a:t>       Records can be easily accessed and store and other information respectively.</a:t>
            </a:r>
          </a:p>
          <a:p>
            <a:pPr marL="457200" lvl="0" indent="0">
              <a:lnSpc>
                <a:spcPct val="150000"/>
              </a:lnSpc>
              <a:buNone/>
            </a:pPr>
            <a:r>
              <a:rPr lang="en-IN" sz="1600" dirty="0">
                <a:latin typeface="Calibri" pitchFamily="18"/>
                <a:cs typeface="Calibri" pitchFamily="18"/>
              </a:rPr>
              <a:t>       User Friendly:</a:t>
            </a:r>
          </a:p>
          <a:p>
            <a:pPr marL="228600" indent="0">
              <a:lnSpc>
                <a:spcPct val="150000"/>
              </a:lnSpc>
              <a:buNone/>
            </a:pPr>
            <a:r>
              <a:rPr lang="en-IN" sz="1600" dirty="0">
                <a:latin typeface="Calibri" pitchFamily="18"/>
                <a:cs typeface="Calibri" pitchFamily="18"/>
              </a:rPr>
              <a:t>  Efficient and reliable:</a:t>
            </a:r>
          </a:p>
          <a:p>
            <a:pPr marL="457200" lvl="0" indent="0">
              <a:lnSpc>
                <a:spcPct val="150000"/>
              </a:lnSpc>
              <a:buNone/>
            </a:pPr>
            <a:r>
              <a:rPr lang="en-IN" sz="1600" dirty="0">
                <a:latin typeface="Calibri" pitchFamily="18"/>
                <a:cs typeface="Calibri" pitchFamily="18"/>
              </a:rPr>
              <a:t>      Maintaining  the all secured and database on the server which will be accessible according the user requirement without any maintenance cost will be a very efficient as compared to storing all the customer data on the spreadsheet or in physically in the record books.</a:t>
            </a:r>
          </a:p>
          <a:p>
            <a:pPr marL="0" lvl="0" indent="0">
              <a:lnSpc>
                <a:spcPct val="150000"/>
              </a:lnSpc>
              <a:buNone/>
            </a:pPr>
            <a:r>
              <a:rPr lang="en-IN" sz="1600" b="1" dirty="0">
                <a:latin typeface="Calibri" pitchFamily="18"/>
                <a:cs typeface="Calibri" pitchFamily="18"/>
              </a:rPr>
              <a:t>       Easy maintenance:</a:t>
            </a:r>
          </a:p>
          <a:p>
            <a:pPr marL="457200" lvl="0" indent="0">
              <a:lnSpc>
                <a:spcPct val="150000"/>
              </a:lnSpc>
              <a:buNone/>
            </a:pPr>
            <a:r>
              <a:rPr lang="en-IN" sz="1600" b="1" dirty="0">
                <a:latin typeface="Calibri" pitchFamily="18"/>
                <a:cs typeface="Calibri" pitchFamily="18"/>
              </a:rPr>
              <a:t>    Price Negotiating with Chat Bot website </a:t>
            </a:r>
            <a:r>
              <a:rPr lang="en-IN" sz="1600" dirty="0">
                <a:latin typeface="Calibri" pitchFamily="18"/>
                <a:cs typeface="Calibri" pitchFamily="18"/>
              </a:rPr>
              <a:t>is design as easy way. So maintenance is also easy.</a:t>
            </a:r>
          </a:p>
          <a:p>
            <a:endParaRPr lang="en-IN" sz="1600" dirty="0"/>
          </a:p>
        </p:txBody>
      </p:sp>
    </p:spTree>
    <p:extLst>
      <p:ext uri="{BB962C8B-B14F-4D97-AF65-F5344CB8AC3E}">
        <p14:creationId xmlns:p14="http://schemas.microsoft.com/office/powerpoint/2010/main" val="359330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426C-8BBB-48AE-89C1-A08D2E13FE4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8F4622E7-244C-4879-9CD6-DB4BDD71DC69}"/>
              </a:ext>
            </a:extLst>
          </p:cNvPr>
          <p:cNvSpPr>
            <a:spLocks noGrp="1"/>
          </p:cNvSpPr>
          <p:nvPr>
            <p:ph idx="1"/>
          </p:nvPr>
        </p:nvSpPr>
        <p:spPr/>
        <p:txBody>
          <a:bodyPr/>
          <a:lstStyle/>
          <a:p>
            <a:pPr marL="0" indent="0">
              <a:buNone/>
            </a:pPr>
            <a:r>
              <a:rPr lang="en-IN" sz="2400" dirty="0">
                <a:latin typeface="Calibri" pitchFamily="18"/>
                <a:cs typeface="Calibri" pitchFamily="18"/>
              </a:rPr>
              <a:t>This was our project of System Design about “Price Negotiating with Chat Bot” is a web application based on Asp </a:t>
            </a:r>
            <a:r>
              <a:rPr lang="en-IN" sz="2400" dirty="0" err="1">
                <a:latin typeface="Calibri" pitchFamily="18"/>
                <a:cs typeface="Calibri" pitchFamily="18"/>
              </a:rPr>
              <a:t>.Net</a:t>
            </a:r>
            <a:r>
              <a:rPr lang="en-IN" sz="2400" dirty="0">
                <a:latin typeface="Calibri" pitchFamily="18"/>
                <a:cs typeface="Calibri" pitchFamily="18"/>
              </a:rPr>
              <a:t> language. The Development of this system takes a lot of efforts from us. We think this system gave a lot of satisfaction to all of us. Though every task is never said to be perfect in this development field even more improvement may be possible in this application. We learned so many things and gained a lot of knowledge about development field. We hope this will prove fruitful to us.</a:t>
            </a:r>
          </a:p>
          <a:p>
            <a:pPr marL="0" indent="0">
              <a:buNone/>
            </a:pPr>
            <a:endParaRPr lang="en-IN" dirty="0"/>
          </a:p>
        </p:txBody>
      </p:sp>
    </p:spTree>
    <p:extLst>
      <p:ext uri="{BB962C8B-B14F-4D97-AF65-F5344CB8AC3E}">
        <p14:creationId xmlns:p14="http://schemas.microsoft.com/office/powerpoint/2010/main" val="100301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2CFB-AE3F-4F79-8225-C0708948EBA1}"/>
              </a:ext>
            </a:extLst>
          </p:cNvPr>
          <p:cNvSpPr>
            <a:spLocks noGrp="1"/>
          </p:cNvSpPr>
          <p:nvPr>
            <p:ph type="title"/>
          </p:nvPr>
        </p:nvSpPr>
        <p:spPr/>
        <p:txBody>
          <a:bodyPr/>
          <a:lstStyle/>
          <a:p>
            <a:r>
              <a:rPr lang="en-IN" sz="4400" b="1" u="sng" dirty="0">
                <a:latin typeface="Calibri" pitchFamily="18"/>
                <a:cs typeface="Calibri"/>
              </a:rPr>
              <a:t>TABLE OF CONTENTS</a:t>
            </a:r>
            <a:endParaRPr lang="en-IN" dirty="0"/>
          </a:p>
        </p:txBody>
      </p:sp>
      <p:sp>
        <p:nvSpPr>
          <p:cNvPr id="3" name="Content Placeholder 2">
            <a:extLst>
              <a:ext uri="{FF2B5EF4-FFF2-40B4-BE49-F238E27FC236}">
                <a16:creationId xmlns:a16="http://schemas.microsoft.com/office/drawing/2014/main" id="{9230EC97-55F4-42A1-AF29-065C56E0E314}"/>
              </a:ext>
            </a:extLst>
          </p:cNvPr>
          <p:cNvSpPr>
            <a:spLocks noGrp="1"/>
          </p:cNvSpPr>
          <p:nvPr>
            <p:ph idx="1"/>
          </p:nvPr>
        </p:nvSpPr>
        <p:spPr>
          <a:xfrm>
            <a:off x="1103312" y="1535838"/>
            <a:ext cx="8946541" cy="4712562"/>
          </a:xfrm>
        </p:spPr>
        <p:txBody>
          <a:bodyPr>
            <a:normAutofit fontScale="62500" lnSpcReduction="20000"/>
          </a:bodyPr>
          <a:lstStyle/>
          <a:p>
            <a:r>
              <a:rPr lang="en-US" sz="2900" dirty="0">
                <a:latin typeface="Times New Roman" panose="02020603050405020304" pitchFamily="18" charset="0"/>
                <a:cs typeface="Times New Roman" panose="02020603050405020304" pitchFamily="18" charset="0"/>
              </a:rPr>
              <a:t>Introduction</a:t>
            </a:r>
          </a:p>
          <a:p>
            <a:r>
              <a:rPr lang="en-US" sz="2900" dirty="0">
                <a:latin typeface="Times New Roman" panose="02020603050405020304" pitchFamily="18" charset="0"/>
                <a:cs typeface="Times New Roman" panose="02020603050405020304" pitchFamily="18" charset="0"/>
              </a:rPr>
              <a:t>Abstract</a:t>
            </a:r>
          </a:p>
          <a:p>
            <a:r>
              <a:rPr lang="en-US" sz="2900" dirty="0">
                <a:latin typeface="Times New Roman" panose="02020603050405020304" pitchFamily="18" charset="0"/>
                <a:cs typeface="Times New Roman" panose="02020603050405020304" pitchFamily="18" charset="0"/>
              </a:rPr>
              <a:t>Concept Description</a:t>
            </a:r>
          </a:p>
          <a:p>
            <a:r>
              <a:rPr lang="en-US" sz="2900" dirty="0">
                <a:latin typeface="Times New Roman" panose="02020603050405020304" pitchFamily="18" charset="0"/>
                <a:cs typeface="Times New Roman" panose="02020603050405020304" pitchFamily="18" charset="0"/>
              </a:rPr>
              <a:t>Problems in existing system</a:t>
            </a:r>
          </a:p>
          <a:p>
            <a:r>
              <a:rPr lang="en-US" sz="2900" dirty="0">
                <a:latin typeface="Times New Roman" panose="02020603050405020304" pitchFamily="18" charset="0"/>
                <a:cs typeface="Times New Roman" panose="02020603050405020304" pitchFamily="18" charset="0"/>
              </a:rPr>
              <a:t>Proposed System</a:t>
            </a:r>
          </a:p>
          <a:p>
            <a:r>
              <a:rPr lang="en-US" sz="2900" dirty="0">
                <a:latin typeface="Times New Roman" panose="02020603050405020304" pitchFamily="18" charset="0"/>
                <a:cs typeface="Times New Roman" panose="02020603050405020304" pitchFamily="18" charset="0"/>
              </a:rPr>
              <a:t>Components</a:t>
            </a:r>
          </a:p>
          <a:p>
            <a:r>
              <a:rPr lang="en-US" sz="2900" dirty="0">
                <a:latin typeface="Times New Roman" panose="02020603050405020304" pitchFamily="18" charset="0"/>
                <a:cs typeface="Times New Roman" panose="02020603050405020304" pitchFamily="18" charset="0"/>
              </a:rPr>
              <a:t> Working</a:t>
            </a:r>
          </a:p>
          <a:p>
            <a:r>
              <a:rPr lang="en-US" sz="2900" dirty="0">
                <a:latin typeface="Times New Roman" panose="02020603050405020304" pitchFamily="18" charset="0"/>
                <a:cs typeface="Times New Roman" panose="02020603050405020304" pitchFamily="18" charset="0"/>
              </a:rPr>
              <a:t>Use case Diagram Admin</a:t>
            </a:r>
          </a:p>
          <a:p>
            <a:r>
              <a:rPr lang="en-US" sz="2900" dirty="0">
                <a:latin typeface="Times New Roman" panose="02020603050405020304" pitchFamily="18" charset="0"/>
                <a:cs typeface="Times New Roman" panose="02020603050405020304" pitchFamily="18" charset="0"/>
              </a:rPr>
              <a:t>Technologies Used </a:t>
            </a:r>
          </a:p>
          <a:p>
            <a:r>
              <a:rPr lang="en-US" sz="2900" dirty="0">
                <a:latin typeface="Times New Roman" panose="02020603050405020304" pitchFamily="18" charset="0"/>
                <a:cs typeface="Times New Roman" panose="02020603050405020304" pitchFamily="18" charset="0"/>
              </a:rPr>
              <a:t>Advantages and Disadvantages of Project </a:t>
            </a:r>
          </a:p>
          <a:p>
            <a:r>
              <a:rPr lang="en-US" sz="2900" dirty="0">
                <a:latin typeface="Times New Roman" panose="02020603050405020304" pitchFamily="18" charset="0"/>
                <a:cs typeface="Times New Roman" panose="02020603050405020304" pitchFamily="18" charset="0"/>
              </a:rPr>
              <a:t>Features </a:t>
            </a:r>
          </a:p>
          <a:p>
            <a:r>
              <a:rPr lang="en-US" sz="2900" dirty="0">
                <a:latin typeface="Times New Roman" panose="02020603050405020304" pitchFamily="18" charset="0"/>
                <a:cs typeface="Times New Roman" panose="02020603050405020304" pitchFamily="18" charset="0"/>
              </a:rPr>
              <a:t>Conclusion</a:t>
            </a:r>
          </a:p>
          <a:p>
            <a:r>
              <a:rPr lang="en-US" sz="2900" dirty="0">
                <a:latin typeface="Times New Roman" panose="02020603050405020304" pitchFamily="18" charset="0"/>
                <a:cs typeface="Times New Roman" panose="02020603050405020304" pitchFamily="18" charset="0"/>
              </a:rPr>
              <a:t>Bibliography</a:t>
            </a: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59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26D3-D3DF-442C-81F4-57A5395FE9CC}"/>
              </a:ext>
            </a:extLst>
          </p:cNvPr>
          <p:cNvSpPr>
            <a:spLocks noGrp="1"/>
          </p:cNvSpPr>
          <p:nvPr>
            <p:ph type="title"/>
          </p:nvPr>
        </p:nvSpPr>
        <p:spPr/>
        <p:txBody>
          <a:bodyPr/>
          <a:lstStyle/>
          <a:p>
            <a:r>
              <a:rPr lang="en-IN" sz="4400" b="1" u="sng" dirty="0">
                <a:latin typeface="Calibri Light" pitchFamily="18"/>
                <a:cs typeface="Calibri Light" pitchFamily="18"/>
              </a:rPr>
              <a:t>BIBLIOGRAPHY</a:t>
            </a:r>
            <a:endParaRPr lang="en-IN" dirty="0"/>
          </a:p>
        </p:txBody>
      </p:sp>
      <p:sp>
        <p:nvSpPr>
          <p:cNvPr id="3" name="Content Placeholder 2">
            <a:extLst>
              <a:ext uri="{FF2B5EF4-FFF2-40B4-BE49-F238E27FC236}">
                <a16:creationId xmlns:a16="http://schemas.microsoft.com/office/drawing/2014/main" id="{4055AF3A-2671-49F0-BA61-67F4E7B36E63}"/>
              </a:ext>
            </a:extLst>
          </p:cNvPr>
          <p:cNvSpPr>
            <a:spLocks noGrp="1"/>
          </p:cNvSpPr>
          <p:nvPr>
            <p:ph idx="1"/>
          </p:nvPr>
        </p:nvSpPr>
        <p:spPr/>
        <p:txBody>
          <a:bodyPr>
            <a:noAutofit/>
          </a:bodyPr>
          <a:lstStyle/>
          <a:p>
            <a:pPr marL="221759" lvl="0" indent="0">
              <a:buNone/>
            </a:pPr>
            <a:r>
              <a:rPr lang="en-IN" sz="1800" b="1" dirty="0">
                <a:latin typeface="Calibri" panose="020F0502020204030204" pitchFamily="34" charset="0"/>
                <a:cs typeface="Calibri" panose="020F0502020204030204" pitchFamily="34" charset="0"/>
              </a:rPr>
              <a:t>Websites:</a:t>
            </a:r>
          </a:p>
          <a:p>
            <a:pPr marL="221759" lvl="0" indent="0">
              <a:buNone/>
            </a:pPr>
            <a:r>
              <a:rPr lang="en-IN" sz="1800" b="1" dirty="0">
                <a:latin typeface="Calibri" panose="020F0502020204030204" pitchFamily="34" charset="0"/>
                <a:cs typeface="Calibri" panose="020F0502020204030204" pitchFamily="34" charset="0"/>
              </a:rPr>
              <a:t>            en.wikipedia.org</a:t>
            </a:r>
          </a:p>
          <a:p>
            <a:pPr marL="0" lvl="0" indent="0" algn="just">
              <a:spcBef>
                <a:spcPts val="99"/>
              </a:spcBef>
              <a:spcAft>
                <a:spcPts val="201"/>
              </a:spcAft>
              <a:buNone/>
            </a:pPr>
            <a:r>
              <a:rPr lang="en-IN" sz="1800" u="sng" dirty="0">
                <a:latin typeface="Calibri" panose="020F0502020204030204" pitchFamily="34" charset="0"/>
                <a:cs typeface="Calibri" panose="020F0502020204030204" pitchFamily="34" charset="0"/>
              </a:rPr>
              <a:t>Microsoft Developer Network (MSDN): http://msdn2.microsoft.com/en-us/default.aspx: This is a valuable online resource, and is a must for any developer using Microsoft tools.</a:t>
            </a:r>
          </a:p>
          <a:p>
            <a:pPr marL="685800" lvl="0" indent="0">
              <a:lnSpc>
                <a:spcPct val="150000"/>
              </a:lnSpc>
              <a:buNone/>
            </a:pPr>
            <a:r>
              <a:rPr lang="en-IN" sz="1800" u="sng" dirty="0">
                <a:latin typeface="Calibri" panose="020F0502020204030204" pitchFamily="34" charset="0"/>
                <a:cs typeface="Calibri" panose="020F0502020204030204" pitchFamily="34" charset="0"/>
              </a:rPr>
              <a:t>http://www.asp.net/</a:t>
            </a:r>
            <a:r>
              <a:rPr lang="en-IN" sz="1800" dirty="0">
                <a:latin typeface="Calibri" panose="020F0502020204030204" pitchFamily="34" charset="0"/>
                <a:cs typeface="Calibri" panose="020F0502020204030204" pitchFamily="34" charset="0"/>
              </a:rPr>
              <a:t>: This is the official Microsoft ASP.NET web site. It has a lot of: tutorials, training videos, and sample projects.</a:t>
            </a:r>
          </a:p>
          <a:p>
            <a:pPr marL="685800" lvl="0" indent="0">
              <a:lnSpc>
                <a:spcPct val="150000"/>
              </a:lnSpc>
              <a:buNone/>
            </a:pPr>
            <a:r>
              <a:rPr lang="en-IN" sz="1800" dirty="0">
                <a:latin typeface="Calibri" panose="020F0502020204030204" pitchFamily="34" charset="0"/>
                <a:cs typeface="Calibri" panose="020F0502020204030204" pitchFamily="34" charset="0"/>
                <a:hlinkClick r:id="rId2"/>
              </a:rPr>
              <a:t>http://ijcsit.com/docs/Volume%206/vol6issue02/ijcsit20150602125.pdf</a:t>
            </a:r>
          </a:p>
          <a:p>
            <a:pPr marL="685800" lvl="0" indent="0">
              <a:lnSpc>
                <a:spcPct val="150000"/>
              </a:lnSpc>
              <a:buNone/>
            </a:pPr>
            <a:r>
              <a:rPr lang="en-IN" sz="1800" dirty="0">
                <a:latin typeface="Calibri" panose="020F0502020204030204" pitchFamily="34" charset="0"/>
                <a:cs typeface="Calibri" panose="020F0502020204030204" pitchFamily="34" charset="0"/>
                <a:hlinkClick r:id="rId3"/>
              </a:rPr>
              <a:t>https://www.brihaspatitech.com/blog/custom-shopify-app-chat-bot-powered-price-negotiator/</a:t>
            </a:r>
          </a:p>
          <a:p>
            <a:pPr marL="685800" lvl="0" indent="0">
              <a:lnSpc>
                <a:spcPct val="150000"/>
              </a:lnSpc>
              <a:buNone/>
            </a:pPr>
            <a:r>
              <a:rPr lang="en-IN" sz="1800" dirty="0">
                <a:latin typeface="Calibri" panose="020F0502020204030204" pitchFamily="34" charset="0"/>
                <a:cs typeface="Calibri" panose="020F0502020204030204" pitchFamily="34" charset="0"/>
              </a:rPr>
              <a:t>https://ecommerce-chatbots.com/</a:t>
            </a:r>
          </a:p>
          <a:p>
            <a:pPr marL="0" indent="0">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037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EFFB-2170-468C-91E4-E05CEF332B32}"/>
              </a:ext>
            </a:extLst>
          </p:cNvPr>
          <p:cNvSpPr>
            <a:spLocks noGrp="1"/>
          </p:cNvSpPr>
          <p:nvPr>
            <p:ph type="title"/>
          </p:nvPr>
        </p:nvSpPr>
        <p:spPr/>
        <p:txBody>
          <a:bodyPr/>
          <a:lstStyle/>
          <a:p>
            <a:r>
              <a:rPr lang="en-US" sz="4400" dirty="0">
                <a:latin typeface="Calibri" panose="020F0502020204030204" pitchFamily="34" charset="0"/>
                <a:cs typeface="Calibri" panose="020F0502020204030204" pitchFamily="34" charset="0"/>
              </a:rPr>
              <a:t>INTRODUCTION</a:t>
            </a:r>
            <a:br>
              <a:rPr lang="en-US" sz="4400" dirty="0">
                <a:latin typeface="Calibri" panose="020F0502020204030204" pitchFamily="34" charset="0"/>
                <a:cs typeface="Calibri" panose="020F0502020204030204" pitchFamily="34" charset="0"/>
              </a:rPr>
            </a:b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1C93D2D-F02A-469B-BCEF-5A3CCBAE282A}"/>
              </a:ext>
            </a:extLst>
          </p:cNvPr>
          <p:cNvSpPr>
            <a:spLocks noGrp="1"/>
          </p:cNvSpPr>
          <p:nvPr>
            <p:ph idx="1"/>
          </p:nvPr>
        </p:nvSpPr>
        <p:spPr>
          <a:xfrm>
            <a:off x="843378" y="1651247"/>
            <a:ext cx="11061577" cy="4607510"/>
          </a:xfrm>
        </p:spPr>
        <p:txBody>
          <a:bodyPr>
            <a:normAutofit/>
          </a:bodyPr>
          <a:lstStyle/>
          <a:p>
            <a:r>
              <a:rPr lang="en-US" dirty="0">
                <a:latin typeface="Times New Roman" panose="02020603050405020304" pitchFamily="18" charset="0"/>
                <a:cs typeface="Times New Roman" panose="02020603050405020304" pitchFamily="18" charset="0"/>
              </a:rPr>
              <a:t>In the age of artificial intelligence and deep learning, Computer Science has had a lot of advancements in the past decade, and AI seems to definitely stands out distinguished among them. A chat bot is an artificial intelligence (AI) software that can simulate a natural language conversation (or chat) with a user via messaging applications, websites and mobile apps, or by telephone. The business-to-consumer aspect of electronic commerce is the most visible business use of the World Wide Web. The primary goal of an e-commerce site is to sell goods and services online. This project deals with developing an AI based chat bot that negotiates the price with the different customers in an e-commerce market site.</a:t>
            </a:r>
            <a:r>
              <a:rPr lang="en-IN" dirty="0">
                <a:latin typeface="Times New Roman" panose="02020603050405020304" pitchFamily="18" charset="0"/>
                <a:cs typeface="Times New Roman" panose="02020603050405020304" pitchFamily="18" charset="0"/>
              </a:rPr>
              <a:t> AI based automated negotiation can give a flexible price instead of a fixed price in e-commerce, and can maximize the pay-offs of both buyer and seller. It can be seen as an ideal and efficient mechanism for business. There are three main approaches for automated negotiation: the decision theory, the game theory and the negotiation analysis. Then, give a view of some famous models. Finally, we point out that the automated negotiation is still in its infant stage, because there are still some difficulties in this field. </a:t>
            </a:r>
          </a:p>
        </p:txBody>
      </p:sp>
    </p:spTree>
    <p:extLst>
      <p:ext uri="{BB962C8B-B14F-4D97-AF65-F5344CB8AC3E}">
        <p14:creationId xmlns:p14="http://schemas.microsoft.com/office/powerpoint/2010/main" val="85278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F590-D6B1-4FFF-B449-FE78D84BBECC}"/>
              </a:ext>
            </a:extLst>
          </p:cNvPr>
          <p:cNvSpPr>
            <a:spLocks noGrp="1"/>
          </p:cNvSpPr>
          <p:nvPr>
            <p:ph type="title"/>
          </p:nvPr>
        </p:nvSpPr>
        <p:spPr/>
        <p:txBody>
          <a:bodyPr/>
          <a:lstStyle/>
          <a:p>
            <a:r>
              <a:rPr lang="en-US" sz="4400" dirty="0">
                <a:latin typeface="Calibri" panose="020F0502020204030204" pitchFamily="34" charset="0"/>
                <a:cs typeface="Calibri" panose="020F0502020204030204" pitchFamily="34" charset="0"/>
              </a:rPr>
              <a:t>Abstract</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108C70-B3B6-4614-8E60-3227328A24B8}"/>
              </a:ext>
            </a:extLst>
          </p:cNvPr>
          <p:cNvSpPr>
            <a:spLocks noGrp="1"/>
          </p:cNvSpPr>
          <p:nvPr>
            <p:ph idx="1"/>
          </p:nvPr>
        </p:nvSpPr>
        <p:spPr>
          <a:xfrm>
            <a:off x="994300" y="1544716"/>
            <a:ext cx="9055554" cy="4703684"/>
          </a:xfrm>
        </p:spPr>
        <p:txBody>
          <a:bodyPr>
            <a:normAutofit/>
          </a:bodyPr>
          <a:lstStyle/>
          <a:p>
            <a:r>
              <a:rPr lang="en-US" sz="2400" dirty="0">
                <a:latin typeface="Times New Roman" panose="02020603050405020304" pitchFamily="18" charset="0"/>
                <a:cs typeface="Times New Roman" panose="02020603050405020304" pitchFamily="18" charset="0"/>
              </a:rPr>
              <a:t>This paper describes an e-commerce website based AI chat bot. This chat bot can make it easier to interact and negotiate the price within the e-commerce website. The chat bot understands and converses with the user in simple language. This chat bot is integrated to an online market site. This website has a variety of products across the aisle. The chat bot helps you to purchase a product which is suitable for you at a negotiated price. This is especially helpful when you don’t have sufficient funds for the product you planning to purchase. Its function basically like a third party mediator between the buyer and the seller</a:t>
            </a:r>
            <a:r>
              <a:rPr lang="en-US" sz="2400" dirty="0"/>
              <a:t>.</a:t>
            </a:r>
            <a:endParaRPr lang="en-IN" sz="2400" dirty="0"/>
          </a:p>
        </p:txBody>
      </p:sp>
    </p:spTree>
    <p:extLst>
      <p:ext uri="{BB962C8B-B14F-4D97-AF65-F5344CB8AC3E}">
        <p14:creationId xmlns:p14="http://schemas.microsoft.com/office/powerpoint/2010/main" val="410193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6834-E096-420D-A53C-6ECDE1706B7F}"/>
              </a:ext>
            </a:extLst>
          </p:cNvPr>
          <p:cNvSpPr>
            <a:spLocks noGrp="1"/>
          </p:cNvSpPr>
          <p:nvPr>
            <p:ph type="title"/>
          </p:nvPr>
        </p:nvSpPr>
        <p:spPr/>
        <p:txBody>
          <a:bodyPr/>
          <a:lstStyle/>
          <a:p>
            <a:r>
              <a:rPr lang="en-US" sz="4400" dirty="0">
                <a:latin typeface="Calibri" panose="020F0502020204030204" pitchFamily="34" charset="0"/>
                <a:cs typeface="Calibri" panose="020F0502020204030204" pitchFamily="34" charset="0"/>
              </a:rPr>
              <a:t>Concept Description</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3BF61B6-E759-4755-88AE-AA12A8FDA255}"/>
              </a:ext>
            </a:extLst>
          </p:cNvPr>
          <p:cNvSpPr>
            <a:spLocks noGrp="1"/>
          </p:cNvSpPr>
          <p:nvPr>
            <p:ph idx="1"/>
          </p:nvPr>
        </p:nvSpPr>
        <p:spPr>
          <a:xfrm>
            <a:off x="861134" y="1154097"/>
            <a:ext cx="9188720" cy="5094302"/>
          </a:xfrm>
        </p:spPr>
        <p:txBody>
          <a:bodyPr>
            <a:normAutofit fontScale="32500" lnSpcReduction="20000"/>
          </a:bodyPr>
          <a:lstStyle/>
          <a:p>
            <a:pPr marL="0" lvl="0" indent="0">
              <a:buNone/>
            </a:pPr>
            <a:endParaRPr lang="en-IN" sz="2800" b="1" dirty="0">
              <a:latin typeface="Times New Roman" panose="02020603050405020304" pitchFamily="18" charset="0"/>
              <a:cs typeface="Times New Roman" panose="02020603050405020304" pitchFamily="18" charset="0"/>
            </a:endParaRPr>
          </a:p>
          <a:p>
            <a:pPr marL="914400" lvl="0" indent="-228600">
              <a:lnSpc>
                <a:spcPct val="150000"/>
              </a:lnSpc>
              <a:spcAft>
                <a:spcPts val="0"/>
              </a:spcAft>
            </a:pPr>
            <a:r>
              <a:rPr lang="en-IN" sz="4300" u="sng" dirty="0">
                <a:latin typeface="Times New Roman" panose="02020603050405020304" pitchFamily="18" charset="0"/>
                <a:cs typeface="Times New Roman" panose="02020603050405020304" pitchFamily="18" charset="0"/>
              </a:rPr>
              <a:t>Admin</a:t>
            </a:r>
          </a:p>
          <a:p>
            <a:pPr marL="1371599" lvl="0" indent="-228600">
              <a:lnSpc>
                <a:spcPct val="150000"/>
              </a:lnSpc>
              <a:spcAft>
                <a:spcPts val="0"/>
              </a:spcAft>
            </a:pPr>
            <a:r>
              <a:rPr lang="en-IN" sz="4300" b="1" u="sng" dirty="0">
                <a:latin typeface="Times New Roman" panose="02020603050405020304" pitchFamily="18" charset="0"/>
                <a:cs typeface="Times New Roman" panose="02020603050405020304" pitchFamily="18" charset="0"/>
              </a:rPr>
              <a:t>Login:</a:t>
            </a:r>
            <a:r>
              <a:rPr lang="en-IN" sz="4300" b="1" dirty="0">
                <a:latin typeface="Times New Roman" panose="02020603050405020304" pitchFamily="18" charset="0"/>
                <a:cs typeface="Times New Roman" panose="02020603050405020304" pitchFamily="18" charset="0"/>
              </a:rPr>
              <a:t> </a:t>
            </a:r>
            <a:r>
              <a:rPr lang="en-IN" sz="4300" dirty="0">
                <a:latin typeface="Times New Roman" panose="02020603050405020304" pitchFamily="18" charset="0"/>
                <a:cs typeface="Times New Roman" panose="02020603050405020304" pitchFamily="18" charset="0"/>
              </a:rPr>
              <a:t>Admin need to login by providing the login credentials to access the below given admin modules.</a:t>
            </a:r>
          </a:p>
          <a:p>
            <a:pPr marL="1371599" lvl="0" indent="-228600">
              <a:lnSpc>
                <a:spcPct val="150000"/>
              </a:lnSpc>
              <a:spcAft>
                <a:spcPts val="0"/>
              </a:spcAft>
            </a:pPr>
            <a:r>
              <a:rPr lang="en-IN" sz="4300" b="1" u="sng" dirty="0">
                <a:latin typeface="Times New Roman" panose="02020603050405020304" pitchFamily="18" charset="0"/>
                <a:cs typeface="Times New Roman" panose="02020603050405020304" pitchFamily="18" charset="0"/>
              </a:rPr>
              <a:t>Add / View Product:</a:t>
            </a:r>
            <a:r>
              <a:rPr lang="en-IN" sz="4300" b="1" dirty="0">
                <a:latin typeface="Times New Roman" panose="02020603050405020304" pitchFamily="18" charset="0"/>
                <a:cs typeface="Times New Roman" panose="02020603050405020304" pitchFamily="18" charset="0"/>
              </a:rPr>
              <a:t> </a:t>
            </a:r>
            <a:r>
              <a:rPr lang="en-IN" sz="4300" dirty="0">
                <a:latin typeface="Times New Roman" panose="02020603050405020304" pitchFamily="18" charset="0"/>
                <a:cs typeface="Times New Roman" panose="02020603050405020304" pitchFamily="18" charset="0"/>
              </a:rPr>
              <a:t>Admin can enter details about new products details and view its details.</a:t>
            </a:r>
          </a:p>
          <a:p>
            <a:pPr marL="1371599" lvl="0" indent="-228600">
              <a:lnSpc>
                <a:spcPct val="150000"/>
              </a:lnSpc>
              <a:spcAft>
                <a:spcPts val="0"/>
              </a:spcAft>
            </a:pPr>
            <a:r>
              <a:rPr lang="en-IN" sz="4300" b="1" u="sng" dirty="0">
                <a:latin typeface="Times New Roman" panose="02020603050405020304" pitchFamily="18" charset="0"/>
                <a:cs typeface="Times New Roman" panose="02020603050405020304" pitchFamily="18" charset="0"/>
              </a:rPr>
              <a:t>View Order:</a:t>
            </a:r>
            <a:r>
              <a:rPr lang="en-IN" sz="4300" b="1" dirty="0">
                <a:latin typeface="Times New Roman" panose="02020603050405020304" pitchFamily="18" charset="0"/>
                <a:cs typeface="Times New Roman" panose="02020603050405020304" pitchFamily="18" charset="0"/>
              </a:rPr>
              <a:t> </a:t>
            </a:r>
            <a:r>
              <a:rPr lang="en-IN" sz="4300" dirty="0">
                <a:latin typeface="Times New Roman" panose="02020603050405020304" pitchFamily="18" charset="0"/>
                <a:cs typeface="Times New Roman" panose="02020603050405020304" pitchFamily="18" charset="0"/>
              </a:rPr>
              <a:t>Admin can view details about the order placed by the user.</a:t>
            </a:r>
          </a:p>
          <a:p>
            <a:pPr marL="1371599" lvl="0" indent="-228600">
              <a:lnSpc>
                <a:spcPct val="150000"/>
              </a:lnSpc>
            </a:pPr>
            <a:r>
              <a:rPr lang="en-IN" sz="4300" b="1" u="sng" dirty="0">
                <a:latin typeface="Times New Roman" panose="02020603050405020304" pitchFamily="18" charset="0"/>
                <a:cs typeface="Times New Roman" panose="02020603050405020304" pitchFamily="18" charset="0"/>
              </a:rPr>
              <a:t>View Users Details: </a:t>
            </a:r>
            <a:r>
              <a:rPr lang="en-IN" sz="4300" dirty="0">
                <a:latin typeface="Times New Roman" panose="02020603050405020304" pitchFamily="18" charset="0"/>
                <a:cs typeface="Times New Roman" panose="02020603050405020304" pitchFamily="18" charset="0"/>
              </a:rPr>
              <a:t>Admin can view all the registered user’s details.</a:t>
            </a:r>
          </a:p>
          <a:p>
            <a:pPr marL="914400" lvl="0" indent="-228600">
              <a:lnSpc>
                <a:spcPct val="150000"/>
              </a:lnSpc>
            </a:pPr>
            <a:r>
              <a:rPr lang="en-IN" sz="4300" u="sng" dirty="0">
                <a:latin typeface="Times New Roman" panose="02020603050405020304" pitchFamily="18" charset="0"/>
                <a:cs typeface="Times New Roman" panose="02020603050405020304" pitchFamily="18" charset="0"/>
              </a:rPr>
              <a:t>User</a:t>
            </a:r>
          </a:p>
          <a:p>
            <a:pPr marL="1371599" lvl="0" indent="-228600">
              <a:lnSpc>
                <a:spcPct val="150000"/>
              </a:lnSpc>
            </a:pPr>
            <a:r>
              <a:rPr lang="en-IN" sz="4300" b="1" u="sng" dirty="0">
                <a:latin typeface="Times New Roman" panose="02020603050405020304" pitchFamily="18" charset="0"/>
                <a:cs typeface="Times New Roman" panose="02020603050405020304" pitchFamily="18" charset="0"/>
              </a:rPr>
              <a:t>Login/Registration: </a:t>
            </a:r>
            <a:r>
              <a:rPr lang="en-IN" sz="4300" dirty="0">
                <a:latin typeface="Times New Roman" panose="02020603050405020304" pitchFamily="18" charset="0"/>
                <a:cs typeface="Times New Roman" panose="02020603050405020304" pitchFamily="18" charset="0"/>
              </a:rPr>
              <a:t>User can register on the system and get his online account on site.</a:t>
            </a:r>
          </a:p>
          <a:p>
            <a:pPr marL="1371599" lvl="0" indent="-228600">
              <a:lnSpc>
                <a:spcPct val="150000"/>
              </a:lnSpc>
              <a:spcAft>
                <a:spcPts val="0"/>
              </a:spcAft>
            </a:pPr>
            <a:r>
              <a:rPr lang="en-IN" sz="4300" b="1" u="sng" dirty="0">
                <a:latin typeface="Times New Roman" panose="02020603050405020304" pitchFamily="18" charset="0"/>
                <a:cs typeface="Times New Roman" panose="02020603050405020304" pitchFamily="18" charset="0"/>
              </a:rPr>
              <a:t>Chat Bot:</a:t>
            </a:r>
            <a:r>
              <a:rPr lang="en-IN" sz="4300" b="1" dirty="0">
                <a:latin typeface="Times New Roman" panose="02020603050405020304" pitchFamily="18" charset="0"/>
                <a:cs typeface="Times New Roman" panose="02020603050405020304" pitchFamily="18" charset="0"/>
              </a:rPr>
              <a:t> </a:t>
            </a:r>
            <a:r>
              <a:rPr lang="en-IN" sz="4300" dirty="0">
                <a:latin typeface="Times New Roman" panose="02020603050405020304" pitchFamily="18" charset="0"/>
                <a:cs typeface="Times New Roman" panose="02020603050405020304" pitchFamily="18" charset="0"/>
              </a:rPr>
              <a:t>Automated negotiation model can learn from experience in negotiation, reason, and give a reasonable choice of negotiations on a new strategy. User can chat with the bot for price negotiation for a particular product.</a:t>
            </a:r>
          </a:p>
          <a:p>
            <a:endParaRPr lang="en-IN" dirty="0"/>
          </a:p>
        </p:txBody>
      </p:sp>
    </p:spTree>
    <p:extLst>
      <p:ext uri="{BB962C8B-B14F-4D97-AF65-F5344CB8AC3E}">
        <p14:creationId xmlns:p14="http://schemas.microsoft.com/office/powerpoint/2010/main" val="330192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9DB2-FEF8-49B8-93F9-9B03C06B7643}"/>
              </a:ext>
            </a:extLst>
          </p:cNvPr>
          <p:cNvSpPr>
            <a:spLocks noGrp="1"/>
          </p:cNvSpPr>
          <p:nvPr>
            <p:ph type="title"/>
          </p:nvPr>
        </p:nvSpPr>
        <p:spPr>
          <a:xfrm>
            <a:off x="646111" y="452718"/>
            <a:ext cx="9404723" cy="1216284"/>
          </a:xfrm>
        </p:spPr>
        <p:txBody>
          <a:bodyPr/>
          <a:lstStyle/>
          <a:p>
            <a:r>
              <a:rPr lang="en-US" dirty="0">
                <a:latin typeface="Calibri" panose="020F0502020204030204" pitchFamily="34" charset="0"/>
                <a:cs typeface="Calibri" panose="020F0502020204030204" pitchFamily="34" charset="0"/>
              </a:rPr>
              <a:t>PROBLEMS IN EXISTING SYSTEM</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0D853B-FDF8-4415-A39D-AAA9F8A619CD}"/>
              </a:ext>
            </a:extLst>
          </p:cNvPr>
          <p:cNvSpPr>
            <a:spLocks noGrp="1"/>
          </p:cNvSpPr>
          <p:nvPr>
            <p:ph idx="1"/>
          </p:nvPr>
        </p:nvSpPr>
        <p:spPr>
          <a:xfrm>
            <a:off x="645130" y="1669002"/>
            <a:ext cx="9404723" cy="4579397"/>
          </a:xfrm>
        </p:spPr>
        <p:txBody>
          <a:bodyPr>
            <a:noAutofit/>
          </a:bodyPr>
          <a:lstStyle/>
          <a:p>
            <a:pPr marL="457200" lvl="0" indent="-228600">
              <a:lnSpc>
                <a:spcPct val="150000"/>
              </a:lnSpc>
            </a:pPr>
            <a:r>
              <a:rPr lang="en-IN" sz="1400" dirty="0">
                <a:latin typeface="Times New Roman" panose="02020603050405020304" pitchFamily="18" charset="0"/>
                <a:cs typeface="Times New Roman" panose="02020603050405020304" pitchFamily="18" charset="0"/>
              </a:rPr>
              <a:t>In Existing System, the Customer is completely depending on the manual process for buying the product.</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Manual process is a time consuming factor and when customer approaches for a manual shopping directly, actually he/she does not have an idea about things like, price range, etc….</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While online payment using card, the card details are stored as it is into the database without any encryption.</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There is a possibility of card details getting hacked.</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The time which has been spent by the customer in manual shopping can equates to multiple number of shopping. As customer can sit at home and browse in a fraction of seconds.</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The system is limited to a particular area as the store generally caters the need of people living in a particular territory.</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Customers have to take pain to go to the shop in case of heat, cold, rain etc.</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No common platform and easy facility normally available where many dealers can interact with one as many stores have products of just one particular company or dealer.</a:t>
            </a:r>
          </a:p>
          <a:p>
            <a:pPr marL="457200" lvl="0" indent="-228600">
              <a:lnSpc>
                <a:spcPct val="150000"/>
              </a:lnSpc>
            </a:pPr>
            <a:r>
              <a:rPr lang="en-IN" sz="1400" dirty="0">
                <a:latin typeface="Times New Roman" panose="02020603050405020304" pitchFamily="18" charset="0"/>
                <a:cs typeface="Times New Roman" panose="02020603050405020304" pitchFamily="18" charset="0"/>
              </a:rPr>
              <a:t>Thus, we need to change to a system like “Online Shopping”.</a:t>
            </a:r>
          </a:p>
          <a:p>
            <a:endParaRPr lang="en-IN" sz="1400" dirty="0"/>
          </a:p>
        </p:txBody>
      </p:sp>
    </p:spTree>
    <p:extLst>
      <p:ext uri="{BB962C8B-B14F-4D97-AF65-F5344CB8AC3E}">
        <p14:creationId xmlns:p14="http://schemas.microsoft.com/office/powerpoint/2010/main" val="101420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097F-3717-4743-8773-877357D444A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PROPOSED SYSTEM</a:t>
            </a:r>
            <a:br>
              <a:rPr lang="en-US"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6187307-505B-4C92-B538-06737FFC895A}"/>
              </a:ext>
            </a:extLst>
          </p:cNvPr>
          <p:cNvSpPr>
            <a:spLocks noGrp="1"/>
          </p:cNvSpPr>
          <p:nvPr>
            <p:ph idx="1"/>
          </p:nvPr>
        </p:nvSpPr>
        <p:spPr/>
        <p:txBody>
          <a:bodyPr>
            <a:normAutofit fontScale="25000" lnSpcReduction="20000"/>
          </a:bodyPr>
          <a:lstStyle/>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Considering the anomalies in the existing system computerization of the whole activity is being suggested after initial analysis.</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The web application is developed using Visual Studio with Asp </a:t>
            </a:r>
            <a:r>
              <a:rPr lang="en-IN" sz="5600" dirty="0" err="1">
                <a:latin typeface="Times New Roman" panose="02020603050405020304" pitchFamily="18" charset="0"/>
                <a:cs typeface="Times New Roman" panose="02020603050405020304" pitchFamily="18" charset="0"/>
              </a:rPr>
              <a:t>.Net</a:t>
            </a:r>
            <a:r>
              <a:rPr lang="en-IN" sz="5600" dirty="0">
                <a:latin typeface="Times New Roman" panose="02020603050405020304" pitchFamily="18" charset="0"/>
                <a:cs typeface="Times New Roman" panose="02020603050405020304" pitchFamily="18" charset="0"/>
              </a:rPr>
              <a:t> with C# as a programming language.</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Proposed system is accessed by two entities namely, Admin and User.</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Admin need to login with their valid login credentials first in order to access the android application.</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After successful login, admin can access all the modules and perform/manage each task accurately.</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Admin can perform task such as adding new product with its details and viewing added product details, viewing order details and user details.</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 User need to register using basic registration details and need to create valid login id and password.</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User can login using valid login credentials in order to access the system.</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User can view products and chat with the AI bot for price negotiation for a particular product.</a:t>
            </a:r>
          </a:p>
          <a:p>
            <a:pPr marL="914400" lvl="0" indent="-228600" algn="just">
              <a:lnSpc>
                <a:spcPct val="150000"/>
              </a:lnSpc>
              <a:spcAft>
                <a:spcPts val="0"/>
              </a:spcAft>
              <a:tabLst>
                <a:tab pos="2228760" algn="l"/>
              </a:tabLst>
            </a:pPr>
            <a:r>
              <a:rPr lang="en-IN" sz="5600" dirty="0">
                <a:latin typeface="Times New Roman" panose="02020603050405020304" pitchFamily="18" charset="0"/>
                <a:cs typeface="Times New Roman" panose="02020603050405020304" pitchFamily="18" charset="0"/>
              </a:rPr>
              <a:t>After negotiation, user can buy the product from the website and pay.</a:t>
            </a:r>
          </a:p>
          <a:p>
            <a:endParaRPr lang="en-IN" dirty="0"/>
          </a:p>
        </p:txBody>
      </p:sp>
    </p:spTree>
    <p:extLst>
      <p:ext uri="{BB962C8B-B14F-4D97-AF65-F5344CB8AC3E}">
        <p14:creationId xmlns:p14="http://schemas.microsoft.com/office/powerpoint/2010/main" val="110564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B123-F6A6-4934-9A9A-2CF7347E317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COMPONENTS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88CC301-8558-417E-A1C0-50F7C2F5818E}"/>
              </a:ext>
            </a:extLst>
          </p:cNvPr>
          <p:cNvSpPr>
            <a:spLocks noGrp="1"/>
          </p:cNvSpPr>
          <p:nvPr>
            <p:ph idx="1"/>
          </p:nvPr>
        </p:nvSpPr>
        <p:spPr/>
        <p:txBody>
          <a:bodyPr>
            <a:normAutofit lnSpcReduction="10000"/>
          </a:bodyPr>
          <a:lstStyle/>
          <a:p>
            <a:pPr marL="0" indent="0">
              <a:buNone/>
            </a:pPr>
            <a:r>
              <a:rPr lang="en-US" dirty="0"/>
              <a:t>The two major components are the website and the chat bot. They are integrated seamlessly to provide a smooth user experience. </a:t>
            </a:r>
          </a:p>
          <a:p>
            <a:pPr marL="0" indent="0">
              <a:buNone/>
            </a:pPr>
            <a:r>
              <a:rPr lang="en-US" dirty="0"/>
              <a:t> 1. Simple : Responses are coded in plain text file. No complicated syntax. </a:t>
            </a:r>
          </a:p>
          <a:p>
            <a:pPr marL="0" indent="0">
              <a:buNone/>
            </a:pPr>
            <a:r>
              <a:rPr lang="en-US" dirty="0"/>
              <a:t>2. Powerful : It has a handful of rule that can be combined to build a fairly impressive chat bot. </a:t>
            </a:r>
          </a:p>
          <a:p>
            <a:pPr marL="0" indent="0">
              <a:buNone/>
            </a:pPr>
            <a:r>
              <a:rPr lang="en-US" dirty="0"/>
              <a:t>3. Flexible : Rive script follows the Unix philosophy: the core library is focused on rendering responses, while also leaving enough scope for extensibility by ways of custom modules and scripts. </a:t>
            </a:r>
          </a:p>
          <a:p>
            <a:pPr marL="0" indent="0">
              <a:buNone/>
            </a:pPr>
            <a:r>
              <a:rPr lang="en-US" dirty="0"/>
              <a:t>4. Open Source : Rive script is released in the MIT license, and are available on popular platforms such as Perl, Python, </a:t>
            </a:r>
            <a:r>
              <a:rPr lang="en-US" dirty="0" err="1"/>
              <a:t>Javascript</a:t>
            </a:r>
            <a:r>
              <a:rPr lang="en-US" dirty="0"/>
              <a:t> and even C#</a:t>
            </a:r>
            <a:endParaRPr lang="en-IN" dirty="0"/>
          </a:p>
        </p:txBody>
      </p:sp>
    </p:spTree>
    <p:extLst>
      <p:ext uri="{BB962C8B-B14F-4D97-AF65-F5344CB8AC3E}">
        <p14:creationId xmlns:p14="http://schemas.microsoft.com/office/powerpoint/2010/main" val="91308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7724-9A2C-4F58-89A8-27CE2E395CE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WORKING</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23B77D-9612-4E8B-A27D-EC6A3035779B}"/>
              </a:ext>
            </a:extLst>
          </p:cNvPr>
          <p:cNvSpPr>
            <a:spLocks noGrp="1"/>
          </p:cNvSpPr>
          <p:nvPr>
            <p:ph idx="1"/>
          </p:nvPr>
        </p:nvSpPr>
        <p:spPr/>
        <p:txBody>
          <a:bodyPr/>
          <a:lstStyle/>
          <a:p>
            <a:pPr marL="0" indent="0">
              <a:buNone/>
            </a:pPr>
            <a:r>
              <a:rPr lang="en-US" dirty="0"/>
              <a:t>User: Hello</a:t>
            </a:r>
          </a:p>
          <a:p>
            <a:pPr marL="0" indent="0">
              <a:buNone/>
            </a:pPr>
            <a:r>
              <a:rPr lang="en-US" dirty="0"/>
              <a:t> Bot: Hello there. How can I help you?</a:t>
            </a:r>
          </a:p>
          <a:p>
            <a:pPr marL="0" indent="0">
              <a:buNone/>
            </a:pPr>
            <a:r>
              <a:rPr lang="en-US" dirty="0"/>
              <a:t>User: Price is high. </a:t>
            </a:r>
          </a:p>
          <a:p>
            <a:pPr marL="0" indent="0">
              <a:buNone/>
            </a:pPr>
            <a:r>
              <a:rPr lang="en-US" dirty="0"/>
              <a:t> Bot: Can you share the item name</a:t>
            </a:r>
          </a:p>
          <a:p>
            <a:pPr marL="0" indent="0">
              <a:buNone/>
            </a:pPr>
            <a:r>
              <a:rPr lang="en-US" dirty="0"/>
              <a:t>User: Black Stripe Shoe</a:t>
            </a:r>
          </a:p>
          <a:p>
            <a:pPr marL="0" indent="0">
              <a:buNone/>
            </a:pPr>
            <a:r>
              <a:rPr lang="en-US" dirty="0"/>
              <a:t> Bot: What’s your offer? </a:t>
            </a:r>
          </a:p>
          <a:p>
            <a:pPr marL="0" indent="0">
              <a:buNone/>
            </a:pPr>
            <a:r>
              <a:rPr lang="en-US" dirty="0"/>
              <a:t>User: 50Rs.</a:t>
            </a:r>
          </a:p>
          <a:p>
            <a:pPr marL="0" indent="0">
              <a:buNone/>
            </a:pPr>
            <a:r>
              <a:rPr lang="en-US" dirty="0"/>
              <a:t> Bot: That’s too low, I can suggest you alternatives at that price range are you interested?   </a:t>
            </a:r>
            <a:endParaRPr lang="en-IN" dirty="0"/>
          </a:p>
        </p:txBody>
      </p:sp>
    </p:spTree>
    <p:extLst>
      <p:ext uri="{BB962C8B-B14F-4D97-AF65-F5344CB8AC3E}">
        <p14:creationId xmlns:p14="http://schemas.microsoft.com/office/powerpoint/2010/main" val="310670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TotalTime>
  <Words>1606</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Century Gothic</vt:lpstr>
      <vt:lpstr>Times New Roman</vt:lpstr>
      <vt:lpstr>Wingdings 3</vt:lpstr>
      <vt:lpstr>Ion</vt:lpstr>
      <vt:lpstr>PowerPoint Presentation</vt:lpstr>
      <vt:lpstr>TABLE OF CONTENTS</vt:lpstr>
      <vt:lpstr>INTRODUCTION </vt:lpstr>
      <vt:lpstr>Abstract</vt:lpstr>
      <vt:lpstr>Concept Description</vt:lpstr>
      <vt:lpstr>PROBLEMS IN EXISTING SYSTEM</vt:lpstr>
      <vt:lpstr>PROPOSED SYSTEM </vt:lpstr>
      <vt:lpstr>COMPONENTS</vt:lpstr>
      <vt:lpstr>WORKING</vt:lpstr>
      <vt:lpstr>USE CASE DIAGRAM ADMIN</vt:lpstr>
      <vt:lpstr>Use Case Diagram of User</vt:lpstr>
      <vt:lpstr> Sequence Diagram of Admin</vt:lpstr>
      <vt:lpstr>Use Case Diagram of User</vt:lpstr>
      <vt:lpstr>TECHNOLOGIES USED</vt:lpstr>
      <vt:lpstr>TECHNOLOGIES USED</vt:lpstr>
      <vt:lpstr>ADVANTAGES OF PROJECT</vt:lpstr>
      <vt:lpstr>Disadvantage:</vt:lpstr>
      <vt:lpstr>FEATURES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Venkatesan</dc:creator>
  <cp:lastModifiedBy>Prakash Venkatesan</cp:lastModifiedBy>
  <cp:revision>1</cp:revision>
  <dcterms:created xsi:type="dcterms:W3CDTF">2021-07-22T04:19:58Z</dcterms:created>
  <dcterms:modified xsi:type="dcterms:W3CDTF">2021-07-22T05:54:36Z</dcterms:modified>
</cp:coreProperties>
</file>