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99" r:id="rId4"/>
    <p:sldMasterId id="2147484306" r:id="rId5"/>
  </p:sldMasterIdLst>
  <p:notesMasterIdLst>
    <p:notesMasterId r:id="rId8"/>
  </p:notesMasterIdLst>
  <p:handoutMasterIdLst>
    <p:handoutMasterId r:id="rId9"/>
  </p:handoutMasterIdLst>
  <p:sldIdLst>
    <p:sldId id="1130" r:id="rId6"/>
    <p:sldId id="1131" r:id="rId7"/>
  </p:sldIdLst>
  <p:sldSz cx="11887200" cy="7315200"/>
  <p:notesSz cx="6797675" cy="9926638"/>
  <p:custDataLst>
    <p:tags r:id="rId10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6pPr>
    <a:lvl7pPr marL="2743200" algn="l" defTabSz="914400" rtl="0" eaLnBrk="1" latinLnBrk="0" hangingPunct="1"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7pPr>
    <a:lvl8pPr marL="3200400" algn="l" defTabSz="914400" rtl="0" eaLnBrk="1" latinLnBrk="0" hangingPunct="1"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8pPr>
    <a:lvl9pPr marL="3657600" algn="l" defTabSz="914400" rtl="0" eaLnBrk="1" latinLnBrk="0" hangingPunct="1">
      <a:defRPr sz="1000" b="1" kern="1200">
        <a:solidFill>
          <a:srgbClr val="000000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52" userDrawn="1">
          <p15:clr>
            <a:srgbClr val="A4A3A4"/>
          </p15:clr>
        </p15:guide>
        <p15:guide id="2" orient="horz" userDrawn="1">
          <p15:clr>
            <a:srgbClr val="A4A3A4"/>
          </p15:clr>
        </p15:guide>
        <p15:guide id="3" pos="233" userDrawn="1">
          <p15:clr>
            <a:srgbClr val="A4A3A4"/>
          </p15:clr>
        </p15:guide>
        <p15:guide id="4" pos="7487" userDrawn="1">
          <p15:clr>
            <a:srgbClr val="A4A3A4"/>
          </p15:clr>
        </p15:guide>
        <p15:guide id="5" pos="7146" userDrawn="1">
          <p15:clr>
            <a:srgbClr val="A4A3A4"/>
          </p15:clr>
        </p15:guide>
        <p15:guide id="6" pos="21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8B9"/>
    <a:srgbClr val="09184D"/>
    <a:srgbClr val="26305B"/>
    <a:srgbClr val="005E21"/>
    <a:srgbClr val="E1EFF9"/>
    <a:srgbClr val="FFC000"/>
    <a:srgbClr val="2890C0"/>
    <a:srgbClr val="0075B0"/>
    <a:srgbClr val="6BA8D0"/>
    <a:srgbClr val="93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29" autoAdjust="0"/>
    <p:restoredTop sz="96370" autoAdjust="0"/>
  </p:normalViewPr>
  <p:slideViewPr>
    <p:cSldViewPr snapToGrid="0">
      <p:cViewPr>
        <p:scale>
          <a:sx n="66" d="100"/>
          <a:sy n="66" d="100"/>
        </p:scale>
        <p:origin x="795" y="462"/>
      </p:cViewPr>
      <p:guideLst>
        <p:guide orient="horz" pos="852"/>
        <p:guide orient="horz"/>
        <p:guide pos="233"/>
        <p:guide pos="7487"/>
        <p:guide pos="7146"/>
        <p:guide pos="2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10" y="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58C656-2643-459B-B9FD-8303DE65A4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6275" cy="498366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70B1-2BDB-4B1C-91D8-333B553000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862" y="2"/>
            <a:ext cx="2946275" cy="498366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>
              <a:defRPr sz="1100"/>
            </a:lvl1pPr>
          </a:lstStyle>
          <a:p>
            <a:fld id="{5D4964EE-CDA6-4118-85CE-2474243D80F4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9D06D-EB94-4F9B-9EC9-1FF033E72B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28274"/>
            <a:ext cx="2946275" cy="498366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81981-6DB3-4324-A97F-C51DDB371D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862" y="9428274"/>
            <a:ext cx="2946275" cy="498366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>
              <a:defRPr sz="1100"/>
            </a:lvl1pPr>
          </a:lstStyle>
          <a:p>
            <a:fld id="{91271166-FED1-4331-A380-6007B000E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19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726" tIns="43864" rIns="87726" bIns="43864" numCol="1" anchor="t" anchorCtr="0" compatLnSpc="1">
            <a:prstTxWarp prst="textNoShape">
              <a:avLst/>
            </a:prstTxWarp>
          </a:bodyPr>
          <a:lstStyle>
            <a:lvl1pPr defTabSz="877700">
              <a:defRPr sz="1100" b="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49689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726" tIns="43864" rIns="87726" bIns="43864" numCol="1" anchor="t" anchorCtr="0" compatLnSpc="1">
            <a:prstTxWarp prst="textNoShape">
              <a:avLst/>
            </a:prstTxWarp>
          </a:bodyPr>
          <a:lstStyle>
            <a:lvl1pPr algn="r" defTabSz="877700">
              <a:defRPr sz="1100" b="0">
                <a:ea typeface="ＭＳ Ｐゴシック" pitchFamily="34" charset="-128"/>
              </a:defRPr>
            </a:lvl1pPr>
          </a:lstStyle>
          <a:p>
            <a:pPr>
              <a:defRPr/>
            </a:pPr>
            <a:fld id="{DBFD2D39-F06E-4C3E-9300-F9F00BA2A559}" type="datetimeFigureOut">
              <a:rPr lang="en-US"/>
              <a:pPr>
                <a:defRPr/>
              </a:pPr>
              <a:t>4/15/2019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744538"/>
            <a:ext cx="605313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9452" y="4717296"/>
            <a:ext cx="5438775" cy="44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726" tIns="43864" rIns="87726" bIns="43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49689" y="9426657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726" tIns="43864" rIns="87726" bIns="43864" numCol="1" anchor="b" anchorCtr="0" compatLnSpc="1">
            <a:prstTxWarp prst="textNoShape">
              <a:avLst/>
            </a:prstTxWarp>
          </a:bodyPr>
          <a:lstStyle>
            <a:lvl1pPr algn="r" defTabSz="877700">
              <a:defRPr sz="1100" b="0">
                <a:ea typeface="ＭＳ Ｐゴシック" pitchFamily="34" charset="-128"/>
              </a:defRPr>
            </a:lvl1pPr>
          </a:lstStyle>
          <a:p>
            <a:pPr>
              <a:defRPr/>
            </a:pPr>
            <a:fld id="{B95398B1-9098-49B4-912E-68E4E4865D9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744538"/>
            <a:ext cx="6053137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9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5398B1-9098-49B4-912E-68E4E4865D9D}" type="slidenum"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rPr>
              <a:pPr marL="0" marR="0" lvl="0" indent="0" algn="r" defTabSz="8943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5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11" y="213120"/>
            <a:ext cx="11111696" cy="748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8911" y="1411201"/>
            <a:ext cx="11111696" cy="5170144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50029" marR="0" indent="-350029" algn="l" defTabSz="117042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575798" algn="r"/>
              </a:tabLst>
              <a:defRPr baseline="0">
                <a:solidFill>
                  <a:schemeClr val="accent5"/>
                </a:solidFill>
              </a:defRPr>
            </a:lvl1pPr>
            <a:lvl2pPr marL="585211" indent="0">
              <a:buNone/>
              <a:defRPr/>
            </a:lvl2pPr>
            <a:lvl3pPr marL="1170422" indent="0">
              <a:buNone/>
              <a:defRPr/>
            </a:lvl3pPr>
            <a:lvl4pPr marL="1755632" indent="0">
              <a:buNone/>
              <a:defRPr/>
            </a:lvl4pPr>
            <a:lvl5pPr marL="2340843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val="2377553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374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C4927-3987-4815-A462-D8A26A1F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44D6A-87F1-446E-9F26-24158C66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D8254-F326-4CB2-8EA3-5FEA59C5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85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ADB6-4E4E-4B9A-8F39-C5A665FB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487680"/>
            <a:ext cx="3832860" cy="1706880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5E13-98C0-4852-B0D1-743687A2F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966" y="1053257"/>
            <a:ext cx="6017894" cy="5198533"/>
          </a:xfrm>
        </p:spPr>
        <p:txBody>
          <a:bodyPr/>
          <a:lstStyle>
            <a:lvl1pPr>
              <a:defRPr sz="4096"/>
            </a:lvl1pPr>
            <a:lvl2pPr>
              <a:defRPr sz="3584"/>
            </a:lvl2pPr>
            <a:lvl3pPr>
              <a:defRPr sz="3072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7F378-32B6-419D-9F06-11C5137DE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9150" y="2194560"/>
            <a:ext cx="3832860" cy="4065694"/>
          </a:xfrm>
        </p:spPr>
        <p:txBody>
          <a:bodyPr/>
          <a:lstStyle>
            <a:lvl1pPr marL="0" indent="0">
              <a:buNone/>
              <a:defRPr sz="2048"/>
            </a:lvl1pPr>
            <a:lvl2pPr marL="585211" indent="0">
              <a:buNone/>
              <a:defRPr sz="1792"/>
            </a:lvl2pPr>
            <a:lvl3pPr marL="1170422" indent="0">
              <a:buNone/>
              <a:defRPr sz="1536"/>
            </a:lvl3pPr>
            <a:lvl4pPr marL="1755632" indent="0">
              <a:buNone/>
              <a:defRPr sz="1280"/>
            </a:lvl4pPr>
            <a:lvl5pPr marL="2340843" indent="0">
              <a:buNone/>
              <a:defRPr sz="1280"/>
            </a:lvl5pPr>
            <a:lvl6pPr marL="2926055" indent="0">
              <a:buNone/>
              <a:defRPr sz="1280"/>
            </a:lvl6pPr>
            <a:lvl7pPr marL="3511265" indent="0">
              <a:buNone/>
              <a:defRPr sz="1280"/>
            </a:lvl7pPr>
            <a:lvl8pPr marL="4096476" indent="0">
              <a:buNone/>
              <a:defRPr sz="1280"/>
            </a:lvl8pPr>
            <a:lvl9pPr marL="4681688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33098-3E4B-4BDC-90BA-038910C5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C91E6-42B9-4908-BE7F-4CA08750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78F7D-CE9E-4DD6-A0B5-4C2B4C1A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645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C13F-675E-4633-B076-7B02A5A8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487680"/>
            <a:ext cx="3832860" cy="1706880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BACD9-0B96-41BE-A9C3-FCBAEBBE6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53966" y="1053257"/>
            <a:ext cx="6017894" cy="5198533"/>
          </a:xfrm>
        </p:spPr>
        <p:txBody>
          <a:bodyPr/>
          <a:lstStyle>
            <a:lvl1pPr marL="0" indent="0">
              <a:buNone/>
              <a:defRPr sz="4096"/>
            </a:lvl1pPr>
            <a:lvl2pPr marL="585211" indent="0">
              <a:buNone/>
              <a:defRPr sz="3584"/>
            </a:lvl2pPr>
            <a:lvl3pPr marL="1170422" indent="0">
              <a:buNone/>
              <a:defRPr sz="3072"/>
            </a:lvl3pPr>
            <a:lvl4pPr marL="1755632" indent="0">
              <a:buNone/>
              <a:defRPr sz="2560"/>
            </a:lvl4pPr>
            <a:lvl5pPr marL="2340843" indent="0">
              <a:buNone/>
              <a:defRPr sz="2560"/>
            </a:lvl5pPr>
            <a:lvl6pPr marL="2926055" indent="0">
              <a:buNone/>
              <a:defRPr sz="2560"/>
            </a:lvl6pPr>
            <a:lvl7pPr marL="3511265" indent="0">
              <a:buNone/>
              <a:defRPr sz="2560"/>
            </a:lvl7pPr>
            <a:lvl8pPr marL="4096476" indent="0">
              <a:buNone/>
              <a:defRPr sz="2560"/>
            </a:lvl8pPr>
            <a:lvl9pPr marL="4681688" indent="0">
              <a:buNone/>
              <a:defRPr sz="256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15D23-157F-4BC7-9A69-EF56A1619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9150" y="2194560"/>
            <a:ext cx="3832860" cy="4065694"/>
          </a:xfrm>
        </p:spPr>
        <p:txBody>
          <a:bodyPr/>
          <a:lstStyle>
            <a:lvl1pPr marL="0" indent="0">
              <a:buNone/>
              <a:defRPr sz="2048"/>
            </a:lvl1pPr>
            <a:lvl2pPr marL="585211" indent="0">
              <a:buNone/>
              <a:defRPr sz="1792"/>
            </a:lvl2pPr>
            <a:lvl3pPr marL="1170422" indent="0">
              <a:buNone/>
              <a:defRPr sz="1536"/>
            </a:lvl3pPr>
            <a:lvl4pPr marL="1755632" indent="0">
              <a:buNone/>
              <a:defRPr sz="1280"/>
            </a:lvl4pPr>
            <a:lvl5pPr marL="2340843" indent="0">
              <a:buNone/>
              <a:defRPr sz="1280"/>
            </a:lvl5pPr>
            <a:lvl6pPr marL="2926055" indent="0">
              <a:buNone/>
              <a:defRPr sz="1280"/>
            </a:lvl6pPr>
            <a:lvl7pPr marL="3511265" indent="0">
              <a:buNone/>
              <a:defRPr sz="1280"/>
            </a:lvl7pPr>
            <a:lvl8pPr marL="4096476" indent="0">
              <a:buNone/>
              <a:defRPr sz="1280"/>
            </a:lvl8pPr>
            <a:lvl9pPr marL="4681688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CDE80-E542-4CEE-81BE-E7D7FD7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7F6D-C491-493F-BDE0-C2546DD6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4AAE0-CF82-4980-BF00-42677838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516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93F3-ED23-4EA3-9F44-DAB0C5A1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5A5D9-B0C0-471A-A9E0-CF30ABC0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8087F-3C83-439F-9EBB-1B5FC87E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452E6-9384-4F34-A800-B097A729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6039-1211-454A-BC77-9B82AE13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567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8B9F9-B4F0-4332-B990-077833ECA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07730" y="389467"/>
            <a:ext cx="2562226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24B6F-1072-4DAE-8953-7A22DF5AA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7246" y="389467"/>
            <a:ext cx="7507604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A9C8-D1C0-460F-BDE4-0E4BB38A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AD19-A05D-4CA9-AA8E-5E102A0C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DD72-1530-4B15-BC20-D25B4A73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8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10" y="213120"/>
            <a:ext cx="10594510" cy="748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88911" y="1411201"/>
            <a:ext cx="11111696" cy="51701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4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11" y="213120"/>
            <a:ext cx="11111696" cy="748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88912" y="1411201"/>
            <a:ext cx="5386211" cy="51701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6112080" y="1411201"/>
            <a:ext cx="5388526" cy="51701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7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7D05-C634-45E4-AA1C-DDF0BBE0A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97187"/>
            <a:ext cx="8915400" cy="2546773"/>
          </a:xfrm>
        </p:spPr>
        <p:txBody>
          <a:bodyPr anchor="b"/>
          <a:lstStyle>
            <a:lvl1pPr algn="ctr">
              <a:defRPr sz="768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1CD31-3396-4F14-9988-3E8683DF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3842174"/>
            <a:ext cx="8915400" cy="1766146"/>
          </a:xfrm>
        </p:spPr>
        <p:txBody>
          <a:bodyPr/>
          <a:lstStyle>
            <a:lvl1pPr marL="0" indent="0" algn="ctr">
              <a:buNone/>
              <a:defRPr sz="3072"/>
            </a:lvl1pPr>
            <a:lvl2pPr marL="585211" indent="0" algn="ctr">
              <a:buNone/>
              <a:defRPr sz="2560"/>
            </a:lvl2pPr>
            <a:lvl3pPr marL="1170422" indent="0" algn="ctr">
              <a:buNone/>
              <a:defRPr sz="2304"/>
            </a:lvl3pPr>
            <a:lvl4pPr marL="1755632" indent="0" algn="ctr">
              <a:buNone/>
              <a:defRPr sz="2048"/>
            </a:lvl4pPr>
            <a:lvl5pPr marL="2340843" indent="0" algn="ctr">
              <a:buNone/>
              <a:defRPr sz="2048"/>
            </a:lvl5pPr>
            <a:lvl6pPr marL="2926055" indent="0" algn="ctr">
              <a:buNone/>
              <a:defRPr sz="2048"/>
            </a:lvl6pPr>
            <a:lvl7pPr marL="3511265" indent="0" algn="ctr">
              <a:buNone/>
              <a:defRPr sz="2048"/>
            </a:lvl7pPr>
            <a:lvl8pPr marL="4096476" indent="0" algn="ctr">
              <a:buNone/>
              <a:defRPr sz="2048"/>
            </a:lvl8pPr>
            <a:lvl9pPr marL="4681688" indent="0" algn="ctr">
              <a:buNone/>
              <a:defRPr sz="2048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76342-1A9F-4A5A-9BF5-F1E3B76F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A863E-3AEF-4E09-85CF-145DF522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9A53-73A0-451B-B604-DE2345CD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35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4210-1034-49CA-B93D-A25EBDC0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D1EE-644A-42C9-B497-382722CE0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F9561-9EE5-4C45-9391-824240F4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9DD7-3EEE-44D7-A8A8-221BFA4D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B0C39-EFA8-4806-B87F-F7AAF618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A2E8-9147-4C37-A7EE-008C21BC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2" y="1823725"/>
            <a:ext cx="10252710" cy="3042919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459A1-E44F-493F-80CD-CBB828F3B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532" y="4895431"/>
            <a:ext cx="10252710" cy="1600199"/>
          </a:xfrm>
        </p:spPr>
        <p:txBody>
          <a:bodyPr/>
          <a:lstStyle>
            <a:lvl1pPr marL="0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1pPr>
            <a:lvl2pPr marL="585211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170422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3pPr>
            <a:lvl4pPr marL="1755632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340843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292605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351126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096476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4681688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8709-719E-4788-A28D-C1B529C5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586E7-EDD0-403D-AA1C-BFFD2EA6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E81F5-50B1-41F8-B9F3-34D3F9B8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52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6D9A-CD39-486D-96BD-8F8A1466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2F7D-E9B8-4D03-B1CC-C16CD0CC3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246" y="1947333"/>
            <a:ext cx="5034914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ACF2D-EDF9-4B6E-9A94-9BE4C539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5040" y="1947333"/>
            <a:ext cx="5034916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3DB29-E5E9-4D83-8479-9443C220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AD542-FA6C-46F7-93AF-24580117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FED3E-7CC3-49A5-96CD-661DCA5C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2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DF1A-C4FC-422D-AE6E-D5814910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2" y="389470"/>
            <a:ext cx="1025271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FBA3-5253-4DA2-A1EE-E35D7D667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793241"/>
            <a:ext cx="5029200" cy="878839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11" indent="0">
              <a:buNone/>
              <a:defRPr sz="2560" b="1"/>
            </a:lvl2pPr>
            <a:lvl3pPr marL="1170422" indent="0">
              <a:buNone/>
              <a:defRPr sz="2304" b="1"/>
            </a:lvl3pPr>
            <a:lvl4pPr marL="1755632" indent="0">
              <a:buNone/>
              <a:defRPr sz="2048" b="1"/>
            </a:lvl4pPr>
            <a:lvl5pPr marL="2340843" indent="0">
              <a:buNone/>
              <a:defRPr sz="2048" b="1"/>
            </a:lvl5pPr>
            <a:lvl6pPr marL="2926055" indent="0">
              <a:buNone/>
              <a:defRPr sz="2048" b="1"/>
            </a:lvl6pPr>
            <a:lvl7pPr marL="3511265" indent="0">
              <a:buNone/>
              <a:defRPr sz="2048" b="1"/>
            </a:lvl7pPr>
            <a:lvl8pPr marL="4096476" indent="0">
              <a:buNone/>
              <a:defRPr sz="2048" b="1"/>
            </a:lvl8pPr>
            <a:lvl9pPr marL="4681688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5498D-8690-4F5C-B2FD-BA1F374C5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150" y="2672080"/>
            <a:ext cx="5029200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92E24-3222-4D6A-B47D-376B5B6CE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7896" y="1793241"/>
            <a:ext cx="5053964" cy="878839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11" indent="0">
              <a:buNone/>
              <a:defRPr sz="2560" b="1"/>
            </a:lvl2pPr>
            <a:lvl3pPr marL="1170422" indent="0">
              <a:buNone/>
              <a:defRPr sz="2304" b="1"/>
            </a:lvl3pPr>
            <a:lvl4pPr marL="1755632" indent="0">
              <a:buNone/>
              <a:defRPr sz="2048" b="1"/>
            </a:lvl4pPr>
            <a:lvl5pPr marL="2340843" indent="0">
              <a:buNone/>
              <a:defRPr sz="2048" b="1"/>
            </a:lvl5pPr>
            <a:lvl6pPr marL="2926055" indent="0">
              <a:buNone/>
              <a:defRPr sz="2048" b="1"/>
            </a:lvl6pPr>
            <a:lvl7pPr marL="3511265" indent="0">
              <a:buNone/>
              <a:defRPr sz="2048" b="1"/>
            </a:lvl7pPr>
            <a:lvl8pPr marL="4096476" indent="0">
              <a:buNone/>
              <a:defRPr sz="2048" b="1"/>
            </a:lvl8pPr>
            <a:lvl9pPr marL="4681688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57F80-6FE6-43E4-87B8-601283C74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7896" y="2672080"/>
            <a:ext cx="5053964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6A28E-DDF3-40BD-A1A0-886E263B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8557A-3256-40BE-A173-80333D4E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C4220-8B9B-4E2E-88D5-7B8DA8F6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87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C5FB-E7D1-4610-999C-83BD3966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5493F-4675-42C9-A3BC-F47124FB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35C4-BF68-488E-9898-B2EC5D1F182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8C07D-A23D-4DE7-B0AA-9147FCE6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2502C-8DC7-4D02-9451-5AA44A02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23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911" y="213120"/>
            <a:ext cx="11111696" cy="7488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88911" y="1411201"/>
            <a:ext cx="11111696" cy="51701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108931"/>
            <a:ext cx="11887196" cy="5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999673" y="6996790"/>
            <a:ext cx="751463" cy="318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fld id="{6E0DC809-1827-F44D-A8AA-8C566384234E}" type="slidenum">
              <a:rPr lang="en-US" sz="1152" b="0" baseline="0" smtClean="0">
                <a:solidFill>
                  <a:srgbClr val="6D6E71"/>
                </a:solidFill>
                <a:latin typeface="Arial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152" b="0" baseline="0" dirty="0">
              <a:solidFill>
                <a:srgbClr val="6D6E7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05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</p:sldLayoutIdLst>
  <p:hf hdr="0" ftr="0" dt="0"/>
  <p:txStyles>
    <p:titleStyle>
      <a:lvl1pPr algn="l" defTabSz="1170422" rtl="0" eaLnBrk="1" latinLnBrk="0" hangingPunct="1">
        <a:lnSpc>
          <a:spcPct val="90000"/>
        </a:lnSpc>
        <a:spcBef>
          <a:spcPct val="0"/>
        </a:spcBef>
        <a:buNone/>
        <a:defRPr sz="3584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92605" indent="-292605" algn="l" defTabSz="1170422" rtl="0" eaLnBrk="1" latinLnBrk="0" hangingPunct="1">
        <a:lnSpc>
          <a:spcPct val="90000"/>
        </a:lnSpc>
        <a:spcBef>
          <a:spcPts val="1280"/>
        </a:spcBef>
        <a:buClr>
          <a:schemeClr val="accent3"/>
        </a:buClr>
        <a:buFont typeface="Arial" panose="020B0604020202020204" pitchFamily="34" charset="0"/>
        <a:buChar char="•"/>
        <a:defRPr sz="2304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877817" indent="-292605" algn="l" defTabSz="1170422" rtl="0" eaLnBrk="1" latinLnBrk="0" hangingPunct="1">
        <a:lnSpc>
          <a:spcPct val="90000"/>
        </a:lnSpc>
        <a:spcBef>
          <a:spcPts val="64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2048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463027" indent="-292605" algn="l" defTabSz="1170422" rtl="0" eaLnBrk="1" latinLnBrk="0" hangingPunct="1">
        <a:lnSpc>
          <a:spcPct val="90000"/>
        </a:lnSpc>
        <a:spcBef>
          <a:spcPts val="64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92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2048238" indent="-292605" algn="l" defTabSz="1170422" rtl="0" eaLnBrk="1" latinLnBrk="0" hangingPunct="1">
        <a:lnSpc>
          <a:spcPct val="90000"/>
        </a:lnSpc>
        <a:spcBef>
          <a:spcPts val="64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792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633450" indent="-292605" algn="l" defTabSz="1170422" rtl="0" eaLnBrk="1" latinLnBrk="0" hangingPunct="1">
        <a:lnSpc>
          <a:spcPct val="90000"/>
        </a:lnSpc>
        <a:spcBef>
          <a:spcPts val="640"/>
        </a:spcBef>
        <a:buClr>
          <a:schemeClr val="accent3"/>
        </a:buClr>
        <a:buFont typeface="Arial" panose="020B0604020202020204" pitchFamily="34" charset="0"/>
        <a:buChar char="-"/>
        <a:defRPr sz="1536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3218660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3870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082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293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11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422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632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0843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055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265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476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1688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A7923-AADA-4CF6-A0A5-C97EB9EC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46" y="389470"/>
            <a:ext cx="1025271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3466B-781F-468B-88C0-74BB27B2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246" y="1947333"/>
            <a:ext cx="1025271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BB91-B40E-4FFB-94AE-F8E05188A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246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35C4-BF68-488E-9898-B2EC5D1F182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E2F76-ADFA-4EC7-BE5E-4F3A53708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6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50521-D9CE-484C-B9FD-F2BE5C963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5336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F7AF-23F7-4C7E-AF8C-39E461C1A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04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  <p:sldLayoutId id="2147484315" r:id="rId9"/>
    <p:sldLayoutId id="2147484316" r:id="rId10"/>
    <p:sldLayoutId id="2147484317" r:id="rId11"/>
  </p:sldLayoutIdLst>
  <p:txStyles>
    <p:titleStyle>
      <a:lvl1pPr algn="l" defTabSz="1170422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605" indent="-292605" algn="l" defTabSz="1170422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77817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463027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048238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633450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3218660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3870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082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293" indent="-292605" algn="l" defTabSz="117042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11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422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632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0843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055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265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476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1688" algn="l" defTabSz="117042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18AA428-17CA-4F1E-8DFB-2B38CB6E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73" y="295167"/>
            <a:ext cx="10594510" cy="748800"/>
          </a:xfrm>
        </p:spPr>
        <p:txBody>
          <a:bodyPr>
            <a:normAutofit/>
          </a:bodyPr>
          <a:lstStyle/>
          <a:p>
            <a:r>
              <a:rPr lang="en-US" sz="4608" dirty="0">
                <a:solidFill>
                  <a:srgbClr val="6D6E71"/>
                </a:solidFill>
              </a:rPr>
              <a:t>Signature Comparison - Summary 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DBCAAE-B58D-44A4-8F6F-87A729660965}"/>
              </a:ext>
            </a:extLst>
          </p:cNvPr>
          <p:cNvGrpSpPr/>
          <p:nvPr/>
        </p:nvGrpSpPr>
        <p:grpSpPr>
          <a:xfrm>
            <a:off x="143473" y="1208754"/>
            <a:ext cx="12684218" cy="2828646"/>
            <a:chOff x="80124" y="1133206"/>
            <a:chExt cx="11891454" cy="2876045"/>
          </a:xfrm>
        </p:grpSpPr>
        <p:sp>
          <p:nvSpPr>
            <p:cNvPr id="200" name="Rectangle 3">
              <a:extLst>
                <a:ext uri="{FF2B5EF4-FFF2-40B4-BE49-F238E27FC236}">
                  <a16:creationId xmlns:a16="http://schemas.microsoft.com/office/drawing/2014/main" id="{95141548-8F37-4208-8590-CE328A7BD0F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0125" y="1134224"/>
              <a:ext cx="1496816" cy="13565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anchor="ctr">
              <a:noAutofit/>
            </a:bodyPr>
            <a:lstStyle/>
            <a:p>
              <a:pPr defTabSz="1170422">
                <a:lnSpc>
                  <a:spcPct val="120000"/>
                </a:lnSpc>
                <a:buClr>
                  <a:srgbClr val="3F9C35"/>
                </a:buClr>
                <a:defRPr/>
              </a:pPr>
              <a:r>
                <a:rPr lang="en-US" sz="960" dirty="0">
                  <a:solidFill>
                    <a:schemeClr val="bg1"/>
                  </a:solidFill>
                </a:rPr>
                <a:t>Domain And Project Scope</a:t>
              </a:r>
              <a:endParaRPr lang="en-GB" sz="960" dirty="0">
                <a:solidFill>
                  <a:schemeClr val="bg1"/>
                </a:solidFill>
              </a:endParaRPr>
            </a:p>
          </p:txBody>
        </p:sp>
        <p:sp>
          <p:nvSpPr>
            <p:cNvPr id="359" name="Rectangle 3">
              <a:extLst>
                <a:ext uri="{FF2B5EF4-FFF2-40B4-BE49-F238E27FC236}">
                  <a16:creationId xmlns:a16="http://schemas.microsoft.com/office/drawing/2014/main" id="{59314E07-751D-426C-9265-CB277456220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651696" y="1133206"/>
              <a:ext cx="9377332" cy="1369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marL="128011">
                <a:lnSpc>
                  <a:spcPct val="120000"/>
                </a:lnSpc>
                <a:buClr>
                  <a:schemeClr val="tx1"/>
                </a:buClr>
                <a:defRPr/>
              </a:pPr>
              <a:r>
                <a:rPr lang="en-US" sz="960" dirty="0">
                  <a:solidFill>
                    <a:srgbClr val="939598">
                      <a:lumMod val="75000"/>
                    </a:srgbClr>
                  </a:solidFill>
                </a:rPr>
                <a:t>In Banks signature plays a major role for a personal identity. Its used for authentication or concluding document. Identity theft is the major problem for bank to solve. Signature fraud is not always evident to human eye.</a:t>
              </a:r>
            </a:p>
            <a:p>
              <a:pPr marL="128011">
                <a:lnSpc>
                  <a:spcPct val="120000"/>
                </a:lnSpc>
                <a:buClr>
                  <a:schemeClr val="tx1"/>
                </a:buClr>
                <a:defRPr/>
              </a:pPr>
              <a:r>
                <a:rPr lang="en-US" sz="960" dirty="0">
                  <a:solidFill>
                    <a:srgbClr val="939598">
                      <a:lumMod val="75000"/>
                    </a:srgbClr>
                  </a:solidFill>
                </a:rPr>
                <a:t>The key objective of this project is to compare tow signature (specimen and signature in document) and confirm it its forged or not with 99 % confidence limit. </a:t>
              </a:r>
              <a:endParaRPr lang="en-GB" sz="960" dirty="0">
                <a:solidFill>
                  <a:srgbClr val="939598">
                    <a:lumMod val="75000"/>
                  </a:srgbClr>
                </a:solidFill>
              </a:endParaRPr>
            </a:p>
            <a:p>
              <a:pPr marL="128011">
                <a:lnSpc>
                  <a:spcPct val="120000"/>
                </a:lnSpc>
                <a:buClr>
                  <a:schemeClr val="tx1"/>
                </a:buClr>
                <a:defRPr/>
              </a:pPr>
              <a:endParaRPr lang="en-US" sz="960" dirty="0">
                <a:solidFill>
                  <a:srgbClr val="939598">
                    <a:lumMod val="75000"/>
                  </a:srgbClr>
                </a:solidFill>
              </a:endParaRPr>
            </a:p>
            <a:p>
              <a:pPr marL="128011">
                <a:lnSpc>
                  <a:spcPct val="120000"/>
                </a:lnSpc>
                <a:buClr>
                  <a:schemeClr val="tx1"/>
                </a:buClr>
                <a:defRPr/>
              </a:pPr>
              <a:r>
                <a:rPr lang="en-US" sz="960" dirty="0">
                  <a:solidFill>
                    <a:srgbClr val="939598">
                      <a:lumMod val="75000"/>
                    </a:srgbClr>
                  </a:solidFill>
                </a:rPr>
                <a:t>Various methods are used for classification such as hidden </a:t>
              </a:r>
              <a:r>
                <a:rPr lang="en-US" sz="960" dirty="0" err="1">
                  <a:solidFill>
                    <a:srgbClr val="939598">
                      <a:lumMod val="75000"/>
                    </a:srgbClr>
                  </a:solidFill>
                </a:rPr>
                <a:t>markov</a:t>
              </a:r>
              <a:r>
                <a:rPr lang="en-US" sz="960" dirty="0">
                  <a:solidFill>
                    <a:srgbClr val="939598">
                      <a:lumMod val="75000"/>
                    </a:srgbClr>
                  </a:solidFill>
                </a:rPr>
                <a:t> model, support vector machine, neural network and contour method. </a:t>
              </a:r>
            </a:p>
            <a:p>
              <a:pPr marL="128011">
                <a:lnSpc>
                  <a:spcPct val="120000"/>
                </a:lnSpc>
                <a:buClr>
                  <a:schemeClr val="tx1"/>
                </a:buClr>
                <a:defRPr/>
              </a:pPr>
              <a:r>
                <a:rPr lang="en-US" sz="960" dirty="0">
                  <a:solidFill>
                    <a:srgbClr val="939598">
                      <a:lumMod val="75000"/>
                    </a:srgbClr>
                  </a:solidFill>
                </a:rPr>
                <a:t>In the proposed system Statistical model with distance measure and CNN  are used for signature verification.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DC4FBE-A18A-4B6C-981D-158216BB0549}"/>
                </a:ext>
              </a:extLst>
            </p:cNvPr>
            <p:cNvGrpSpPr/>
            <p:nvPr/>
          </p:nvGrpSpPr>
          <p:grpSpPr>
            <a:xfrm>
              <a:off x="80124" y="2517791"/>
              <a:ext cx="11891454" cy="1491460"/>
              <a:chOff x="80124" y="2517791"/>
              <a:chExt cx="11891454" cy="1491460"/>
            </a:xfrm>
          </p:grpSpPr>
          <p:sp>
            <p:nvSpPr>
              <p:cNvPr id="893" name="Rectangle 3">
                <a:extLst>
                  <a:ext uri="{FF2B5EF4-FFF2-40B4-BE49-F238E27FC236}">
                    <a16:creationId xmlns:a16="http://schemas.microsoft.com/office/drawing/2014/main" id="{F0BDB6C8-3AB6-4564-ACC9-B77275263BE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0124" y="2517791"/>
                <a:ext cx="1486951" cy="149145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anchor="ctr">
                <a:noAutofit/>
              </a:bodyPr>
              <a:lstStyle/>
              <a:p>
                <a:pPr>
                  <a:lnSpc>
                    <a:spcPct val="120000"/>
                  </a:lnSpc>
                  <a:buClr>
                    <a:srgbClr val="3F9C35"/>
                  </a:buClr>
                  <a:defRPr/>
                </a:pPr>
                <a:r>
                  <a:rPr lang="en-US" sz="960" dirty="0">
                    <a:solidFill>
                      <a:schemeClr val="bg1"/>
                    </a:solidFill>
                  </a:rPr>
                  <a:t>Summary view  </a:t>
                </a:r>
                <a:endParaRPr lang="en-GB" sz="96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4" name="Rectangle 3">
                <a:extLst>
                  <a:ext uri="{FF2B5EF4-FFF2-40B4-BE49-F238E27FC236}">
                    <a16:creationId xmlns:a16="http://schemas.microsoft.com/office/drawing/2014/main" id="{3D512035-D224-4670-9909-B750686A629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47886" y="2543203"/>
                <a:ext cx="9381142" cy="1466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pPr>
                  <a:lnSpc>
                    <a:spcPct val="120000"/>
                  </a:lnSpc>
                  <a:buClr>
                    <a:schemeClr val="tx1"/>
                  </a:buClr>
                  <a:defRPr/>
                </a:pPr>
                <a:r>
                  <a:rPr lang="en-US" sz="960" u="sng" dirty="0">
                    <a:solidFill>
                      <a:schemeClr val="tx1"/>
                    </a:solidFill>
                  </a:rPr>
                  <a:t>Process Intent: </a:t>
                </a:r>
                <a:r>
                  <a:rPr lang="en-US" sz="960" b="0" dirty="0">
                    <a:solidFill>
                      <a:schemeClr val="tx1"/>
                    </a:solidFill>
                  </a:rPr>
                  <a:t>Compare the signatures against specimens to ensure authorized person performs transaction and prevent fraud</a:t>
                </a:r>
              </a:p>
              <a:p>
                <a:pPr>
                  <a:lnSpc>
                    <a:spcPct val="120000"/>
                  </a:lnSpc>
                  <a:buClr>
                    <a:schemeClr val="tx1"/>
                  </a:buClr>
                  <a:defRPr/>
                </a:pPr>
                <a:r>
                  <a:rPr lang="en-US" sz="960" u="sng" dirty="0">
                    <a:solidFill>
                      <a:schemeClr val="tx1"/>
                    </a:solidFill>
                  </a:rPr>
                  <a:t>Current key process failures are:</a:t>
                </a:r>
                <a:r>
                  <a:rPr lang="en-US" sz="96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20000"/>
                  </a:lnSpc>
                  <a:buClr>
                    <a:schemeClr val="tx1"/>
                  </a:buClr>
                  <a:defRPr/>
                </a:pPr>
                <a:endParaRPr lang="en-GB" sz="96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3" name="TextBox 932">
                <a:extLst>
                  <a:ext uri="{FF2B5EF4-FFF2-40B4-BE49-F238E27FC236}">
                    <a16:creationId xmlns:a16="http://schemas.microsoft.com/office/drawing/2014/main" id="{22C21F10-F7FF-4658-BD9E-C776814A6D0E}"/>
                  </a:ext>
                </a:extLst>
              </p:cNvPr>
              <p:cNvSpPr txBox="1"/>
              <p:nvPr/>
            </p:nvSpPr>
            <p:spPr>
              <a:xfrm>
                <a:off x="1883593" y="2984680"/>
                <a:ext cx="4011324" cy="24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" b="0" dirty="0"/>
                  <a:t>Activities do not assure process intent (Accuracy)</a:t>
                </a:r>
                <a:endParaRPr lang="en-GB" sz="960" b="0" dirty="0"/>
              </a:p>
            </p:txBody>
          </p: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45FF7D0F-50F6-422A-8A56-4A7E30545A4C}"/>
                  </a:ext>
                </a:extLst>
              </p:cNvPr>
              <p:cNvSpPr txBox="1"/>
              <p:nvPr/>
            </p:nvSpPr>
            <p:spPr>
              <a:xfrm>
                <a:off x="1885439" y="3447280"/>
                <a:ext cx="4059936" cy="24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" b="0" dirty="0"/>
                  <a:t>No fool proof method to detect forged signature</a:t>
                </a:r>
                <a:endParaRPr lang="en-GB" sz="960" b="0" dirty="0"/>
              </a:p>
            </p:txBody>
          </p:sp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80D8A5EC-05A7-4B63-BCE1-EC7D654F3346}"/>
                  </a:ext>
                </a:extLst>
              </p:cNvPr>
              <p:cNvSpPr txBox="1"/>
              <p:nvPr/>
            </p:nvSpPr>
            <p:spPr>
              <a:xfrm>
                <a:off x="1885439" y="3716141"/>
                <a:ext cx="4059936" cy="24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" b="0" dirty="0"/>
                  <a:t>Highly manual and error prone</a:t>
                </a:r>
                <a:endParaRPr lang="en-GB" sz="960" b="0" dirty="0"/>
              </a:p>
            </p:txBody>
          </p:sp>
          <p:grpSp>
            <p:nvGrpSpPr>
              <p:cNvPr id="936" name="Group 935">
                <a:extLst>
                  <a:ext uri="{FF2B5EF4-FFF2-40B4-BE49-F238E27FC236}">
                    <a16:creationId xmlns:a16="http://schemas.microsoft.com/office/drawing/2014/main" id="{375EF3E1-3D24-4EF0-B211-048BCAB31D27}"/>
                  </a:ext>
                </a:extLst>
              </p:cNvPr>
              <p:cNvGrpSpPr/>
              <p:nvPr/>
            </p:nvGrpSpPr>
            <p:grpSpPr>
              <a:xfrm>
                <a:off x="1720230" y="3038568"/>
                <a:ext cx="235235" cy="854952"/>
                <a:chOff x="1802046" y="2520114"/>
                <a:chExt cx="196029" cy="1062042"/>
              </a:xfrm>
            </p:grpSpPr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D08A90DD-CEF9-48DE-A65C-E873C2EB889D}"/>
                    </a:ext>
                  </a:extLst>
                </p:cNvPr>
                <p:cNvSpPr/>
                <p:nvPr/>
              </p:nvSpPr>
              <p:spPr>
                <a:xfrm>
                  <a:off x="1815195" y="2520114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 defTabSz="1170422">
                    <a:defRPr/>
                  </a:pPr>
                  <a:r>
                    <a:rPr lang="en-US" sz="960" dirty="0">
                      <a:solidFill>
                        <a:prstClr val="white"/>
                      </a:solidFill>
                      <a:latin typeface="Arial"/>
                    </a:rPr>
                    <a:t>1</a:t>
                  </a:r>
                </a:p>
              </p:txBody>
            </p:sp>
            <p:sp>
              <p:nvSpPr>
                <p:cNvPr id="435" name="Oval 434">
                  <a:extLst>
                    <a:ext uri="{FF2B5EF4-FFF2-40B4-BE49-F238E27FC236}">
                      <a16:creationId xmlns:a16="http://schemas.microsoft.com/office/drawing/2014/main" id="{83646801-21A9-46ED-8E91-2E5B7C7D24B1}"/>
                    </a:ext>
                  </a:extLst>
                </p:cNvPr>
                <p:cNvSpPr/>
                <p:nvPr/>
              </p:nvSpPr>
              <p:spPr>
                <a:xfrm>
                  <a:off x="1806098" y="2800130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 defTabSz="1170422">
                    <a:defRPr/>
                  </a:pPr>
                  <a:r>
                    <a:rPr lang="en-US" sz="960" dirty="0">
                      <a:solidFill>
                        <a:prstClr val="white"/>
                      </a:solidFill>
                      <a:latin typeface="Arial"/>
                    </a:rPr>
                    <a:t>2</a:t>
                  </a:r>
                </a:p>
              </p:txBody>
            </p:sp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48193BD5-ED2B-41AA-8218-1C4932D0D5DB}"/>
                    </a:ext>
                  </a:extLst>
                </p:cNvPr>
                <p:cNvSpPr/>
                <p:nvPr/>
              </p:nvSpPr>
              <p:spPr>
                <a:xfrm>
                  <a:off x="1802141" y="3104189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 defTabSz="1170422">
                    <a:defRPr/>
                  </a:pPr>
                  <a:r>
                    <a:rPr lang="en-US" sz="960" dirty="0">
                      <a:solidFill>
                        <a:prstClr val="white"/>
                      </a:solidFill>
                      <a:latin typeface="Arial"/>
                    </a:rPr>
                    <a:t>3</a:t>
                  </a:r>
                </a:p>
              </p:txBody>
            </p:sp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76D0A256-D814-48DC-AE25-9D6C68FB1B74}"/>
                    </a:ext>
                  </a:extLst>
                </p:cNvPr>
                <p:cNvSpPr/>
                <p:nvPr/>
              </p:nvSpPr>
              <p:spPr>
                <a:xfrm>
                  <a:off x="1802046" y="3399276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 defTabSz="1170422">
                    <a:defRPr/>
                  </a:pPr>
                  <a:r>
                    <a:rPr lang="en-US" sz="960" dirty="0">
                      <a:solidFill>
                        <a:prstClr val="white"/>
                      </a:solidFill>
                      <a:latin typeface="Arial"/>
                    </a:rPr>
                    <a:t>4</a:t>
                  </a:r>
                </a:p>
              </p:txBody>
            </p:sp>
          </p:grpSp>
          <p:sp>
            <p:nvSpPr>
              <p:cNvPr id="935" name="Rectangle 934">
                <a:extLst>
                  <a:ext uri="{FF2B5EF4-FFF2-40B4-BE49-F238E27FC236}">
                    <a16:creationId xmlns:a16="http://schemas.microsoft.com/office/drawing/2014/main" id="{1B1A36DB-4B95-4B6E-8A28-90AAC3B1ABD9}"/>
                  </a:ext>
                </a:extLst>
              </p:cNvPr>
              <p:cNvSpPr/>
              <p:nvPr/>
            </p:nvSpPr>
            <p:spPr>
              <a:xfrm>
                <a:off x="5817083" y="2702952"/>
                <a:ext cx="1722527" cy="27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buClr>
                    <a:schemeClr val="tx1"/>
                  </a:buClr>
                  <a:defRPr/>
                </a:pPr>
                <a:r>
                  <a:rPr lang="en-US" sz="960" u="sng" dirty="0">
                    <a:solidFill>
                      <a:schemeClr val="tx1"/>
                    </a:solidFill>
                  </a:rPr>
                  <a:t>Key proposed changes are:</a:t>
                </a:r>
                <a:r>
                  <a:rPr lang="en-US" sz="96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39A18266-1A5A-4E11-8B57-F9B6704FCEAB}"/>
                  </a:ext>
                </a:extLst>
              </p:cNvPr>
              <p:cNvGrpSpPr/>
              <p:nvPr/>
            </p:nvGrpSpPr>
            <p:grpSpPr>
              <a:xfrm>
                <a:off x="5817082" y="3038570"/>
                <a:ext cx="238181" cy="692660"/>
                <a:chOff x="1804710" y="2520114"/>
                <a:chExt cx="182880" cy="582242"/>
              </a:xfrm>
              <a:solidFill>
                <a:schemeClr val="accent3"/>
              </a:solidFill>
            </p:grpSpPr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EF52289A-3591-47B0-82DD-DEF70F48D1FF}"/>
                    </a:ext>
                  </a:extLst>
                </p:cNvPr>
                <p:cNvSpPr/>
                <p:nvPr/>
              </p:nvSpPr>
              <p:spPr>
                <a:xfrm>
                  <a:off x="1804710" y="2520114"/>
                  <a:ext cx="182880" cy="18288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 defTabSz="1170422">
                    <a:defRPr/>
                  </a:pPr>
                  <a:r>
                    <a:rPr lang="en-US" sz="960" dirty="0">
                      <a:solidFill>
                        <a:prstClr val="white"/>
                      </a:solidFill>
                      <a:latin typeface="Arial"/>
                    </a:rPr>
                    <a:t>1</a:t>
                  </a:r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F37A60B2-FA3E-4997-95A9-9B84A3A8734F}"/>
                    </a:ext>
                  </a:extLst>
                </p:cNvPr>
                <p:cNvSpPr/>
                <p:nvPr/>
              </p:nvSpPr>
              <p:spPr>
                <a:xfrm>
                  <a:off x="1804710" y="2723900"/>
                  <a:ext cx="182880" cy="18288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 defTabSz="1170422">
                    <a:defRPr/>
                  </a:pPr>
                  <a:r>
                    <a:rPr lang="en-US" sz="960" dirty="0">
                      <a:solidFill>
                        <a:prstClr val="white"/>
                      </a:solidFill>
                      <a:latin typeface="Arial"/>
                    </a:rPr>
                    <a:t>2</a:t>
                  </a:r>
                </a:p>
              </p:txBody>
            </p:sp>
            <p:sp>
              <p:nvSpPr>
                <p:cNvPr id="444" name="Oval 443">
                  <a:extLst>
                    <a:ext uri="{FF2B5EF4-FFF2-40B4-BE49-F238E27FC236}">
                      <a16:creationId xmlns:a16="http://schemas.microsoft.com/office/drawing/2014/main" id="{527D6FB1-7969-4382-A8DF-203C2D9D65E7}"/>
                    </a:ext>
                  </a:extLst>
                </p:cNvPr>
                <p:cNvSpPr/>
                <p:nvPr/>
              </p:nvSpPr>
              <p:spPr>
                <a:xfrm>
                  <a:off x="1804710" y="2919476"/>
                  <a:ext cx="182880" cy="182880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 defTabSz="1170422">
                    <a:defRPr/>
                  </a:pPr>
                  <a:r>
                    <a:rPr lang="en-US" sz="960" dirty="0">
                      <a:solidFill>
                        <a:prstClr val="white"/>
                      </a:solidFill>
                      <a:latin typeface="Arial"/>
                    </a:rPr>
                    <a:t>3</a:t>
                  </a:r>
                </a:p>
              </p:txBody>
            </p:sp>
          </p:grpSp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ADB190DB-2BB0-4E73-A42F-D4C047045E19}"/>
                  </a:ext>
                </a:extLst>
              </p:cNvPr>
              <p:cNvSpPr txBox="1"/>
              <p:nvPr/>
            </p:nvSpPr>
            <p:spPr>
              <a:xfrm>
                <a:off x="6045838" y="3017672"/>
                <a:ext cx="5925740" cy="24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" dirty="0">
                    <a:solidFill>
                      <a:schemeClr val="accent3"/>
                    </a:solidFill>
                  </a:rPr>
                  <a:t>3 levels of checks to </a:t>
                </a:r>
                <a:r>
                  <a:rPr lang="en-US" sz="960" b="0" dirty="0"/>
                  <a:t>improve consistency and accuracy in decision making</a:t>
                </a:r>
                <a:endParaRPr lang="en-GB" sz="960" b="0" dirty="0"/>
              </a:p>
            </p:txBody>
          </p: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935205E1-8D66-49F0-9B14-CC9524E8E0AB}"/>
                  </a:ext>
                </a:extLst>
              </p:cNvPr>
              <p:cNvSpPr txBox="1"/>
              <p:nvPr/>
            </p:nvSpPr>
            <p:spPr>
              <a:xfrm>
                <a:off x="6040626" y="3250204"/>
                <a:ext cx="5886604" cy="24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" b="0" dirty="0"/>
                  <a:t>Detect perfect match and</a:t>
                </a:r>
                <a:r>
                  <a:rPr lang="en-US" sz="960" dirty="0">
                    <a:solidFill>
                      <a:schemeClr val="accent3"/>
                    </a:solidFill>
                  </a:rPr>
                  <a:t> flag off possible forged</a:t>
                </a:r>
                <a:endParaRPr lang="en-GB" sz="96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15EDAC7D-5777-454B-A8C3-ED6028D0B0BD}"/>
                  </a:ext>
                </a:extLst>
              </p:cNvPr>
              <p:cNvSpPr txBox="1"/>
              <p:nvPr/>
            </p:nvSpPr>
            <p:spPr>
              <a:xfrm>
                <a:off x="6043476" y="3723359"/>
                <a:ext cx="4059936" cy="24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960" b="0" dirty="0"/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42803203-8222-4D4E-9357-861D4C71C1A9}"/>
                  </a:ext>
                </a:extLst>
              </p:cNvPr>
              <p:cNvSpPr txBox="1"/>
              <p:nvPr/>
            </p:nvSpPr>
            <p:spPr>
              <a:xfrm>
                <a:off x="6028280" y="3477860"/>
                <a:ext cx="5860396" cy="24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" dirty="0">
                    <a:solidFill>
                      <a:schemeClr val="accent3"/>
                    </a:solidFill>
                  </a:rPr>
                  <a:t>Auto reject </a:t>
                </a:r>
                <a:r>
                  <a:rPr lang="en-US" sz="960" b="0" dirty="0"/>
                  <a:t>signature mismatch</a:t>
                </a:r>
                <a:endParaRPr lang="en-GB" sz="96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9200BAA1-6768-4FD9-A5CA-A7BEF1245D4D}"/>
                  </a:ext>
                </a:extLst>
              </p:cNvPr>
              <p:cNvSpPr txBox="1"/>
              <p:nvPr/>
            </p:nvSpPr>
            <p:spPr>
              <a:xfrm>
                <a:off x="1885439" y="3209733"/>
                <a:ext cx="4011324" cy="24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" b="0" dirty="0"/>
                  <a:t>Lack of consistency in decision making</a:t>
                </a:r>
                <a:endParaRPr lang="en-GB" sz="960" b="0" dirty="0"/>
              </a:p>
            </p:txBody>
          </p:sp>
        </p:grpSp>
      </p:grpSp>
      <p:graphicFrame>
        <p:nvGraphicFramePr>
          <p:cNvPr id="239" name="Table 238">
            <a:extLst>
              <a:ext uri="{FF2B5EF4-FFF2-40B4-BE49-F238E27FC236}">
                <a16:creationId xmlns:a16="http://schemas.microsoft.com/office/drawing/2014/main" id="{58633CB6-0167-4404-A57B-B14F38F87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1062"/>
              </p:ext>
            </p:extLst>
          </p:nvPr>
        </p:nvGraphicFramePr>
        <p:xfrm>
          <a:off x="8421981" y="4349048"/>
          <a:ext cx="1878860" cy="2702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440">
                  <a:extLst>
                    <a:ext uri="{9D8B030D-6E8A-4147-A177-3AD203B41FA5}">
                      <a16:colId xmlns:a16="http://schemas.microsoft.com/office/drawing/2014/main" val="122827083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1673">
                <a:tc>
                  <a:txBody>
                    <a:bodyPr/>
                    <a:lstStyle/>
                    <a:p>
                      <a:pPr algn="ctr"/>
                      <a:endParaRPr lang="en-US" sz="1400" b="1" baseline="30000" dirty="0"/>
                    </a:p>
                    <a:p>
                      <a:pPr algn="ctr"/>
                      <a:endParaRPr lang="en-US" sz="1400" b="1" baseline="30000" dirty="0"/>
                    </a:p>
                    <a:p>
                      <a:pPr algn="ctr"/>
                      <a:endParaRPr lang="en-US" sz="1400" b="1" baseline="30000" dirty="0"/>
                    </a:p>
                    <a:p>
                      <a:pPr algn="ctr"/>
                      <a:endParaRPr lang="en-US" sz="1400" b="1" baseline="30000" dirty="0"/>
                    </a:p>
                    <a:p>
                      <a:pPr algn="ctr"/>
                      <a:endParaRPr lang="en-US" sz="1400" b="1" baseline="30000" dirty="0"/>
                    </a:p>
                    <a:p>
                      <a:pPr algn="ctr"/>
                      <a:endParaRPr lang="en-US" sz="1400" b="1" baseline="30000" dirty="0"/>
                    </a:p>
                    <a:p>
                      <a:pPr algn="ctr"/>
                      <a:endParaRPr lang="en-GB" sz="1400" b="1" baseline="30000" dirty="0"/>
                    </a:p>
                  </a:txBody>
                  <a:tcPr marL="91441" marR="91441" anchor="ctr" anchorCtr="1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br>
                        <a:rPr lang="en-GB" sz="1000" b="1" dirty="0">
                          <a:solidFill>
                            <a:srgbClr val="FF0000"/>
                          </a:solidFill>
                        </a:rPr>
                      </a:br>
                      <a:endParaRPr lang="en-GB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b="1" baseline="30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b="1" baseline="30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b="1" baseline="30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b="1" baseline="30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b="1" baseline="30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b="1" baseline="30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b="1" baseline="30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 anchorCtr="1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0629">
                <a:tc>
                  <a:txBody>
                    <a:bodyPr/>
                    <a:lstStyle/>
                    <a:p>
                      <a:pPr algn="ctr"/>
                      <a:endParaRPr lang="en-GB" sz="1400" b="1" baseline="30000" dirty="0"/>
                    </a:p>
                  </a:txBody>
                  <a:tcPr marL="91441" marR="91441" anchor="ctr" anchorCtr="1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 anchorCtr="1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868957"/>
                  </a:ext>
                </a:extLst>
              </a:tr>
            </a:tbl>
          </a:graphicData>
        </a:graphic>
      </p:graphicFrame>
      <p:grpSp>
        <p:nvGrpSpPr>
          <p:cNvPr id="240" name="Group 142">
            <a:extLst>
              <a:ext uri="{FF2B5EF4-FFF2-40B4-BE49-F238E27FC236}">
                <a16:creationId xmlns:a16="http://schemas.microsoft.com/office/drawing/2014/main" id="{31953327-09B5-4088-9A82-2E38430E7858}"/>
              </a:ext>
            </a:extLst>
          </p:cNvPr>
          <p:cNvGrpSpPr>
            <a:grpSpLocks noChangeAspect="1"/>
          </p:cNvGrpSpPr>
          <p:nvPr/>
        </p:nvGrpSpPr>
        <p:grpSpPr>
          <a:xfrm>
            <a:off x="9662757" y="4643340"/>
            <a:ext cx="274320" cy="219196"/>
            <a:chOff x="2166" y="2694"/>
            <a:chExt cx="632" cy="505"/>
          </a:xfrm>
        </p:grpSpPr>
        <p:sp>
          <p:nvSpPr>
            <p:cNvPr id="241" name="Freeform 143">
              <a:extLst>
                <a:ext uri="{FF2B5EF4-FFF2-40B4-BE49-F238E27FC236}">
                  <a16:creationId xmlns:a16="http://schemas.microsoft.com/office/drawing/2014/main" id="{2A52722B-0B61-4FD0-9261-13045E1AAB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1" y="2765"/>
              <a:ext cx="437" cy="434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286" y="1"/>
                </a:cxn>
                <a:cxn ang="0">
                  <a:pos x="393" y="45"/>
                </a:cxn>
                <a:cxn ang="0">
                  <a:pos x="486" y="183"/>
                </a:cxn>
                <a:cxn ang="0">
                  <a:pos x="493" y="267"/>
                </a:cxn>
                <a:cxn ang="0">
                  <a:pos x="417" y="422"/>
                </a:cxn>
                <a:cxn ang="0">
                  <a:pos x="321" y="478"/>
                </a:cxn>
                <a:cxn ang="0">
                  <a:pos x="219" y="487"/>
                </a:cxn>
                <a:cxn ang="0">
                  <a:pos x="88" y="430"/>
                </a:cxn>
                <a:cxn ang="0">
                  <a:pos x="10" y="304"/>
                </a:cxn>
                <a:cxn ang="0">
                  <a:pos x="5" y="206"/>
                </a:cxn>
                <a:cxn ang="0">
                  <a:pos x="154" y="17"/>
                </a:cxn>
                <a:cxn ang="0">
                  <a:pos x="213" y="0"/>
                </a:cxn>
                <a:cxn ang="0">
                  <a:pos x="217" y="3"/>
                </a:cxn>
                <a:cxn ang="0">
                  <a:pos x="230" y="18"/>
                </a:cxn>
                <a:cxn ang="0">
                  <a:pos x="266" y="19"/>
                </a:cxn>
                <a:cxn ang="0">
                  <a:pos x="280" y="1"/>
                </a:cxn>
                <a:cxn ang="0">
                  <a:pos x="280" y="0"/>
                </a:cxn>
                <a:cxn ang="0">
                  <a:pos x="52" y="243"/>
                </a:cxn>
                <a:cxn ang="0">
                  <a:pos x="248" y="439"/>
                </a:cxn>
                <a:cxn ang="0">
                  <a:pos x="444" y="244"/>
                </a:cxn>
                <a:cxn ang="0">
                  <a:pos x="248" y="48"/>
                </a:cxn>
                <a:cxn ang="0">
                  <a:pos x="52" y="243"/>
                </a:cxn>
              </a:cxnLst>
              <a:rect l="0" t="0" r="r" b="b"/>
              <a:pathLst>
                <a:path w="495" h="492">
                  <a:moveTo>
                    <a:pt x="280" y="0"/>
                  </a:moveTo>
                  <a:cubicBezTo>
                    <a:pt x="282" y="0"/>
                    <a:pt x="284" y="1"/>
                    <a:pt x="286" y="1"/>
                  </a:cubicBezTo>
                  <a:cubicBezTo>
                    <a:pt x="325" y="7"/>
                    <a:pt x="361" y="21"/>
                    <a:pt x="393" y="45"/>
                  </a:cubicBezTo>
                  <a:cubicBezTo>
                    <a:pt x="440" y="80"/>
                    <a:pt x="471" y="126"/>
                    <a:pt x="486" y="183"/>
                  </a:cubicBezTo>
                  <a:cubicBezTo>
                    <a:pt x="493" y="210"/>
                    <a:pt x="495" y="238"/>
                    <a:pt x="493" y="267"/>
                  </a:cubicBezTo>
                  <a:cubicBezTo>
                    <a:pt x="487" y="327"/>
                    <a:pt x="461" y="379"/>
                    <a:pt x="417" y="422"/>
                  </a:cubicBezTo>
                  <a:cubicBezTo>
                    <a:pt x="390" y="448"/>
                    <a:pt x="357" y="467"/>
                    <a:pt x="321" y="478"/>
                  </a:cubicBezTo>
                  <a:cubicBezTo>
                    <a:pt x="287" y="489"/>
                    <a:pt x="253" y="492"/>
                    <a:pt x="219" y="487"/>
                  </a:cubicBezTo>
                  <a:cubicBezTo>
                    <a:pt x="169" y="481"/>
                    <a:pt x="125" y="462"/>
                    <a:pt x="88" y="430"/>
                  </a:cubicBezTo>
                  <a:cubicBezTo>
                    <a:pt x="49" y="396"/>
                    <a:pt x="23" y="354"/>
                    <a:pt x="10" y="304"/>
                  </a:cubicBezTo>
                  <a:cubicBezTo>
                    <a:pt x="2" y="272"/>
                    <a:pt x="0" y="239"/>
                    <a:pt x="5" y="206"/>
                  </a:cubicBezTo>
                  <a:cubicBezTo>
                    <a:pt x="18" y="122"/>
                    <a:pt x="75" y="50"/>
                    <a:pt x="154" y="17"/>
                  </a:cubicBezTo>
                  <a:cubicBezTo>
                    <a:pt x="173" y="9"/>
                    <a:pt x="193" y="3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19" y="10"/>
                    <a:pt x="223" y="15"/>
                    <a:pt x="230" y="18"/>
                  </a:cubicBezTo>
                  <a:cubicBezTo>
                    <a:pt x="242" y="25"/>
                    <a:pt x="254" y="25"/>
                    <a:pt x="266" y="19"/>
                  </a:cubicBezTo>
                  <a:cubicBezTo>
                    <a:pt x="274" y="15"/>
                    <a:pt x="279" y="9"/>
                    <a:pt x="280" y="1"/>
                  </a:cubicBezTo>
                  <a:cubicBezTo>
                    <a:pt x="280" y="1"/>
                    <a:pt x="280" y="1"/>
                    <a:pt x="280" y="0"/>
                  </a:cubicBezTo>
                  <a:close/>
                  <a:moveTo>
                    <a:pt x="52" y="243"/>
                  </a:moveTo>
                  <a:cubicBezTo>
                    <a:pt x="52" y="351"/>
                    <a:pt x="140" y="439"/>
                    <a:pt x="248" y="439"/>
                  </a:cubicBezTo>
                  <a:cubicBezTo>
                    <a:pt x="356" y="440"/>
                    <a:pt x="444" y="352"/>
                    <a:pt x="444" y="244"/>
                  </a:cubicBezTo>
                  <a:cubicBezTo>
                    <a:pt x="444" y="136"/>
                    <a:pt x="356" y="48"/>
                    <a:pt x="248" y="48"/>
                  </a:cubicBezTo>
                  <a:cubicBezTo>
                    <a:pt x="140" y="48"/>
                    <a:pt x="52" y="135"/>
                    <a:pt x="52" y="243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42" name="Freeform 144">
              <a:extLst>
                <a:ext uri="{FF2B5EF4-FFF2-40B4-BE49-F238E27FC236}">
                  <a16:creationId xmlns:a16="http://schemas.microsoft.com/office/drawing/2014/main" id="{71CB42BE-E036-4A57-8121-03C8528C7F5C}"/>
                </a:ext>
              </a:extLst>
            </p:cNvPr>
            <p:cNvSpPr/>
            <p:nvPr/>
          </p:nvSpPr>
          <p:spPr bwMode="auto">
            <a:xfrm>
              <a:off x="2166" y="2957"/>
              <a:ext cx="172" cy="3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173" y="0"/>
                </a:cxn>
                <a:cxn ang="0">
                  <a:pos x="190" y="12"/>
                </a:cxn>
                <a:cxn ang="0">
                  <a:pos x="174" y="36"/>
                </a:cxn>
                <a:cxn ang="0">
                  <a:pos x="173" y="36"/>
                </a:cxn>
                <a:cxn ang="0">
                  <a:pos x="22" y="36"/>
                </a:cxn>
                <a:cxn ang="0">
                  <a:pos x="4" y="24"/>
                </a:cxn>
                <a:cxn ang="0">
                  <a:pos x="21" y="0"/>
                </a:cxn>
                <a:cxn ang="0">
                  <a:pos x="88" y="0"/>
                </a:cxn>
                <a:cxn ang="0">
                  <a:pos x="97" y="0"/>
                </a:cxn>
              </a:cxnLst>
              <a:rect l="0" t="0" r="r" b="b"/>
              <a:pathLst>
                <a:path w="194" h="36">
                  <a:moveTo>
                    <a:pt x="97" y="0"/>
                  </a:moveTo>
                  <a:cubicBezTo>
                    <a:pt x="122" y="0"/>
                    <a:pt x="148" y="0"/>
                    <a:pt x="173" y="0"/>
                  </a:cubicBezTo>
                  <a:cubicBezTo>
                    <a:pt x="181" y="0"/>
                    <a:pt x="188" y="5"/>
                    <a:pt x="190" y="12"/>
                  </a:cubicBezTo>
                  <a:cubicBezTo>
                    <a:pt x="194" y="23"/>
                    <a:pt x="186" y="35"/>
                    <a:pt x="174" y="36"/>
                  </a:cubicBezTo>
                  <a:cubicBezTo>
                    <a:pt x="174" y="36"/>
                    <a:pt x="173" y="36"/>
                    <a:pt x="173" y="36"/>
                  </a:cubicBezTo>
                  <a:cubicBezTo>
                    <a:pt x="122" y="36"/>
                    <a:pt x="72" y="36"/>
                    <a:pt x="22" y="36"/>
                  </a:cubicBezTo>
                  <a:cubicBezTo>
                    <a:pt x="14" y="36"/>
                    <a:pt x="7" y="31"/>
                    <a:pt x="4" y="24"/>
                  </a:cubicBezTo>
                  <a:cubicBezTo>
                    <a:pt x="0" y="13"/>
                    <a:pt x="8" y="0"/>
                    <a:pt x="21" y="0"/>
                  </a:cubicBezTo>
                  <a:cubicBezTo>
                    <a:pt x="43" y="0"/>
                    <a:pt x="65" y="0"/>
                    <a:pt x="88" y="0"/>
                  </a:cubicBezTo>
                  <a:cubicBezTo>
                    <a:pt x="91" y="0"/>
                    <a:pt x="94" y="0"/>
                    <a:pt x="97" y="0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44" name="Freeform 145">
              <a:extLst>
                <a:ext uri="{FF2B5EF4-FFF2-40B4-BE49-F238E27FC236}">
                  <a16:creationId xmlns:a16="http://schemas.microsoft.com/office/drawing/2014/main" id="{32462F79-40ED-438B-B03B-F1D2354EF4CB}"/>
                </a:ext>
              </a:extLst>
            </p:cNvPr>
            <p:cNvSpPr/>
            <p:nvPr/>
          </p:nvSpPr>
          <p:spPr bwMode="auto">
            <a:xfrm>
              <a:off x="2203" y="3037"/>
              <a:ext cx="150" cy="31"/>
            </a:xfrm>
            <a:custGeom>
              <a:avLst/>
              <a:gdLst/>
              <a:ahLst/>
              <a:cxnLst>
                <a:cxn ang="0">
                  <a:pos x="83" y="35"/>
                </a:cxn>
                <a:cxn ang="0">
                  <a:pos x="18" y="35"/>
                </a:cxn>
                <a:cxn ang="0">
                  <a:pos x="0" y="18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147" y="0"/>
                </a:cxn>
                <a:cxn ang="0">
                  <a:pos x="164" y="10"/>
                </a:cxn>
                <a:cxn ang="0">
                  <a:pos x="148" y="35"/>
                </a:cxn>
                <a:cxn ang="0">
                  <a:pos x="125" y="35"/>
                </a:cxn>
                <a:cxn ang="0">
                  <a:pos x="83" y="35"/>
                </a:cxn>
              </a:cxnLst>
              <a:rect l="0" t="0" r="r" b="b"/>
              <a:pathLst>
                <a:path w="169" h="35">
                  <a:moveTo>
                    <a:pt x="83" y="35"/>
                  </a:moveTo>
                  <a:cubicBezTo>
                    <a:pt x="61" y="35"/>
                    <a:pt x="40" y="35"/>
                    <a:pt x="18" y="35"/>
                  </a:cubicBezTo>
                  <a:cubicBezTo>
                    <a:pt x="8" y="35"/>
                    <a:pt x="1" y="2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62" y="0"/>
                    <a:pt x="104" y="0"/>
                    <a:pt x="147" y="0"/>
                  </a:cubicBezTo>
                  <a:cubicBezTo>
                    <a:pt x="154" y="0"/>
                    <a:pt x="161" y="3"/>
                    <a:pt x="164" y="10"/>
                  </a:cubicBezTo>
                  <a:cubicBezTo>
                    <a:pt x="169" y="22"/>
                    <a:pt x="161" y="35"/>
                    <a:pt x="148" y="35"/>
                  </a:cubicBezTo>
                  <a:cubicBezTo>
                    <a:pt x="140" y="35"/>
                    <a:pt x="133" y="35"/>
                    <a:pt x="125" y="35"/>
                  </a:cubicBezTo>
                  <a:cubicBezTo>
                    <a:pt x="111" y="35"/>
                    <a:pt x="97" y="35"/>
                    <a:pt x="83" y="35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45" name="Freeform 146">
              <a:extLst>
                <a:ext uri="{FF2B5EF4-FFF2-40B4-BE49-F238E27FC236}">
                  <a16:creationId xmlns:a16="http://schemas.microsoft.com/office/drawing/2014/main" id="{C0A665CC-FCBB-4FF5-8EA2-0A867ECDACB9}"/>
                </a:ext>
              </a:extLst>
            </p:cNvPr>
            <p:cNvSpPr/>
            <p:nvPr/>
          </p:nvSpPr>
          <p:spPr bwMode="auto">
            <a:xfrm>
              <a:off x="2203" y="2878"/>
              <a:ext cx="151" cy="31"/>
            </a:xfrm>
            <a:custGeom>
              <a:avLst/>
              <a:gdLst/>
              <a:ahLst/>
              <a:cxnLst>
                <a:cxn ang="0">
                  <a:pos x="83" y="35"/>
                </a:cxn>
                <a:cxn ang="0">
                  <a:pos x="19" y="35"/>
                </a:cxn>
                <a:cxn ang="0">
                  <a:pos x="0" y="17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146" y="0"/>
                </a:cxn>
                <a:cxn ang="0">
                  <a:pos x="163" y="9"/>
                </a:cxn>
                <a:cxn ang="0">
                  <a:pos x="148" y="35"/>
                </a:cxn>
                <a:cxn ang="0">
                  <a:pos x="83" y="35"/>
                </a:cxn>
              </a:cxnLst>
              <a:rect l="0" t="0" r="r" b="b"/>
              <a:pathLst>
                <a:path w="170" h="36">
                  <a:moveTo>
                    <a:pt x="83" y="35"/>
                  </a:moveTo>
                  <a:cubicBezTo>
                    <a:pt x="61" y="35"/>
                    <a:pt x="40" y="35"/>
                    <a:pt x="19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1" y="9"/>
                    <a:pt x="7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62" y="0"/>
                    <a:pt x="104" y="0"/>
                    <a:pt x="146" y="0"/>
                  </a:cubicBezTo>
                  <a:cubicBezTo>
                    <a:pt x="154" y="0"/>
                    <a:pt x="160" y="2"/>
                    <a:pt x="163" y="9"/>
                  </a:cubicBezTo>
                  <a:cubicBezTo>
                    <a:pt x="170" y="21"/>
                    <a:pt x="161" y="35"/>
                    <a:pt x="148" y="35"/>
                  </a:cubicBezTo>
                  <a:cubicBezTo>
                    <a:pt x="126" y="36"/>
                    <a:pt x="104" y="35"/>
                    <a:pt x="83" y="35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47" name="Freeform 147">
              <a:extLst>
                <a:ext uri="{FF2B5EF4-FFF2-40B4-BE49-F238E27FC236}">
                  <a16:creationId xmlns:a16="http://schemas.microsoft.com/office/drawing/2014/main" id="{C32271D6-16A1-46C1-AB2B-43809B094D6E}"/>
                </a:ext>
              </a:extLst>
            </p:cNvPr>
            <p:cNvSpPr/>
            <p:nvPr/>
          </p:nvSpPr>
          <p:spPr bwMode="auto">
            <a:xfrm>
              <a:off x="2263" y="3114"/>
              <a:ext cx="131" cy="3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128" y="0"/>
                </a:cxn>
                <a:cxn ang="0">
                  <a:pos x="146" y="13"/>
                </a:cxn>
                <a:cxn ang="0">
                  <a:pos x="131" y="35"/>
                </a:cxn>
                <a:cxn ang="0">
                  <a:pos x="129" y="36"/>
                </a:cxn>
                <a:cxn ang="0">
                  <a:pos x="19" y="36"/>
                </a:cxn>
                <a:cxn ang="0">
                  <a:pos x="1" y="20"/>
                </a:cxn>
                <a:cxn ang="0">
                  <a:pos x="15" y="0"/>
                </a:cxn>
                <a:cxn ang="0">
                  <a:pos x="21" y="0"/>
                </a:cxn>
                <a:cxn ang="0">
                  <a:pos x="74" y="0"/>
                </a:cxn>
              </a:cxnLst>
              <a:rect l="0" t="0" r="r" b="b"/>
              <a:pathLst>
                <a:path w="149" h="36">
                  <a:moveTo>
                    <a:pt x="74" y="0"/>
                  </a:moveTo>
                  <a:cubicBezTo>
                    <a:pt x="92" y="0"/>
                    <a:pt x="110" y="0"/>
                    <a:pt x="128" y="0"/>
                  </a:cubicBezTo>
                  <a:cubicBezTo>
                    <a:pt x="137" y="0"/>
                    <a:pt x="144" y="5"/>
                    <a:pt x="146" y="13"/>
                  </a:cubicBezTo>
                  <a:cubicBezTo>
                    <a:pt x="149" y="24"/>
                    <a:pt x="142" y="34"/>
                    <a:pt x="131" y="35"/>
                  </a:cubicBezTo>
                  <a:cubicBezTo>
                    <a:pt x="131" y="35"/>
                    <a:pt x="130" y="36"/>
                    <a:pt x="129" y="36"/>
                  </a:cubicBezTo>
                  <a:cubicBezTo>
                    <a:pt x="92" y="36"/>
                    <a:pt x="55" y="36"/>
                    <a:pt x="19" y="36"/>
                  </a:cubicBezTo>
                  <a:cubicBezTo>
                    <a:pt x="9" y="36"/>
                    <a:pt x="2" y="28"/>
                    <a:pt x="1" y="20"/>
                  </a:cubicBezTo>
                  <a:cubicBezTo>
                    <a:pt x="0" y="10"/>
                    <a:pt x="6" y="2"/>
                    <a:pt x="15" y="0"/>
                  </a:cubicBezTo>
                  <a:cubicBezTo>
                    <a:pt x="17" y="0"/>
                    <a:pt x="19" y="0"/>
                    <a:pt x="21" y="0"/>
                  </a:cubicBezTo>
                  <a:cubicBezTo>
                    <a:pt x="38" y="0"/>
                    <a:pt x="56" y="0"/>
                    <a:pt x="74" y="0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48" name="Freeform 148">
              <a:extLst>
                <a:ext uri="{FF2B5EF4-FFF2-40B4-BE49-F238E27FC236}">
                  <a16:creationId xmlns:a16="http://schemas.microsoft.com/office/drawing/2014/main" id="{41ADC28D-220E-4C4D-B7FA-BD615F004C18}"/>
                </a:ext>
              </a:extLst>
            </p:cNvPr>
            <p:cNvSpPr/>
            <p:nvPr/>
          </p:nvSpPr>
          <p:spPr bwMode="auto">
            <a:xfrm>
              <a:off x="2261" y="2800"/>
              <a:ext cx="135" cy="32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30" y="0"/>
                </a:cxn>
                <a:cxn ang="0">
                  <a:pos x="147" y="9"/>
                </a:cxn>
                <a:cxn ang="0">
                  <a:pos x="132" y="35"/>
                </a:cxn>
                <a:cxn ang="0">
                  <a:pos x="130" y="36"/>
                </a:cxn>
                <a:cxn ang="0">
                  <a:pos x="22" y="36"/>
                </a:cxn>
                <a:cxn ang="0">
                  <a:pos x="4" y="24"/>
                </a:cxn>
                <a:cxn ang="0">
                  <a:pos x="18" y="0"/>
                </a:cxn>
                <a:cxn ang="0">
                  <a:pos x="23" y="0"/>
                </a:cxn>
                <a:cxn ang="0">
                  <a:pos x="76" y="0"/>
                </a:cxn>
              </a:cxnLst>
              <a:rect l="0" t="0" r="r" b="b"/>
              <a:pathLst>
                <a:path w="153" h="36">
                  <a:moveTo>
                    <a:pt x="76" y="0"/>
                  </a:moveTo>
                  <a:cubicBezTo>
                    <a:pt x="94" y="0"/>
                    <a:pt x="112" y="0"/>
                    <a:pt x="130" y="0"/>
                  </a:cubicBezTo>
                  <a:cubicBezTo>
                    <a:pt x="137" y="0"/>
                    <a:pt x="143" y="3"/>
                    <a:pt x="147" y="9"/>
                  </a:cubicBezTo>
                  <a:cubicBezTo>
                    <a:pt x="153" y="21"/>
                    <a:pt x="145" y="35"/>
                    <a:pt x="132" y="35"/>
                  </a:cubicBezTo>
                  <a:cubicBezTo>
                    <a:pt x="131" y="36"/>
                    <a:pt x="131" y="36"/>
                    <a:pt x="130" y="36"/>
                  </a:cubicBezTo>
                  <a:cubicBezTo>
                    <a:pt x="94" y="36"/>
                    <a:pt x="58" y="36"/>
                    <a:pt x="22" y="36"/>
                  </a:cubicBezTo>
                  <a:cubicBezTo>
                    <a:pt x="13" y="36"/>
                    <a:pt x="7" y="31"/>
                    <a:pt x="4" y="24"/>
                  </a:cubicBezTo>
                  <a:cubicBezTo>
                    <a:pt x="0" y="13"/>
                    <a:pt x="7" y="2"/>
                    <a:pt x="18" y="0"/>
                  </a:cubicBezTo>
                  <a:cubicBezTo>
                    <a:pt x="20" y="0"/>
                    <a:pt x="22" y="0"/>
                    <a:pt x="23" y="0"/>
                  </a:cubicBezTo>
                  <a:cubicBezTo>
                    <a:pt x="41" y="0"/>
                    <a:pt x="58" y="0"/>
                    <a:pt x="76" y="0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49" name="Freeform 149">
              <a:extLst>
                <a:ext uri="{FF2B5EF4-FFF2-40B4-BE49-F238E27FC236}">
                  <a16:creationId xmlns:a16="http://schemas.microsoft.com/office/drawing/2014/main" id="{D8AB3366-D5E5-49BC-97CB-ED7239CADBC6}"/>
                </a:ext>
              </a:extLst>
            </p:cNvPr>
            <p:cNvSpPr/>
            <p:nvPr/>
          </p:nvSpPr>
          <p:spPr bwMode="auto">
            <a:xfrm>
              <a:off x="2531" y="2694"/>
              <a:ext cx="101" cy="37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16" y="42"/>
                </a:cxn>
                <a:cxn ang="0">
                  <a:pos x="0" y="26"/>
                </a:cxn>
                <a:cxn ang="0">
                  <a:pos x="0" y="15"/>
                </a:cxn>
                <a:cxn ang="0">
                  <a:pos x="15" y="0"/>
                </a:cxn>
                <a:cxn ang="0">
                  <a:pos x="99" y="0"/>
                </a:cxn>
                <a:cxn ang="0">
                  <a:pos x="114" y="14"/>
                </a:cxn>
                <a:cxn ang="0">
                  <a:pos x="114" y="28"/>
                </a:cxn>
                <a:cxn ang="0">
                  <a:pos x="99" y="42"/>
                </a:cxn>
                <a:cxn ang="0">
                  <a:pos x="57" y="42"/>
                </a:cxn>
              </a:cxnLst>
              <a:rect l="0" t="0" r="r" b="b"/>
              <a:pathLst>
                <a:path w="114" h="42">
                  <a:moveTo>
                    <a:pt x="57" y="42"/>
                  </a:moveTo>
                  <a:cubicBezTo>
                    <a:pt x="43" y="42"/>
                    <a:pt x="29" y="42"/>
                    <a:pt x="16" y="42"/>
                  </a:cubicBezTo>
                  <a:cubicBezTo>
                    <a:pt x="6" y="42"/>
                    <a:pt x="0" y="36"/>
                    <a:pt x="0" y="26"/>
                  </a:cubicBezTo>
                  <a:cubicBezTo>
                    <a:pt x="0" y="22"/>
                    <a:pt x="0" y="18"/>
                    <a:pt x="0" y="15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43" y="0"/>
                    <a:pt x="71" y="0"/>
                    <a:pt x="99" y="0"/>
                  </a:cubicBezTo>
                  <a:cubicBezTo>
                    <a:pt x="108" y="0"/>
                    <a:pt x="114" y="6"/>
                    <a:pt x="114" y="14"/>
                  </a:cubicBezTo>
                  <a:cubicBezTo>
                    <a:pt x="114" y="19"/>
                    <a:pt x="114" y="23"/>
                    <a:pt x="114" y="28"/>
                  </a:cubicBezTo>
                  <a:cubicBezTo>
                    <a:pt x="114" y="36"/>
                    <a:pt x="108" y="42"/>
                    <a:pt x="99" y="42"/>
                  </a:cubicBezTo>
                  <a:cubicBezTo>
                    <a:pt x="85" y="42"/>
                    <a:pt x="71" y="42"/>
                    <a:pt x="57" y="42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62" name="Freeform 150">
              <a:extLst>
                <a:ext uri="{FF2B5EF4-FFF2-40B4-BE49-F238E27FC236}">
                  <a16:creationId xmlns:a16="http://schemas.microsoft.com/office/drawing/2014/main" id="{808F9ECA-59CD-4753-9AB0-2AD23B96B1AB}"/>
                </a:ext>
              </a:extLst>
            </p:cNvPr>
            <p:cNvSpPr/>
            <p:nvPr/>
          </p:nvSpPr>
          <p:spPr bwMode="auto">
            <a:xfrm>
              <a:off x="2562" y="2737"/>
              <a:ext cx="35" cy="39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6" y="0"/>
                </a:cxn>
                <a:cxn ang="0">
                  <a:pos x="40" y="4"/>
                </a:cxn>
                <a:cxn ang="0">
                  <a:pos x="40" y="27"/>
                </a:cxn>
                <a:cxn ang="0">
                  <a:pos x="27" y="43"/>
                </a:cxn>
                <a:cxn ang="0">
                  <a:pos x="9" y="41"/>
                </a:cxn>
                <a:cxn ang="0">
                  <a:pos x="1" y="29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20" y="0"/>
                </a:cxn>
              </a:cxnLst>
              <a:rect l="0" t="0" r="r" b="b"/>
              <a:pathLst>
                <a:path w="40" h="44">
                  <a:moveTo>
                    <a:pt x="20" y="0"/>
                  </a:moveTo>
                  <a:cubicBezTo>
                    <a:pt x="26" y="0"/>
                    <a:pt x="31" y="0"/>
                    <a:pt x="36" y="0"/>
                  </a:cubicBezTo>
                  <a:cubicBezTo>
                    <a:pt x="39" y="0"/>
                    <a:pt x="40" y="1"/>
                    <a:pt x="40" y="4"/>
                  </a:cubicBezTo>
                  <a:cubicBezTo>
                    <a:pt x="40" y="12"/>
                    <a:pt x="40" y="19"/>
                    <a:pt x="40" y="27"/>
                  </a:cubicBezTo>
                  <a:cubicBezTo>
                    <a:pt x="40" y="36"/>
                    <a:pt x="35" y="41"/>
                    <a:pt x="27" y="43"/>
                  </a:cubicBezTo>
                  <a:cubicBezTo>
                    <a:pt x="21" y="44"/>
                    <a:pt x="15" y="44"/>
                    <a:pt x="9" y="41"/>
                  </a:cubicBezTo>
                  <a:cubicBezTo>
                    <a:pt x="4" y="39"/>
                    <a:pt x="1" y="35"/>
                    <a:pt x="1" y="29"/>
                  </a:cubicBezTo>
                  <a:cubicBezTo>
                    <a:pt x="0" y="20"/>
                    <a:pt x="1" y="12"/>
                    <a:pt x="1" y="3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9" y="0"/>
                    <a:pt x="15" y="0"/>
                    <a:pt x="20" y="0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63" name="Freeform 151">
              <a:extLst>
                <a:ext uri="{FF2B5EF4-FFF2-40B4-BE49-F238E27FC236}">
                  <a16:creationId xmlns:a16="http://schemas.microsoft.com/office/drawing/2014/main" id="{58774C19-0E39-43E5-9C49-86060FD4FEB2}"/>
                </a:ext>
              </a:extLst>
            </p:cNvPr>
            <p:cNvSpPr/>
            <p:nvPr/>
          </p:nvSpPr>
          <p:spPr bwMode="auto">
            <a:xfrm>
              <a:off x="2558" y="2841"/>
              <a:ext cx="46" cy="164"/>
            </a:xfrm>
            <a:custGeom>
              <a:avLst/>
              <a:gdLst/>
              <a:ahLst/>
              <a:cxnLst>
                <a:cxn ang="0">
                  <a:pos x="32" y="68"/>
                </a:cxn>
                <a:cxn ang="0">
                  <a:pos x="32" y="133"/>
                </a:cxn>
                <a:cxn ang="0">
                  <a:pos x="35" y="137"/>
                </a:cxn>
                <a:cxn ang="0">
                  <a:pos x="51" y="164"/>
                </a:cxn>
                <a:cxn ang="0">
                  <a:pos x="27" y="185"/>
                </a:cxn>
                <a:cxn ang="0">
                  <a:pos x="2" y="164"/>
                </a:cxn>
                <a:cxn ang="0">
                  <a:pos x="19" y="137"/>
                </a:cxn>
                <a:cxn ang="0">
                  <a:pos x="22" y="133"/>
                </a:cxn>
                <a:cxn ang="0">
                  <a:pos x="22" y="3"/>
                </a:cxn>
                <a:cxn ang="0">
                  <a:pos x="25" y="0"/>
                </a:cxn>
                <a:cxn ang="0">
                  <a:pos x="30" y="0"/>
                </a:cxn>
                <a:cxn ang="0">
                  <a:pos x="32" y="2"/>
                </a:cxn>
                <a:cxn ang="0">
                  <a:pos x="32" y="11"/>
                </a:cxn>
                <a:cxn ang="0">
                  <a:pos x="32" y="68"/>
                </a:cxn>
              </a:cxnLst>
              <a:rect l="0" t="0" r="r" b="b"/>
              <a:pathLst>
                <a:path w="52" h="185">
                  <a:moveTo>
                    <a:pt x="32" y="68"/>
                  </a:moveTo>
                  <a:cubicBezTo>
                    <a:pt x="32" y="90"/>
                    <a:pt x="32" y="111"/>
                    <a:pt x="32" y="133"/>
                  </a:cubicBezTo>
                  <a:cubicBezTo>
                    <a:pt x="32" y="135"/>
                    <a:pt x="33" y="136"/>
                    <a:pt x="35" y="137"/>
                  </a:cubicBezTo>
                  <a:cubicBezTo>
                    <a:pt x="47" y="140"/>
                    <a:pt x="53" y="152"/>
                    <a:pt x="51" y="164"/>
                  </a:cubicBezTo>
                  <a:cubicBezTo>
                    <a:pt x="50" y="176"/>
                    <a:pt x="39" y="185"/>
                    <a:pt x="27" y="185"/>
                  </a:cubicBezTo>
                  <a:cubicBezTo>
                    <a:pt x="15" y="185"/>
                    <a:pt x="4" y="176"/>
                    <a:pt x="2" y="164"/>
                  </a:cubicBezTo>
                  <a:cubicBezTo>
                    <a:pt x="0" y="152"/>
                    <a:pt x="7" y="140"/>
                    <a:pt x="19" y="137"/>
                  </a:cubicBezTo>
                  <a:cubicBezTo>
                    <a:pt x="21" y="136"/>
                    <a:pt x="22" y="135"/>
                    <a:pt x="22" y="133"/>
                  </a:cubicBezTo>
                  <a:cubicBezTo>
                    <a:pt x="22" y="90"/>
                    <a:pt x="22" y="46"/>
                    <a:pt x="22" y="3"/>
                  </a:cubicBezTo>
                  <a:cubicBezTo>
                    <a:pt x="22" y="0"/>
                    <a:pt x="22" y="0"/>
                    <a:pt x="25" y="0"/>
                  </a:cubicBezTo>
                  <a:cubicBezTo>
                    <a:pt x="27" y="0"/>
                    <a:pt x="29" y="0"/>
                    <a:pt x="30" y="0"/>
                  </a:cubicBezTo>
                  <a:cubicBezTo>
                    <a:pt x="32" y="0"/>
                    <a:pt x="32" y="0"/>
                    <a:pt x="32" y="2"/>
                  </a:cubicBezTo>
                  <a:cubicBezTo>
                    <a:pt x="32" y="5"/>
                    <a:pt x="32" y="8"/>
                    <a:pt x="32" y="11"/>
                  </a:cubicBezTo>
                  <a:cubicBezTo>
                    <a:pt x="32" y="30"/>
                    <a:pt x="32" y="49"/>
                    <a:pt x="32" y="68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  <p:sp>
          <p:nvSpPr>
            <p:cNvPr id="264" name="Freeform 152">
              <a:extLst>
                <a:ext uri="{FF2B5EF4-FFF2-40B4-BE49-F238E27FC236}">
                  <a16:creationId xmlns:a16="http://schemas.microsoft.com/office/drawing/2014/main" id="{8789F7F8-418B-4654-8AD9-B246284B6F7E}"/>
                </a:ext>
              </a:extLst>
            </p:cNvPr>
            <p:cNvSpPr/>
            <p:nvPr/>
          </p:nvSpPr>
          <p:spPr bwMode="auto">
            <a:xfrm>
              <a:off x="2600" y="2912"/>
              <a:ext cx="52" cy="5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9" y="17"/>
                </a:cxn>
                <a:cxn ang="0">
                  <a:pos x="17" y="59"/>
                </a:cxn>
                <a:cxn ang="0">
                  <a:pos x="0" y="42"/>
                </a:cxn>
                <a:cxn ang="0">
                  <a:pos x="43" y="0"/>
                </a:cxn>
              </a:cxnLst>
              <a:rect l="0" t="0" r="r" b="b"/>
              <a:pathLst>
                <a:path w="59" h="59">
                  <a:moveTo>
                    <a:pt x="43" y="0"/>
                  </a:moveTo>
                  <a:cubicBezTo>
                    <a:pt x="48" y="5"/>
                    <a:pt x="53" y="11"/>
                    <a:pt x="59" y="17"/>
                  </a:cubicBezTo>
                  <a:cubicBezTo>
                    <a:pt x="45" y="31"/>
                    <a:pt x="31" y="45"/>
                    <a:pt x="17" y="59"/>
                  </a:cubicBezTo>
                  <a:cubicBezTo>
                    <a:pt x="14" y="51"/>
                    <a:pt x="9" y="45"/>
                    <a:pt x="0" y="42"/>
                  </a:cubicBezTo>
                  <a:cubicBezTo>
                    <a:pt x="14" y="28"/>
                    <a:pt x="29" y="14"/>
                    <a:pt x="43" y="0"/>
                  </a:cubicBezTo>
                  <a:close/>
                </a:path>
              </a:pathLst>
            </a:custGeom>
            <a:solidFill>
              <a:srgbClr val="0375B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endParaRPr>
            </a:p>
          </p:txBody>
        </p:sp>
      </p:grpSp>
      <p:sp>
        <p:nvSpPr>
          <p:cNvPr id="272" name="TextBox 271">
            <a:extLst>
              <a:ext uri="{FF2B5EF4-FFF2-40B4-BE49-F238E27FC236}">
                <a16:creationId xmlns:a16="http://schemas.microsoft.com/office/drawing/2014/main" id="{F3EF0F24-6215-4C25-955D-700674EF561F}"/>
              </a:ext>
            </a:extLst>
          </p:cNvPr>
          <p:cNvSpPr txBox="1"/>
          <p:nvPr/>
        </p:nvSpPr>
        <p:spPr>
          <a:xfrm>
            <a:off x="8496546" y="4698622"/>
            <a:ext cx="817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separate measure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6DF19A0-DD32-4E7B-8ACE-5A278E31935A}"/>
              </a:ext>
            </a:extLst>
          </p:cNvPr>
          <p:cNvSpPr txBox="1"/>
          <p:nvPr/>
        </p:nvSpPr>
        <p:spPr>
          <a:xfrm>
            <a:off x="9202839" y="6085378"/>
            <a:ext cx="127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3"/>
                </a:solidFill>
              </a:rPr>
              <a:t>Target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70% reduction </a:t>
            </a:r>
            <a:br>
              <a:rPr lang="en-US" dirty="0">
                <a:solidFill>
                  <a:schemeClr val="accent3"/>
                </a:solidFill>
              </a:rPr>
            </a:br>
            <a:endParaRPr lang="en-GB" sz="800" b="0" dirty="0">
              <a:solidFill>
                <a:srgbClr val="FF000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415C8799-B85E-4A79-9398-1469AC114274}"/>
              </a:ext>
            </a:extLst>
          </p:cNvPr>
          <p:cNvSpPr/>
          <p:nvPr/>
        </p:nvSpPr>
        <p:spPr>
          <a:xfrm>
            <a:off x="8437054" y="4107595"/>
            <a:ext cx="1887394" cy="1138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Metrics</a:t>
            </a:r>
            <a:endParaRPr lang="en-GB" sz="9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FE8D8135-86A6-46C4-8AC9-EC2E5920EA76}"/>
              </a:ext>
            </a:extLst>
          </p:cNvPr>
          <p:cNvSpPr/>
          <p:nvPr/>
        </p:nvSpPr>
        <p:spPr>
          <a:xfrm>
            <a:off x="8437054" y="4237056"/>
            <a:ext cx="914400" cy="1138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Accuracy</a:t>
            </a:r>
            <a:endParaRPr lang="en-GB" sz="8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9D3B102-9F0F-4DF8-8F40-3538722D5B91}"/>
              </a:ext>
            </a:extLst>
          </p:cNvPr>
          <p:cNvSpPr/>
          <p:nvPr/>
        </p:nvSpPr>
        <p:spPr>
          <a:xfrm>
            <a:off x="9410048" y="4237056"/>
            <a:ext cx="914400" cy="1138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Effort (in hrs)</a:t>
            </a:r>
            <a:endParaRPr lang="en-GB" sz="9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B3D902F-3D5B-41B5-90A2-16443442F404}"/>
              </a:ext>
            </a:extLst>
          </p:cNvPr>
          <p:cNvSpPr txBox="1"/>
          <p:nvPr/>
        </p:nvSpPr>
        <p:spPr>
          <a:xfrm>
            <a:off x="9366807" y="4893053"/>
            <a:ext cx="101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~ 1 to 2 mins for sign comp 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2F28E6E-4C51-423E-A19C-E7523048C9F8}"/>
              </a:ext>
            </a:extLst>
          </p:cNvPr>
          <p:cNvSpPr/>
          <p:nvPr/>
        </p:nvSpPr>
        <p:spPr>
          <a:xfrm rot="16200000">
            <a:off x="1267915" y="4649168"/>
            <a:ext cx="1378336" cy="287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Current process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C893F22-B5A4-420C-98A6-99D6FB62D826}"/>
              </a:ext>
            </a:extLst>
          </p:cNvPr>
          <p:cNvSpPr/>
          <p:nvPr/>
        </p:nvSpPr>
        <p:spPr>
          <a:xfrm rot="16200000">
            <a:off x="1208294" y="6170576"/>
            <a:ext cx="1497578" cy="2871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 Process</a:t>
            </a: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26080381-7ADF-4B93-8308-04F75D076238}"/>
              </a:ext>
            </a:extLst>
          </p:cNvPr>
          <p:cNvCxnSpPr>
            <a:cxnSpLocks/>
          </p:cNvCxnSpPr>
          <p:nvPr/>
        </p:nvCxnSpPr>
        <p:spPr>
          <a:xfrm flipV="1">
            <a:off x="1813492" y="5504819"/>
            <a:ext cx="9966960" cy="1478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FF2908-18ED-4731-B9B7-D17AE202492C}"/>
              </a:ext>
            </a:extLst>
          </p:cNvPr>
          <p:cNvGrpSpPr/>
          <p:nvPr/>
        </p:nvGrpSpPr>
        <p:grpSpPr>
          <a:xfrm>
            <a:off x="2112783" y="4002502"/>
            <a:ext cx="5200931" cy="1140440"/>
            <a:chOff x="1613507" y="4060167"/>
            <a:chExt cx="5200931" cy="114044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1DF8F283-02BD-4FA6-9930-139BE94CF250}"/>
                </a:ext>
              </a:extLst>
            </p:cNvPr>
            <p:cNvGrpSpPr/>
            <p:nvPr/>
          </p:nvGrpSpPr>
          <p:grpSpPr>
            <a:xfrm>
              <a:off x="1613507" y="4353444"/>
              <a:ext cx="750350" cy="847163"/>
              <a:chOff x="413297" y="2761910"/>
              <a:chExt cx="750350" cy="847163"/>
            </a:xfrm>
          </p:grpSpPr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13B80397-59BE-4477-B543-E029BFFADE6F}"/>
                  </a:ext>
                </a:extLst>
              </p:cNvPr>
              <p:cNvGrpSpPr/>
              <p:nvPr/>
            </p:nvGrpSpPr>
            <p:grpSpPr>
              <a:xfrm>
                <a:off x="521772" y="2761910"/>
                <a:ext cx="533400" cy="398233"/>
                <a:chOff x="671584" y="2622629"/>
                <a:chExt cx="533400" cy="398233"/>
              </a:xfrm>
            </p:grpSpPr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7D27084B-5F74-4C8D-8F22-C612DF61696E}"/>
                    </a:ext>
                  </a:extLst>
                </p:cNvPr>
                <p:cNvSpPr txBox="1"/>
                <p:nvPr/>
              </p:nvSpPr>
              <p:spPr>
                <a:xfrm>
                  <a:off x="671584" y="2805418"/>
                  <a:ext cx="53340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6E7E8">
                          <a:lumMod val="2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rPr>
                    <a:t>Client</a:t>
                  </a:r>
                  <a:endPara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E7E8">
                        <a:lumMod val="25000"/>
                      </a:srgbClr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  <p:grpSp>
              <p:nvGrpSpPr>
                <p:cNvPr id="286" name="Group 17">
                  <a:extLst>
                    <a:ext uri="{FF2B5EF4-FFF2-40B4-BE49-F238E27FC236}">
                      <a16:creationId xmlns:a16="http://schemas.microsoft.com/office/drawing/2014/main" id="{8BBD36EF-4563-48F4-8CB6-91F89B57F53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23984" y="2622629"/>
                  <a:ext cx="228600" cy="195349"/>
                  <a:chOff x="4286277" y="1219200"/>
                  <a:chExt cx="569974" cy="591870"/>
                </a:xfrm>
                <a:solidFill>
                  <a:schemeClr val="bg1"/>
                </a:solidFill>
              </p:grpSpPr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792FC21A-31A8-47C9-892F-39A186760E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19600" y="1219200"/>
                    <a:ext cx="301171" cy="312057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288" name="Freeform 613">
                    <a:extLst>
                      <a:ext uri="{FF2B5EF4-FFF2-40B4-BE49-F238E27FC236}">
                        <a16:creationId xmlns:a16="http://schemas.microsoft.com/office/drawing/2014/main" id="{D1DBA8C8-B5CE-494F-B9C2-0528E6BDDD8B}"/>
                      </a:ext>
                    </a:extLst>
                  </p:cNvPr>
                  <p:cNvSpPr/>
                  <p:nvPr/>
                </p:nvSpPr>
                <p:spPr bwMode="auto">
                  <a:xfrm rot="20363902">
                    <a:off x="4286277" y="1541731"/>
                    <a:ext cx="219389" cy="264176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290" name="Freeform 614">
                    <a:extLst>
                      <a:ext uri="{FF2B5EF4-FFF2-40B4-BE49-F238E27FC236}">
                        <a16:creationId xmlns:a16="http://schemas.microsoft.com/office/drawing/2014/main" id="{06F3CF4A-2B15-48DD-8897-6B1FA851FFCE}"/>
                      </a:ext>
                    </a:extLst>
                  </p:cNvPr>
                  <p:cNvSpPr/>
                  <p:nvPr/>
                </p:nvSpPr>
                <p:spPr bwMode="auto">
                  <a:xfrm rot="1236098" flipH="1">
                    <a:off x="4636862" y="1546894"/>
                    <a:ext cx="219389" cy="264176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3054138E-F510-4F06-B7D6-313323B1296E}"/>
                  </a:ext>
                </a:extLst>
              </p:cNvPr>
              <p:cNvSpPr/>
              <p:nvPr/>
            </p:nvSpPr>
            <p:spPr>
              <a:xfrm>
                <a:off x="413297" y="3085853"/>
                <a:ext cx="7503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39598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MS PGothic" pitchFamily="34" charset="-128"/>
                    <a:cs typeface="Arial" charset="0"/>
                  </a:rPr>
                  <a:t>Sends request to perform transaction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0E93FB-E00E-44EA-8685-C00B6AB2DF50}"/>
                </a:ext>
              </a:extLst>
            </p:cNvPr>
            <p:cNvGrpSpPr/>
            <p:nvPr/>
          </p:nvGrpSpPr>
          <p:grpSpPr>
            <a:xfrm>
              <a:off x="1988250" y="4302478"/>
              <a:ext cx="4826188" cy="897827"/>
              <a:chOff x="802485" y="4302478"/>
              <a:chExt cx="4826188" cy="897827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E57C0488-1844-4DED-8B0D-EBF52B4E1B8C}"/>
                  </a:ext>
                </a:extLst>
              </p:cNvPr>
              <p:cNvGrpSpPr/>
              <p:nvPr/>
            </p:nvGrpSpPr>
            <p:grpSpPr>
              <a:xfrm>
                <a:off x="1157311" y="4413203"/>
                <a:ext cx="739596" cy="568691"/>
                <a:chOff x="2479684" y="2775596"/>
                <a:chExt cx="739596" cy="568691"/>
              </a:xfrm>
            </p:grpSpPr>
            <p:pic>
              <p:nvPicPr>
                <p:cNvPr id="292" name="Picture 291">
                  <a:extLst>
                    <a:ext uri="{FF2B5EF4-FFF2-40B4-BE49-F238E27FC236}">
                      <a16:creationId xmlns:a16="http://schemas.microsoft.com/office/drawing/2014/main" id="{C457DEE0-5644-420F-9ED1-6C9758C769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6602" y="2775596"/>
                  <a:ext cx="365760" cy="267889"/>
                </a:xfrm>
                <a:prstGeom prst="rect">
                  <a:avLst/>
                </a:prstGeom>
                <a:solidFill>
                  <a:schemeClr val="bg1"/>
                </a:solidFill>
                <a:effectLst/>
              </p:spPr>
            </p:pic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A052261E-54FE-48DE-9EA1-8CA540C1C75B}"/>
                    </a:ext>
                  </a:extLst>
                </p:cNvPr>
                <p:cNvSpPr/>
                <p:nvPr/>
              </p:nvSpPr>
              <p:spPr>
                <a:xfrm>
                  <a:off x="2479684" y="3005733"/>
                  <a:ext cx="73959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78B9"/>
                      </a:solidFill>
                      <a:effectLst/>
                      <a:uLnTx/>
                      <a:uFillTx/>
                      <a:latin typeface="Arial"/>
                      <a:ea typeface="MS PGothic" pitchFamily="34" charset="-128"/>
                      <a:cs typeface="Arial" charset="0"/>
                    </a:rPr>
                    <a:t>OTT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800" dirty="0">
                      <a:solidFill>
                        <a:srgbClr val="0178B9"/>
                      </a:solidFill>
                      <a:latin typeface="Arial"/>
                    </a:rPr>
                    <a:t>Form</a:t>
                  </a:r>
                  <a:endParaRPr kumimoji="0" lang="en-GB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178B9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294" name="Isosceles Triangle 293">
                <a:extLst>
                  <a:ext uri="{FF2B5EF4-FFF2-40B4-BE49-F238E27FC236}">
                    <a16:creationId xmlns:a16="http://schemas.microsoft.com/office/drawing/2014/main" id="{BD850065-7285-40D2-B205-B81440444A0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173624" y="4538773"/>
                <a:ext cx="137160" cy="118242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529306AB-24A2-4C4F-BAB5-938AFA66798A}"/>
                  </a:ext>
                </a:extLst>
              </p:cNvPr>
              <p:cNvGrpSpPr/>
              <p:nvPr/>
            </p:nvGrpSpPr>
            <p:grpSpPr>
              <a:xfrm>
                <a:off x="1954365" y="4302478"/>
                <a:ext cx="664919" cy="897827"/>
                <a:chOff x="592918" y="2638189"/>
                <a:chExt cx="590814" cy="897827"/>
              </a:xfrm>
            </p:grpSpPr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71B4414A-2CCD-4689-BEBC-9F15F98AF09F}"/>
                    </a:ext>
                  </a:extLst>
                </p:cNvPr>
                <p:cNvSpPr txBox="1"/>
                <p:nvPr/>
              </p:nvSpPr>
              <p:spPr>
                <a:xfrm>
                  <a:off x="592918" y="2828130"/>
                  <a:ext cx="590814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800" b="0" dirty="0">
                      <a:solidFill>
                        <a:srgbClr val="E6E7E8">
                          <a:lumMod val="25000"/>
                        </a:srgbClr>
                      </a:solidFill>
                    </a:rPr>
                    <a:t>Maker checks the form for signature</a:t>
                  </a:r>
                  <a:endParaRPr lang="en-GB" sz="700" b="0" dirty="0">
                    <a:solidFill>
                      <a:srgbClr val="939598">
                        <a:lumMod val="75000"/>
                      </a:srgbClr>
                    </a:solidFill>
                    <a:latin typeface="Arial"/>
                  </a:endParaRPr>
                </a:p>
              </p:txBody>
            </p:sp>
            <p:grpSp>
              <p:nvGrpSpPr>
                <p:cNvPr id="297" name="Group 17">
                  <a:extLst>
                    <a:ext uri="{FF2B5EF4-FFF2-40B4-BE49-F238E27FC236}">
                      <a16:creationId xmlns:a16="http://schemas.microsoft.com/office/drawing/2014/main" id="{775A30DA-70DE-4594-86E5-6C91F0B1DB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70599" y="2638189"/>
                  <a:ext cx="228598" cy="195349"/>
                  <a:chOff x="4153169" y="1266344"/>
                  <a:chExt cx="569969" cy="591870"/>
                </a:xfrm>
                <a:solidFill>
                  <a:schemeClr val="bg1"/>
                </a:solidFill>
              </p:grpSpPr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4BB61B80-426C-4EBA-A59B-7E64B2AD49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86487" y="1266344"/>
                    <a:ext cx="301172" cy="312058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299" name="Freeform 613">
                    <a:extLst>
                      <a:ext uri="{FF2B5EF4-FFF2-40B4-BE49-F238E27FC236}">
                        <a16:creationId xmlns:a16="http://schemas.microsoft.com/office/drawing/2014/main" id="{3599135D-DF54-440B-A525-64CF63EABAD9}"/>
                      </a:ext>
                    </a:extLst>
                  </p:cNvPr>
                  <p:cNvSpPr/>
                  <p:nvPr/>
                </p:nvSpPr>
                <p:spPr bwMode="auto">
                  <a:xfrm rot="20363902">
                    <a:off x="4153169" y="1588876"/>
                    <a:ext cx="219389" cy="264175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300" name="Freeform 614">
                    <a:extLst>
                      <a:ext uri="{FF2B5EF4-FFF2-40B4-BE49-F238E27FC236}">
                        <a16:creationId xmlns:a16="http://schemas.microsoft.com/office/drawing/2014/main" id="{FBAF2430-1B8F-45C3-8074-D301378E0E2F}"/>
                      </a:ext>
                    </a:extLst>
                  </p:cNvPr>
                  <p:cNvSpPr/>
                  <p:nvPr/>
                </p:nvSpPr>
                <p:spPr bwMode="auto">
                  <a:xfrm rot="1236098" flipH="1">
                    <a:off x="4503749" y="1594039"/>
                    <a:ext cx="219389" cy="264175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301" name="Isosceles Triangle 300">
                <a:extLst>
                  <a:ext uri="{FF2B5EF4-FFF2-40B4-BE49-F238E27FC236}">
                    <a16:creationId xmlns:a16="http://schemas.microsoft.com/office/drawing/2014/main" id="{C3CE8601-0797-4C42-B26D-23FBDF6C118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826664" y="4516869"/>
                <a:ext cx="137160" cy="118242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401B0109-2574-4AA6-82D8-AF14F4360EFF}"/>
                  </a:ext>
                </a:extLst>
              </p:cNvPr>
              <p:cNvGrpSpPr/>
              <p:nvPr/>
            </p:nvGrpSpPr>
            <p:grpSpPr>
              <a:xfrm>
                <a:off x="2668635" y="4307403"/>
                <a:ext cx="962982" cy="892902"/>
                <a:chOff x="468358" y="2638189"/>
                <a:chExt cx="855658" cy="892902"/>
              </a:xfrm>
            </p:grpSpPr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FDE7F3D9-F224-407F-B2E8-6A0E65460BAA}"/>
                    </a:ext>
                  </a:extLst>
                </p:cNvPr>
                <p:cNvSpPr txBox="1"/>
                <p:nvPr/>
              </p:nvSpPr>
              <p:spPr>
                <a:xfrm>
                  <a:off x="468358" y="2823205"/>
                  <a:ext cx="855658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800" b="0" dirty="0">
                      <a:solidFill>
                        <a:srgbClr val="E6E7E8">
                          <a:lumMod val="25000"/>
                        </a:srgbClr>
                      </a:solidFill>
                    </a:rPr>
                    <a:t>Maker compares signature in repository  against signature in the request</a:t>
                  </a:r>
                  <a:endParaRPr lang="en-GB" sz="700" b="0" dirty="0">
                    <a:solidFill>
                      <a:srgbClr val="939598">
                        <a:lumMod val="75000"/>
                      </a:srgbClr>
                    </a:solidFill>
                    <a:latin typeface="Arial"/>
                  </a:endParaRPr>
                </a:p>
              </p:txBody>
            </p:sp>
            <p:grpSp>
              <p:nvGrpSpPr>
                <p:cNvPr id="311" name="Group 17">
                  <a:extLst>
                    <a:ext uri="{FF2B5EF4-FFF2-40B4-BE49-F238E27FC236}">
                      <a16:creationId xmlns:a16="http://schemas.microsoft.com/office/drawing/2014/main" id="{FEE98594-768A-43E6-A3FC-D20ABC00247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70599" y="2638189"/>
                  <a:ext cx="228598" cy="195349"/>
                  <a:chOff x="4153169" y="1266344"/>
                  <a:chExt cx="569969" cy="591870"/>
                </a:xfrm>
                <a:solidFill>
                  <a:schemeClr val="bg1"/>
                </a:solidFill>
              </p:grpSpPr>
              <p:sp>
                <p:nvSpPr>
                  <p:cNvPr id="312" name="Oval 311">
                    <a:extLst>
                      <a:ext uri="{FF2B5EF4-FFF2-40B4-BE49-F238E27FC236}">
                        <a16:creationId xmlns:a16="http://schemas.microsoft.com/office/drawing/2014/main" id="{C6A94057-B67E-40C6-97DE-FE8085760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86487" y="1266344"/>
                    <a:ext cx="301172" cy="312058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313" name="Freeform 613">
                    <a:extLst>
                      <a:ext uri="{FF2B5EF4-FFF2-40B4-BE49-F238E27FC236}">
                        <a16:creationId xmlns:a16="http://schemas.microsoft.com/office/drawing/2014/main" id="{A987F713-8C81-4B29-93BC-89BEE70AFF7F}"/>
                      </a:ext>
                    </a:extLst>
                  </p:cNvPr>
                  <p:cNvSpPr/>
                  <p:nvPr/>
                </p:nvSpPr>
                <p:spPr bwMode="auto">
                  <a:xfrm rot="20363902">
                    <a:off x="4153169" y="1588876"/>
                    <a:ext cx="219389" cy="264175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314" name="Freeform 614">
                    <a:extLst>
                      <a:ext uri="{FF2B5EF4-FFF2-40B4-BE49-F238E27FC236}">
                        <a16:creationId xmlns:a16="http://schemas.microsoft.com/office/drawing/2014/main" id="{3BDAA79C-6115-4642-BCE4-01CE10FA2643}"/>
                      </a:ext>
                    </a:extLst>
                  </p:cNvPr>
                  <p:cNvSpPr/>
                  <p:nvPr/>
                </p:nvSpPr>
                <p:spPr bwMode="auto">
                  <a:xfrm rot="1236098" flipH="1">
                    <a:off x="4503749" y="1594039"/>
                    <a:ext cx="219389" cy="264175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315" name="Isosceles Triangle 314">
                <a:extLst>
                  <a:ext uri="{FF2B5EF4-FFF2-40B4-BE49-F238E27FC236}">
                    <a16:creationId xmlns:a16="http://schemas.microsoft.com/office/drawing/2014/main" id="{23FA1AA3-B93A-4F91-BF5E-AE117DF2E7F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533608" y="4521794"/>
                <a:ext cx="137160" cy="118242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2" name="Isosceles Triangle 321">
                <a:extLst>
                  <a:ext uri="{FF2B5EF4-FFF2-40B4-BE49-F238E27FC236}">
                    <a16:creationId xmlns:a16="http://schemas.microsoft.com/office/drawing/2014/main" id="{5B8AC85D-7F1F-4249-8145-C45FD015F45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565374" y="4545466"/>
                <a:ext cx="137160" cy="118242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45046664-B61B-4365-9E0C-6F531B4CD635}"/>
                  </a:ext>
                </a:extLst>
              </p:cNvPr>
              <p:cNvGrpSpPr/>
              <p:nvPr/>
            </p:nvGrpSpPr>
            <p:grpSpPr>
              <a:xfrm>
                <a:off x="3854471" y="4324390"/>
                <a:ext cx="1424375" cy="558934"/>
                <a:chOff x="-320805" y="2638189"/>
                <a:chExt cx="1265625" cy="558934"/>
              </a:xfrm>
            </p:grpSpPr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B7E4C519-1943-487A-A080-33154F88F336}"/>
                    </a:ext>
                  </a:extLst>
                </p:cNvPr>
                <p:cNvSpPr txBox="1"/>
                <p:nvPr/>
              </p:nvSpPr>
              <p:spPr>
                <a:xfrm>
                  <a:off x="-320805" y="2858569"/>
                  <a:ext cx="80901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800" b="0" dirty="0">
                      <a:solidFill>
                        <a:srgbClr val="E6E7E8">
                          <a:lumMod val="25000"/>
                        </a:srgbClr>
                      </a:solidFill>
                      <a:latin typeface="Arial"/>
                    </a:rPr>
                    <a:t>Maker Process payment</a:t>
                  </a:r>
                  <a:endParaRPr lang="en-GB" sz="700" b="0" dirty="0">
                    <a:solidFill>
                      <a:srgbClr val="939598">
                        <a:lumMod val="75000"/>
                      </a:srgbClr>
                    </a:solidFill>
                    <a:latin typeface="Arial"/>
                  </a:endParaRPr>
                </a:p>
              </p:txBody>
            </p:sp>
            <p:grpSp>
              <p:nvGrpSpPr>
                <p:cNvPr id="325" name="Group 17">
                  <a:extLst>
                    <a:ext uri="{FF2B5EF4-FFF2-40B4-BE49-F238E27FC236}">
                      <a16:creationId xmlns:a16="http://schemas.microsoft.com/office/drawing/2014/main" id="{3FEE6088-9B0A-4A0D-BCEC-BE4CA73C784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-39523" y="2638189"/>
                  <a:ext cx="984343" cy="209388"/>
                  <a:chOff x="2133323" y="1266344"/>
                  <a:chExt cx="2454336" cy="634406"/>
                </a:xfrm>
                <a:solidFill>
                  <a:schemeClr val="bg1"/>
                </a:solidFill>
              </p:grpSpPr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FD4DBAEF-61FD-40E7-AB11-4E500197AF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86487" y="1266344"/>
                    <a:ext cx="301172" cy="312058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327" name="Freeform 613">
                    <a:extLst>
                      <a:ext uri="{FF2B5EF4-FFF2-40B4-BE49-F238E27FC236}">
                        <a16:creationId xmlns:a16="http://schemas.microsoft.com/office/drawing/2014/main" id="{ED72ED4B-5C4C-42CF-B795-131B8AF88EE4}"/>
                      </a:ext>
                    </a:extLst>
                  </p:cNvPr>
                  <p:cNvSpPr/>
                  <p:nvPr/>
                </p:nvSpPr>
                <p:spPr bwMode="auto">
                  <a:xfrm rot="20363902">
                    <a:off x="2133323" y="1546341"/>
                    <a:ext cx="207431" cy="349246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328" name="Freeform 614">
                    <a:extLst>
                      <a:ext uri="{FF2B5EF4-FFF2-40B4-BE49-F238E27FC236}">
                        <a16:creationId xmlns:a16="http://schemas.microsoft.com/office/drawing/2014/main" id="{9E602972-F062-403D-9604-8E7C374D33F4}"/>
                      </a:ext>
                    </a:extLst>
                  </p:cNvPr>
                  <p:cNvSpPr/>
                  <p:nvPr/>
                </p:nvSpPr>
                <p:spPr bwMode="auto">
                  <a:xfrm rot="1236098" flipH="1">
                    <a:off x="2483981" y="1551504"/>
                    <a:ext cx="207436" cy="349246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330" name="Connector: Curved 329">
                <a:extLst>
                  <a:ext uri="{FF2B5EF4-FFF2-40B4-BE49-F238E27FC236}">
                    <a16:creationId xmlns:a16="http://schemas.microsoft.com/office/drawing/2014/main" id="{D853FF30-D2B1-424F-8578-AE6A52C75543}"/>
                  </a:ext>
                </a:extLst>
              </p:cNvPr>
              <p:cNvCxnSpPr>
                <a:cxnSpLocks/>
                <a:stCxn id="312" idx="7"/>
                <a:endCxn id="287" idx="0"/>
              </p:cNvCxnSpPr>
              <p:nvPr/>
            </p:nvCxnSpPr>
            <p:spPr>
              <a:xfrm rot="16200000" flipH="1" flipV="1">
                <a:off x="1978262" y="3146709"/>
                <a:ext cx="30958" cy="2382512"/>
              </a:xfrm>
              <a:prstGeom prst="curvedConnector3">
                <a:avLst>
                  <a:gd name="adj1" fmla="val -787141"/>
                </a:avLst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Isosceles Triangle 330">
                <a:extLst>
                  <a:ext uri="{FF2B5EF4-FFF2-40B4-BE49-F238E27FC236}">
                    <a16:creationId xmlns:a16="http://schemas.microsoft.com/office/drawing/2014/main" id="{135E3C4A-C7B8-4EDC-8A9A-53049D686ED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722554" y="4561466"/>
                <a:ext cx="137160" cy="118242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F798B957-397B-4CBE-B1B7-9D89D06EF038}"/>
                  </a:ext>
                </a:extLst>
              </p:cNvPr>
              <p:cNvGrpSpPr/>
              <p:nvPr/>
            </p:nvGrpSpPr>
            <p:grpSpPr>
              <a:xfrm>
                <a:off x="4224914" y="4302478"/>
                <a:ext cx="1403759" cy="883163"/>
                <a:chOff x="-813737" y="2593655"/>
                <a:chExt cx="1247304" cy="883163"/>
              </a:xfrm>
            </p:grpSpPr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A37F608E-6AC2-4AEE-A880-082609D7E191}"/>
                    </a:ext>
                  </a:extLst>
                </p:cNvPr>
                <p:cNvSpPr txBox="1"/>
                <p:nvPr/>
              </p:nvSpPr>
              <p:spPr>
                <a:xfrm>
                  <a:off x="-266161" y="2754368"/>
                  <a:ext cx="699728" cy="7224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800" b="0" dirty="0">
                      <a:solidFill>
                        <a:srgbClr val="E6E7E8">
                          <a:lumMod val="25000"/>
                        </a:srgbClr>
                      </a:solidFill>
                      <a:latin typeface="Arial"/>
                    </a:rPr>
                    <a:t>Checker checks maker’s work and release transaction</a:t>
                  </a:r>
                  <a:endParaRPr lang="en-GB" sz="700" b="0" dirty="0">
                    <a:solidFill>
                      <a:srgbClr val="939598">
                        <a:lumMod val="75000"/>
                      </a:srgbClr>
                    </a:solidFill>
                    <a:latin typeface="Arial"/>
                  </a:endParaRPr>
                </a:p>
              </p:txBody>
            </p:sp>
            <p:grpSp>
              <p:nvGrpSpPr>
                <p:cNvPr id="335" name="Group 17">
                  <a:extLst>
                    <a:ext uri="{FF2B5EF4-FFF2-40B4-BE49-F238E27FC236}">
                      <a16:creationId xmlns:a16="http://schemas.microsoft.com/office/drawing/2014/main" id="{1441CEDB-1F45-4647-8856-E6634ECFE26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-813737" y="2593655"/>
                  <a:ext cx="992427" cy="250147"/>
                  <a:chOff x="202901" y="1131415"/>
                  <a:chExt cx="2474454" cy="757897"/>
                </a:xfrm>
                <a:solidFill>
                  <a:schemeClr val="bg1"/>
                </a:solidFill>
              </p:grpSpPr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74D144EF-BED7-4803-BC3B-349B8D70A0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2901" y="1131415"/>
                    <a:ext cx="301172" cy="312058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337" name="Freeform 613">
                    <a:extLst>
                      <a:ext uri="{FF2B5EF4-FFF2-40B4-BE49-F238E27FC236}">
                        <a16:creationId xmlns:a16="http://schemas.microsoft.com/office/drawing/2014/main" id="{F08E9CDB-5A4D-4509-8218-020BDC420B45}"/>
                      </a:ext>
                    </a:extLst>
                  </p:cNvPr>
                  <p:cNvSpPr/>
                  <p:nvPr/>
                </p:nvSpPr>
                <p:spPr bwMode="auto">
                  <a:xfrm rot="20363902">
                    <a:off x="2147365" y="1557778"/>
                    <a:ext cx="179407" cy="326371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339" name="Freeform 614">
                    <a:extLst>
                      <a:ext uri="{FF2B5EF4-FFF2-40B4-BE49-F238E27FC236}">
                        <a16:creationId xmlns:a16="http://schemas.microsoft.com/office/drawing/2014/main" id="{7D3C69F9-9ACB-4072-88C6-742E88894CFA}"/>
                      </a:ext>
                    </a:extLst>
                  </p:cNvPr>
                  <p:cNvSpPr/>
                  <p:nvPr/>
                </p:nvSpPr>
                <p:spPr bwMode="auto">
                  <a:xfrm rot="1236098" flipH="1">
                    <a:off x="2497944" y="1562941"/>
                    <a:ext cx="179411" cy="326371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</p:grpSp>
          </p:grpSp>
        </p:grp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CB7D267F-F56C-4E91-AF87-AA44D07B2A44}"/>
                </a:ext>
              </a:extLst>
            </p:cNvPr>
            <p:cNvSpPr txBox="1"/>
            <p:nvPr/>
          </p:nvSpPr>
          <p:spPr>
            <a:xfrm>
              <a:off x="2708520" y="4060167"/>
              <a:ext cx="145958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0" dirty="0">
                  <a:solidFill>
                    <a:srgbClr val="E6E7E8">
                      <a:lumMod val="25000"/>
                    </a:srgbClr>
                  </a:solidFill>
                  <a:latin typeface="Arial"/>
                </a:rPr>
                <a:t>Signature mismatch</a:t>
              </a:r>
              <a:endParaRPr lang="en-GB" sz="700" b="0" dirty="0">
                <a:solidFill>
                  <a:srgbClr val="939598">
                    <a:lumMod val="75000"/>
                  </a:srgbClr>
                </a:solidFill>
                <a:latin typeface="Arial"/>
              </a:endParaRPr>
            </a:p>
          </p:txBody>
        </p:sp>
      </p:grpSp>
      <p:sp>
        <p:nvSpPr>
          <p:cNvPr id="344" name="TextBox 343">
            <a:extLst>
              <a:ext uri="{FF2B5EF4-FFF2-40B4-BE49-F238E27FC236}">
                <a16:creationId xmlns:a16="http://schemas.microsoft.com/office/drawing/2014/main" id="{67EAEE65-5ACE-459A-B72A-9C05552DAF53}"/>
              </a:ext>
            </a:extLst>
          </p:cNvPr>
          <p:cNvSpPr txBox="1"/>
          <p:nvPr/>
        </p:nvSpPr>
        <p:spPr>
          <a:xfrm>
            <a:off x="2459030" y="5541759"/>
            <a:ext cx="145958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rgbClr val="E6E7E8">
                    <a:lumMod val="25000"/>
                  </a:srgbClr>
                </a:solidFill>
                <a:latin typeface="Arial"/>
              </a:rPr>
              <a:t>Auto Reject</a:t>
            </a:r>
            <a:endParaRPr lang="en-GB" sz="700" b="0" dirty="0">
              <a:solidFill>
                <a:srgbClr val="939598">
                  <a:lumMod val="75000"/>
                </a:srgbClr>
              </a:solidFill>
              <a:latin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70A99C-9154-42CA-8116-C8745CEBBA3A}"/>
              </a:ext>
            </a:extLst>
          </p:cNvPr>
          <p:cNvGrpSpPr/>
          <p:nvPr/>
        </p:nvGrpSpPr>
        <p:grpSpPr>
          <a:xfrm>
            <a:off x="1985154" y="5895421"/>
            <a:ext cx="4687974" cy="959295"/>
            <a:chOff x="1612526" y="5798624"/>
            <a:chExt cx="4687974" cy="959295"/>
          </a:xfrm>
        </p:grpSpPr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4513D99A-AA30-4DEC-8667-F37216491971}"/>
                </a:ext>
              </a:extLst>
            </p:cNvPr>
            <p:cNvGrpSpPr/>
            <p:nvPr/>
          </p:nvGrpSpPr>
          <p:grpSpPr>
            <a:xfrm>
              <a:off x="1612526" y="5892177"/>
              <a:ext cx="750350" cy="847163"/>
              <a:chOff x="413297" y="2761910"/>
              <a:chExt cx="750350" cy="847163"/>
            </a:xfrm>
          </p:grpSpPr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95828A3E-5FDE-4B0D-AADF-4BCA378E02C3}"/>
                  </a:ext>
                </a:extLst>
              </p:cNvPr>
              <p:cNvGrpSpPr/>
              <p:nvPr/>
            </p:nvGrpSpPr>
            <p:grpSpPr>
              <a:xfrm>
                <a:off x="521772" y="2761910"/>
                <a:ext cx="533400" cy="398233"/>
                <a:chOff x="671584" y="2622629"/>
                <a:chExt cx="533400" cy="398233"/>
              </a:xfrm>
            </p:grpSpPr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642A028C-7B62-46D8-9208-AEF7BAC29B34}"/>
                    </a:ext>
                  </a:extLst>
                </p:cNvPr>
                <p:cNvSpPr txBox="1"/>
                <p:nvPr/>
              </p:nvSpPr>
              <p:spPr>
                <a:xfrm>
                  <a:off x="671584" y="2805418"/>
                  <a:ext cx="53340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6E7E8">
                          <a:lumMod val="2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rPr>
                    <a:t>Client</a:t>
                  </a:r>
                  <a:endPara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E7E8">
                        <a:lumMod val="25000"/>
                      </a:srgbClr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  <p:grpSp>
              <p:nvGrpSpPr>
                <p:cNvPr id="399" name="Group 17">
                  <a:extLst>
                    <a:ext uri="{FF2B5EF4-FFF2-40B4-BE49-F238E27FC236}">
                      <a16:creationId xmlns:a16="http://schemas.microsoft.com/office/drawing/2014/main" id="{1B5767B6-226C-4834-8EF9-8FB89356AFE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23984" y="2622629"/>
                  <a:ext cx="228600" cy="195349"/>
                  <a:chOff x="4286277" y="1219200"/>
                  <a:chExt cx="569974" cy="591870"/>
                </a:xfrm>
                <a:solidFill>
                  <a:schemeClr val="bg1"/>
                </a:solidFill>
              </p:grpSpPr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564E12D8-CBFA-4174-867A-40EDDBE49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19600" y="1219200"/>
                    <a:ext cx="301171" cy="312057"/>
                  </a:xfrm>
                  <a:prstGeom prst="ellipse">
                    <a:avLst/>
                  </a:prstGeom>
                  <a:grpFill/>
                  <a:ln w="19050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401" name="Freeform 613">
                    <a:extLst>
                      <a:ext uri="{FF2B5EF4-FFF2-40B4-BE49-F238E27FC236}">
                        <a16:creationId xmlns:a16="http://schemas.microsoft.com/office/drawing/2014/main" id="{A873AA30-42A9-4F92-8DC3-29706910C8A9}"/>
                      </a:ext>
                    </a:extLst>
                  </p:cNvPr>
                  <p:cNvSpPr/>
                  <p:nvPr/>
                </p:nvSpPr>
                <p:spPr bwMode="auto">
                  <a:xfrm rot="20363902">
                    <a:off x="4286277" y="1541731"/>
                    <a:ext cx="219389" cy="264176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  <p:sp>
                <p:nvSpPr>
                  <p:cNvPr id="402" name="Freeform 614">
                    <a:extLst>
                      <a:ext uri="{FF2B5EF4-FFF2-40B4-BE49-F238E27FC236}">
                        <a16:creationId xmlns:a16="http://schemas.microsoft.com/office/drawing/2014/main" id="{311D804F-E5B1-479A-A078-407746723EA2}"/>
                      </a:ext>
                    </a:extLst>
                  </p:cNvPr>
                  <p:cNvSpPr/>
                  <p:nvPr/>
                </p:nvSpPr>
                <p:spPr bwMode="auto">
                  <a:xfrm rot="1236098" flipH="1">
                    <a:off x="4636862" y="1546894"/>
                    <a:ext cx="219389" cy="264176"/>
                  </a:xfrm>
                  <a:custGeom>
                    <a:avLst/>
                    <a:gdLst>
                      <a:gd name="connsiteX0" fmla="*/ 304800 w 304800"/>
                      <a:gd name="connsiteY0" fmla="*/ 0 h 312057"/>
                      <a:gd name="connsiteX1" fmla="*/ 94343 w 304800"/>
                      <a:gd name="connsiteY1" fmla="*/ 166914 h 312057"/>
                      <a:gd name="connsiteX2" fmla="*/ 0 w 304800"/>
                      <a:gd name="connsiteY2" fmla="*/ 312057 h 312057"/>
                      <a:gd name="connsiteX3" fmla="*/ 0 w 304800"/>
                      <a:gd name="connsiteY3" fmla="*/ 312057 h 312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800" h="312057">
                        <a:moveTo>
                          <a:pt x="304800" y="0"/>
                        </a:moveTo>
                        <a:cubicBezTo>
                          <a:pt x="224971" y="57452"/>
                          <a:pt x="145143" y="114904"/>
                          <a:pt x="94343" y="166914"/>
                        </a:cubicBezTo>
                        <a:cubicBezTo>
                          <a:pt x="43543" y="218924"/>
                          <a:pt x="0" y="312057"/>
                          <a:pt x="0" y="312057"/>
                        </a:cubicBezTo>
                        <a:lnTo>
                          <a:pt x="0" y="312057"/>
                        </a:lnTo>
                      </a:path>
                    </a:pathLst>
                  </a:custGeom>
                  <a:grpFill/>
                  <a:ln w="19050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1042988" rtl="0" eaLnBrk="1" fontAlgn="base" latinLnBrk="0" hangingPunct="1">
                      <a:lnSpc>
                        <a:spcPct val="100000"/>
                      </a:lnSpc>
                      <a:spcBef>
                        <a:spcPct val="40000"/>
                      </a:spcBef>
                      <a:spcAft>
                        <a:spcPct val="40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9FDA"/>
                      </a:solidFill>
                      <a:effectLst/>
                      <a:uLnTx/>
                      <a:uFillTx/>
                      <a:latin typeface="Arial" charset="0"/>
                      <a:ea typeface="MS PGothic" pitchFamily="34" charset="-128"/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1C921DB8-F833-43FB-A51D-8BE81CDD11ED}"/>
                  </a:ext>
                </a:extLst>
              </p:cNvPr>
              <p:cNvSpPr/>
              <p:nvPr/>
            </p:nvSpPr>
            <p:spPr>
              <a:xfrm>
                <a:off x="413297" y="3085853"/>
                <a:ext cx="7503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39598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MS PGothic" pitchFamily="34" charset="-128"/>
                    <a:cs typeface="Arial" charset="0"/>
                  </a:rPr>
                  <a:t>Sends request to perform transaction</a:t>
                </a:r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E176A317-7B58-4882-9C07-29979FE001A9}"/>
                </a:ext>
              </a:extLst>
            </p:cNvPr>
            <p:cNvGrpSpPr/>
            <p:nvPr/>
          </p:nvGrpSpPr>
          <p:grpSpPr>
            <a:xfrm>
              <a:off x="2342095" y="5951936"/>
              <a:ext cx="739596" cy="568691"/>
              <a:chOff x="2479684" y="2775596"/>
              <a:chExt cx="739596" cy="568691"/>
            </a:xfrm>
          </p:grpSpPr>
          <p:pic>
            <p:nvPicPr>
              <p:cNvPr id="394" name="Picture 393">
                <a:extLst>
                  <a:ext uri="{FF2B5EF4-FFF2-40B4-BE49-F238E27FC236}">
                    <a16:creationId xmlns:a16="http://schemas.microsoft.com/office/drawing/2014/main" id="{13868732-A066-4925-A206-98616EFBA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6602" y="2775596"/>
                <a:ext cx="365760" cy="267889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</p:pic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CF82BCEC-A112-4E71-8F1B-CA5F0415BC12}"/>
                  </a:ext>
                </a:extLst>
              </p:cNvPr>
              <p:cNvSpPr/>
              <p:nvPr/>
            </p:nvSpPr>
            <p:spPr>
              <a:xfrm>
                <a:off x="2479684" y="3005733"/>
                <a:ext cx="7395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178B9"/>
                    </a:solidFill>
                    <a:effectLst/>
                    <a:uLnTx/>
                    <a:uFillTx/>
                    <a:latin typeface="Arial"/>
                    <a:ea typeface="MS PGothic" pitchFamily="34" charset="-128"/>
                    <a:cs typeface="Arial" charset="0"/>
                  </a:rPr>
                  <a:t>OTT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800" dirty="0">
                    <a:solidFill>
                      <a:srgbClr val="0178B9"/>
                    </a:solidFill>
                    <a:latin typeface="Arial"/>
                  </a:rPr>
                  <a:t>Form</a:t>
                </a:r>
                <a:endPara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178B9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347" name="Isosceles Triangle 346">
              <a:extLst>
                <a:ext uri="{FF2B5EF4-FFF2-40B4-BE49-F238E27FC236}">
                  <a16:creationId xmlns:a16="http://schemas.microsoft.com/office/drawing/2014/main" id="{1378FED6-0BC8-4766-959B-4D72CBD32A0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358408" y="6077506"/>
              <a:ext cx="137160" cy="118242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9" name="Isosceles Triangle 348">
              <a:extLst>
                <a:ext uri="{FF2B5EF4-FFF2-40B4-BE49-F238E27FC236}">
                  <a16:creationId xmlns:a16="http://schemas.microsoft.com/office/drawing/2014/main" id="{87BB9CC9-369B-40D8-B972-6E9E6E46100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011448" y="6055602"/>
              <a:ext cx="137160" cy="118242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A8D74AE4-E422-4ADE-A5D8-54293FBA286D}"/>
                </a:ext>
              </a:extLst>
            </p:cNvPr>
            <p:cNvGrpSpPr/>
            <p:nvPr/>
          </p:nvGrpSpPr>
          <p:grpSpPr>
            <a:xfrm>
              <a:off x="4412310" y="5798624"/>
              <a:ext cx="962982" cy="523570"/>
              <a:chOff x="468358" y="2638189"/>
              <a:chExt cx="855658" cy="523570"/>
            </a:xfrm>
          </p:grpSpPr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1F8F08A-2FF2-4A96-B740-A5C9026754E8}"/>
                  </a:ext>
                </a:extLst>
              </p:cNvPr>
              <p:cNvSpPr txBox="1"/>
              <p:nvPr/>
            </p:nvSpPr>
            <p:spPr>
              <a:xfrm>
                <a:off x="468358" y="2823205"/>
                <a:ext cx="85565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b="0" dirty="0">
                    <a:solidFill>
                      <a:srgbClr val="E6E7E8">
                        <a:lumMod val="25000"/>
                      </a:srgbClr>
                    </a:solidFill>
                    <a:latin typeface="Arial"/>
                  </a:rPr>
                  <a:t>Maker Process payment</a:t>
                </a:r>
                <a:endParaRPr lang="en-GB" sz="700" b="0" dirty="0">
                  <a:solidFill>
                    <a:srgbClr val="939598">
                      <a:lumMod val="75000"/>
                    </a:srgbClr>
                  </a:solidFill>
                  <a:latin typeface="Arial"/>
                </a:endParaRPr>
              </a:p>
            </p:txBody>
          </p:sp>
          <p:grpSp>
            <p:nvGrpSpPr>
              <p:cNvPr id="367" name="Group 17">
                <a:extLst>
                  <a:ext uri="{FF2B5EF4-FFF2-40B4-BE49-F238E27FC236}">
                    <a16:creationId xmlns:a16="http://schemas.microsoft.com/office/drawing/2014/main" id="{0B9B4018-D999-4829-9A2C-F37F5DC9F0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0599" y="2638189"/>
                <a:ext cx="228598" cy="195349"/>
                <a:chOff x="4153169" y="1266344"/>
                <a:chExt cx="569969" cy="591870"/>
              </a:xfrm>
              <a:solidFill>
                <a:schemeClr val="bg1"/>
              </a:solidFill>
            </p:grpSpPr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C52B5E63-6D34-478A-81FA-5DD1CFDA9FA5}"/>
                    </a:ext>
                  </a:extLst>
                </p:cNvPr>
                <p:cNvSpPr/>
                <p:nvPr/>
              </p:nvSpPr>
              <p:spPr bwMode="auto">
                <a:xfrm>
                  <a:off x="4286487" y="1266344"/>
                  <a:ext cx="301172" cy="312058"/>
                </a:xfrm>
                <a:prstGeom prst="ellipse">
                  <a:avLst/>
                </a:prstGeom>
                <a:grp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42988" rtl="0" eaLnBrk="1" fontAlgn="base" latinLnBrk="0" hangingPunct="1">
                    <a:lnSpc>
                      <a:spcPct val="10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1" i="0" u="none" strike="noStrike" kern="1200" cap="none" spc="0" normalizeH="0" baseline="0" noProof="0">
                    <a:ln>
                      <a:noFill/>
                    </a:ln>
                    <a:solidFill>
                      <a:srgbClr val="009FDA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  <p:sp>
              <p:nvSpPr>
                <p:cNvPr id="369" name="Freeform 613">
                  <a:extLst>
                    <a:ext uri="{FF2B5EF4-FFF2-40B4-BE49-F238E27FC236}">
                      <a16:creationId xmlns:a16="http://schemas.microsoft.com/office/drawing/2014/main" id="{24342847-A68D-4D49-9E7C-B04FADCF7986}"/>
                    </a:ext>
                  </a:extLst>
                </p:cNvPr>
                <p:cNvSpPr/>
                <p:nvPr/>
              </p:nvSpPr>
              <p:spPr bwMode="auto">
                <a:xfrm rot="20363902">
                  <a:off x="4153169" y="1588876"/>
                  <a:ext cx="219389" cy="264175"/>
                </a:xfrm>
                <a:custGeom>
                  <a:avLst/>
                  <a:gdLst>
                    <a:gd name="connsiteX0" fmla="*/ 304800 w 304800"/>
                    <a:gd name="connsiteY0" fmla="*/ 0 h 312057"/>
                    <a:gd name="connsiteX1" fmla="*/ 94343 w 304800"/>
                    <a:gd name="connsiteY1" fmla="*/ 166914 h 312057"/>
                    <a:gd name="connsiteX2" fmla="*/ 0 w 304800"/>
                    <a:gd name="connsiteY2" fmla="*/ 312057 h 312057"/>
                    <a:gd name="connsiteX3" fmla="*/ 0 w 304800"/>
                    <a:gd name="connsiteY3" fmla="*/ 312057 h 312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312057">
                      <a:moveTo>
                        <a:pt x="304800" y="0"/>
                      </a:moveTo>
                      <a:cubicBezTo>
                        <a:pt x="224971" y="57452"/>
                        <a:pt x="145143" y="114904"/>
                        <a:pt x="94343" y="166914"/>
                      </a:cubicBezTo>
                      <a:cubicBezTo>
                        <a:pt x="43543" y="218924"/>
                        <a:pt x="0" y="312057"/>
                        <a:pt x="0" y="312057"/>
                      </a:cubicBezTo>
                      <a:lnTo>
                        <a:pt x="0" y="312057"/>
                      </a:lnTo>
                    </a:path>
                  </a:pathLst>
                </a:custGeom>
                <a:grp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42988" rtl="0" eaLnBrk="1" fontAlgn="base" latinLnBrk="0" hangingPunct="1">
                    <a:lnSpc>
                      <a:spcPct val="10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1" i="0" u="none" strike="noStrike" kern="1200" cap="none" spc="0" normalizeH="0" baseline="0" noProof="0">
                    <a:ln>
                      <a:noFill/>
                    </a:ln>
                    <a:solidFill>
                      <a:srgbClr val="009FDA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  <p:sp>
              <p:nvSpPr>
                <p:cNvPr id="370" name="Freeform 614">
                  <a:extLst>
                    <a:ext uri="{FF2B5EF4-FFF2-40B4-BE49-F238E27FC236}">
                      <a16:creationId xmlns:a16="http://schemas.microsoft.com/office/drawing/2014/main" id="{13623E82-BCA2-410C-A2A2-23248116E274}"/>
                    </a:ext>
                  </a:extLst>
                </p:cNvPr>
                <p:cNvSpPr/>
                <p:nvPr/>
              </p:nvSpPr>
              <p:spPr bwMode="auto">
                <a:xfrm rot="1236098" flipH="1">
                  <a:off x="4503749" y="1594039"/>
                  <a:ext cx="219389" cy="264175"/>
                </a:xfrm>
                <a:custGeom>
                  <a:avLst/>
                  <a:gdLst>
                    <a:gd name="connsiteX0" fmla="*/ 304800 w 304800"/>
                    <a:gd name="connsiteY0" fmla="*/ 0 h 312057"/>
                    <a:gd name="connsiteX1" fmla="*/ 94343 w 304800"/>
                    <a:gd name="connsiteY1" fmla="*/ 166914 h 312057"/>
                    <a:gd name="connsiteX2" fmla="*/ 0 w 304800"/>
                    <a:gd name="connsiteY2" fmla="*/ 312057 h 312057"/>
                    <a:gd name="connsiteX3" fmla="*/ 0 w 304800"/>
                    <a:gd name="connsiteY3" fmla="*/ 312057 h 312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312057">
                      <a:moveTo>
                        <a:pt x="304800" y="0"/>
                      </a:moveTo>
                      <a:cubicBezTo>
                        <a:pt x="224971" y="57452"/>
                        <a:pt x="145143" y="114904"/>
                        <a:pt x="94343" y="166914"/>
                      </a:cubicBezTo>
                      <a:cubicBezTo>
                        <a:pt x="43543" y="218924"/>
                        <a:pt x="0" y="312057"/>
                        <a:pt x="0" y="312057"/>
                      </a:cubicBezTo>
                      <a:lnTo>
                        <a:pt x="0" y="312057"/>
                      </a:lnTo>
                    </a:path>
                  </a:pathLst>
                </a:custGeom>
                <a:grp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42988" rtl="0" eaLnBrk="1" fontAlgn="base" latinLnBrk="0" hangingPunct="1">
                    <a:lnSpc>
                      <a:spcPct val="10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1" i="0" u="none" strike="noStrike" kern="1200" cap="none" spc="0" normalizeH="0" baseline="0" noProof="0">
                    <a:ln>
                      <a:noFill/>
                    </a:ln>
                    <a:solidFill>
                      <a:srgbClr val="009FDA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</p:grpSp>
        </p:grpSp>
        <p:sp>
          <p:nvSpPr>
            <p:cNvPr id="356" name="Isosceles Triangle 355">
              <a:extLst>
                <a:ext uri="{FF2B5EF4-FFF2-40B4-BE49-F238E27FC236}">
                  <a16:creationId xmlns:a16="http://schemas.microsoft.com/office/drawing/2014/main" id="{F96961B3-76BF-4784-8CA1-A78BE97EDF3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277283" y="6013015"/>
              <a:ext cx="137160" cy="118242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357" name="Connector: Curved 356">
              <a:extLst>
                <a:ext uri="{FF2B5EF4-FFF2-40B4-BE49-F238E27FC236}">
                  <a16:creationId xmlns:a16="http://schemas.microsoft.com/office/drawing/2014/main" id="{CF5A36C0-D095-4F08-A209-D6C8106C9AC0}"/>
                </a:ext>
              </a:extLst>
            </p:cNvPr>
            <p:cNvCxnSpPr>
              <a:cxnSpLocks/>
              <a:stCxn id="403" idx="0"/>
              <a:endCxn id="400" idx="0"/>
            </p:cNvCxnSpPr>
            <p:nvPr/>
          </p:nvCxnSpPr>
          <p:spPr>
            <a:xfrm rot="16200000" flipV="1">
              <a:off x="2884201" y="4995246"/>
              <a:ext cx="15915" cy="1809778"/>
            </a:xfrm>
            <a:prstGeom prst="curvedConnector3">
              <a:avLst>
                <a:gd name="adj1" fmla="val 1536381"/>
              </a:avLst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Isosceles Triangle 357">
              <a:extLst>
                <a:ext uri="{FF2B5EF4-FFF2-40B4-BE49-F238E27FC236}">
                  <a16:creationId xmlns:a16="http://schemas.microsoft.com/office/drawing/2014/main" id="{98171990-FE01-4829-88A5-7614AA9E83B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299386" y="6035700"/>
              <a:ext cx="137160" cy="118242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70A54DB5-1FAD-4161-8F87-DCC0C33D1774}"/>
                </a:ext>
              </a:extLst>
            </p:cNvPr>
            <p:cNvGrpSpPr/>
            <p:nvPr/>
          </p:nvGrpSpPr>
          <p:grpSpPr>
            <a:xfrm>
              <a:off x="5337518" y="5821246"/>
              <a:ext cx="962982" cy="769791"/>
              <a:chOff x="468358" y="2638189"/>
              <a:chExt cx="855658" cy="769791"/>
            </a:xfrm>
          </p:grpSpPr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9DF6A557-02E7-4759-9655-8A0F56975F1E}"/>
                  </a:ext>
                </a:extLst>
              </p:cNvPr>
              <p:cNvSpPr txBox="1"/>
              <p:nvPr/>
            </p:nvSpPr>
            <p:spPr>
              <a:xfrm>
                <a:off x="468358" y="2823205"/>
                <a:ext cx="85565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b="0" dirty="0">
                    <a:solidFill>
                      <a:srgbClr val="E6E7E8">
                        <a:lumMod val="25000"/>
                      </a:srgbClr>
                    </a:solidFill>
                    <a:latin typeface="Arial"/>
                  </a:rPr>
                  <a:t>Checker checks maker’s work and release transaction</a:t>
                </a:r>
                <a:endParaRPr lang="en-GB" sz="700" b="0" dirty="0">
                  <a:solidFill>
                    <a:srgbClr val="939598">
                      <a:lumMod val="75000"/>
                    </a:srgbClr>
                  </a:solidFill>
                  <a:latin typeface="Arial"/>
                </a:endParaRPr>
              </a:p>
            </p:txBody>
          </p:sp>
          <p:grpSp>
            <p:nvGrpSpPr>
              <p:cNvPr id="362" name="Group 17">
                <a:extLst>
                  <a:ext uri="{FF2B5EF4-FFF2-40B4-BE49-F238E27FC236}">
                    <a16:creationId xmlns:a16="http://schemas.microsoft.com/office/drawing/2014/main" id="{1052F51F-42B4-4133-A37D-BFA22A7D7FF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0599" y="2638189"/>
                <a:ext cx="228598" cy="195349"/>
                <a:chOff x="4153169" y="1266344"/>
                <a:chExt cx="569969" cy="591870"/>
              </a:xfrm>
              <a:solidFill>
                <a:schemeClr val="bg1"/>
              </a:solidFill>
            </p:grpSpPr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47DEDC0B-FC23-4164-B4F7-6D5B13E117CB}"/>
                    </a:ext>
                  </a:extLst>
                </p:cNvPr>
                <p:cNvSpPr/>
                <p:nvPr/>
              </p:nvSpPr>
              <p:spPr bwMode="auto">
                <a:xfrm>
                  <a:off x="4286487" y="1266344"/>
                  <a:ext cx="301172" cy="312058"/>
                </a:xfrm>
                <a:prstGeom prst="ellipse">
                  <a:avLst/>
                </a:prstGeom>
                <a:grp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42988" rtl="0" eaLnBrk="1" fontAlgn="base" latinLnBrk="0" hangingPunct="1">
                    <a:lnSpc>
                      <a:spcPct val="10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1" i="0" u="none" strike="noStrike" kern="1200" cap="none" spc="0" normalizeH="0" baseline="0" noProof="0">
                    <a:ln>
                      <a:noFill/>
                    </a:ln>
                    <a:solidFill>
                      <a:srgbClr val="009FDA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  <p:sp>
              <p:nvSpPr>
                <p:cNvPr id="364" name="Freeform 613">
                  <a:extLst>
                    <a:ext uri="{FF2B5EF4-FFF2-40B4-BE49-F238E27FC236}">
                      <a16:creationId xmlns:a16="http://schemas.microsoft.com/office/drawing/2014/main" id="{8F7D4290-B509-49BF-851A-3879F4F8C316}"/>
                    </a:ext>
                  </a:extLst>
                </p:cNvPr>
                <p:cNvSpPr/>
                <p:nvPr/>
              </p:nvSpPr>
              <p:spPr bwMode="auto">
                <a:xfrm rot="20363902">
                  <a:off x="4153169" y="1588876"/>
                  <a:ext cx="219389" cy="264175"/>
                </a:xfrm>
                <a:custGeom>
                  <a:avLst/>
                  <a:gdLst>
                    <a:gd name="connsiteX0" fmla="*/ 304800 w 304800"/>
                    <a:gd name="connsiteY0" fmla="*/ 0 h 312057"/>
                    <a:gd name="connsiteX1" fmla="*/ 94343 w 304800"/>
                    <a:gd name="connsiteY1" fmla="*/ 166914 h 312057"/>
                    <a:gd name="connsiteX2" fmla="*/ 0 w 304800"/>
                    <a:gd name="connsiteY2" fmla="*/ 312057 h 312057"/>
                    <a:gd name="connsiteX3" fmla="*/ 0 w 304800"/>
                    <a:gd name="connsiteY3" fmla="*/ 312057 h 312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312057">
                      <a:moveTo>
                        <a:pt x="304800" y="0"/>
                      </a:moveTo>
                      <a:cubicBezTo>
                        <a:pt x="224971" y="57452"/>
                        <a:pt x="145143" y="114904"/>
                        <a:pt x="94343" y="166914"/>
                      </a:cubicBezTo>
                      <a:cubicBezTo>
                        <a:pt x="43543" y="218924"/>
                        <a:pt x="0" y="312057"/>
                        <a:pt x="0" y="312057"/>
                      </a:cubicBezTo>
                      <a:lnTo>
                        <a:pt x="0" y="312057"/>
                      </a:lnTo>
                    </a:path>
                  </a:pathLst>
                </a:custGeom>
                <a:grp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42988" rtl="0" eaLnBrk="1" fontAlgn="base" latinLnBrk="0" hangingPunct="1">
                    <a:lnSpc>
                      <a:spcPct val="10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1" i="0" u="none" strike="noStrike" kern="1200" cap="none" spc="0" normalizeH="0" baseline="0" noProof="0">
                    <a:ln>
                      <a:noFill/>
                    </a:ln>
                    <a:solidFill>
                      <a:srgbClr val="009FDA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  <p:sp>
              <p:nvSpPr>
                <p:cNvPr id="365" name="Freeform 614">
                  <a:extLst>
                    <a:ext uri="{FF2B5EF4-FFF2-40B4-BE49-F238E27FC236}">
                      <a16:creationId xmlns:a16="http://schemas.microsoft.com/office/drawing/2014/main" id="{988A9E2A-DC74-40CD-B8BF-62A98E795253}"/>
                    </a:ext>
                  </a:extLst>
                </p:cNvPr>
                <p:cNvSpPr/>
                <p:nvPr/>
              </p:nvSpPr>
              <p:spPr bwMode="auto">
                <a:xfrm rot="1236098" flipH="1">
                  <a:off x="4503749" y="1594039"/>
                  <a:ext cx="219389" cy="264175"/>
                </a:xfrm>
                <a:custGeom>
                  <a:avLst/>
                  <a:gdLst>
                    <a:gd name="connsiteX0" fmla="*/ 304800 w 304800"/>
                    <a:gd name="connsiteY0" fmla="*/ 0 h 312057"/>
                    <a:gd name="connsiteX1" fmla="*/ 94343 w 304800"/>
                    <a:gd name="connsiteY1" fmla="*/ 166914 h 312057"/>
                    <a:gd name="connsiteX2" fmla="*/ 0 w 304800"/>
                    <a:gd name="connsiteY2" fmla="*/ 312057 h 312057"/>
                    <a:gd name="connsiteX3" fmla="*/ 0 w 304800"/>
                    <a:gd name="connsiteY3" fmla="*/ 312057 h 312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312057">
                      <a:moveTo>
                        <a:pt x="304800" y="0"/>
                      </a:moveTo>
                      <a:cubicBezTo>
                        <a:pt x="224971" y="57452"/>
                        <a:pt x="145143" y="114904"/>
                        <a:pt x="94343" y="166914"/>
                      </a:cubicBezTo>
                      <a:cubicBezTo>
                        <a:pt x="43543" y="218924"/>
                        <a:pt x="0" y="312057"/>
                        <a:pt x="0" y="312057"/>
                      </a:cubicBezTo>
                      <a:lnTo>
                        <a:pt x="0" y="312057"/>
                      </a:lnTo>
                    </a:path>
                  </a:pathLst>
                </a:custGeom>
                <a:grp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042988" rtl="0" eaLnBrk="1" fontAlgn="base" latinLnBrk="0" hangingPunct="1">
                    <a:lnSpc>
                      <a:spcPct val="10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900" b="1" i="0" u="none" strike="noStrike" kern="1200" cap="none" spc="0" normalizeH="0" baseline="0" noProof="0">
                    <a:ln>
                      <a:noFill/>
                    </a:ln>
                    <a:solidFill>
                      <a:srgbClr val="009FDA"/>
                    </a:solidFill>
                    <a:effectLst/>
                    <a:uLnTx/>
                    <a:uFillTx/>
                    <a:latin typeface="Arial" charset="0"/>
                    <a:ea typeface="MS PGothic" pitchFamily="34" charset="-128"/>
                    <a:cs typeface="Arial" charset="0"/>
                  </a:endParaRPr>
                </a:p>
              </p:txBody>
            </p:sp>
          </p:grpSp>
        </p:grpSp>
        <p:pic>
          <p:nvPicPr>
            <p:cNvPr id="403" name="Graphic 402" descr="Gears">
              <a:extLst>
                <a:ext uri="{FF2B5EF4-FFF2-40B4-BE49-F238E27FC236}">
                  <a16:creationId xmlns:a16="http://schemas.microsoft.com/office/drawing/2014/main" id="{2C301456-BA88-45E0-A0C3-43A9D46DF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67048" y="5908092"/>
              <a:ext cx="459997" cy="459997"/>
            </a:xfrm>
            <a:prstGeom prst="rect">
              <a:avLst/>
            </a:prstGeom>
          </p:spPr>
        </p:pic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816D3E16-246A-41E8-875A-E8DC752DEEFC}"/>
                </a:ext>
              </a:extLst>
            </p:cNvPr>
            <p:cNvSpPr txBox="1"/>
            <p:nvPr/>
          </p:nvSpPr>
          <p:spPr>
            <a:xfrm>
              <a:off x="3089017" y="6296254"/>
              <a:ext cx="140072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0" dirty="0">
                  <a:solidFill>
                    <a:srgbClr val="E6E7E8">
                      <a:lumMod val="25000"/>
                    </a:srgbClr>
                  </a:solidFill>
                </a:rPr>
                <a:t>Automated signature comparison using Machine Learning</a:t>
              </a:r>
              <a:endParaRPr lang="en-GB" sz="700" b="0" dirty="0">
                <a:solidFill>
                  <a:srgbClr val="939598">
                    <a:lumMod val="75000"/>
                  </a:srgbClr>
                </a:solidFill>
                <a:latin typeface="Arial"/>
              </a:endParaRPr>
            </a:p>
          </p:txBody>
        </p:sp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46904B88-63FF-49C9-B524-C13C9D2A88C9}"/>
              </a:ext>
            </a:extLst>
          </p:cNvPr>
          <p:cNvSpPr txBox="1"/>
          <p:nvPr/>
        </p:nvSpPr>
        <p:spPr>
          <a:xfrm>
            <a:off x="8362684" y="6097430"/>
            <a:ext cx="1024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accent3"/>
                </a:solidFill>
              </a:rPr>
              <a:t>Target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99% Confidence level</a:t>
            </a:r>
            <a:br>
              <a:rPr lang="en-US" dirty="0">
                <a:solidFill>
                  <a:schemeClr val="accent3"/>
                </a:solidFill>
              </a:rPr>
            </a:br>
            <a:endParaRPr lang="en-GB" sz="800" b="0" dirty="0">
              <a:solidFill>
                <a:srgbClr val="FF0000"/>
              </a:solidFill>
            </a:endParaRPr>
          </a:p>
        </p:txBody>
      </p:sp>
      <p:sp>
        <p:nvSpPr>
          <p:cNvPr id="407" name="Rectangle 3">
            <a:extLst>
              <a:ext uri="{FF2B5EF4-FFF2-40B4-BE49-F238E27FC236}">
                <a16:creationId xmlns:a16="http://schemas.microsoft.com/office/drawing/2014/main" id="{C5546248-C54E-49B9-8B73-B808E66E9B8F}"/>
              </a:ext>
            </a:extLst>
          </p:cNvPr>
          <p:cNvSpPr txBox="1">
            <a:spLocks noChangeArrowheads="1"/>
          </p:cNvSpPr>
          <p:nvPr/>
        </p:nvSpPr>
        <p:spPr>
          <a:xfrm>
            <a:off x="148292" y="4079177"/>
            <a:ext cx="1586081" cy="251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  <a:buClr>
                <a:srgbClr val="3F9C35"/>
              </a:buClr>
              <a:defRPr/>
            </a:pPr>
            <a:r>
              <a:rPr lang="en-US" sz="960" dirty="0">
                <a:solidFill>
                  <a:schemeClr val="bg1"/>
                </a:solidFill>
              </a:rPr>
              <a:t>Salient Features</a:t>
            </a:r>
            <a:endParaRPr lang="en-GB" sz="960" dirty="0">
              <a:solidFill>
                <a:schemeClr val="bg1"/>
              </a:solidFill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04F9520-FFF1-4D6F-8448-D941183A6B12}"/>
              </a:ext>
            </a:extLst>
          </p:cNvPr>
          <p:cNvSpPr txBox="1"/>
          <p:nvPr/>
        </p:nvSpPr>
        <p:spPr>
          <a:xfrm>
            <a:off x="124239" y="4507216"/>
            <a:ext cx="1644207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60" dirty="0">
                <a:solidFill>
                  <a:schemeClr val="accent3"/>
                </a:solidFill>
              </a:rPr>
              <a:t>Machine Learning to compare signatures</a:t>
            </a:r>
          </a:p>
          <a:p>
            <a:endParaRPr lang="en-US" sz="96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60" dirty="0">
                <a:solidFill>
                  <a:schemeClr val="accent3"/>
                </a:solidFill>
              </a:rPr>
              <a:t>25+ features of minute signature strokes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6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60" dirty="0">
                <a:solidFill>
                  <a:schemeClr val="accent3"/>
                </a:solidFill>
              </a:rPr>
              <a:t>Threshold based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6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60" dirty="0">
                <a:solidFill>
                  <a:schemeClr val="accent3"/>
                </a:solidFill>
              </a:rPr>
              <a:t>3 levels of comparison to Detect possible forged</a:t>
            </a:r>
          </a:p>
          <a:p>
            <a:endParaRPr lang="en-US" sz="96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6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6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6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960" b="0" dirty="0"/>
          </a:p>
        </p:txBody>
      </p:sp>
    </p:spTree>
    <p:extLst>
      <p:ext uri="{BB962C8B-B14F-4D97-AF65-F5344CB8AC3E}">
        <p14:creationId xmlns:p14="http://schemas.microsoft.com/office/powerpoint/2010/main" val="322750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3AE224AA-52E5-4413-BECD-DFE4578B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87" y="308832"/>
            <a:ext cx="10594510" cy="748800"/>
          </a:xfrm>
        </p:spPr>
        <p:txBody>
          <a:bodyPr>
            <a:normAutofit/>
          </a:bodyPr>
          <a:lstStyle/>
          <a:p>
            <a:r>
              <a:rPr lang="en-US" sz="4608" dirty="0">
                <a:solidFill>
                  <a:srgbClr val="6D6E71"/>
                </a:solidFill>
              </a:rPr>
              <a:t>Signature Comparison – Features</a:t>
            </a:r>
            <a:endParaRPr lang="en-GB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D824F09-12A3-4727-9139-C845F1346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11233"/>
              </p:ext>
            </p:extLst>
          </p:nvPr>
        </p:nvGraphicFramePr>
        <p:xfrm>
          <a:off x="141988" y="4134170"/>
          <a:ext cx="11373554" cy="305866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6863">
                  <a:extLst>
                    <a:ext uri="{9D8B030D-6E8A-4147-A177-3AD203B41FA5}">
                      <a16:colId xmlns:a16="http://schemas.microsoft.com/office/drawing/2014/main" val="4162522591"/>
                    </a:ext>
                  </a:extLst>
                </a:gridCol>
                <a:gridCol w="4531114">
                  <a:extLst>
                    <a:ext uri="{9D8B030D-6E8A-4147-A177-3AD203B41FA5}">
                      <a16:colId xmlns:a16="http://schemas.microsoft.com/office/drawing/2014/main" val="2752604687"/>
                    </a:ext>
                  </a:extLst>
                </a:gridCol>
                <a:gridCol w="4835577">
                  <a:extLst>
                    <a:ext uri="{9D8B030D-6E8A-4147-A177-3AD203B41FA5}">
                      <a16:colId xmlns:a16="http://schemas.microsoft.com/office/drawing/2014/main" val="96277169"/>
                    </a:ext>
                  </a:extLst>
                </a:gridCol>
              </a:tblGrid>
              <a:tr h="513598">
                <a:tc>
                  <a:txBody>
                    <a:bodyPr/>
                    <a:lstStyle/>
                    <a:p>
                      <a:r>
                        <a:rPr lang="en-US" sz="1400" dirty="0"/>
                        <a:t>Features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Illustration (Sample Signature Image)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1579"/>
                  </a:ext>
                </a:extLst>
              </a:tr>
              <a:tr h="948569">
                <a:tc>
                  <a:txBody>
                    <a:bodyPr/>
                    <a:lstStyle/>
                    <a:p>
                      <a:r>
                        <a:rPr lang="en-US" sz="1200" dirty="0"/>
                        <a:t>Image Clean up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Noise removal – Image pixel distribution, cropping, shadow clean up, cross lines clean up </a:t>
                      </a:r>
                      <a:r>
                        <a:rPr lang="en-US" sz="1200" dirty="0" err="1"/>
                        <a:t>etc</a:t>
                      </a:r>
                      <a:endParaRPr lang="en-US" sz="1200" dirty="0"/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Image binarization – Ink smudging removal, pixel normalization </a:t>
                      </a:r>
                      <a:r>
                        <a:rPr lang="en-US" sz="1200" dirty="0" err="1"/>
                        <a:t>etc</a:t>
                      </a:r>
                      <a:endParaRPr lang="en-US" sz="1200" dirty="0"/>
                    </a:p>
                    <a:p>
                      <a:pPr marL="342900" indent="-342900">
                        <a:buAutoNum type="arabicPeriod"/>
                      </a:pP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34880"/>
                  </a:ext>
                </a:extLst>
              </a:tr>
              <a:tr h="899143">
                <a:tc>
                  <a:txBody>
                    <a:bodyPr/>
                    <a:lstStyle/>
                    <a:p>
                      <a:r>
                        <a:rPr lang="en-US" sz="1200" dirty="0"/>
                        <a:t>Feature Extraction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3" marR="0" lvl="0" indent="-112713" algn="l" defTabSz="1170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C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Determine stoke level features like angle of inclination, curvature, area covered by the signature, intensity of inclination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C8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C8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2651"/>
                  </a:ext>
                </a:extLst>
              </a:tr>
              <a:tr h="603635">
                <a:tc>
                  <a:txBody>
                    <a:bodyPr/>
                    <a:lstStyle/>
                    <a:p>
                      <a:r>
                        <a:rPr lang="en-US" sz="1200" dirty="0"/>
                        <a:t>Compare Signatures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Transaction sign is compared against specimen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Transaction sign is checked for </a:t>
                      </a:r>
                      <a:r>
                        <a:rPr lang="en-US" sz="1200" dirty="0" err="1"/>
                        <a:t>genuinity</a:t>
                      </a: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Transaction sign is checked for forgery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RESULT:</a:t>
                      </a:r>
                    </a:p>
                    <a:p>
                      <a:r>
                        <a:rPr lang="en-US" sz="1200" dirty="0"/>
                        <a:t>The signature(s) can be accepted or not. 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5784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D3E68F96-9676-4DCF-873F-89507D43F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680" y="4704946"/>
            <a:ext cx="2637486" cy="8483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36968B-6FF9-4257-948D-7F7483294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310" y="5663500"/>
            <a:ext cx="2319253" cy="8906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84E41F-6473-4993-A343-DFA06F2339E2}"/>
              </a:ext>
            </a:extLst>
          </p:cNvPr>
          <p:cNvGrpSpPr/>
          <p:nvPr/>
        </p:nvGrpSpPr>
        <p:grpSpPr>
          <a:xfrm>
            <a:off x="267352" y="1446264"/>
            <a:ext cx="11330260" cy="2574821"/>
            <a:chOff x="143473" y="3791902"/>
            <a:chExt cx="11330260" cy="257482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1E7E68-440A-4DDD-BFF1-5D5797B7C87F}"/>
                </a:ext>
              </a:extLst>
            </p:cNvPr>
            <p:cNvGrpSpPr/>
            <p:nvPr/>
          </p:nvGrpSpPr>
          <p:grpSpPr>
            <a:xfrm>
              <a:off x="844313" y="3793752"/>
              <a:ext cx="9299672" cy="2572971"/>
              <a:chOff x="875725" y="3670323"/>
              <a:chExt cx="9299672" cy="257297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3B1995C-0B09-4800-931E-A04517F90277}"/>
                  </a:ext>
                </a:extLst>
              </p:cNvPr>
              <p:cNvGrpSpPr/>
              <p:nvPr/>
            </p:nvGrpSpPr>
            <p:grpSpPr>
              <a:xfrm>
                <a:off x="875725" y="3733616"/>
                <a:ext cx="9299672" cy="2398334"/>
                <a:chOff x="1593660" y="3455800"/>
                <a:chExt cx="8526000" cy="2398334"/>
              </a:xfrm>
            </p:grpSpPr>
            <p:pic>
              <p:nvPicPr>
                <p:cNvPr id="14" name="Picture 2" descr="Related image">
                  <a:extLst>
                    <a:ext uri="{FF2B5EF4-FFF2-40B4-BE49-F238E27FC236}">
                      <a16:creationId xmlns:a16="http://schemas.microsoft.com/office/drawing/2014/main" id="{06390FCC-58B1-4203-87AF-97389BDD99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638" r="22766" b="70594"/>
                <a:stretch/>
              </p:blipFill>
              <p:spPr bwMode="auto">
                <a:xfrm>
                  <a:off x="6637439" y="4850213"/>
                  <a:ext cx="508104" cy="5504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6AEB34AE-76E6-4343-A465-F7EA13685827}"/>
                    </a:ext>
                  </a:extLst>
                </p:cNvPr>
                <p:cNvGrpSpPr/>
                <p:nvPr/>
              </p:nvGrpSpPr>
              <p:grpSpPr>
                <a:xfrm>
                  <a:off x="5638798" y="3599182"/>
                  <a:ext cx="1042948" cy="2174645"/>
                  <a:chOff x="5364162" y="1300164"/>
                  <a:chExt cx="1457326" cy="3038475"/>
                </a:xfrm>
                <a:effectLst>
                  <a:outerShdw blurRad="165100" dist="114300" dir="12300000" algn="t" rotWithShape="0">
                    <a:prstClr val="black">
                      <a:alpha val="15000"/>
                    </a:prstClr>
                  </a:outerShdw>
                </a:effectLst>
              </p:grpSpPr>
              <p:sp>
                <p:nvSpPr>
                  <p:cNvPr id="35" name="Freeform 6">
                    <a:extLst>
                      <a:ext uri="{FF2B5EF4-FFF2-40B4-BE49-F238E27FC236}">
                        <a16:creationId xmlns:a16="http://schemas.microsoft.com/office/drawing/2014/main" id="{DBDDD436-0076-4FA0-9961-31F9D1DD89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289" y="2076452"/>
                    <a:ext cx="974725" cy="879475"/>
                  </a:xfrm>
                  <a:custGeom>
                    <a:avLst/>
                    <a:gdLst>
                      <a:gd name="T0" fmla="*/ 890 w 1229"/>
                      <a:gd name="T1" fmla="*/ 0 h 1108"/>
                      <a:gd name="T2" fmla="*/ 1229 w 1229"/>
                      <a:gd name="T3" fmla="*/ 472 h 1108"/>
                      <a:gd name="T4" fmla="*/ 1145 w 1229"/>
                      <a:gd name="T5" fmla="*/ 461 h 1108"/>
                      <a:gd name="T6" fmla="*/ 1060 w 1229"/>
                      <a:gd name="T7" fmla="*/ 459 h 1108"/>
                      <a:gd name="T8" fmla="*/ 976 w 1229"/>
                      <a:gd name="T9" fmla="*/ 467 h 1108"/>
                      <a:gd name="T10" fmla="*/ 890 w 1229"/>
                      <a:gd name="T11" fmla="*/ 485 h 1108"/>
                      <a:gd name="T12" fmla="*/ 808 w 1229"/>
                      <a:gd name="T13" fmla="*/ 513 h 1108"/>
                      <a:gd name="T14" fmla="*/ 728 w 1229"/>
                      <a:gd name="T15" fmla="*/ 551 h 1108"/>
                      <a:gd name="T16" fmla="*/ 652 w 1229"/>
                      <a:gd name="T17" fmla="*/ 599 h 1108"/>
                      <a:gd name="T18" fmla="*/ 588 w 1229"/>
                      <a:gd name="T19" fmla="*/ 649 h 1108"/>
                      <a:gd name="T20" fmla="*/ 532 w 1229"/>
                      <a:gd name="T21" fmla="*/ 705 h 1108"/>
                      <a:gd name="T22" fmla="*/ 482 w 1229"/>
                      <a:gd name="T23" fmla="*/ 764 h 1108"/>
                      <a:gd name="T24" fmla="*/ 439 w 1229"/>
                      <a:gd name="T25" fmla="*/ 828 h 1108"/>
                      <a:gd name="T26" fmla="*/ 404 w 1229"/>
                      <a:gd name="T27" fmla="*/ 895 h 1108"/>
                      <a:gd name="T28" fmla="*/ 376 w 1229"/>
                      <a:gd name="T29" fmla="*/ 963 h 1108"/>
                      <a:gd name="T30" fmla="*/ 356 w 1229"/>
                      <a:gd name="T31" fmla="*/ 1036 h 1108"/>
                      <a:gd name="T32" fmla="*/ 341 w 1229"/>
                      <a:gd name="T33" fmla="*/ 1108 h 1108"/>
                      <a:gd name="T34" fmla="*/ 0 w 1229"/>
                      <a:gd name="T35" fmla="*/ 629 h 1108"/>
                      <a:gd name="T36" fmla="*/ 84 w 1229"/>
                      <a:gd name="T37" fmla="*/ 640 h 1108"/>
                      <a:gd name="T38" fmla="*/ 169 w 1229"/>
                      <a:gd name="T39" fmla="*/ 644 h 1108"/>
                      <a:gd name="T40" fmla="*/ 255 w 1229"/>
                      <a:gd name="T41" fmla="*/ 634 h 1108"/>
                      <a:gd name="T42" fmla="*/ 341 w 1229"/>
                      <a:gd name="T43" fmla="*/ 618 h 1108"/>
                      <a:gd name="T44" fmla="*/ 423 w 1229"/>
                      <a:gd name="T45" fmla="*/ 590 h 1108"/>
                      <a:gd name="T46" fmla="*/ 505 w 1229"/>
                      <a:gd name="T47" fmla="*/ 551 h 1108"/>
                      <a:gd name="T48" fmla="*/ 583 w 1229"/>
                      <a:gd name="T49" fmla="*/ 502 h 1108"/>
                      <a:gd name="T50" fmla="*/ 644 w 1229"/>
                      <a:gd name="T51" fmla="*/ 454 h 1108"/>
                      <a:gd name="T52" fmla="*/ 700 w 1229"/>
                      <a:gd name="T53" fmla="*/ 398 h 1108"/>
                      <a:gd name="T54" fmla="*/ 749 w 1229"/>
                      <a:gd name="T55" fmla="*/ 340 h 1108"/>
                      <a:gd name="T56" fmla="*/ 791 w 1229"/>
                      <a:gd name="T57" fmla="*/ 277 h 1108"/>
                      <a:gd name="T58" fmla="*/ 827 w 1229"/>
                      <a:gd name="T59" fmla="*/ 212 h 1108"/>
                      <a:gd name="T60" fmla="*/ 855 w 1229"/>
                      <a:gd name="T61" fmla="*/ 143 h 1108"/>
                      <a:gd name="T62" fmla="*/ 877 w 1229"/>
                      <a:gd name="T63" fmla="*/ 73 h 1108"/>
                      <a:gd name="T64" fmla="*/ 890 w 1229"/>
                      <a:gd name="T65" fmla="*/ 0 h 1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229" h="1108">
                        <a:moveTo>
                          <a:pt x="890" y="0"/>
                        </a:moveTo>
                        <a:lnTo>
                          <a:pt x="1229" y="472"/>
                        </a:lnTo>
                        <a:lnTo>
                          <a:pt x="1145" y="461"/>
                        </a:lnTo>
                        <a:lnTo>
                          <a:pt x="1060" y="459"/>
                        </a:lnTo>
                        <a:lnTo>
                          <a:pt x="976" y="467"/>
                        </a:lnTo>
                        <a:lnTo>
                          <a:pt x="890" y="485"/>
                        </a:lnTo>
                        <a:lnTo>
                          <a:pt x="808" y="513"/>
                        </a:lnTo>
                        <a:lnTo>
                          <a:pt x="728" y="551"/>
                        </a:lnTo>
                        <a:lnTo>
                          <a:pt x="652" y="599"/>
                        </a:lnTo>
                        <a:lnTo>
                          <a:pt x="588" y="649"/>
                        </a:lnTo>
                        <a:lnTo>
                          <a:pt x="532" y="705"/>
                        </a:lnTo>
                        <a:lnTo>
                          <a:pt x="482" y="764"/>
                        </a:lnTo>
                        <a:lnTo>
                          <a:pt x="439" y="828"/>
                        </a:lnTo>
                        <a:lnTo>
                          <a:pt x="404" y="895"/>
                        </a:lnTo>
                        <a:lnTo>
                          <a:pt x="376" y="963"/>
                        </a:lnTo>
                        <a:lnTo>
                          <a:pt x="356" y="1036"/>
                        </a:lnTo>
                        <a:lnTo>
                          <a:pt x="341" y="1108"/>
                        </a:lnTo>
                        <a:lnTo>
                          <a:pt x="0" y="629"/>
                        </a:lnTo>
                        <a:lnTo>
                          <a:pt x="84" y="640"/>
                        </a:lnTo>
                        <a:lnTo>
                          <a:pt x="169" y="644"/>
                        </a:lnTo>
                        <a:lnTo>
                          <a:pt x="255" y="634"/>
                        </a:lnTo>
                        <a:lnTo>
                          <a:pt x="341" y="618"/>
                        </a:lnTo>
                        <a:lnTo>
                          <a:pt x="423" y="590"/>
                        </a:lnTo>
                        <a:lnTo>
                          <a:pt x="505" y="551"/>
                        </a:lnTo>
                        <a:lnTo>
                          <a:pt x="583" y="502"/>
                        </a:lnTo>
                        <a:lnTo>
                          <a:pt x="644" y="454"/>
                        </a:lnTo>
                        <a:lnTo>
                          <a:pt x="700" y="398"/>
                        </a:lnTo>
                        <a:lnTo>
                          <a:pt x="749" y="340"/>
                        </a:lnTo>
                        <a:lnTo>
                          <a:pt x="791" y="277"/>
                        </a:lnTo>
                        <a:lnTo>
                          <a:pt x="827" y="212"/>
                        </a:lnTo>
                        <a:lnTo>
                          <a:pt x="855" y="143"/>
                        </a:lnTo>
                        <a:lnTo>
                          <a:pt x="877" y="73"/>
                        </a:lnTo>
                        <a:lnTo>
                          <a:pt x="890" y="0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75000"/>
                    </a:sys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8938">
                      <a:defRPr/>
                    </a:pPr>
                    <a:endParaRPr lang="en-US" sz="1100" ker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" name="Freeform 7">
                    <a:extLst>
                      <a:ext uri="{FF2B5EF4-FFF2-40B4-BE49-F238E27FC236}">
                        <a16:creationId xmlns:a16="http://schemas.microsoft.com/office/drawing/2014/main" id="{C4CA123A-E0DE-4585-866B-29C427F4DB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8639" y="1460502"/>
                    <a:ext cx="974725" cy="879475"/>
                  </a:xfrm>
                  <a:custGeom>
                    <a:avLst/>
                    <a:gdLst>
                      <a:gd name="T0" fmla="*/ 339 w 1229"/>
                      <a:gd name="T1" fmla="*/ 0 h 1108"/>
                      <a:gd name="T2" fmla="*/ 352 w 1229"/>
                      <a:gd name="T3" fmla="*/ 72 h 1108"/>
                      <a:gd name="T4" fmla="*/ 375 w 1229"/>
                      <a:gd name="T5" fmla="*/ 143 h 1108"/>
                      <a:gd name="T6" fmla="*/ 403 w 1229"/>
                      <a:gd name="T7" fmla="*/ 212 h 1108"/>
                      <a:gd name="T8" fmla="*/ 438 w 1229"/>
                      <a:gd name="T9" fmla="*/ 279 h 1108"/>
                      <a:gd name="T10" fmla="*/ 481 w 1229"/>
                      <a:gd name="T11" fmla="*/ 340 h 1108"/>
                      <a:gd name="T12" fmla="*/ 529 w 1229"/>
                      <a:gd name="T13" fmla="*/ 400 h 1108"/>
                      <a:gd name="T14" fmla="*/ 585 w 1229"/>
                      <a:gd name="T15" fmla="*/ 454 h 1108"/>
                      <a:gd name="T16" fmla="*/ 647 w 1229"/>
                      <a:gd name="T17" fmla="*/ 504 h 1108"/>
                      <a:gd name="T18" fmla="*/ 725 w 1229"/>
                      <a:gd name="T19" fmla="*/ 552 h 1108"/>
                      <a:gd name="T20" fmla="*/ 807 w 1229"/>
                      <a:gd name="T21" fmla="*/ 589 h 1108"/>
                      <a:gd name="T22" fmla="*/ 889 w 1229"/>
                      <a:gd name="T23" fmla="*/ 617 h 1108"/>
                      <a:gd name="T24" fmla="*/ 974 w 1229"/>
                      <a:gd name="T25" fmla="*/ 636 h 1108"/>
                      <a:gd name="T26" fmla="*/ 1060 w 1229"/>
                      <a:gd name="T27" fmla="*/ 643 h 1108"/>
                      <a:gd name="T28" fmla="*/ 1146 w 1229"/>
                      <a:gd name="T29" fmla="*/ 641 h 1108"/>
                      <a:gd name="T30" fmla="*/ 1229 w 1229"/>
                      <a:gd name="T31" fmla="*/ 628 h 1108"/>
                      <a:gd name="T32" fmla="*/ 889 w 1229"/>
                      <a:gd name="T33" fmla="*/ 1108 h 1108"/>
                      <a:gd name="T34" fmla="*/ 874 w 1229"/>
                      <a:gd name="T35" fmla="*/ 1036 h 1108"/>
                      <a:gd name="T36" fmla="*/ 853 w 1229"/>
                      <a:gd name="T37" fmla="*/ 963 h 1108"/>
                      <a:gd name="T38" fmla="*/ 825 w 1229"/>
                      <a:gd name="T39" fmla="*/ 894 h 1108"/>
                      <a:gd name="T40" fmla="*/ 790 w 1229"/>
                      <a:gd name="T41" fmla="*/ 827 h 1108"/>
                      <a:gd name="T42" fmla="*/ 747 w 1229"/>
                      <a:gd name="T43" fmla="*/ 764 h 1108"/>
                      <a:gd name="T44" fmla="*/ 697 w 1229"/>
                      <a:gd name="T45" fmla="*/ 705 h 1108"/>
                      <a:gd name="T46" fmla="*/ 641 w 1229"/>
                      <a:gd name="T47" fmla="*/ 651 h 1108"/>
                      <a:gd name="T48" fmla="*/ 578 w 1229"/>
                      <a:gd name="T49" fmla="*/ 600 h 1108"/>
                      <a:gd name="T50" fmla="*/ 501 w 1229"/>
                      <a:gd name="T51" fmla="*/ 552 h 1108"/>
                      <a:gd name="T52" fmla="*/ 421 w 1229"/>
                      <a:gd name="T53" fmla="*/ 515 h 1108"/>
                      <a:gd name="T54" fmla="*/ 339 w 1229"/>
                      <a:gd name="T55" fmla="*/ 487 h 1108"/>
                      <a:gd name="T56" fmla="*/ 254 w 1229"/>
                      <a:gd name="T57" fmla="*/ 468 h 1108"/>
                      <a:gd name="T58" fmla="*/ 170 w 1229"/>
                      <a:gd name="T59" fmla="*/ 461 h 1108"/>
                      <a:gd name="T60" fmla="*/ 84 w 1229"/>
                      <a:gd name="T61" fmla="*/ 461 h 1108"/>
                      <a:gd name="T62" fmla="*/ 0 w 1229"/>
                      <a:gd name="T63" fmla="*/ 474 h 1108"/>
                      <a:gd name="T64" fmla="*/ 339 w 1229"/>
                      <a:gd name="T65" fmla="*/ 0 h 1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229" h="1108">
                        <a:moveTo>
                          <a:pt x="339" y="0"/>
                        </a:moveTo>
                        <a:lnTo>
                          <a:pt x="352" y="72"/>
                        </a:lnTo>
                        <a:lnTo>
                          <a:pt x="375" y="143"/>
                        </a:lnTo>
                        <a:lnTo>
                          <a:pt x="403" y="212"/>
                        </a:lnTo>
                        <a:lnTo>
                          <a:pt x="438" y="279"/>
                        </a:lnTo>
                        <a:lnTo>
                          <a:pt x="481" y="340"/>
                        </a:lnTo>
                        <a:lnTo>
                          <a:pt x="529" y="400"/>
                        </a:lnTo>
                        <a:lnTo>
                          <a:pt x="585" y="454"/>
                        </a:lnTo>
                        <a:lnTo>
                          <a:pt x="647" y="504"/>
                        </a:lnTo>
                        <a:lnTo>
                          <a:pt x="725" y="552"/>
                        </a:lnTo>
                        <a:lnTo>
                          <a:pt x="807" y="589"/>
                        </a:lnTo>
                        <a:lnTo>
                          <a:pt x="889" y="617"/>
                        </a:lnTo>
                        <a:lnTo>
                          <a:pt x="974" y="636"/>
                        </a:lnTo>
                        <a:lnTo>
                          <a:pt x="1060" y="643"/>
                        </a:lnTo>
                        <a:lnTo>
                          <a:pt x="1146" y="641"/>
                        </a:lnTo>
                        <a:lnTo>
                          <a:pt x="1229" y="628"/>
                        </a:lnTo>
                        <a:lnTo>
                          <a:pt x="889" y="1108"/>
                        </a:lnTo>
                        <a:lnTo>
                          <a:pt x="874" y="1036"/>
                        </a:lnTo>
                        <a:lnTo>
                          <a:pt x="853" y="963"/>
                        </a:lnTo>
                        <a:lnTo>
                          <a:pt x="825" y="894"/>
                        </a:lnTo>
                        <a:lnTo>
                          <a:pt x="790" y="827"/>
                        </a:lnTo>
                        <a:lnTo>
                          <a:pt x="747" y="764"/>
                        </a:lnTo>
                        <a:lnTo>
                          <a:pt x="697" y="705"/>
                        </a:lnTo>
                        <a:lnTo>
                          <a:pt x="641" y="651"/>
                        </a:lnTo>
                        <a:lnTo>
                          <a:pt x="578" y="600"/>
                        </a:lnTo>
                        <a:lnTo>
                          <a:pt x="501" y="552"/>
                        </a:lnTo>
                        <a:lnTo>
                          <a:pt x="421" y="515"/>
                        </a:lnTo>
                        <a:lnTo>
                          <a:pt x="339" y="487"/>
                        </a:lnTo>
                        <a:lnTo>
                          <a:pt x="254" y="468"/>
                        </a:lnTo>
                        <a:lnTo>
                          <a:pt x="170" y="461"/>
                        </a:lnTo>
                        <a:lnTo>
                          <a:pt x="84" y="461"/>
                        </a:lnTo>
                        <a:lnTo>
                          <a:pt x="0" y="474"/>
                        </a:lnTo>
                        <a:lnTo>
                          <a:pt x="339" y="0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75000"/>
                    </a:sys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8938">
                      <a:defRPr/>
                    </a:pPr>
                    <a:endParaRPr lang="en-US" sz="1100" ker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7" name="Freeform 8">
                    <a:extLst>
                      <a:ext uri="{FF2B5EF4-FFF2-40B4-BE49-F238E27FC236}">
                        <a16:creationId xmlns:a16="http://schemas.microsoft.com/office/drawing/2014/main" id="{F78E3F67-298A-490A-9E0D-1614839A9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289" y="2682877"/>
                    <a:ext cx="974725" cy="881063"/>
                  </a:xfrm>
                  <a:custGeom>
                    <a:avLst/>
                    <a:gdLst>
                      <a:gd name="T0" fmla="*/ 337 w 1227"/>
                      <a:gd name="T1" fmla="*/ 0 h 1110"/>
                      <a:gd name="T2" fmla="*/ 350 w 1227"/>
                      <a:gd name="T3" fmla="*/ 73 h 1110"/>
                      <a:gd name="T4" fmla="*/ 372 w 1227"/>
                      <a:gd name="T5" fmla="*/ 144 h 1110"/>
                      <a:gd name="T6" fmla="*/ 400 w 1227"/>
                      <a:gd name="T7" fmla="*/ 212 h 1110"/>
                      <a:gd name="T8" fmla="*/ 436 w 1227"/>
                      <a:gd name="T9" fmla="*/ 279 h 1110"/>
                      <a:gd name="T10" fmla="*/ 478 w 1227"/>
                      <a:gd name="T11" fmla="*/ 343 h 1110"/>
                      <a:gd name="T12" fmla="*/ 527 w 1227"/>
                      <a:gd name="T13" fmla="*/ 400 h 1110"/>
                      <a:gd name="T14" fmla="*/ 583 w 1227"/>
                      <a:gd name="T15" fmla="*/ 454 h 1110"/>
                      <a:gd name="T16" fmla="*/ 646 w 1227"/>
                      <a:gd name="T17" fmla="*/ 504 h 1110"/>
                      <a:gd name="T18" fmla="*/ 722 w 1227"/>
                      <a:gd name="T19" fmla="*/ 553 h 1110"/>
                      <a:gd name="T20" fmla="*/ 804 w 1227"/>
                      <a:gd name="T21" fmla="*/ 590 h 1110"/>
                      <a:gd name="T22" fmla="*/ 888 w 1227"/>
                      <a:gd name="T23" fmla="*/ 620 h 1110"/>
                      <a:gd name="T24" fmla="*/ 972 w 1227"/>
                      <a:gd name="T25" fmla="*/ 636 h 1110"/>
                      <a:gd name="T26" fmla="*/ 1058 w 1227"/>
                      <a:gd name="T27" fmla="*/ 644 h 1110"/>
                      <a:gd name="T28" fmla="*/ 1143 w 1227"/>
                      <a:gd name="T29" fmla="*/ 642 h 1110"/>
                      <a:gd name="T30" fmla="*/ 1227 w 1227"/>
                      <a:gd name="T31" fmla="*/ 631 h 1110"/>
                      <a:gd name="T32" fmla="*/ 886 w 1227"/>
                      <a:gd name="T33" fmla="*/ 1110 h 1110"/>
                      <a:gd name="T34" fmla="*/ 871 w 1227"/>
                      <a:gd name="T35" fmla="*/ 1036 h 1110"/>
                      <a:gd name="T36" fmla="*/ 851 w 1227"/>
                      <a:gd name="T37" fmla="*/ 965 h 1110"/>
                      <a:gd name="T38" fmla="*/ 823 w 1227"/>
                      <a:gd name="T39" fmla="*/ 895 h 1110"/>
                      <a:gd name="T40" fmla="*/ 788 w 1227"/>
                      <a:gd name="T41" fmla="*/ 828 h 1110"/>
                      <a:gd name="T42" fmla="*/ 745 w 1227"/>
                      <a:gd name="T43" fmla="*/ 765 h 1110"/>
                      <a:gd name="T44" fmla="*/ 694 w 1227"/>
                      <a:gd name="T45" fmla="*/ 705 h 1110"/>
                      <a:gd name="T46" fmla="*/ 639 w 1227"/>
                      <a:gd name="T47" fmla="*/ 651 h 1110"/>
                      <a:gd name="T48" fmla="*/ 575 w 1227"/>
                      <a:gd name="T49" fmla="*/ 601 h 1110"/>
                      <a:gd name="T50" fmla="*/ 499 w 1227"/>
                      <a:gd name="T51" fmla="*/ 553 h 1110"/>
                      <a:gd name="T52" fmla="*/ 419 w 1227"/>
                      <a:gd name="T53" fmla="*/ 515 h 1110"/>
                      <a:gd name="T54" fmla="*/ 337 w 1227"/>
                      <a:gd name="T55" fmla="*/ 488 h 1110"/>
                      <a:gd name="T56" fmla="*/ 253 w 1227"/>
                      <a:gd name="T57" fmla="*/ 469 h 1110"/>
                      <a:gd name="T58" fmla="*/ 167 w 1227"/>
                      <a:gd name="T59" fmla="*/ 462 h 1110"/>
                      <a:gd name="T60" fmla="*/ 82 w 1227"/>
                      <a:gd name="T61" fmla="*/ 463 h 1110"/>
                      <a:gd name="T62" fmla="*/ 0 w 1227"/>
                      <a:gd name="T63" fmla="*/ 475 h 1110"/>
                      <a:gd name="T64" fmla="*/ 337 w 1227"/>
                      <a:gd name="T65" fmla="*/ 0 h 1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227" h="1110">
                        <a:moveTo>
                          <a:pt x="337" y="0"/>
                        </a:moveTo>
                        <a:lnTo>
                          <a:pt x="350" y="73"/>
                        </a:lnTo>
                        <a:lnTo>
                          <a:pt x="372" y="144"/>
                        </a:lnTo>
                        <a:lnTo>
                          <a:pt x="400" y="212"/>
                        </a:lnTo>
                        <a:lnTo>
                          <a:pt x="436" y="279"/>
                        </a:lnTo>
                        <a:lnTo>
                          <a:pt x="478" y="343"/>
                        </a:lnTo>
                        <a:lnTo>
                          <a:pt x="527" y="400"/>
                        </a:lnTo>
                        <a:lnTo>
                          <a:pt x="583" y="454"/>
                        </a:lnTo>
                        <a:lnTo>
                          <a:pt x="646" y="504"/>
                        </a:lnTo>
                        <a:lnTo>
                          <a:pt x="722" y="553"/>
                        </a:lnTo>
                        <a:lnTo>
                          <a:pt x="804" y="590"/>
                        </a:lnTo>
                        <a:lnTo>
                          <a:pt x="888" y="620"/>
                        </a:lnTo>
                        <a:lnTo>
                          <a:pt x="972" y="636"/>
                        </a:lnTo>
                        <a:lnTo>
                          <a:pt x="1058" y="644"/>
                        </a:lnTo>
                        <a:lnTo>
                          <a:pt x="1143" y="642"/>
                        </a:lnTo>
                        <a:lnTo>
                          <a:pt x="1227" y="631"/>
                        </a:lnTo>
                        <a:lnTo>
                          <a:pt x="886" y="1110"/>
                        </a:lnTo>
                        <a:lnTo>
                          <a:pt x="871" y="1036"/>
                        </a:lnTo>
                        <a:lnTo>
                          <a:pt x="851" y="965"/>
                        </a:lnTo>
                        <a:lnTo>
                          <a:pt x="823" y="895"/>
                        </a:lnTo>
                        <a:lnTo>
                          <a:pt x="788" y="828"/>
                        </a:lnTo>
                        <a:lnTo>
                          <a:pt x="745" y="765"/>
                        </a:lnTo>
                        <a:lnTo>
                          <a:pt x="694" y="705"/>
                        </a:lnTo>
                        <a:lnTo>
                          <a:pt x="639" y="651"/>
                        </a:lnTo>
                        <a:lnTo>
                          <a:pt x="575" y="601"/>
                        </a:lnTo>
                        <a:lnTo>
                          <a:pt x="499" y="553"/>
                        </a:lnTo>
                        <a:lnTo>
                          <a:pt x="419" y="515"/>
                        </a:lnTo>
                        <a:lnTo>
                          <a:pt x="337" y="488"/>
                        </a:lnTo>
                        <a:lnTo>
                          <a:pt x="253" y="469"/>
                        </a:lnTo>
                        <a:lnTo>
                          <a:pt x="167" y="462"/>
                        </a:lnTo>
                        <a:lnTo>
                          <a:pt x="82" y="463"/>
                        </a:lnTo>
                        <a:lnTo>
                          <a:pt x="0" y="475"/>
                        </a:lnTo>
                        <a:lnTo>
                          <a:pt x="337" y="0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75000"/>
                    </a:sys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8938">
                      <a:defRPr/>
                    </a:pPr>
                    <a:endParaRPr lang="en-US" sz="1100" ker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" name="Freeform 9">
                    <a:extLst>
                      <a:ext uri="{FF2B5EF4-FFF2-40B4-BE49-F238E27FC236}">
                        <a16:creationId xmlns:a16="http://schemas.microsoft.com/office/drawing/2014/main" id="{C56CCC80-D9E7-4F4C-8757-639E011F37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289" y="3297239"/>
                    <a:ext cx="974725" cy="879475"/>
                  </a:xfrm>
                  <a:custGeom>
                    <a:avLst/>
                    <a:gdLst>
                      <a:gd name="T0" fmla="*/ 890 w 1229"/>
                      <a:gd name="T1" fmla="*/ 0 h 1108"/>
                      <a:gd name="T2" fmla="*/ 1229 w 1229"/>
                      <a:gd name="T3" fmla="*/ 472 h 1108"/>
                      <a:gd name="T4" fmla="*/ 1145 w 1229"/>
                      <a:gd name="T5" fmla="*/ 461 h 1108"/>
                      <a:gd name="T6" fmla="*/ 1060 w 1229"/>
                      <a:gd name="T7" fmla="*/ 459 h 1108"/>
                      <a:gd name="T8" fmla="*/ 976 w 1229"/>
                      <a:gd name="T9" fmla="*/ 468 h 1108"/>
                      <a:gd name="T10" fmla="*/ 890 w 1229"/>
                      <a:gd name="T11" fmla="*/ 485 h 1108"/>
                      <a:gd name="T12" fmla="*/ 808 w 1229"/>
                      <a:gd name="T13" fmla="*/ 513 h 1108"/>
                      <a:gd name="T14" fmla="*/ 728 w 1229"/>
                      <a:gd name="T15" fmla="*/ 552 h 1108"/>
                      <a:gd name="T16" fmla="*/ 652 w 1229"/>
                      <a:gd name="T17" fmla="*/ 600 h 1108"/>
                      <a:gd name="T18" fmla="*/ 588 w 1229"/>
                      <a:gd name="T19" fmla="*/ 649 h 1108"/>
                      <a:gd name="T20" fmla="*/ 532 w 1229"/>
                      <a:gd name="T21" fmla="*/ 704 h 1108"/>
                      <a:gd name="T22" fmla="*/ 482 w 1229"/>
                      <a:gd name="T23" fmla="*/ 764 h 1108"/>
                      <a:gd name="T24" fmla="*/ 439 w 1229"/>
                      <a:gd name="T25" fmla="*/ 827 h 1108"/>
                      <a:gd name="T26" fmla="*/ 404 w 1229"/>
                      <a:gd name="T27" fmla="*/ 894 h 1108"/>
                      <a:gd name="T28" fmla="*/ 376 w 1229"/>
                      <a:gd name="T29" fmla="*/ 963 h 1108"/>
                      <a:gd name="T30" fmla="*/ 356 w 1229"/>
                      <a:gd name="T31" fmla="*/ 1035 h 1108"/>
                      <a:gd name="T32" fmla="*/ 341 w 1229"/>
                      <a:gd name="T33" fmla="*/ 1108 h 1108"/>
                      <a:gd name="T34" fmla="*/ 0 w 1229"/>
                      <a:gd name="T35" fmla="*/ 628 h 1108"/>
                      <a:gd name="T36" fmla="*/ 84 w 1229"/>
                      <a:gd name="T37" fmla="*/ 641 h 1108"/>
                      <a:gd name="T38" fmla="*/ 169 w 1229"/>
                      <a:gd name="T39" fmla="*/ 643 h 1108"/>
                      <a:gd name="T40" fmla="*/ 255 w 1229"/>
                      <a:gd name="T41" fmla="*/ 636 h 1108"/>
                      <a:gd name="T42" fmla="*/ 341 w 1229"/>
                      <a:gd name="T43" fmla="*/ 617 h 1108"/>
                      <a:gd name="T44" fmla="*/ 423 w 1229"/>
                      <a:gd name="T45" fmla="*/ 589 h 1108"/>
                      <a:gd name="T46" fmla="*/ 505 w 1229"/>
                      <a:gd name="T47" fmla="*/ 552 h 1108"/>
                      <a:gd name="T48" fmla="*/ 583 w 1229"/>
                      <a:gd name="T49" fmla="*/ 502 h 1108"/>
                      <a:gd name="T50" fmla="*/ 644 w 1229"/>
                      <a:gd name="T51" fmla="*/ 453 h 1108"/>
                      <a:gd name="T52" fmla="*/ 700 w 1229"/>
                      <a:gd name="T53" fmla="*/ 400 h 1108"/>
                      <a:gd name="T54" fmla="*/ 749 w 1229"/>
                      <a:gd name="T55" fmla="*/ 340 h 1108"/>
                      <a:gd name="T56" fmla="*/ 791 w 1229"/>
                      <a:gd name="T57" fmla="*/ 277 h 1108"/>
                      <a:gd name="T58" fmla="*/ 827 w 1229"/>
                      <a:gd name="T59" fmla="*/ 212 h 1108"/>
                      <a:gd name="T60" fmla="*/ 855 w 1229"/>
                      <a:gd name="T61" fmla="*/ 143 h 1108"/>
                      <a:gd name="T62" fmla="*/ 877 w 1229"/>
                      <a:gd name="T63" fmla="*/ 72 h 1108"/>
                      <a:gd name="T64" fmla="*/ 890 w 1229"/>
                      <a:gd name="T65" fmla="*/ 0 h 1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229" h="1108">
                        <a:moveTo>
                          <a:pt x="890" y="0"/>
                        </a:moveTo>
                        <a:lnTo>
                          <a:pt x="1229" y="472"/>
                        </a:lnTo>
                        <a:lnTo>
                          <a:pt x="1145" y="461"/>
                        </a:lnTo>
                        <a:lnTo>
                          <a:pt x="1060" y="459"/>
                        </a:lnTo>
                        <a:lnTo>
                          <a:pt x="976" y="468"/>
                        </a:lnTo>
                        <a:lnTo>
                          <a:pt x="890" y="485"/>
                        </a:lnTo>
                        <a:lnTo>
                          <a:pt x="808" y="513"/>
                        </a:lnTo>
                        <a:lnTo>
                          <a:pt x="728" y="552"/>
                        </a:lnTo>
                        <a:lnTo>
                          <a:pt x="652" y="600"/>
                        </a:lnTo>
                        <a:lnTo>
                          <a:pt x="588" y="649"/>
                        </a:lnTo>
                        <a:lnTo>
                          <a:pt x="532" y="704"/>
                        </a:lnTo>
                        <a:lnTo>
                          <a:pt x="482" y="764"/>
                        </a:lnTo>
                        <a:lnTo>
                          <a:pt x="439" y="827"/>
                        </a:lnTo>
                        <a:lnTo>
                          <a:pt x="404" y="894"/>
                        </a:lnTo>
                        <a:lnTo>
                          <a:pt x="376" y="963"/>
                        </a:lnTo>
                        <a:lnTo>
                          <a:pt x="356" y="1035"/>
                        </a:lnTo>
                        <a:lnTo>
                          <a:pt x="341" y="1108"/>
                        </a:lnTo>
                        <a:lnTo>
                          <a:pt x="0" y="628"/>
                        </a:lnTo>
                        <a:lnTo>
                          <a:pt x="84" y="641"/>
                        </a:lnTo>
                        <a:lnTo>
                          <a:pt x="169" y="643"/>
                        </a:lnTo>
                        <a:lnTo>
                          <a:pt x="255" y="636"/>
                        </a:lnTo>
                        <a:lnTo>
                          <a:pt x="341" y="617"/>
                        </a:lnTo>
                        <a:lnTo>
                          <a:pt x="423" y="589"/>
                        </a:lnTo>
                        <a:lnTo>
                          <a:pt x="505" y="552"/>
                        </a:lnTo>
                        <a:lnTo>
                          <a:pt x="583" y="502"/>
                        </a:lnTo>
                        <a:lnTo>
                          <a:pt x="644" y="453"/>
                        </a:lnTo>
                        <a:lnTo>
                          <a:pt x="700" y="400"/>
                        </a:lnTo>
                        <a:lnTo>
                          <a:pt x="749" y="340"/>
                        </a:lnTo>
                        <a:lnTo>
                          <a:pt x="791" y="277"/>
                        </a:lnTo>
                        <a:lnTo>
                          <a:pt x="827" y="212"/>
                        </a:lnTo>
                        <a:lnTo>
                          <a:pt x="855" y="143"/>
                        </a:lnTo>
                        <a:lnTo>
                          <a:pt x="877" y="72"/>
                        </a:lnTo>
                        <a:lnTo>
                          <a:pt x="890" y="0"/>
                        </a:lnTo>
                        <a:close/>
                      </a:path>
                    </a:pathLst>
                  </a:custGeom>
                  <a:solidFill>
                    <a:sysClr val="window" lastClr="FFFFFF">
                      <a:lumMod val="75000"/>
                    </a:sys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8938">
                      <a:defRPr/>
                    </a:pPr>
                    <a:endParaRPr lang="en-US" sz="1100" ker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9" name="Freeform 13">
                    <a:extLst>
                      <a:ext uri="{FF2B5EF4-FFF2-40B4-BE49-F238E27FC236}">
                        <a16:creationId xmlns:a16="http://schemas.microsoft.com/office/drawing/2014/main" id="{A4B06067-EEC4-4679-A199-433FD667C6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4162" y="2522539"/>
                    <a:ext cx="592138" cy="593725"/>
                  </a:xfrm>
                  <a:custGeom>
                    <a:avLst/>
                    <a:gdLst>
                      <a:gd name="T0" fmla="*/ 378 w 747"/>
                      <a:gd name="T1" fmla="*/ 0 h 747"/>
                      <a:gd name="T2" fmla="*/ 436 w 747"/>
                      <a:gd name="T3" fmla="*/ 5 h 747"/>
                      <a:gd name="T4" fmla="*/ 492 w 747"/>
                      <a:gd name="T5" fmla="*/ 18 h 747"/>
                      <a:gd name="T6" fmla="*/ 544 w 747"/>
                      <a:gd name="T7" fmla="*/ 41 h 747"/>
                      <a:gd name="T8" fmla="*/ 594 w 747"/>
                      <a:gd name="T9" fmla="*/ 72 h 747"/>
                      <a:gd name="T10" fmla="*/ 639 w 747"/>
                      <a:gd name="T11" fmla="*/ 109 h 747"/>
                      <a:gd name="T12" fmla="*/ 678 w 747"/>
                      <a:gd name="T13" fmla="*/ 156 h 747"/>
                      <a:gd name="T14" fmla="*/ 710 w 747"/>
                      <a:gd name="T15" fmla="*/ 210 h 747"/>
                      <a:gd name="T16" fmla="*/ 732 w 747"/>
                      <a:gd name="T17" fmla="*/ 264 h 747"/>
                      <a:gd name="T18" fmla="*/ 743 w 747"/>
                      <a:gd name="T19" fmla="*/ 321 h 747"/>
                      <a:gd name="T20" fmla="*/ 747 w 747"/>
                      <a:gd name="T21" fmla="*/ 377 h 747"/>
                      <a:gd name="T22" fmla="*/ 743 w 747"/>
                      <a:gd name="T23" fmla="*/ 435 h 747"/>
                      <a:gd name="T24" fmla="*/ 728 w 747"/>
                      <a:gd name="T25" fmla="*/ 490 h 747"/>
                      <a:gd name="T26" fmla="*/ 706 w 747"/>
                      <a:gd name="T27" fmla="*/ 544 h 747"/>
                      <a:gd name="T28" fmla="*/ 676 w 747"/>
                      <a:gd name="T29" fmla="*/ 593 h 747"/>
                      <a:gd name="T30" fmla="*/ 637 w 747"/>
                      <a:gd name="T31" fmla="*/ 637 h 747"/>
                      <a:gd name="T32" fmla="*/ 590 w 747"/>
                      <a:gd name="T33" fmla="*/ 676 h 747"/>
                      <a:gd name="T34" fmla="*/ 538 w 747"/>
                      <a:gd name="T35" fmla="*/ 708 h 747"/>
                      <a:gd name="T36" fmla="*/ 482 w 747"/>
                      <a:gd name="T37" fmla="*/ 730 h 747"/>
                      <a:gd name="T38" fmla="*/ 426 w 747"/>
                      <a:gd name="T39" fmla="*/ 743 h 747"/>
                      <a:gd name="T40" fmla="*/ 369 w 747"/>
                      <a:gd name="T41" fmla="*/ 747 h 747"/>
                      <a:gd name="T42" fmla="*/ 311 w 747"/>
                      <a:gd name="T43" fmla="*/ 741 h 747"/>
                      <a:gd name="T44" fmla="*/ 255 w 747"/>
                      <a:gd name="T45" fmla="*/ 727 h 747"/>
                      <a:gd name="T46" fmla="*/ 203 w 747"/>
                      <a:gd name="T47" fmla="*/ 704 h 747"/>
                      <a:gd name="T48" fmla="*/ 153 w 747"/>
                      <a:gd name="T49" fmla="*/ 675 h 747"/>
                      <a:gd name="T50" fmla="*/ 108 w 747"/>
                      <a:gd name="T51" fmla="*/ 636 h 747"/>
                      <a:gd name="T52" fmla="*/ 69 w 747"/>
                      <a:gd name="T53" fmla="*/ 589 h 747"/>
                      <a:gd name="T54" fmla="*/ 37 w 747"/>
                      <a:gd name="T55" fmla="*/ 537 h 747"/>
                      <a:gd name="T56" fmla="*/ 17 w 747"/>
                      <a:gd name="T57" fmla="*/ 483 h 747"/>
                      <a:gd name="T58" fmla="*/ 4 w 747"/>
                      <a:gd name="T59" fmla="*/ 425 h 747"/>
                      <a:gd name="T60" fmla="*/ 0 w 747"/>
                      <a:gd name="T61" fmla="*/ 368 h 747"/>
                      <a:gd name="T62" fmla="*/ 6 w 747"/>
                      <a:gd name="T63" fmla="*/ 312 h 747"/>
                      <a:gd name="T64" fmla="*/ 19 w 747"/>
                      <a:gd name="T65" fmla="*/ 256 h 747"/>
                      <a:gd name="T66" fmla="*/ 41 w 747"/>
                      <a:gd name="T67" fmla="*/ 202 h 747"/>
                      <a:gd name="T68" fmla="*/ 71 w 747"/>
                      <a:gd name="T69" fmla="*/ 154 h 747"/>
                      <a:gd name="T70" fmla="*/ 110 w 747"/>
                      <a:gd name="T71" fmla="*/ 107 h 747"/>
                      <a:gd name="T72" fmla="*/ 156 w 747"/>
                      <a:gd name="T73" fmla="*/ 68 h 747"/>
                      <a:gd name="T74" fmla="*/ 209 w 747"/>
                      <a:gd name="T75" fmla="*/ 39 h 747"/>
                      <a:gd name="T76" fmla="*/ 264 w 747"/>
                      <a:gd name="T77" fmla="*/ 16 h 747"/>
                      <a:gd name="T78" fmla="*/ 320 w 747"/>
                      <a:gd name="T79" fmla="*/ 3 h 747"/>
                      <a:gd name="T80" fmla="*/ 378 w 747"/>
                      <a:gd name="T81" fmla="*/ 0 h 7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47" h="747">
                        <a:moveTo>
                          <a:pt x="378" y="0"/>
                        </a:moveTo>
                        <a:lnTo>
                          <a:pt x="436" y="5"/>
                        </a:lnTo>
                        <a:lnTo>
                          <a:pt x="492" y="18"/>
                        </a:lnTo>
                        <a:lnTo>
                          <a:pt x="544" y="41"/>
                        </a:lnTo>
                        <a:lnTo>
                          <a:pt x="594" y="72"/>
                        </a:lnTo>
                        <a:lnTo>
                          <a:pt x="639" y="109"/>
                        </a:lnTo>
                        <a:lnTo>
                          <a:pt x="678" y="156"/>
                        </a:lnTo>
                        <a:lnTo>
                          <a:pt x="710" y="210"/>
                        </a:lnTo>
                        <a:lnTo>
                          <a:pt x="732" y="264"/>
                        </a:lnTo>
                        <a:lnTo>
                          <a:pt x="743" y="321"/>
                        </a:lnTo>
                        <a:lnTo>
                          <a:pt x="747" y="377"/>
                        </a:lnTo>
                        <a:lnTo>
                          <a:pt x="743" y="435"/>
                        </a:lnTo>
                        <a:lnTo>
                          <a:pt x="728" y="490"/>
                        </a:lnTo>
                        <a:lnTo>
                          <a:pt x="706" y="544"/>
                        </a:lnTo>
                        <a:lnTo>
                          <a:pt x="676" y="593"/>
                        </a:lnTo>
                        <a:lnTo>
                          <a:pt x="637" y="637"/>
                        </a:lnTo>
                        <a:lnTo>
                          <a:pt x="590" y="676"/>
                        </a:lnTo>
                        <a:lnTo>
                          <a:pt x="538" y="708"/>
                        </a:lnTo>
                        <a:lnTo>
                          <a:pt x="482" y="730"/>
                        </a:lnTo>
                        <a:lnTo>
                          <a:pt x="426" y="743"/>
                        </a:lnTo>
                        <a:lnTo>
                          <a:pt x="369" y="747"/>
                        </a:lnTo>
                        <a:lnTo>
                          <a:pt x="311" y="741"/>
                        </a:lnTo>
                        <a:lnTo>
                          <a:pt x="255" y="727"/>
                        </a:lnTo>
                        <a:lnTo>
                          <a:pt x="203" y="704"/>
                        </a:lnTo>
                        <a:lnTo>
                          <a:pt x="153" y="675"/>
                        </a:lnTo>
                        <a:lnTo>
                          <a:pt x="108" y="636"/>
                        </a:lnTo>
                        <a:lnTo>
                          <a:pt x="69" y="589"/>
                        </a:lnTo>
                        <a:lnTo>
                          <a:pt x="37" y="537"/>
                        </a:lnTo>
                        <a:lnTo>
                          <a:pt x="17" y="483"/>
                        </a:lnTo>
                        <a:lnTo>
                          <a:pt x="4" y="425"/>
                        </a:lnTo>
                        <a:lnTo>
                          <a:pt x="0" y="368"/>
                        </a:lnTo>
                        <a:lnTo>
                          <a:pt x="6" y="312"/>
                        </a:lnTo>
                        <a:lnTo>
                          <a:pt x="19" y="256"/>
                        </a:lnTo>
                        <a:lnTo>
                          <a:pt x="41" y="202"/>
                        </a:lnTo>
                        <a:lnTo>
                          <a:pt x="71" y="154"/>
                        </a:lnTo>
                        <a:lnTo>
                          <a:pt x="110" y="107"/>
                        </a:lnTo>
                        <a:lnTo>
                          <a:pt x="156" y="68"/>
                        </a:lnTo>
                        <a:lnTo>
                          <a:pt x="209" y="39"/>
                        </a:lnTo>
                        <a:lnTo>
                          <a:pt x="264" y="16"/>
                        </a:lnTo>
                        <a:lnTo>
                          <a:pt x="320" y="3"/>
                        </a:lnTo>
                        <a:lnTo>
                          <a:pt x="378" y="0"/>
                        </a:lnTo>
                        <a:close/>
                      </a:path>
                    </a:pathLst>
                  </a:custGeom>
                  <a:solidFill>
                    <a:srgbClr val="00B050">
                      <a:lumMod val="75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8938">
                      <a:defRPr/>
                    </a:pPr>
                    <a:endParaRPr lang="en-US" sz="1100" ker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" name="Freeform 14">
                    <a:extLst>
                      <a:ext uri="{FF2B5EF4-FFF2-40B4-BE49-F238E27FC236}">
                        <a16:creationId xmlns:a16="http://schemas.microsoft.com/office/drawing/2014/main" id="{77E48F84-91DE-4E32-956C-1AF78026C8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9725" y="2579689"/>
                    <a:ext cx="482600" cy="481013"/>
                  </a:xfrm>
                  <a:custGeom>
                    <a:avLst/>
                    <a:gdLst>
                      <a:gd name="T0" fmla="*/ 328 w 607"/>
                      <a:gd name="T1" fmla="*/ 0 h 606"/>
                      <a:gd name="T2" fmla="*/ 378 w 607"/>
                      <a:gd name="T3" fmla="*/ 10 h 606"/>
                      <a:gd name="T4" fmla="*/ 428 w 607"/>
                      <a:gd name="T5" fmla="*/ 26 h 606"/>
                      <a:gd name="T6" fmla="*/ 473 w 607"/>
                      <a:gd name="T7" fmla="*/ 50 h 606"/>
                      <a:gd name="T8" fmla="*/ 516 w 607"/>
                      <a:gd name="T9" fmla="*/ 86 h 606"/>
                      <a:gd name="T10" fmla="*/ 551 w 607"/>
                      <a:gd name="T11" fmla="*/ 127 h 606"/>
                      <a:gd name="T12" fmla="*/ 579 w 607"/>
                      <a:gd name="T13" fmla="*/ 173 h 606"/>
                      <a:gd name="T14" fmla="*/ 598 w 607"/>
                      <a:gd name="T15" fmla="*/ 223 h 606"/>
                      <a:gd name="T16" fmla="*/ 607 w 607"/>
                      <a:gd name="T17" fmla="*/ 275 h 606"/>
                      <a:gd name="T18" fmla="*/ 607 w 607"/>
                      <a:gd name="T19" fmla="*/ 328 h 606"/>
                      <a:gd name="T20" fmla="*/ 598 w 607"/>
                      <a:gd name="T21" fmla="*/ 380 h 606"/>
                      <a:gd name="T22" fmla="*/ 581 w 607"/>
                      <a:gd name="T23" fmla="*/ 428 h 606"/>
                      <a:gd name="T24" fmla="*/ 555 w 607"/>
                      <a:gd name="T25" fmla="*/ 474 h 606"/>
                      <a:gd name="T26" fmla="*/ 521 w 607"/>
                      <a:gd name="T27" fmla="*/ 515 h 606"/>
                      <a:gd name="T28" fmla="*/ 478 w 607"/>
                      <a:gd name="T29" fmla="*/ 551 h 606"/>
                      <a:gd name="T30" fmla="*/ 432 w 607"/>
                      <a:gd name="T31" fmla="*/ 579 h 606"/>
                      <a:gd name="T32" fmla="*/ 382 w 607"/>
                      <a:gd name="T33" fmla="*/ 597 h 606"/>
                      <a:gd name="T34" fmla="*/ 329 w 607"/>
                      <a:gd name="T35" fmla="*/ 606 h 606"/>
                      <a:gd name="T36" fmla="*/ 277 w 607"/>
                      <a:gd name="T37" fmla="*/ 606 h 606"/>
                      <a:gd name="T38" fmla="*/ 227 w 607"/>
                      <a:gd name="T39" fmla="*/ 597 h 606"/>
                      <a:gd name="T40" fmla="*/ 177 w 607"/>
                      <a:gd name="T41" fmla="*/ 580 h 606"/>
                      <a:gd name="T42" fmla="*/ 132 w 607"/>
                      <a:gd name="T43" fmla="*/ 554 h 606"/>
                      <a:gd name="T44" fmla="*/ 91 w 607"/>
                      <a:gd name="T45" fmla="*/ 521 h 606"/>
                      <a:gd name="T46" fmla="*/ 54 w 607"/>
                      <a:gd name="T47" fmla="*/ 480 h 606"/>
                      <a:gd name="T48" fmla="*/ 26 w 607"/>
                      <a:gd name="T49" fmla="*/ 432 h 606"/>
                      <a:gd name="T50" fmla="*/ 9 w 607"/>
                      <a:gd name="T51" fmla="*/ 381 h 606"/>
                      <a:gd name="T52" fmla="*/ 0 w 607"/>
                      <a:gd name="T53" fmla="*/ 331 h 606"/>
                      <a:gd name="T54" fmla="*/ 0 w 607"/>
                      <a:gd name="T55" fmla="*/ 279 h 606"/>
                      <a:gd name="T56" fmla="*/ 7 w 607"/>
                      <a:gd name="T57" fmla="*/ 227 h 606"/>
                      <a:gd name="T58" fmla="*/ 24 w 607"/>
                      <a:gd name="T59" fmla="*/ 179 h 606"/>
                      <a:gd name="T60" fmla="*/ 50 w 607"/>
                      <a:gd name="T61" fmla="*/ 132 h 606"/>
                      <a:gd name="T62" fmla="*/ 84 w 607"/>
                      <a:gd name="T63" fmla="*/ 91 h 606"/>
                      <a:gd name="T64" fmla="*/ 126 w 607"/>
                      <a:gd name="T65" fmla="*/ 56 h 606"/>
                      <a:gd name="T66" fmla="*/ 173 w 607"/>
                      <a:gd name="T67" fmla="*/ 28 h 606"/>
                      <a:gd name="T68" fmla="*/ 223 w 607"/>
                      <a:gd name="T69" fmla="*/ 10 h 606"/>
                      <a:gd name="T70" fmla="*/ 275 w 607"/>
                      <a:gd name="T71" fmla="*/ 0 h 606"/>
                      <a:gd name="T72" fmla="*/ 328 w 607"/>
                      <a:gd name="T73" fmla="*/ 0 h 6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607" h="606">
                        <a:moveTo>
                          <a:pt x="328" y="0"/>
                        </a:moveTo>
                        <a:lnTo>
                          <a:pt x="378" y="10"/>
                        </a:lnTo>
                        <a:lnTo>
                          <a:pt x="428" y="26"/>
                        </a:lnTo>
                        <a:lnTo>
                          <a:pt x="473" y="50"/>
                        </a:lnTo>
                        <a:lnTo>
                          <a:pt x="516" y="86"/>
                        </a:lnTo>
                        <a:lnTo>
                          <a:pt x="551" y="127"/>
                        </a:lnTo>
                        <a:lnTo>
                          <a:pt x="579" y="173"/>
                        </a:lnTo>
                        <a:lnTo>
                          <a:pt x="598" y="223"/>
                        </a:lnTo>
                        <a:lnTo>
                          <a:pt x="607" y="275"/>
                        </a:lnTo>
                        <a:lnTo>
                          <a:pt x="607" y="328"/>
                        </a:lnTo>
                        <a:lnTo>
                          <a:pt x="598" y="380"/>
                        </a:lnTo>
                        <a:lnTo>
                          <a:pt x="581" y="428"/>
                        </a:lnTo>
                        <a:lnTo>
                          <a:pt x="555" y="474"/>
                        </a:lnTo>
                        <a:lnTo>
                          <a:pt x="521" y="515"/>
                        </a:lnTo>
                        <a:lnTo>
                          <a:pt x="478" y="551"/>
                        </a:lnTo>
                        <a:lnTo>
                          <a:pt x="432" y="579"/>
                        </a:lnTo>
                        <a:lnTo>
                          <a:pt x="382" y="597"/>
                        </a:lnTo>
                        <a:lnTo>
                          <a:pt x="329" y="606"/>
                        </a:lnTo>
                        <a:lnTo>
                          <a:pt x="277" y="606"/>
                        </a:lnTo>
                        <a:lnTo>
                          <a:pt x="227" y="597"/>
                        </a:lnTo>
                        <a:lnTo>
                          <a:pt x="177" y="580"/>
                        </a:lnTo>
                        <a:lnTo>
                          <a:pt x="132" y="554"/>
                        </a:lnTo>
                        <a:lnTo>
                          <a:pt x="91" y="521"/>
                        </a:lnTo>
                        <a:lnTo>
                          <a:pt x="54" y="480"/>
                        </a:lnTo>
                        <a:lnTo>
                          <a:pt x="26" y="432"/>
                        </a:lnTo>
                        <a:lnTo>
                          <a:pt x="9" y="381"/>
                        </a:lnTo>
                        <a:lnTo>
                          <a:pt x="0" y="331"/>
                        </a:lnTo>
                        <a:lnTo>
                          <a:pt x="0" y="279"/>
                        </a:lnTo>
                        <a:lnTo>
                          <a:pt x="7" y="227"/>
                        </a:lnTo>
                        <a:lnTo>
                          <a:pt x="24" y="179"/>
                        </a:lnTo>
                        <a:lnTo>
                          <a:pt x="50" y="132"/>
                        </a:lnTo>
                        <a:lnTo>
                          <a:pt x="84" y="91"/>
                        </a:lnTo>
                        <a:lnTo>
                          <a:pt x="126" y="56"/>
                        </a:lnTo>
                        <a:lnTo>
                          <a:pt x="173" y="28"/>
                        </a:lnTo>
                        <a:lnTo>
                          <a:pt x="223" y="10"/>
                        </a:lnTo>
                        <a:lnTo>
                          <a:pt x="275" y="0"/>
                        </a:lnTo>
                        <a:lnTo>
                          <a:pt x="328" y="0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38">
                      <a:defRPr/>
                    </a:pPr>
                    <a:r>
                      <a:rPr lang="en-US" sz="1050" kern="0" dirty="0">
                        <a:solidFill>
                          <a:prstClr val="white"/>
                        </a:solidFill>
                        <a:latin typeface="Arial"/>
                        <a:cs typeface="Arial" panose="020B0604020202020204" pitchFamily="34" charset="0"/>
                      </a:rPr>
                      <a:t>03</a:t>
                    </a:r>
                  </a:p>
                </p:txBody>
              </p:sp>
              <p:sp>
                <p:nvSpPr>
                  <p:cNvPr id="41" name="Freeform 15">
                    <a:extLst>
                      <a:ext uri="{FF2B5EF4-FFF2-40B4-BE49-F238E27FC236}">
                        <a16:creationId xmlns:a16="http://schemas.microsoft.com/office/drawing/2014/main" id="{056E4326-31C9-49D0-8C2E-0E95500B60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72099" y="1300164"/>
                    <a:ext cx="592138" cy="590550"/>
                  </a:xfrm>
                  <a:custGeom>
                    <a:avLst/>
                    <a:gdLst>
                      <a:gd name="T0" fmla="*/ 369 w 747"/>
                      <a:gd name="T1" fmla="*/ 0 h 746"/>
                      <a:gd name="T2" fmla="*/ 427 w 747"/>
                      <a:gd name="T3" fmla="*/ 4 h 746"/>
                      <a:gd name="T4" fmla="*/ 483 w 747"/>
                      <a:gd name="T5" fmla="*/ 15 h 746"/>
                      <a:gd name="T6" fmla="*/ 539 w 747"/>
                      <a:gd name="T7" fmla="*/ 37 h 746"/>
                      <a:gd name="T8" fmla="*/ 591 w 747"/>
                      <a:gd name="T9" fmla="*/ 69 h 746"/>
                      <a:gd name="T10" fmla="*/ 637 w 747"/>
                      <a:gd name="T11" fmla="*/ 108 h 746"/>
                      <a:gd name="T12" fmla="*/ 676 w 747"/>
                      <a:gd name="T13" fmla="*/ 153 h 746"/>
                      <a:gd name="T14" fmla="*/ 706 w 747"/>
                      <a:gd name="T15" fmla="*/ 203 h 746"/>
                      <a:gd name="T16" fmla="*/ 728 w 747"/>
                      <a:gd name="T17" fmla="*/ 255 h 746"/>
                      <a:gd name="T18" fmla="*/ 742 w 747"/>
                      <a:gd name="T19" fmla="*/ 311 h 746"/>
                      <a:gd name="T20" fmla="*/ 747 w 747"/>
                      <a:gd name="T21" fmla="*/ 368 h 746"/>
                      <a:gd name="T22" fmla="*/ 743 w 747"/>
                      <a:gd name="T23" fmla="*/ 426 h 746"/>
                      <a:gd name="T24" fmla="*/ 730 w 747"/>
                      <a:gd name="T25" fmla="*/ 482 h 746"/>
                      <a:gd name="T26" fmla="*/ 710 w 747"/>
                      <a:gd name="T27" fmla="*/ 538 h 746"/>
                      <a:gd name="T28" fmla="*/ 678 w 747"/>
                      <a:gd name="T29" fmla="*/ 590 h 746"/>
                      <a:gd name="T30" fmla="*/ 639 w 747"/>
                      <a:gd name="T31" fmla="*/ 636 h 746"/>
                      <a:gd name="T32" fmla="*/ 594 w 747"/>
                      <a:gd name="T33" fmla="*/ 673 h 746"/>
                      <a:gd name="T34" fmla="*/ 544 w 747"/>
                      <a:gd name="T35" fmla="*/ 705 h 746"/>
                      <a:gd name="T36" fmla="*/ 492 w 747"/>
                      <a:gd name="T37" fmla="*/ 727 h 746"/>
                      <a:gd name="T38" fmla="*/ 436 w 747"/>
                      <a:gd name="T39" fmla="*/ 740 h 746"/>
                      <a:gd name="T40" fmla="*/ 378 w 747"/>
                      <a:gd name="T41" fmla="*/ 746 h 746"/>
                      <a:gd name="T42" fmla="*/ 321 w 747"/>
                      <a:gd name="T43" fmla="*/ 742 h 746"/>
                      <a:gd name="T44" fmla="*/ 265 w 747"/>
                      <a:gd name="T45" fmla="*/ 729 h 746"/>
                      <a:gd name="T46" fmla="*/ 209 w 747"/>
                      <a:gd name="T47" fmla="*/ 709 h 746"/>
                      <a:gd name="T48" fmla="*/ 157 w 747"/>
                      <a:gd name="T49" fmla="*/ 677 h 746"/>
                      <a:gd name="T50" fmla="*/ 110 w 747"/>
                      <a:gd name="T51" fmla="*/ 638 h 746"/>
                      <a:gd name="T52" fmla="*/ 71 w 747"/>
                      <a:gd name="T53" fmla="*/ 593 h 746"/>
                      <a:gd name="T54" fmla="*/ 41 w 747"/>
                      <a:gd name="T55" fmla="*/ 543 h 746"/>
                      <a:gd name="T56" fmla="*/ 19 w 747"/>
                      <a:gd name="T57" fmla="*/ 489 h 746"/>
                      <a:gd name="T58" fmla="*/ 6 w 747"/>
                      <a:gd name="T59" fmla="*/ 435 h 746"/>
                      <a:gd name="T60" fmla="*/ 0 w 747"/>
                      <a:gd name="T61" fmla="*/ 378 h 746"/>
                      <a:gd name="T62" fmla="*/ 4 w 747"/>
                      <a:gd name="T63" fmla="*/ 320 h 746"/>
                      <a:gd name="T64" fmla="*/ 17 w 747"/>
                      <a:gd name="T65" fmla="*/ 262 h 746"/>
                      <a:gd name="T66" fmla="*/ 38 w 747"/>
                      <a:gd name="T67" fmla="*/ 208 h 746"/>
                      <a:gd name="T68" fmla="*/ 69 w 747"/>
                      <a:gd name="T69" fmla="*/ 156 h 746"/>
                      <a:gd name="T70" fmla="*/ 108 w 747"/>
                      <a:gd name="T71" fmla="*/ 110 h 746"/>
                      <a:gd name="T72" fmla="*/ 153 w 747"/>
                      <a:gd name="T73" fmla="*/ 71 h 746"/>
                      <a:gd name="T74" fmla="*/ 203 w 747"/>
                      <a:gd name="T75" fmla="*/ 41 h 746"/>
                      <a:gd name="T76" fmla="*/ 255 w 747"/>
                      <a:gd name="T77" fmla="*/ 19 h 746"/>
                      <a:gd name="T78" fmla="*/ 311 w 747"/>
                      <a:gd name="T79" fmla="*/ 4 h 746"/>
                      <a:gd name="T80" fmla="*/ 369 w 747"/>
                      <a:gd name="T81" fmla="*/ 0 h 7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47" h="746">
                        <a:moveTo>
                          <a:pt x="369" y="0"/>
                        </a:moveTo>
                        <a:lnTo>
                          <a:pt x="427" y="4"/>
                        </a:lnTo>
                        <a:lnTo>
                          <a:pt x="483" y="15"/>
                        </a:lnTo>
                        <a:lnTo>
                          <a:pt x="539" y="37"/>
                        </a:lnTo>
                        <a:lnTo>
                          <a:pt x="591" y="69"/>
                        </a:lnTo>
                        <a:lnTo>
                          <a:pt x="637" y="108"/>
                        </a:lnTo>
                        <a:lnTo>
                          <a:pt x="676" y="153"/>
                        </a:lnTo>
                        <a:lnTo>
                          <a:pt x="706" y="203"/>
                        </a:lnTo>
                        <a:lnTo>
                          <a:pt x="728" y="255"/>
                        </a:lnTo>
                        <a:lnTo>
                          <a:pt x="742" y="311"/>
                        </a:lnTo>
                        <a:lnTo>
                          <a:pt x="747" y="368"/>
                        </a:lnTo>
                        <a:lnTo>
                          <a:pt x="743" y="426"/>
                        </a:lnTo>
                        <a:lnTo>
                          <a:pt x="730" y="482"/>
                        </a:lnTo>
                        <a:lnTo>
                          <a:pt x="710" y="538"/>
                        </a:lnTo>
                        <a:lnTo>
                          <a:pt x="678" y="590"/>
                        </a:lnTo>
                        <a:lnTo>
                          <a:pt x="639" y="636"/>
                        </a:lnTo>
                        <a:lnTo>
                          <a:pt x="594" y="673"/>
                        </a:lnTo>
                        <a:lnTo>
                          <a:pt x="544" y="705"/>
                        </a:lnTo>
                        <a:lnTo>
                          <a:pt x="492" y="727"/>
                        </a:lnTo>
                        <a:lnTo>
                          <a:pt x="436" y="740"/>
                        </a:lnTo>
                        <a:lnTo>
                          <a:pt x="378" y="746"/>
                        </a:lnTo>
                        <a:lnTo>
                          <a:pt x="321" y="742"/>
                        </a:lnTo>
                        <a:lnTo>
                          <a:pt x="265" y="729"/>
                        </a:lnTo>
                        <a:lnTo>
                          <a:pt x="209" y="709"/>
                        </a:lnTo>
                        <a:lnTo>
                          <a:pt x="157" y="677"/>
                        </a:lnTo>
                        <a:lnTo>
                          <a:pt x="110" y="638"/>
                        </a:lnTo>
                        <a:lnTo>
                          <a:pt x="71" y="593"/>
                        </a:lnTo>
                        <a:lnTo>
                          <a:pt x="41" y="543"/>
                        </a:lnTo>
                        <a:lnTo>
                          <a:pt x="19" y="489"/>
                        </a:lnTo>
                        <a:lnTo>
                          <a:pt x="6" y="435"/>
                        </a:lnTo>
                        <a:lnTo>
                          <a:pt x="0" y="378"/>
                        </a:lnTo>
                        <a:lnTo>
                          <a:pt x="4" y="320"/>
                        </a:lnTo>
                        <a:lnTo>
                          <a:pt x="17" y="262"/>
                        </a:lnTo>
                        <a:lnTo>
                          <a:pt x="38" y="208"/>
                        </a:lnTo>
                        <a:lnTo>
                          <a:pt x="69" y="156"/>
                        </a:lnTo>
                        <a:lnTo>
                          <a:pt x="108" y="110"/>
                        </a:lnTo>
                        <a:lnTo>
                          <a:pt x="153" y="71"/>
                        </a:lnTo>
                        <a:lnTo>
                          <a:pt x="203" y="41"/>
                        </a:lnTo>
                        <a:lnTo>
                          <a:pt x="255" y="19"/>
                        </a:lnTo>
                        <a:lnTo>
                          <a:pt x="311" y="4"/>
                        </a:lnTo>
                        <a:lnTo>
                          <a:pt x="369" y="0"/>
                        </a:lnTo>
                        <a:close/>
                      </a:path>
                    </a:pathLst>
                  </a:custGeom>
                  <a:solidFill>
                    <a:srgbClr val="EE3E23">
                      <a:lumMod val="60000"/>
                      <a:lumOff val="4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8938">
                      <a:defRPr/>
                    </a:pPr>
                    <a:endParaRPr lang="en-US" sz="1100" ker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2" name="Freeform 16">
                    <a:extLst>
                      <a:ext uri="{FF2B5EF4-FFF2-40B4-BE49-F238E27FC236}">
                        <a16:creationId xmlns:a16="http://schemas.microsoft.com/office/drawing/2014/main" id="{770FBCE1-B875-49A1-B6FE-A20C533819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26075" y="1354139"/>
                    <a:ext cx="482600" cy="481013"/>
                  </a:xfrm>
                  <a:custGeom>
                    <a:avLst/>
                    <a:gdLst>
                      <a:gd name="T0" fmla="*/ 280 w 607"/>
                      <a:gd name="T1" fmla="*/ 0 h 606"/>
                      <a:gd name="T2" fmla="*/ 332 w 607"/>
                      <a:gd name="T3" fmla="*/ 0 h 606"/>
                      <a:gd name="T4" fmla="*/ 384 w 607"/>
                      <a:gd name="T5" fmla="*/ 9 h 606"/>
                      <a:gd name="T6" fmla="*/ 434 w 607"/>
                      <a:gd name="T7" fmla="*/ 28 h 606"/>
                      <a:gd name="T8" fmla="*/ 481 w 607"/>
                      <a:gd name="T9" fmla="*/ 56 h 606"/>
                      <a:gd name="T10" fmla="*/ 524 w 607"/>
                      <a:gd name="T11" fmla="*/ 91 h 606"/>
                      <a:gd name="T12" fmla="*/ 557 w 607"/>
                      <a:gd name="T13" fmla="*/ 134 h 606"/>
                      <a:gd name="T14" fmla="*/ 583 w 607"/>
                      <a:gd name="T15" fmla="*/ 178 h 606"/>
                      <a:gd name="T16" fmla="*/ 600 w 607"/>
                      <a:gd name="T17" fmla="*/ 229 h 606"/>
                      <a:gd name="T18" fmla="*/ 607 w 607"/>
                      <a:gd name="T19" fmla="*/ 279 h 606"/>
                      <a:gd name="T20" fmla="*/ 607 w 607"/>
                      <a:gd name="T21" fmla="*/ 331 h 606"/>
                      <a:gd name="T22" fmla="*/ 598 w 607"/>
                      <a:gd name="T23" fmla="*/ 383 h 606"/>
                      <a:gd name="T24" fmla="*/ 581 w 607"/>
                      <a:gd name="T25" fmla="*/ 433 h 606"/>
                      <a:gd name="T26" fmla="*/ 553 w 607"/>
                      <a:gd name="T27" fmla="*/ 480 h 606"/>
                      <a:gd name="T28" fmla="*/ 516 w 607"/>
                      <a:gd name="T29" fmla="*/ 522 h 606"/>
                      <a:gd name="T30" fmla="*/ 475 w 607"/>
                      <a:gd name="T31" fmla="*/ 556 h 606"/>
                      <a:gd name="T32" fmla="*/ 430 w 607"/>
                      <a:gd name="T33" fmla="*/ 580 h 606"/>
                      <a:gd name="T34" fmla="*/ 380 w 607"/>
                      <a:gd name="T35" fmla="*/ 599 h 606"/>
                      <a:gd name="T36" fmla="*/ 330 w 607"/>
                      <a:gd name="T37" fmla="*/ 606 h 606"/>
                      <a:gd name="T38" fmla="*/ 278 w 607"/>
                      <a:gd name="T39" fmla="*/ 606 h 606"/>
                      <a:gd name="T40" fmla="*/ 226 w 607"/>
                      <a:gd name="T41" fmla="*/ 597 h 606"/>
                      <a:gd name="T42" fmla="*/ 175 w 607"/>
                      <a:gd name="T43" fmla="*/ 578 h 606"/>
                      <a:gd name="T44" fmla="*/ 129 w 607"/>
                      <a:gd name="T45" fmla="*/ 552 h 606"/>
                      <a:gd name="T46" fmla="*/ 86 w 607"/>
                      <a:gd name="T47" fmla="*/ 515 h 606"/>
                      <a:gd name="T48" fmla="*/ 52 w 607"/>
                      <a:gd name="T49" fmla="*/ 474 h 606"/>
                      <a:gd name="T50" fmla="*/ 26 w 607"/>
                      <a:gd name="T51" fmla="*/ 428 h 606"/>
                      <a:gd name="T52" fmla="*/ 10 w 607"/>
                      <a:gd name="T53" fmla="*/ 379 h 606"/>
                      <a:gd name="T54" fmla="*/ 0 w 607"/>
                      <a:gd name="T55" fmla="*/ 329 h 606"/>
                      <a:gd name="T56" fmla="*/ 2 w 607"/>
                      <a:gd name="T57" fmla="*/ 277 h 606"/>
                      <a:gd name="T58" fmla="*/ 10 w 607"/>
                      <a:gd name="T59" fmla="*/ 225 h 606"/>
                      <a:gd name="T60" fmla="*/ 28 w 607"/>
                      <a:gd name="T61" fmla="*/ 175 h 606"/>
                      <a:gd name="T62" fmla="*/ 56 w 607"/>
                      <a:gd name="T63" fmla="*/ 126 h 606"/>
                      <a:gd name="T64" fmla="*/ 91 w 607"/>
                      <a:gd name="T65" fmla="*/ 85 h 606"/>
                      <a:gd name="T66" fmla="*/ 134 w 607"/>
                      <a:gd name="T67" fmla="*/ 52 h 606"/>
                      <a:gd name="T68" fmla="*/ 179 w 607"/>
                      <a:gd name="T69" fmla="*/ 26 h 606"/>
                      <a:gd name="T70" fmla="*/ 229 w 607"/>
                      <a:gd name="T71" fmla="*/ 9 h 606"/>
                      <a:gd name="T72" fmla="*/ 280 w 607"/>
                      <a:gd name="T73" fmla="*/ 0 h 6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607" h="606">
                        <a:moveTo>
                          <a:pt x="280" y="0"/>
                        </a:moveTo>
                        <a:lnTo>
                          <a:pt x="332" y="0"/>
                        </a:lnTo>
                        <a:lnTo>
                          <a:pt x="384" y="9"/>
                        </a:lnTo>
                        <a:lnTo>
                          <a:pt x="434" y="28"/>
                        </a:lnTo>
                        <a:lnTo>
                          <a:pt x="481" y="56"/>
                        </a:lnTo>
                        <a:lnTo>
                          <a:pt x="524" y="91"/>
                        </a:lnTo>
                        <a:lnTo>
                          <a:pt x="557" y="134"/>
                        </a:lnTo>
                        <a:lnTo>
                          <a:pt x="583" y="178"/>
                        </a:lnTo>
                        <a:lnTo>
                          <a:pt x="600" y="229"/>
                        </a:lnTo>
                        <a:lnTo>
                          <a:pt x="607" y="279"/>
                        </a:lnTo>
                        <a:lnTo>
                          <a:pt x="607" y="331"/>
                        </a:lnTo>
                        <a:lnTo>
                          <a:pt x="598" y="383"/>
                        </a:lnTo>
                        <a:lnTo>
                          <a:pt x="581" y="433"/>
                        </a:lnTo>
                        <a:lnTo>
                          <a:pt x="553" y="480"/>
                        </a:lnTo>
                        <a:lnTo>
                          <a:pt x="516" y="522"/>
                        </a:lnTo>
                        <a:lnTo>
                          <a:pt x="475" y="556"/>
                        </a:lnTo>
                        <a:lnTo>
                          <a:pt x="430" y="580"/>
                        </a:lnTo>
                        <a:lnTo>
                          <a:pt x="380" y="599"/>
                        </a:lnTo>
                        <a:lnTo>
                          <a:pt x="330" y="606"/>
                        </a:lnTo>
                        <a:lnTo>
                          <a:pt x="278" y="606"/>
                        </a:lnTo>
                        <a:lnTo>
                          <a:pt x="226" y="597"/>
                        </a:lnTo>
                        <a:lnTo>
                          <a:pt x="175" y="578"/>
                        </a:lnTo>
                        <a:lnTo>
                          <a:pt x="129" y="552"/>
                        </a:lnTo>
                        <a:lnTo>
                          <a:pt x="86" y="515"/>
                        </a:lnTo>
                        <a:lnTo>
                          <a:pt x="52" y="474"/>
                        </a:lnTo>
                        <a:lnTo>
                          <a:pt x="26" y="428"/>
                        </a:lnTo>
                        <a:lnTo>
                          <a:pt x="10" y="379"/>
                        </a:lnTo>
                        <a:lnTo>
                          <a:pt x="0" y="329"/>
                        </a:lnTo>
                        <a:lnTo>
                          <a:pt x="2" y="277"/>
                        </a:lnTo>
                        <a:lnTo>
                          <a:pt x="10" y="225"/>
                        </a:lnTo>
                        <a:lnTo>
                          <a:pt x="28" y="175"/>
                        </a:lnTo>
                        <a:lnTo>
                          <a:pt x="56" y="126"/>
                        </a:lnTo>
                        <a:lnTo>
                          <a:pt x="91" y="85"/>
                        </a:lnTo>
                        <a:lnTo>
                          <a:pt x="134" y="52"/>
                        </a:lnTo>
                        <a:lnTo>
                          <a:pt x="179" y="26"/>
                        </a:lnTo>
                        <a:lnTo>
                          <a:pt x="229" y="9"/>
                        </a:lnTo>
                        <a:lnTo>
                          <a:pt x="280" y="0"/>
                        </a:lnTo>
                        <a:close/>
                      </a:path>
                    </a:pathLst>
                  </a:custGeom>
                  <a:solidFill>
                    <a:srgbClr val="EE3E23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38">
                      <a:defRPr/>
                    </a:pPr>
                    <a:r>
                      <a:rPr lang="en-US" sz="1050" kern="0" dirty="0">
                        <a:solidFill>
                          <a:prstClr val="white"/>
                        </a:solidFill>
                        <a:latin typeface="Arial"/>
                        <a:cs typeface="Arial" panose="020B0604020202020204" pitchFamily="34" charset="0"/>
                      </a:rPr>
                      <a:t>01</a:t>
                    </a:r>
                  </a:p>
                </p:txBody>
              </p:sp>
              <p:sp>
                <p:nvSpPr>
                  <p:cNvPr id="43" name="Freeform 17">
                    <a:extLst>
                      <a:ext uri="{FF2B5EF4-FFF2-40B4-BE49-F238E27FC236}">
                        <a16:creationId xmlns:a16="http://schemas.microsoft.com/office/drawing/2014/main" id="{C7D5E6EE-0BB1-4ED3-9DB6-CD0578ADF8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29350" y="1909764"/>
                    <a:ext cx="592138" cy="590550"/>
                  </a:xfrm>
                  <a:custGeom>
                    <a:avLst/>
                    <a:gdLst>
                      <a:gd name="T0" fmla="*/ 369 w 747"/>
                      <a:gd name="T1" fmla="*/ 0 h 746"/>
                      <a:gd name="T2" fmla="*/ 427 w 747"/>
                      <a:gd name="T3" fmla="*/ 4 h 746"/>
                      <a:gd name="T4" fmla="*/ 483 w 747"/>
                      <a:gd name="T5" fmla="*/ 15 h 746"/>
                      <a:gd name="T6" fmla="*/ 539 w 747"/>
                      <a:gd name="T7" fmla="*/ 37 h 746"/>
                      <a:gd name="T8" fmla="*/ 591 w 747"/>
                      <a:gd name="T9" fmla="*/ 69 h 746"/>
                      <a:gd name="T10" fmla="*/ 637 w 747"/>
                      <a:gd name="T11" fmla="*/ 108 h 746"/>
                      <a:gd name="T12" fmla="*/ 677 w 747"/>
                      <a:gd name="T13" fmla="*/ 153 h 746"/>
                      <a:gd name="T14" fmla="*/ 706 w 747"/>
                      <a:gd name="T15" fmla="*/ 203 h 746"/>
                      <a:gd name="T16" fmla="*/ 729 w 747"/>
                      <a:gd name="T17" fmla="*/ 255 h 746"/>
                      <a:gd name="T18" fmla="*/ 742 w 747"/>
                      <a:gd name="T19" fmla="*/ 311 h 746"/>
                      <a:gd name="T20" fmla="*/ 747 w 747"/>
                      <a:gd name="T21" fmla="*/ 368 h 746"/>
                      <a:gd name="T22" fmla="*/ 744 w 747"/>
                      <a:gd name="T23" fmla="*/ 426 h 746"/>
                      <a:gd name="T24" fmla="*/ 731 w 747"/>
                      <a:gd name="T25" fmla="*/ 482 h 746"/>
                      <a:gd name="T26" fmla="*/ 710 w 747"/>
                      <a:gd name="T27" fmla="*/ 537 h 746"/>
                      <a:gd name="T28" fmla="*/ 678 w 747"/>
                      <a:gd name="T29" fmla="*/ 590 h 746"/>
                      <a:gd name="T30" fmla="*/ 639 w 747"/>
                      <a:gd name="T31" fmla="*/ 636 h 746"/>
                      <a:gd name="T32" fmla="*/ 595 w 747"/>
                      <a:gd name="T33" fmla="*/ 675 h 746"/>
                      <a:gd name="T34" fmla="*/ 544 w 747"/>
                      <a:gd name="T35" fmla="*/ 705 h 746"/>
                      <a:gd name="T36" fmla="*/ 492 w 747"/>
                      <a:gd name="T37" fmla="*/ 727 h 746"/>
                      <a:gd name="T38" fmla="*/ 436 w 747"/>
                      <a:gd name="T39" fmla="*/ 740 h 746"/>
                      <a:gd name="T40" fmla="*/ 379 w 747"/>
                      <a:gd name="T41" fmla="*/ 746 h 746"/>
                      <a:gd name="T42" fmla="*/ 321 w 747"/>
                      <a:gd name="T43" fmla="*/ 742 h 746"/>
                      <a:gd name="T44" fmla="*/ 265 w 747"/>
                      <a:gd name="T45" fmla="*/ 729 h 746"/>
                      <a:gd name="T46" fmla="*/ 209 w 747"/>
                      <a:gd name="T47" fmla="*/ 709 h 746"/>
                      <a:gd name="T48" fmla="*/ 157 w 747"/>
                      <a:gd name="T49" fmla="*/ 677 h 746"/>
                      <a:gd name="T50" fmla="*/ 110 w 747"/>
                      <a:gd name="T51" fmla="*/ 638 h 746"/>
                      <a:gd name="T52" fmla="*/ 71 w 747"/>
                      <a:gd name="T53" fmla="*/ 593 h 746"/>
                      <a:gd name="T54" fmla="*/ 41 w 747"/>
                      <a:gd name="T55" fmla="*/ 543 h 746"/>
                      <a:gd name="T56" fmla="*/ 19 w 747"/>
                      <a:gd name="T57" fmla="*/ 491 h 746"/>
                      <a:gd name="T58" fmla="*/ 6 w 747"/>
                      <a:gd name="T59" fmla="*/ 435 h 746"/>
                      <a:gd name="T60" fmla="*/ 0 w 747"/>
                      <a:gd name="T61" fmla="*/ 378 h 746"/>
                      <a:gd name="T62" fmla="*/ 4 w 747"/>
                      <a:gd name="T63" fmla="*/ 320 h 746"/>
                      <a:gd name="T64" fmla="*/ 15 w 747"/>
                      <a:gd name="T65" fmla="*/ 264 h 746"/>
                      <a:gd name="T66" fmla="*/ 38 w 747"/>
                      <a:gd name="T67" fmla="*/ 208 h 746"/>
                      <a:gd name="T68" fmla="*/ 69 w 747"/>
                      <a:gd name="T69" fmla="*/ 156 h 746"/>
                      <a:gd name="T70" fmla="*/ 108 w 747"/>
                      <a:gd name="T71" fmla="*/ 110 h 746"/>
                      <a:gd name="T72" fmla="*/ 153 w 747"/>
                      <a:gd name="T73" fmla="*/ 71 h 746"/>
                      <a:gd name="T74" fmla="*/ 203 w 747"/>
                      <a:gd name="T75" fmla="*/ 41 h 746"/>
                      <a:gd name="T76" fmla="*/ 256 w 747"/>
                      <a:gd name="T77" fmla="*/ 19 h 746"/>
                      <a:gd name="T78" fmla="*/ 311 w 747"/>
                      <a:gd name="T79" fmla="*/ 4 h 746"/>
                      <a:gd name="T80" fmla="*/ 369 w 747"/>
                      <a:gd name="T81" fmla="*/ 0 h 7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47" h="746">
                        <a:moveTo>
                          <a:pt x="369" y="0"/>
                        </a:moveTo>
                        <a:lnTo>
                          <a:pt x="427" y="4"/>
                        </a:lnTo>
                        <a:lnTo>
                          <a:pt x="483" y="15"/>
                        </a:lnTo>
                        <a:lnTo>
                          <a:pt x="539" y="37"/>
                        </a:lnTo>
                        <a:lnTo>
                          <a:pt x="591" y="69"/>
                        </a:lnTo>
                        <a:lnTo>
                          <a:pt x="637" y="108"/>
                        </a:lnTo>
                        <a:lnTo>
                          <a:pt x="677" y="153"/>
                        </a:lnTo>
                        <a:lnTo>
                          <a:pt x="706" y="203"/>
                        </a:lnTo>
                        <a:lnTo>
                          <a:pt x="729" y="255"/>
                        </a:lnTo>
                        <a:lnTo>
                          <a:pt x="742" y="311"/>
                        </a:lnTo>
                        <a:lnTo>
                          <a:pt x="747" y="368"/>
                        </a:lnTo>
                        <a:lnTo>
                          <a:pt x="744" y="426"/>
                        </a:lnTo>
                        <a:lnTo>
                          <a:pt x="731" y="482"/>
                        </a:lnTo>
                        <a:lnTo>
                          <a:pt x="710" y="537"/>
                        </a:lnTo>
                        <a:lnTo>
                          <a:pt x="678" y="590"/>
                        </a:lnTo>
                        <a:lnTo>
                          <a:pt x="639" y="636"/>
                        </a:lnTo>
                        <a:lnTo>
                          <a:pt x="595" y="675"/>
                        </a:lnTo>
                        <a:lnTo>
                          <a:pt x="544" y="705"/>
                        </a:lnTo>
                        <a:lnTo>
                          <a:pt x="492" y="727"/>
                        </a:lnTo>
                        <a:lnTo>
                          <a:pt x="436" y="740"/>
                        </a:lnTo>
                        <a:lnTo>
                          <a:pt x="379" y="746"/>
                        </a:lnTo>
                        <a:lnTo>
                          <a:pt x="321" y="742"/>
                        </a:lnTo>
                        <a:lnTo>
                          <a:pt x="265" y="729"/>
                        </a:lnTo>
                        <a:lnTo>
                          <a:pt x="209" y="709"/>
                        </a:lnTo>
                        <a:lnTo>
                          <a:pt x="157" y="677"/>
                        </a:lnTo>
                        <a:lnTo>
                          <a:pt x="110" y="638"/>
                        </a:lnTo>
                        <a:lnTo>
                          <a:pt x="71" y="593"/>
                        </a:lnTo>
                        <a:lnTo>
                          <a:pt x="41" y="543"/>
                        </a:lnTo>
                        <a:lnTo>
                          <a:pt x="19" y="491"/>
                        </a:lnTo>
                        <a:lnTo>
                          <a:pt x="6" y="435"/>
                        </a:lnTo>
                        <a:lnTo>
                          <a:pt x="0" y="378"/>
                        </a:lnTo>
                        <a:lnTo>
                          <a:pt x="4" y="320"/>
                        </a:lnTo>
                        <a:lnTo>
                          <a:pt x="15" y="264"/>
                        </a:lnTo>
                        <a:lnTo>
                          <a:pt x="38" y="208"/>
                        </a:lnTo>
                        <a:lnTo>
                          <a:pt x="69" y="156"/>
                        </a:lnTo>
                        <a:lnTo>
                          <a:pt x="108" y="110"/>
                        </a:lnTo>
                        <a:lnTo>
                          <a:pt x="153" y="71"/>
                        </a:lnTo>
                        <a:lnTo>
                          <a:pt x="203" y="41"/>
                        </a:lnTo>
                        <a:lnTo>
                          <a:pt x="256" y="19"/>
                        </a:lnTo>
                        <a:lnTo>
                          <a:pt x="311" y="4"/>
                        </a:lnTo>
                        <a:lnTo>
                          <a:pt x="369" y="0"/>
                        </a:lnTo>
                        <a:close/>
                      </a:path>
                    </a:pathLst>
                  </a:custGeom>
                  <a:solidFill>
                    <a:srgbClr val="C52026">
                      <a:lumMod val="60000"/>
                      <a:lumOff val="4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8938">
                      <a:defRPr/>
                    </a:pPr>
                    <a:endParaRPr lang="en-US" sz="1100" ker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" name="Freeform 18">
                    <a:extLst>
                      <a:ext uri="{FF2B5EF4-FFF2-40B4-BE49-F238E27FC236}">
                        <a16:creationId xmlns:a16="http://schemas.microsoft.com/office/drawing/2014/main" id="{C84DFD70-F1B2-4EE3-828C-6B2BA0BACB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83326" y="1963740"/>
                    <a:ext cx="482600" cy="481013"/>
                  </a:xfrm>
                  <a:custGeom>
                    <a:avLst/>
                    <a:gdLst>
                      <a:gd name="T0" fmla="*/ 280 w 608"/>
                      <a:gd name="T1" fmla="*/ 0 h 606"/>
                      <a:gd name="T2" fmla="*/ 332 w 608"/>
                      <a:gd name="T3" fmla="*/ 0 h 606"/>
                      <a:gd name="T4" fmla="*/ 384 w 608"/>
                      <a:gd name="T5" fmla="*/ 9 h 606"/>
                      <a:gd name="T6" fmla="*/ 434 w 608"/>
                      <a:gd name="T7" fmla="*/ 28 h 606"/>
                      <a:gd name="T8" fmla="*/ 481 w 608"/>
                      <a:gd name="T9" fmla="*/ 56 h 606"/>
                      <a:gd name="T10" fmla="*/ 524 w 608"/>
                      <a:gd name="T11" fmla="*/ 91 h 606"/>
                      <a:gd name="T12" fmla="*/ 557 w 608"/>
                      <a:gd name="T13" fmla="*/ 134 h 606"/>
                      <a:gd name="T14" fmla="*/ 583 w 608"/>
                      <a:gd name="T15" fmla="*/ 178 h 606"/>
                      <a:gd name="T16" fmla="*/ 600 w 608"/>
                      <a:gd name="T17" fmla="*/ 229 h 606"/>
                      <a:gd name="T18" fmla="*/ 608 w 608"/>
                      <a:gd name="T19" fmla="*/ 279 h 606"/>
                      <a:gd name="T20" fmla="*/ 608 w 608"/>
                      <a:gd name="T21" fmla="*/ 331 h 606"/>
                      <a:gd name="T22" fmla="*/ 598 w 608"/>
                      <a:gd name="T23" fmla="*/ 383 h 606"/>
                      <a:gd name="T24" fmla="*/ 581 w 608"/>
                      <a:gd name="T25" fmla="*/ 433 h 606"/>
                      <a:gd name="T26" fmla="*/ 553 w 608"/>
                      <a:gd name="T27" fmla="*/ 480 h 606"/>
                      <a:gd name="T28" fmla="*/ 516 w 608"/>
                      <a:gd name="T29" fmla="*/ 522 h 606"/>
                      <a:gd name="T30" fmla="*/ 475 w 608"/>
                      <a:gd name="T31" fmla="*/ 556 h 606"/>
                      <a:gd name="T32" fmla="*/ 431 w 608"/>
                      <a:gd name="T33" fmla="*/ 582 h 606"/>
                      <a:gd name="T34" fmla="*/ 380 w 608"/>
                      <a:gd name="T35" fmla="*/ 599 h 606"/>
                      <a:gd name="T36" fmla="*/ 330 w 608"/>
                      <a:gd name="T37" fmla="*/ 606 h 606"/>
                      <a:gd name="T38" fmla="*/ 278 w 608"/>
                      <a:gd name="T39" fmla="*/ 606 h 606"/>
                      <a:gd name="T40" fmla="*/ 226 w 608"/>
                      <a:gd name="T41" fmla="*/ 597 h 606"/>
                      <a:gd name="T42" fmla="*/ 175 w 608"/>
                      <a:gd name="T43" fmla="*/ 578 h 606"/>
                      <a:gd name="T44" fmla="*/ 129 w 608"/>
                      <a:gd name="T45" fmla="*/ 552 h 606"/>
                      <a:gd name="T46" fmla="*/ 86 w 608"/>
                      <a:gd name="T47" fmla="*/ 515 h 606"/>
                      <a:gd name="T48" fmla="*/ 53 w 608"/>
                      <a:gd name="T49" fmla="*/ 474 h 606"/>
                      <a:gd name="T50" fmla="*/ 26 w 608"/>
                      <a:gd name="T51" fmla="*/ 428 h 606"/>
                      <a:gd name="T52" fmla="*/ 10 w 608"/>
                      <a:gd name="T53" fmla="*/ 379 h 606"/>
                      <a:gd name="T54" fmla="*/ 0 w 608"/>
                      <a:gd name="T55" fmla="*/ 329 h 606"/>
                      <a:gd name="T56" fmla="*/ 0 w 608"/>
                      <a:gd name="T57" fmla="*/ 277 h 606"/>
                      <a:gd name="T58" fmla="*/ 10 w 608"/>
                      <a:gd name="T59" fmla="*/ 225 h 606"/>
                      <a:gd name="T60" fmla="*/ 28 w 608"/>
                      <a:gd name="T61" fmla="*/ 175 h 606"/>
                      <a:gd name="T62" fmla="*/ 56 w 608"/>
                      <a:gd name="T63" fmla="*/ 126 h 606"/>
                      <a:gd name="T64" fmla="*/ 92 w 608"/>
                      <a:gd name="T65" fmla="*/ 85 h 606"/>
                      <a:gd name="T66" fmla="*/ 134 w 608"/>
                      <a:gd name="T67" fmla="*/ 52 h 606"/>
                      <a:gd name="T68" fmla="*/ 179 w 608"/>
                      <a:gd name="T69" fmla="*/ 26 h 606"/>
                      <a:gd name="T70" fmla="*/ 229 w 608"/>
                      <a:gd name="T71" fmla="*/ 9 h 606"/>
                      <a:gd name="T72" fmla="*/ 280 w 608"/>
                      <a:gd name="T73" fmla="*/ 0 h 6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608" h="606">
                        <a:moveTo>
                          <a:pt x="280" y="0"/>
                        </a:moveTo>
                        <a:lnTo>
                          <a:pt x="332" y="0"/>
                        </a:lnTo>
                        <a:lnTo>
                          <a:pt x="384" y="9"/>
                        </a:lnTo>
                        <a:lnTo>
                          <a:pt x="434" y="28"/>
                        </a:lnTo>
                        <a:lnTo>
                          <a:pt x="481" y="56"/>
                        </a:lnTo>
                        <a:lnTo>
                          <a:pt x="524" y="91"/>
                        </a:lnTo>
                        <a:lnTo>
                          <a:pt x="557" y="134"/>
                        </a:lnTo>
                        <a:lnTo>
                          <a:pt x="583" y="178"/>
                        </a:lnTo>
                        <a:lnTo>
                          <a:pt x="600" y="229"/>
                        </a:lnTo>
                        <a:lnTo>
                          <a:pt x="608" y="279"/>
                        </a:lnTo>
                        <a:lnTo>
                          <a:pt x="608" y="331"/>
                        </a:lnTo>
                        <a:lnTo>
                          <a:pt x="598" y="383"/>
                        </a:lnTo>
                        <a:lnTo>
                          <a:pt x="581" y="433"/>
                        </a:lnTo>
                        <a:lnTo>
                          <a:pt x="553" y="480"/>
                        </a:lnTo>
                        <a:lnTo>
                          <a:pt x="516" y="522"/>
                        </a:lnTo>
                        <a:lnTo>
                          <a:pt x="475" y="556"/>
                        </a:lnTo>
                        <a:lnTo>
                          <a:pt x="431" y="582"/>
                        </a:lnTo>
                        <a:lnTo>
                          <a:pt x="380" y="599"/>
                        </a:lnTo>
                        <a:lnTo>
                          <a:pt x="330" y="606"/>
                        </a:lnTo>
                        <a:lnTo>
                          <a:pt x="278" y="606"/>
                        </a:lnTo>
                        <a:lnTo>
                          <a:pt x="226" y="597"/>
                        </a:lnTo>
                        <a:lnTo>
                          <a:pt x="175" y="578"/>
                        </a:lnTo>
                        <a:lnTo>
                          <a:pt x="129" y="552"/>
                        </a:lnTo>
                        <a:lnTo>
                          <a:pt x="86" y="515"/>
                        </a:lnTo>
                        <a:lnTo>
                          <a:pt x="53" y="474"/>
                        </a:lnTo>
                        <a:lnTo>
                          <a:pt x="26" y="428"/>
                        </a:lnTo>
                        <a:lnTo>
                          <a:pt x="10" y="379"/>
                        </a:lnTo>
                        <a:lnTo>
                          <a:pt x="0" y="329"/>
                        </a:lnTo>
                        <a:lnTo>
                          <a:pt x="0" y="277"/>
                        </a:lnTo>
                        <a:lnTo>
                          <a:pt x="10" y="225"/>
                        </a:lnTo>
                        <a:lnTo>
                          <a:pt x="28" y="175"/>
                        </a:lnTo>
                        <a:lnTo>
                          <a:pt x="56" y="126"/>
                        </a:lnTo>
                        <a:lnTo>
                          <a:pt x="92" y="85"/>
                        </a:lnTo>
                        <a:lnTo>
                          <a:pt x="134" y="52"/>
                        </a:lnTo>
                        <a:lnTo>
                          <a:pt x="179" y="26"/>
                        </a:lnTo>
                        <a:lnTo>
                          <a:pt x="229" y="9"/>
                        </a:lnTo>
                        <a:lnTo>
                          <a:pt x="280" y="0"/>
                        </a:lnTo>
                        <a:close/>
                      </a:path>
                    </a:pathLst>
                  </a:custGeom>
                  <a:solidFill>
                    <a:srgbClr val="C5202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38">
                      <a:defRPr/>
                    </a:pPr>
                    <a:r>
                      <a:rPr lang="en-US" sz="1050" kern="0" dirty="0">
                        <a:solidFill>
                          <a:prstClr val="white"/>
                        </a:solidFill>
                        <a:latin typeface="Arial"/>
                        <a:cs typeface="Arial" panose="020B0604020202020204" pitchFamily="34" charset="0"/>
                      </a:rPr>
                      <a:t>02</a:t>
                    </a:r>
                  </a:p>
                </p:txBody>
              </p:sp>
              <p:sp>
                <p:nvSpPr>
                  <p:cNvPr id="45" name="Freeform 19">
                    <a:extLst>
                      <a:ext uri="{FF2B5EF4-FFF2-40B4-BE49-F238E27FC236}">
                        <a16:creationId xmlns:a16="http://schemas.microsoft.com/office/drawing/2014/main" id="{4BC8DD6C-6310-41C6-8045-78693262B3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21412" y="3130553"/>
                    <a:ext cx="592138" cy="592138"/>
                  </a:xfrm>
                  <a:custGeom>
                    <a:avLst/>
                    <a:gdLst>
                      <a:gd name="T0" fmla="*/ 369 w 747"/>
                      <a:gd name="T1" fmla="*/ 0 h 745"/>
                      <a:gd name="T2" fmla="*/ 427 w 747"/>
                      <a:gd name="T3" fmla="*/ 3 h 745"/>
                      <a:gd name="T4" fmla="*/ 483 w 747"/>
                      <a:gd name="T5" fmla="*/ 16 h 745"/>
                      <a:gd name="T6" fmla="*/ 538 w 747"/>
                      <a:gd name="T7" fmla="*/ 37 h 745"/>
                      <a:gd name="T8" fmla="*/ 591 w 747"/>
                      <a:gd name="T9" fmla="*/ 68 h 745"/>
                      <a:gd name="T10" fmla="*/ 637 w 747"/>
                      <a:gd name="T11" fmla="*/ 108 h 745"/>
                      <a:gd name="T12" fmla="*/ 676 w 747"/>
                      <a:gd name="T13" fmla="*/ 152 h 745"/>
                      <a:gd name="T14" fmla="*/ 706 w 747"/>
                      <a:gd name="T15" fmla="*/ 202 h 745"/>
                      <a:gd name="T16" fmla="*/ 728 w 747"/>
                      <a:gd name="T17" fmla="*/ 254 h 745"/>
                      <a:gd name="T18" fmla="*/ 741 w 747"/>
                      <a:gd name="T19" fmla="*/ 310 h 745"/>
                      <a:gd name="T20" fmla="*/ 747 w 747"/>
                      <a:gd name="T21" fmla="*/ 368 h 745"/>
                      <a:gd name="T22" fmla="*/ 743 w 747"/>
                      <a:gd name="T23" fmla="*/ 425 h 745"/>
                      <a:gd name="T24" fmla="*/ 730 w 747"/>
                      <a:gd name="T25" fmla="*/ 481 h 745"/>
                      <a:gd name="T26" fmla="*/ 710 w 747"/>
                      <a:gd name="T27" fmla="*/ 537 h 745"/>
                      <a:gd name="T28" fmla="*/ 678 w 747"/>
                      <a:gd name="T29" fmla="*/ 589 h 745"/>
                      <a:gd name="T30" fmla="*/ 639 w 747"/>
                      <a:gd name="T31" fmla="*/ 636 h 745"/>
                      <a:gd name="T32" fmla="*/ 594 w 747"/>
                      <a:gd name="T33" fmla="*/ 675 h 745"/>
                      <a:gd name="T34" fmla="*/ 544 w 747"/>
                      <a:gd name="T35" fmla="*/ 704 h 745"/>
                      <a:gd name="T36" fmla="*/ 492 w 747"/>
                      <a:gd name="T37" fmla="*/ 727 h 745"/>
                      <a:gd name="T38" fmla="*/ 436 w 747"/>
                      <a:gd name="T39" fmla="*/ 742 h 745"/>
                      <a:gd name="T40" fmla="*/ 378 w 747"/>
                      <a:gd name="T41" fmla="*/ 745 h 745"/>
                      <a:gd name="T42" fmla="*/ 320 w 747"/>
                      <a:gd name="T43" fmla="*/ 742 h 745"/>
                      <a:gd name="T44" fmla="*/ 265 w 747"/>
                      <a:gd name="T45" fmla="*/ 730 h 745"/>
                      <a:gd name="T46" fmla="*/ 209 w 747"/>
                      <a:gd name="T47" fmla="*/ 708 h 745"/>
                      <a:gd name="T48" fmla="*/ 157 w 747"/>
                      <a:gd name="T49" fmla="*/ 676 h 745"/>
                      <a:gd name="T50" fmla="*/ 110 w 747"/>
                      <a:gd name="T51" fmla="*/ 637 h 745"/>
                      <a:gd name="T52" fmla="*/ 71 w 747"/>
                      <a:gd name="T53" fmla="*/ 593 h 745"/>
                      <a:gd name="T54" fmla="*/ 41 w 747"/>
                      <a:gd name="T55" fmla="*/ 543 h 745"/>
                      <a:gd name="T56" fmla="*/ 19 w 747"/>
                      <a:gd name="T57" fmla="*/ 491 h 745"/>
                      <a:gd name="T58" fmla="*/ 6 w 747"/>
                      <a:gd name="T59" fmla="*/ 435 h 745"/>
                      <a:gd name="T60" fmla="*/ 0 w 747"/>
                      <a:gd name="T61" fmla="*/ 377 h 745"/>
                      <a:gd name="T62" fmla="*/ 4 w 747"/>
                      <a:gd name="T63" fmla="*/ 319 h 745"/>
                      <a:gd name="T64" fmla="*/ 17 w 747"/>
                      <a:gd name="T65" fmla="*/ 264 h 745"/>
                      <a:gd name="T66" fmla="*/ 37 w 747"/>
                      <a:gd name="T67" fmla="*/ 208 h 745"/>
                      <a:gd name="T68" fmla="*/ 69 w 747"/>
                      <a:gd name="T69" fmla="*/ 156 h 745"/>
                      <a:gd name="T70" fmla="*/ 108 w 747"/>
                      <a:gd name="T71" fmla="*/ 109 h 745"/>
                      <a:gd name="T72" fmla="*/ 153 w 747"/>
                      <a:gd name="T73" fmla="*/ 70 h 745"/>
                      <a:gd name="T74" fmla="*/ 203 w 747"/>
                      <a:gd name="T75" fmla="*/ 41 h 745"/>
                      <a:gd name="T76" fmla="*/ 255 w 747"/>
                      <a:gd name="T77" fmla="*/ 18 h 745"/>
                      <a:gd name="T78" fmla="*/ 311 w 747"/>
                      <a:gd name="T79" fmla="*/ 5 h 745"/>
                      <a:gd name="T80" fmla="*/ 369 w 747"/>
                      <a:gd name="T81" fmla="*/ 0 h 7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47" h="745">
                        <a:moveTo>
                          <a:pt x="369" y="0"/>
                        </a:moveTo>
                        <a:lnTo>
                          <a:pt x="427" y="3"/>
                        </a:lnTo>
                        <a:lnTo>
                          <a:pt x="483" y="16"/>
                        </a:lnTo>
                        <a:lnTo>
                          <a:pt x="538" y="37"/>
                        </a:lnTo>
                        <a:lnTo>
                          <a:pt x="591" y="68"/>
                        </a:lnTo>
                        <a:lnTo>
                          <a:pt x="637" y="108"/>
                        </a:lnTo>
                        <a:lnTo>
                          <a:pt x="676" y="152"/>
                        </a:lnTo>
                        <a:lnTo>
                          <a:pt x="706" y="202"/>
                        </a:lnTo>
                        <a:lnTo>
                          <a:pt x="728" y="254"/>
                        </a:lnTo>
                        <a:lnTo>
                          <a:pt x="741" y="310"/>
                        </a:lnTo>
                        <a:lnTo>
                          <a:pt x="747" y="368"/>
                        </a:lnTo>
                        <a:lnTo>
                          <a:pt x="743" y="425"/>
                        </a:lnTo>
                        <a:lnTo>
                          <a:pt x="730" y="481"/>
                        </a:lnTo>
                        <a:lnTo>
                          <a:pt x="710" y="537"/>
                        </a:lnTo>
                        <a:lnTo>
                          <a:pt x="678" y="589"/>
                        </a:lnTo>
                        <a:lnTo>
                          <a:pt x="639" y="636"/>
                        </a:lnTo>
                        <a:lnTo>
                          <a:pt x="594" y="675"/>
                        </a:lnTo>
                        <a:lnTo>
                          <a:pt x="544" y="704"/>
                        </a:lnTo>
                        <a:lnTo>
                          <a:pt x="492" y="727"/>
                        </a:lnTo>
                        <a:lnTo>
                          <a:pt x="436" y="742"/>
                        </a:lnTo>
                        <a:lnTo>
                          <a:pt x="378" y="745"/>
                        </a:lnTo>
                        <a:lnTo>
                          <a:pt x="320" y="742"/>
                        </a:lnTo>
                        <a:lnTo>
                          <a:pt x="265" y="730"/>
                        </a:lnTo>
                        <a:lnTo>
                          <a:pt x="209" y="708"/>
                        </a:lnTo>
                        <a:lnTo>
                          <a:pt x="157" y="676"/>
                        </a:lnTo>
                        <a:lnTo>
                          <a:pt x="110" y="637"/>
                        </a:lnTo>
                        <a:lnTo>
                          <a:pt x="71" y="593"/>
                        </a:lnTo>
                        <a:lnTo>
                          <a:pt x="41" y="543"/>
                        </a:lnTo>
                        <a:lnTo>
                          <a:pt x="19" y="491"/>
                        </a:lnTo>
                        <a:lnTo>
                          <a:pt x="6" y="435"/>
                        </a:lnTo>
                        <a:lnTo>
                          <a:pt x="0" y="377"/>
                        </a:lnTo>
                        <a:lnTo>
                          <a:pt x="4" y="319"/>
                        </a:lnTo>
                        <a:lnTo>
                          <a:pt x="17" y="264"/>
                        </a:lnTo>
                        <a:lnTo>
                          <a:pt x="37" y="208"/>
                        </a:lnTo>
                        <a:lnTo>
                          <a:pt x="69" y="156"/>
                        </a:lnTo>
                        <a:lnTo>
                          <a:pt x="108" y="109"/>
                        </a:lnTo>
                        <a:lnTo>
                          <a:pt x="153" y="70"/>
                        </a:lnTo>
                        <a:lnTo>
                          <a:pt x="203" y="41"/>
                        </a:lnTo>
                        <a:lnTo>
                          <a:pt x="255" y="18"/>
                        </a:lnTo>
                        <a:lnTo>
                          <a:pt x="311" y="5"/>
                        </a:lnTo>
                        <a:lnTo>
                          <a:pt x="369" y="0"/>
                        </a:lnTo>
                        <a:close/>
                      </a:path>
                    </a:pathLst>
                  </a:custGeom>
                  <a:solidFill>
                    <a:srgbClr val="FFC000">
                      <a:lumMod val="60000"/>
                      <a:lumOff val="4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8938">
                      <a:defRPr/>
                    </a:pPr>
                    <a:endParaRPr lang="en-US" sz="1100" ker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6" name="Freeform 20">
                    <a:extLst>
                      <a:ext uri="{FF2B5EF4-FFF2-40B4-BE49-F238E27FC236}">
                        <a16:creationId xmlns:a16="http://schemas.microsoft.com/office/drawing/2014/main" id="{412AED96-40EA-4D82-9A13-1388BDB6DC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76975" y="3187702"/>
                    <a:ext cx="482600" cy="481013"/>
                  </a:xfrm>
                  <a:custGeom>
                    <a:avLst/>
                    <a:gdLst>
                      <a:gd name="T0" fmla="*/ 277 w 607"/>
                      <a:gd name="T1" fmla="*/ 0 h 606"/>
                      <a:gd name="T2" fmla="*/ 330 w 607"/>
                      <a:gd name="T3" fmla="*/ 0 h 606"/>
                      <a:gd name="T4" fmla="*/ 382 w 607"/>
                      <a:gd name="T5" fmla="*/ 10 h 606"/>
                      <a:gd name="T6" fmla="*/ 432 w 607"/>
                      <a:gd name="T7" fmla="*/ 26 h 606"/>
                      <a:gd name="T8" fmla="*/ 479 w 607"/>
                      <a:gd name="T9" fmla="*/ 54 h 606"/>
                      <a:gd name="T10" fmla="*/ 521 w 607"/>
                      <a:gd name="T11" fmla="*/ 91 h 606"/>
                      <a:gd name="T12" fmla="*/ 555 w 607"/>
                      <a:gd name="T13" fmla="*/ 132 h 606"/>
                      <a:gd name="T14" fmla="*/ 581 w 607"/>
                      <a:gd name="T15" fmla="*/ 177 h 606"/>
                      <a:gd name="T16" fmla="*/ 598 w 607"/>
                      <a:gd name="T17" fmla="*/ 227 h 606"/>
                      <a:gd name="T18" fmla="*/ 607 w 607"/>
                      <a:gd name="T19" fmla="*/ 277 h 606"/>
                      <a:gd name="T20" fmla="*/ 605 w 607"/>
                      <a:gd name="T21" fmla="*/ 329 h 606"/>
                      <a:gd name="T22" fmla="*/ 598 w 607"/>
                      <a:gd name="T23" fmla="*/ 381 h 606"/>
                      <a:gd name="T24" fmla="*/ 579 w 607"/>
                      <a:gd name="T25" fmla="*/ 432 h 606"/>
                      <a:gd name="T26" fmla="*/ 551 w 607"/>
                      <a:gd name="T27" fmla="*/ 478 h 606"/>
                      <a:gd name="T28" fmla="*/ 516 w 607"/>
                      <a:gd name="T29" fmla="*/ 521 h 606"/>
                      <a:gd name="T30" fmla="*/ 473 w 607"/>
                      <a:gd name="T31" fmla="*/ 554 h 606"/>
                      <a:gd name="T32" fmla="*/ 428 w 607"/>
                      <a:gd name="T33" fmla="*/ 580 h 606"/>
                      <a:gd name="T34" fmla="*/ 378 w 607"/>
                      <a:gd name="T35" fmla="*/ 597 h 606"/>
                      <a:gd name="T36" fmla="*/ 328 w 607"/>
                      <a:gd name="T37" fmla="*/ 606 h 606"/>
                      <a:gd name="T38" fmla="*/ 276 w 607"/>
                      <a:gd name="T39" fmla="*/ 606 h 606"/>
                      <a:gd name="T40" fmla="*/ 223 w 607"/>
                      <a:gd name="T41" fmla="*/ 597 h 606"/>
                      <a:gd name="T42" fmla="*/ 173 w 607"/>
                      <a:gd name="T43" fmla="*/ 579 h 606"/>
                      <a:gd name="T44" fmla="*/ 127 w 607"/>
                      <a:gd name="T45" fmla="*/ 551 h 606"/>
                      <a:gd name="T46" fmla="*/ 84 w 607"/>
                      <a:gd name="T47" fmla="*/ 515 h 606"/>
                      <a:gd name="T48" fmla="*/ 50 w 607"/>
                      <a:gd name="T49" fmla="*/ 473 h 606"/>
                      <a:gd name="T50" fmla="*/ 24 w 607"/>
                      <a:gd name="T51" fmla="*/ 428 h 606"/>
                      <a:gd name="T52" fmla="*/ 7 w 607"/>
                      <a:gd name="T53" fmla="*/ 378 h 606"/>
                      <a:gd name="T54" fmla="*/ 0 w 607"/>
                      <a:gd name="T55" fmla="*/ 328 h 606"/>
                      <a:gd name="T56" fmla="*/ 0 w 607"/>
                      <a:gd name="T57" fmla="*/ 276 h 606"/>
                      <a:gd name="T58" fmla="*/ 9 w 607"/>
                      <a:gd name="T59" fmla="*/ 223 h 606"/>
                      <a:gd name="T60" fmla="*/ 26 w 607"/>
                      <a:gd name="T61" fmla="*/ 173 h 606"/>
                      <a:gd name="T62" fmla="*/ 54 w 607"/>
                      <a:gd name="T63" fmla="*/ 127 h 606"/>
                      <a:gd name="T64" fmla="*/ 91 w 607"/>
                      <a:gd name="T65" fmla="*/ 84 h 606"/>
                      <a:gd name="T66" fmla="*/ 132 w 607"/>
                      <a:gd name="T67" fmla="*/ 51 h 606"/>
                      <a:gd name="T68" fmla="*/ 177 w 607"/>
                      <a:gd name="T69" fmla="*/ 24 h 606"/>
                      <a:gd name="T70" fmla="*/ 227 w 607"/>
                      <a:gd name="T71" fmla="*/ 8 h 606"/>
                      <a:gd name="T72" fmla="*/ 277 w 607"/>
                      <a:gd name="T73" fmla="*/ 0 h 6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607" h="606">
                        <a:moveTo>
                          <a:pt x="277" y="0"/>
                        </a:moveTo>
                        <a:lnTo>
                          <a:pt x="330" y="0"/>
                        </a:lnTo>
                        <a:lnTo>
                          <a:pt x="382" y="10"/>
                        </a:lnTo>
                        <a:lnTo>
                          <a:pt x="432" y="26"/>
                        </a:lnTo>
                        <a:lnTo>
                          <a:pt x="479" y="54"/>
                        </a:lnTo>
                        <a:lnTo>
                          <a:pt x="521" y="91"/>
                        </a:lnTo>
                        <a:lnTo>
                          <a:pt x="555" y="132"/>
                        </a:lnTo>
                        <a:lnTo>
                          <a:pt x="581" y="177"/>
                        </a:lnTo>
                        <a:lnTo>
                          <a:pt x="598" y="227"/>
                        </a:lnTo>
                        <a:lnTo>
                          <a:pt x="607" y="277"/>
                        </a:lnTo>
                        <a:lnTo>
                          <a:pt x="605" y="329"/>
                        </a:lnTo>
                        <a:lnTo>
                          <a:pt x="598" y="381"/>
                        </a:lnTo>
                        <a:lnTo>
                          <a:pt x="579" y="432"/>
                        </a:lnTo>
                        <a:lnTo>
                          <a:pt x="551" y="478"/>
                        </a:lnTo>
                        <a:lnTo>
                          <a:pt x="516" y="521"/>
                        </a:lnTo>
                        <a:lnTo>
                          <a:pt x="473" y="554"/>
                        </a:lnTo>
                        <a:lnTo>
                          <a:pt x="428" y="580"/>
                        </a:lnTo>
                        <a:lnTo>
                          <a:pt x="378" y="597"/>
                        </a:lnTo>
                        <a:lnTo>
                          <a:pt x="328" y="606"/>
                        </a:lnTo>
                        <a:lnTo>
                          <a:pt x="276" y="606"/>
                        </a:lnTo>
                        <a:lnTo>
                          <a:pt x="223" y="597"/>
                        </a:lnTo>
                        <a:lnTo>
                          <a:pt x="173" y="579"/>
                        </a:lnTo>
                        <a:lnTo>
                          <a:pt x="127" y="551"/>
                        </a:lnTo>
                        <a:lnTo>
                          <a:pt x="84" y="515"/>
                        </a:lnTo>
                        <a:lnTo>
                          <a:pt x="50" y="473"/>
                        </a:lnTo>
                        <a:lnTo>
                          <a:pt x="24" y="428"/>
                        </a:lnTo>
                        <a:lnTo>
                          <a:pt x="7" y="378"/>
                        </a:lnTo>
                        <a:lnTo>
                          <a:pt x="0" y="328"/>
                        </a:lnTo>
                        <a:lnTo>
                          <a:pt x="0" y="276"/>
                        </a:lnTo>
                        <a:lnTo>
                          <a:pt x="9" y="223"/>
                        </a:lnTo>
                        <a:lnTo>
                          <a:pt x="26" y="173"/>
                        </a:lnTo>
                        <a:lnTo>
                          <a:pt x="54" y="127"/>
                        </a:lnTo>
                        <a:lnTo>
                          <a:pt x="91" y="84"/>
                        </a:lnTo>
                        <a:lnTo>
                          <a:pt x="132" y="51"/>
                        </a:lnTo>
                        <a:lnTo>
                          <a:pt x="177" y="24"/>
                        </a:lnTo>
                        <a:lnTo>
                          <a:pt x="227" y="8"/>
                        </a:lnTo>
                        <a:lnTo>
                          <a:pt x="277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38">
                      <a:defRPr/>
                    </a:pPr>
                    <a:r>
                      <a:rPr lang="en-US" sz="1050" kern="0" dirty="0">
                        <a:solidFill>
                          <a:prstClr val="white"/>
                        </a:solidFill>
                        <a:latin typeface="Arial"/>
                        <a:cs typeface="Arial" panose="020B0604020202020204" pitchFamily="34" charset="0"/>
                      </a:rPr>
                      <a:t>04</a:t>
                    </a:r>
                  </a:p>
                </p:txBody>
              </p:sp>
              <p:sp>
                <p:nvSpPr>
                  <p:cNvPr id="47" name="Freeform 21">
                    <a:extLst>
                      <a:ext uri="{FF2B5EF4-FFF2-40B4-BE49-F238E27FC236}">
                        <a16:creationId xmlns:a16="http://schemas.microsoft.com/office/drawing/2014/main" id="{19821DCA-59B1-4F6D-9E28-93E411E5B1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4164" y="3744914"/>
                    <a:ext cx="592138" cy="593725"/>
                  </a:xfrm>
                  <a:custGeom>
                    <a:avLst/>
                    <a:gdLst>
                      <a:gd name="T0" fmla="*/ 378 w 747"/>
                      <a:gd name="T1" fmla="*/ 0 h 748"/>
                      <a:gd name="T2" fmla="*/ 436 w 747"/>
                      <a:gd name="T3" fmla="*/ 6 h 748"/>
                      <a:gd name="T4" fmla="*/ 492 w 747"/>
                      <a:gd name="T5" fmla="*/ 21 h 748"/>
                      <a:gd name="T6" fmla="*/ 544 w 747"/>
                      <a:gd name="T7" fmla="*/ 43 h 748"/>
                      <a:gd name="T8" fmla="*/ 594 w 747"/>
                      <a:gd name="T9" fmla="*/ 73 h 748"/>
                      <a:gd name="T10" fmla="*/ 639 w 747"/>
                      <a:gd name="T11" fmla="*/ 112 h 748"/>
                      <a:gd name="T12" fmla="*/ 678 w 747"/>
                      <a:gd name="T13" fmla="*/ 158 h 748"/>
                      <a:gd name="T14" fmla="*/ 710 w 747"/>
                      <a:gd name="T15" fmla="*/ 210 h 748"/>
                      <a:gd name="T16" fmla="*/ 732 w 747"/>
                      <a:gd name="T17" fmla="*/ 264 h 748"/>
                      <a:gd name="T18" fmla="*/ 743 w 747"/>
                      <a:gd name="T19" fmla="*/ 322 h 748"/>
                      <a:gd name="T20" fmla="*/ 747 w 747"/>
                      <a:gd name="T21" fmla="*/ 379 h 748"/>
                      <a:gd name="T22" fmla="*/ 743 w 747"/>
                      <a:gd name="T23" fmla="*/ 435 h 748"/>
                      <a:gd name="T24" fmla="*/ 728 w 747"/>
                      <a:gd name="T25" fmla="*/ 491 h 748"/>
                      <a:gd name="T26" fmla="*/ 706 w 747"/>
                      <a:gd name="T27" fmla="*/ 545 h 748"/>
                      <a:gd name="T28" fmla="*/ 676 w 747"/>
                      <a:gd name="T29" fmla="*/ 595 h 748"/>
                      <a:gd name="T30" fmla="*/ 637 w 747"/>
                      <a:gd name="T31" fmla="*/ 640 h 748"/>
                      <a:gd name="T32" fmla="*/ 590 w 747"/>
                      <a:gd name="T33" fmla="*/ 679 h 748"/>
                      <a:gd name="T34" fmla="*/ 538 w 747"/>
                      <a:gd name="T35" fmla="*/ 709 h 748"/>
                      <a:gd name="T36" fmla="*/ 482 w 747"/>
                      <a:gd name="T37" fmla="*/ 731 h 748"/>
                      <a:gd name="T38" fmla="*/ 426 w 747"/>
                      <a:gd name="T39" fmla="*/ 744 h 748"/>
                      <a:gd name="T40" fmla="*/ 369 w 747"/>
                      <a:gd name="T41" fmla="*/ 748 h 748"/>
                      <a:gd name="T42" fmla="*/ 311 w 747"/>
                      <a:gd name="T43" fmla="*/ 742 h 748"/>
                      <a:gd name="T44" fmla="*/ 255 w 747"/>
                      <a:gd name="T45" fmla="*/ 729 h 748"/>
                      <a:gd name="T46" fmla="*/ 203 w 747"/>
                      <a:gd name="T47" fmla="*/ 707 h 748"/>
                      <a:gd name="T48" fmla="*/ 153 w 747"/>
                      <a:gd name="T49" fmla="*/ 675 h 748"/>
                      <a:gd name="T50" fmla="*/ 108 w 747"/>
                      <a:gd name="T51" fmla="*/ 638 h 748"/>
                      <a:gd name="T52" fmla="*/ 69 w 747"/>
                      <a:gd name="T53" fmla="*/ 591 h 748"/>
                      <a:gd name="T54" fmla="*/ 37 w 747"/>
                      <a:gd name="T55" fmla="*/ 539 h 748"/>
                      <a:gd name="T56" fmla="*/ 17 w 747"/>
                      <a:gd name="T57" fmla="*/ 484 h 748"/>
                      <a:gd name="T58" fmla="*/ 4 w 747"/>
                      <a:gd name="T59" fmla="*/ 426 h 748"/>
                      <a:gd name="T60" fmla="*/ 0 w 747"/>
                      <a:gd name="T61" fmla="*/ 370 h 748"/>
                      <a:gd name="T62" fmla="*/ 6 w 747"/>
                      <a:gd name="T63" fmla="*/ 313 h 748"/>
                      <a:gd name="T64" fmla="*/ 19 w 747"/>
                      <a:gd name="T65" fmla="*/ 257 h 748"/>
                      <a:gd name="T66" fmla="*/ 41 w 747"/>
                      <a:gd name="T67" fmla="*/ 203 h 748"/>
                      <a:gd name="T68" fmla="*/ 71 w 747"/>
                      <a:gd name="T69" fmla="*/ 155 h 748"/>
                      <a:gd name="T70" fmla="*/ 110 w 747"/>
                      <a:gd name="T71" fmla="*/ 110 h 748"/>
                      <a:gd name="T72" fmla="*/ 156 w 747"/>
                      <a:gd name="T73" fmla="*/ 71 h 748"/>
                      <a:gd name="T74" fmla="*/ 209 w 747"/>
                      <a:gd name="T75" fmla="*/ 39 h 748"/>
                      <a:gd name="T76" fmla="*/ 264 w 747"/>
                      <a:gd name="T77" fmla="*/ 17 h 748"/>
                      <a:gd name="T78" fmla="*/ 320 w 747"/>
                      <a:gd name="T79" fmla="*/ 4 h 748"/>
                      <a:gd name="T80" fmla="*/ 378 w 747"/>
                      <a:gd name="T81" fmla="*/ 0 h 7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47" h="748">
                        <a:moveTo>
                          <a:pt x="378" y="0"/>
                        </a:moveTo>
                        <a:lnTo>
                          <a:pt x="436" y="6"/>
                        </a:lnTo>
                        <a:lnTo>
                          <a:pt x="492" y="21"/>
                        </a:lnTo>
                        <a:lnTo>
                          <a:pt x="544" y="43"/>
                        </a:lnTo>
                        <a:lnTo>
                          <a:pt x="594" y="73"/>
                        </a:lnTo>
                        <a:lnTo>
                          <a:pt x="639" y="112"/>
                        </a:lnTo>
                        <a:lnTo>
                          <a:pt x="678" y="158"/>
                        </a:lnTo>
                        <a:lnTo>
                          <a:pt x="710" y="210"/>
                        </a:lnTo>
                        <a:lnTo>
                          <a:pt x="732" y="264"/>
                        </a:lnTo>
                        <a:lnTo>
                          <a:pt x="743" y="322"/>
                        </a:lnTo>
                        <a:lnTo>
                          <a:pt x="747" y="379"/>
                        </a:lnTo>
                        <a:lnTo>
                          <a:pt x="743" y="435"/>
                        </a:lnTo>
                        <a:lnTo>
                          <a:pt x="728" y="491"/>
                        </a:lnTo>
                        <a:lnTo>
                          <a:pt x="706" y="545"/>
                        </a:lnTo>
                        <a:lnTo>
                          <a:pt x="676" y="595"/>
                        </a:lnTo>
                        <a:lnTo>
                          <a:pt x="637" y="640"/>
                        </a:lnTo>
                        <a:lnTo>
                          <a:pt x="590" y="679"/>
                        </a:lnTo>
                        <a:lnTo>
                          <a:pt x="538" y="709"/>
                        </a:lnTo>
                        <a:lnTo>
                          <a:pt x="482" y="731"/>
                        </a:lnTo>
                        <a:lnTo>
                          <a:pt x="426" y="744"/>
                        </a:lnTo>
                        <a:lnTo>
                          <a:pt x="369" y="748"/>
                        </a:lnTo>
                        <a:lnTo>
                          <a:pt x="311" y="742"/>
                        </a:lnTo>
                        <a:lnTo>
                          <a:pt x="255" y="729"/>
                        </a:lnTo>
                        <a:lnTo>
                          <a:pt x="203" y="707"/>
                        </a:lnTo>
                        <a:lnTo>
                          <a:pt x="153" y="675"/>
                        </a:lnTo>
                        <a:lnTo>
                          <a:pt x="108" y="638"/>
                        </a:lnTo>
                        <a:lnTo>
                          <a:pt x="69" y="591"/>
                        </a:lnTo>
                        <a:lnTo>
                          <a:pt x="37" y="539"/>
                        </a:lnTo>
                        <a:lnTo>
                          <a:pt x="17" y="484"/>
                        </a:lnTo>
                        <a:lnTo>
                          <a:pt x="4" y="426"/>
                        </a:lnTo>
                        <a:lnTo>
                          <a:pt x="0" y="370"/>
                        </a:lnTo>
                        <a:lnTo>
                          <a:pt x="6" y="313"/>
                        </a:lnTo>
                        <a:lnTo>
                          <a:pt x="19" y="257"/>
                        </a:lnTo>
                        <a:lnTo>
                          <a:pt x="41" y="203"/>
                        </a:lnTo>
                        <a:lnTo>
                          <a:pt x="71" y="155"/>
                        </a:lnTo>
                        <a:lnTo>
                          <a:pt x="110" y="110"/>
                        </a:lnTo>
                        <a:lnTo>
                          <a:pt x="156" y="71"/>
                        </a:lnTo>
                        <a:lnTo>
                          <a:pt x="209" y="39"/>
                        </a:lnTo>
                        <a:lnTo>
                          <a:pt x="264" y="17"/>
                        </a:lnTo>
                        <a:lnTo>
                          <a:pt x="320" y="4"/>
                        </a:lnTo>
                        <a:lnTo>
                          <a:pt x="378" y="0"/>
                        </a:lnTo>
                        <a:close/>
                      </a:path>
                    </a:pathLst>
                  </a:custGeom>
                  <a:solidFill>
                    <a:srgbClr val="AED8F3">
                      <a:lumMod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8938">
                      <a:defRPr/>
                    </a:pPr>
                    <a:endParaRPr lang="en-US" sz="1100" ker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8" name="Freeform 22">
                    <a:extLst>
                      <a:ext uri="{FF2B5EF4-FFF2-40B4-BE49-F238E27FC236}">
                        <a16:creationId xmlns:a16="http://schemas.microsoft.com/office/drawing/2014/main" id="{5E6177A7-2188-49EC-901D-AF02000D32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9727" y="3800476"/>
                    <a:ext cx="482600" cy="481013"/>
                  </a:xfrm>
                  <a:custGeom>
                    <a:avLst/>
                    <a:gdLst>
                      <a:gd name="T0" fmla="*/ 328 w 607"/>
                      <a:gd name="T1" fmla="*/ 0 h 606"/>
                      <a:gd name="T2" fmla="*/ 378 w 607"/>
                      <a:gd name="T3" fmla="*/ 9 h 606"/>
                      <a:gd name="T4" fmla="*/ 428 w 607"/>
                      <a:gd name="T5" fmla="*/ 26 h 606"/>
                      <a:gd name="T6" fmla="*/ 473 w 607"/>
                      <a:gd name="T7" fmla="*/ 52 h 606"/>
                      <a:gd name="T8" fmla="*/ 516 w 607"/>
                      <a:gd name="T9" fmla="*/ 85 h 606"/>
                      <a:gd name="T10" fmla="*/ 551 w 607"/>
                      <a:gd name="T11" fmla="*/ 126 h 606"/>
                      <a:gd name="T12" fmla="*/ 579 w 607"/>
                      <a:gd name="T13" fmla="*/ 175 h 606"/>
                      <a:gd name="T14" fmla="*/ 598 w 607"/>
                      <a:gd name="T15" fmla="*/ 225 h 606"/>
                      <a:gd name="T16" fmla="*/ 607 w 607"/>
                      <a:gd name="T17" fmla="*/ 275 h 606"/>
                      <a:gd name="T18" fmla="*/ 607 w 607"/>
                      <a:gd name="T19" fmla="*/ 327 h 606"/>
                      <a:gd name="T20" fmla="*/ 598 w 607"/>
                      <a:gd name="T21" fmla="*/ 379 h 606"/>
                      <a:gd name="T22" fmla="*/ 581 w 607"/>
                      <a:gd name="T23" fmla="*/ 427 h 606"/>
                      <a:gd name="T24" fmla="*/ 555 w 607"/>
                      <a:gd name="T25" fmla="*/ 474 h 606"/>
                      <a:gd name="T26" fmla="*/ 521 w 607"/>
                      <a:gd name="T27" fmla="*/ 515 h 606"/>
                      <a:gd name="T28" fmla="*/ 478 w 607"/>
                      <a:gd name="T29" fmla="*/ 550 h 606"/>
                      <a:gd name="T30" fmla="*/ 432 w 607"/>
                      <a:gd name="T31" fmla="*/ 578 h 606"/>
                      <a:gd name="T32" fmla="*/ 382 w 607"/>
                      <a:gd name="T33" fmla="*/ 597 h 606"/>
                      <a:gd name="T34" fmla="*/ 329 w 607"/>
                      <a:gd name="T35" fmla="*/ 606 h 606"/>
                      <a:gd name="T36" fmla="*/ 277 w 607"/>
                      <a:gd name="T37" fmla="*/ 606 h 606"/>
                      <a:gd name="T38" fmla="*/ 227 w 607"/>
                      <a:gd name="T39" fmla="*/ 599 h 606"/>
                      <a:gd name="T40" fmla="*/ 177 w 607"/>
                      <a:gd name="T41" fmla="*/ 580 h 606"/>
                      <a:gd name="T42" fmla="*/ 132 w 607"/>
                      <a:gd name="T43" fmla="*/ 556 h 606"/>
                      <a:gd name="T44" fmla="*/ 91 w 607"/>
                      <a:gd name="T45" fmla="*/ 520 h 606"/>
                      <a:gd name="T46" fmla="*/ 54 w 607"/>
                      <a:gd name="T47" fmla="*/ 480 h 606"/>
                      <a:gd name="T48" fmla="*/ 26 w 607"/>
                      <a:gd name="T49" fmla="*/ 433 h 606"/>
                      <a:gd name="T50" fmla="*/ 9 w 607"/>
                      <a:gd name="T51" fmla="*/ 383 h 606"/>
                      <a:gd name="T52" fmla="*/ 0 w 607"/>
                      <a:gd name="T53" fmla="*/ 331 h 606"/>
                      <a:gd name="T54" fmla="*/ 0 w 607"/>
                      <a:gd name="T55" fmla="*/ 279 h 606"/>
                      <a:gd name="T56" fmla="*/ 7 w 607"/>
                      <a:gd name="T57" fmla="*/ 227 h 606"/>
                      <a:gd name="T58" fmla="*/ 24 w 607"/>
                      <a:gd name="T59" fmla="*/ 178 h 606"/>
                      <a:gd name="T60" fmla="*/ 50 w 607"/>
                      <a:gd name="T61" fmla="*/ 132 h 606"/>
                      <a:gd name="T62" fmla="*/ 84 w 607"/>
                      <a:gd name="T63" fmla="*/ 91 h 606"/>
                      <a:gd name="T64" fmla="*/ 126 w 607"/>
                      <a:gd name="T65" fmla="*/ 56 h 606"/>
                      <a:gd name="T66" fmla="*/ 173 w 607"/>
                      <a:gd name="T67" fmla="*/ 28 h 606"/>
                      <a:gd name="T68" fmla="*/ 223 w 607"/>
                      <a:gd name="T69" fmla="*/ 9 h 606"/>
                      <a:gd name="T70" fmla="*/ 275 w 607"/>
                      <a:gd name="T71" fmla="*/ 0 h 606"/>
                      <a:gd name="T72" fmla="*/ 328 w 607"/>
                      <a:gd name="T73" fmla="*/ 0 h 6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607" h="606">
                        <a:moveTo>
                          <a:pt x="328" y="0"/>
                        </a:moveTo>
                        <a:lnTo>
                          <a:pt x="378" y="9"/>
                        </a:lnTo>
                        <a:lnTo>
                          <a:pt x="428" y="26"/>
                        </a:lnTo>
                        <a:lnTo>
                          <a:pt x="473" y="52"/>
                        </a:lnTo>
                        <a:lnTo>
                          <a:pt x="516" y="85"/>
                        </a:lnTo>
                        <a:lnTo>
                          <a:pt x="551" y="126"/>
                        </a:lnTo>
                        <a:lnTo>
                          <a:pt x="579" y="175"/>
                        </a:lnTo>
                        <a:lnTo>
                          <a:pt x="598" y="225"/>
                        </a:lnTo>
                        <a:lnTo>
                          <a:pt x="607" y="275"/>
                        </a:lnTo>
                        <a:lnTo>
                          <a:pt x="607" y="327"/>
                        </a:lnTo>
                        <a:lnTo>
                          <a:pt x="598" y="379"/>
                        </a:lnTo>
                        <a:lnTo>
                          <a:pt x="581" y="427"/>
                        </a:lnTo>
                        <a:lnTo>
                          <a:pt x="555" y="474"/>
                        </a:lnTo>
                        <a:lnTo>
                          <a:pt x="521" y="515"/>
                        </a:lnTo>
                        <a:lnTo>
                          <a:pt x="478" y="550"/>
                        </a:lnTo>
                        <a:lnTo>
                          <a:pt x="432" y="578"/>
                        </a:lnTo>
                        <a:lnTo>
                          <a:pt x="382" y="597"/>
                        </a:lnTo>
                        <a:lnTo>
                          <a:pt x="329" y="606"/>
                        </a:lnTo>
                        <a:lnTo>
                          <a:pt x="277" y="606"/>
                        </a:lnTo>
                        <a:lnTo>
                          <a:pt x="227" y="599"/>
                        </a:lnTo>
                        <a:lnTo>
                          <a:pt x="177" y="580"/>
                        </a:lnTo>
                        <a:lnTo>
                          <a:pt x="132" y="556"/>
                        </a:lnTo>
                        <a:lnTo>
                          <a:pt x="91" y="520"/>
                        </a:lnTo>
                        <a:lnTo>
                          <a:pt x="54" y="480"/>
                        </a:lnTo>
                        <a:lnTo>
                          <a:pt x="26" y="433"/>
                        </a:lnTo>
                        <a:lnTo>
                          <a:pt x="9" y="383"/>
                        </a:lnTo>
                        <a:lnTo>
                          <a:pt x="0" y="331"/>
                        </a:lnTo>
                        <a:lnTo>
                          <a:pt x="0" y="279"/>
                        </a:lnTo>
                        <a:lnTo>
                          <a:pt x="7" y="227"/>
                        </a:lnTo>
                        <a:lnTo>
                          <a:pt x="24" y="178"/>
                        </a:lnTo>
                        <a:lnTo>
                          <a:pt x="50" y="132"/>
                        </a:lnTo>
                        <a:lnTo>
                          <a:pt x="84" y="91"/>
                        </a:lnTo>
                        <a:lnTo>
                          <a:pt x="126" y="56"/>
                        </a:lnTo>
                        <a:lnTo>
                          <a:pt x="173" y="28"/>
                        </a:lnTo>
                        <a:lnTo>
                          <a:pt x="223" y="9"/>
                        </a:lnTo>
                        <a:lnTo>
                          <a:pt x="275" y="0"/>
                        </a:lnTo>
                        <a:lnTo>
                          <a:pt x="328" y="0"/>
                        </a:lnTo>
                        <a:close/>
                      </a:path>
                    </a:pathLst>
                  </a:custGeom>
                  <a:solidFill>
                    <a:srgbClr val="AED8F3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38">
                      <a:defRPr/>
                    </a:pPr>
                    <a:r>
                      <a:rPr lang="en-US" sz="1050" kern="0" dirty="0">
                        <a:solidFill>
                          <a:prstClr val="white"/>
                        </a:solidFill>
                        <a:latin typeface="Arial"/>
                        <a:cs typeface="Arial" panose="020B0604020202020204" pitchFamily="34" charset="0"/>
                      </a:rPr>
                      <a:t>05</a:t>
                    </a:r>
                  </a:p>
                </p:txBody>
              </p:sp>
            </p:grp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08FFF6B-9A3B-470D-9854-A9829EAE34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4670" y="3982074"/>
                  <a:ext cx="364433" cy="396639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BC30BF4-E9D4-43D7-AFE9-D1884D96EBDF}"/>
                    </a:ext>
                  </a:extLst>
                </p:cNvPr>
                <p:cNvGrpSpPr/>
                <p:nvPr/>
              </p:nvGrpSpPr>
              <p:grpSpPr>
                <a:xfrm>
                  <a:off x="5228320" y="3657600"/>
                  <a:ext cx="339590" cy="287018"/>
                  <a:chOff x="5367338" y="2406650"/>
                  <a:chExt cx="631825" cy="558800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33" name="Freeform 10">
                    <a:extLst>
                      <a:ext uri="{FF2B5EF4-FFF2-40B4-BE49-F238E27FC236}">
                        <a16:creationId xmlns:a16="http://schemas.microsoft.com/office/drawing/2014/main" id="{D223CBCF-5BD7-4D7B-AFF2-552DD98A112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807075" y="2670175"/>
                    <a:ext cx="192088" cy="288925"/>
                  </a:xfrm>
                  <a:custGeom>
                    <a:avLst/>
                    <a:gdLst>
                      <a:gd name="T0" fmla="*/ 61 w 121"/>
                      <a:gd name="T1" fmla="*/ 19 h 182"/>
                      <a:gd name="T2" fmla="*/ 57 w 121"/>
                      <a:gd name="T3" fmla="*/ 21 h 182"/>
                      <a:gd name="T4" fmla="*/ 54 w 121"/>
                      <a:gd name="T5" fmla="*/ 22 h 182"/>
                      <a:gd name="T6" fmla="*/ 52 w 121"/>
                      <a:gd name="T7" fmla="*/ 25 h 182"/>
                      <a:gd name="T8" fmla="*/ 51 w 121"/>
                      <a:gd name="T9" fmla="*/ 29 h 182"/>
                      <a:gd name="T10" fmla="*/ 51 w 121"/>
                      <a:gd name="T11" fmla="*/ 65 h 182"/>
                      <a:gd name="T12" fmla="*/ 52 w 121"/>
                      <a:gd name="T13" fmla="*/ 68 h 182"/>
                      <a:gd name="T14" fmla="*/ 54 w 121"/>
                      <a:gd name="T15" fmla="*/ 71 h 182"/>
                      <a:gd name="T16" fmla="*/ 57 w 121"/>
                      <a:gd name="T17" fmla="*/ 73 h 182"/>
                      <a:gd name="T18" fmla="*/ 61 w 121"/>
                      <a:gd name="T19" fmla="*/ 74 h 182"/>
                      <a:gd name="T20" fmla="*/ 65 w 121"/>
                      <a:gd name="T21" fmla="*/ 73 h 182"/>
                      <a:gd name="T22" fmla="*/ 67 w 121"/>
                      <a:gd name="T23" fmla="*/ 71 h 182"/>
                      <a:gd name="T24" fmla="*/ 70 w 121"/>
                      <a:gd name="T25" fmla="*/ 68 h 182"/>
                      <a:gd name="T26" fmla="*/ 70 w 121"/>
                      <a:gd name="T27" fmla="*/ 65 h 182"/>
                      <a:gd name="T28" fmla="*/ 70 w 121"/>
                      <a:gd name="T29" fmla="*/ 29 h 182"/>
                      <a:gd name="T30" fmla="*/ 70 w 121"/>
                      <a:gd name="T31" fmla="*/ 25 h 182"/>
                      <a:gd name="T32" fmla="*/ 67 w 121"/>
                      <a:gd name="T33" fmla="*/ 22 h 182"/>
                      <a:gd name="T34" fmla="*/ 65 w 121"/>
                      <a:gd name="T35" fmla="*/ 21 h 182"/>
                      <a:gd name="T36" fmla="*/ 61 w 121"/>
                      <a:gd name="T37" fmla="*/ 19 h 182"/>
                      <a:gd name="T38" fmla="*/ 60 w 121"/>
                      <a:gd name="T39" fmla="*/ 0 h 182"/>
                      <a:gd name="T40" fmla="*/ 64 w 121"/>
                      <a:gd name="T41" fmla="*/ 0 h 182"/>
                      <a:gd name="T42" fmla="*/ 65 w 121"/>
                      <a:gd name="T43" fmla="*/ 0 h 182"/>
                      <a:gd name="T44" fmla="*/ 66 w 121"/>
                      <a:gd name="T45" fmla="*/ 0 h 182"/>
                      <a:gd name="T46" fmla="*/ 88 w 121"/>
                      <a:gd name="T47" fmla="*/ 6 h 182"/>
                      <a:gd name="T48" fmla="*/ 110 w 121"/>
                      <a:gd name="T49" fmla="*/ 18 h 182"/>
                      <a:gd name="T50" fmla="*/ 112 w 121"/>
                      <a:gd name="T51" fmla="*/ 21 h 182"/>
                      <a:gd name="T52" fmla="*/ 113 w 121"/>
                      <a:gd name="T53" fmla="*/ 23 h 182"/>
                      <a:gd name="T54" fmla="*/ 118 w 121"/>
                      <a:gd name="T55" fmla="*/ 47 h 182"/>
                      <a:gd name="T56" fmla="*/ 121 w 121"/>
                      <a:gd name="T57" fmla="*/ 70 h 182"/>
                      <a:gd name="T58" fmla="*/ 119 w 121"/>
                      <a:gd name="T59" fmla="*/ 95 h 182"/>
                      <a:gd name="T60" fmla="*/ 113 w 121"/>
                      <a:gd name="T61" fmla="*/ 129 h 182"/>
                      <a:gd name="T62" fmla="*/ 104 w 121"/>
                      <a:gd name="T63" fmla="*/ 164 h 182"/>
                      <a:gd name="T64" fmla="*/ 101 w 121"/>
                      <a:gd name="T65" fmla="*/ 166 h 182"/>
                      <a:gd name="T66" fmla="*/ 100 w 121"/>
                      <a:gd name="T67" fmla="*/ 169 h 182"/>
                      <a:gd name="T68" fmla="*/ 88 w 121"/>
                      <a:gd name="T69" fmla="*/ 175 h 182"/>
                      <a:gd name="T70" fmla="*/ 74 w 121"/>
                      <a:gd name="T71" fmla="*/ 181 h 182"/>
                      <a:gd name="T72" fmla="*/ 60 w 121"/>
                      <a:gd name="T73" fmla="*/ 182 h 182"/>
                      <a:gd name="T74" fmla="*/ 45 w 121"/>
                      <a:gd name="T75" fmla="*/ 181 h 182"/>
                      <a:gd name="T76" fmla="*/ 32 w 121"/>
                      <a:gd name="T77" fmla="*/ 175 h 182"/>
                      <a:gd name="T78" fmla="*/ 21 w 121"/>
                      <a:gd name="T79" fmla="*/ 169 h 182"/>
                      <a:gd name="T80" fmla="*/ 18 w 121"/>
                      <a:gd name="T81" fmla="*/ 166 h 182"/>
                      <a:gd name="T82" fmla="*/ 17 w 121"/>
                      <a:gd name="T83" fmla="*/ 164 h 182"/>
                      <a:gd name="T84" fmla="*/ 8 w 121"/>
                      <a:gd name="T85" fmla="*/ 129 h 182"/>
                      <a:gd name="T86" fmla="*/ 1 w 121"/>
                      <a:gd name="T87" fmla="*/ 95 h 182"/>
                      <a:gd name="T88" fmla="*/ 0 w 121"/>
                      <a:gd name="T89" fmla="*/ 70 h 182"/>
                      <a:gd name="T90" fmla="*/ 2 w 121"/>
                      <a:gd name="T91" fmla="*/ 47 h 182"/>
                      <a:gd name="T92" fmla="*/ 8 w 121"/>
                      <a:gd name="T93" fmla="*/ 23 h 182"/>
                      <a:gd name="T94" fmla="*/ 9 w 121"/>
                      <a:gd name="T95" fmla="*/ 21 h 182"/>
                      <a:gd name="T96" fmla="*/ 10 w 121"/>
                      <a:gd name="T97" fmla="*/ 18 h 182"/>
                      <a:gd name="T98" fmla="*/ 31 w 121"/>
                      <a:gd name="T99" fmla="*/ 6 h 182"/>
                      <a:gd name="T100" fmla="*/ 52 w 121"/>
                      <a:gd name="T101" fmla="*/ 0 h 182"/>
                      <a:gd name="T102" fmla="*/ 53 w 121"/>
                      <a:gd name="T103" fmla="*/ 0 h 182"/>
                      <a:gd name="T104" fmla="*/ 56 w 121"/>
                      <a:gd name="T105" fmla="*/ 0 h 182"/>
                      <a:gd name="T106" fmla="*/ 60 w 121"/>
                      <a:gd name="T107" fmla="*/ 0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121" h="182">
                        <a:moveTo>
                          <a:pt x="61" y="19"/>
                        </a:moveTo>
                        <a:lnTo>
                          <a:pt x="57" y="21"/>
                        </a:lnTo>
                        <a:lnTo>
                          <a:pt x="54" y="22"/>
                        </a:lnTo>
                        <a:lnTo>
                          <a:pt x="52" y="25"/>
                        </a:lnTo>
                        <a:lnTo>
                          <a:pt x="51" y="29"/>
                        </a:lnTo>
                        <a:lnTo>
                          <a:pt x="51" y="65"/>
                        </a:lnTo>
                        <a:lnTo>
                          <a:pt x="52" y="68"/>
                        </a:lnTo>
                        <a:lnTo>
                          <a:pt x="54" y="71"/>
                        </a:lnTo>
                        <a:lnTo>
                          <a:pt x="57" y="73"/>
                        </a:lnTo>
                        <a:lnTo>
                          <a:pt x="61" y="74"/>
                        </a:lnTo>
                        <a:lnTo>
                          <a:pt x="65" y="73"/>
                        </a:lnTo>
                        <a:lnTo>
                          <a:pt x="67" y="71"/>
                        </a:lnTo>
                        <a:lnTo>
                          <a:pt x="70" y="68"/>
                        </a:lnTo>
                        <a:lnTo>
                          <a:pt x="70" y="65"/>
                        </a:lnTo>
                        <a:lnTo>
                          <a:pt x="70" y="29"/>
                        </a:lnTo>
                        <a:lnTo>
                          <a:pt x="70" y="25"/>
                        </a:lnTo>
                        <a:lnTo>
                          <a:pt x="67" y="22"/>
                        </a:lnTo>
                        <a:lnTo>
                          <a:pt x="65" y="21"/>
                        </a:lnTo>
                        <a:lnTo>
                          <a:pt x="61" y="19"/>
                        </a:lnTo>
                        <a:close/>
                        <a:moveTo>
                          <a:pt x="60" y="0"/>
                        </a:moveTo>
                        <a:lnTo>
                          <a:pt x="64" y="0"/>
                        </a:lnTo>
                        <a:lnTo>
                          <a:pt x="65" y="0"/>
                        </a:lnTo>
                        <a:lnTo>
                          <a:pt x="66" y="0"/>
                        </a:lnTo>
                        <a:lnTo>
                          <a:pt x="88" y="6"/>
                        </a:lnTo>
                        <a:lnTo>
                          <a:pt x="110" y="18"/>
                        </a:lnTo>
                        <a:lnTo>
                          <a:pt x="112" y="21"/>
                        </a:lnTo>
                        <a:lnTo>
                          <a:pt x="113" y="23"/>
                        </a:lnTo>
                        <a:lnTo>
                          <a:pt x="118" y="47"/>
                        </a:lnTo>
                        <a:lnTo>
                          <a:pt x="121" y="70"/>
                        </a:lnTo>
                        <a:lnTo>
                          <a:pt x="119" y="95"/>
                        </a:lnTo>
                        <a:lnTo>
                          <a:pt x="113" y="129"/>
                        </a:lnTo>
                        <a:lnTo>
                          <a:pt x="104" y="164"/>
                        </a:lnTo>
                        <a:lnTo>
                          <a:pt x="101" y="166"/>
                        </a:lnTo>
                        <a:lnTo>
                          <a:pt x="100" y="169"/>
                        </a:lnTo>
                        <a:lnTo>
                          <a:pt x="88" y="175"/>
                        </a:lnTo>
                        <a:lnTo>
                          <a:pt x="74" y="181"/>
                        </a:lnTo>
                        <a:lnTo>
                          <a:pt x="60" y="182"/>
                        </a:lnTo>
                        <a:lnTo>
                          <a:pt x="45" y="181"/>
                        </a:lnTo>
                        <a:lnTo>
                          <a:pt x="32" y="175"/>
                        </a:lnTo>
                        <a:lnTo>
                          <a:pt x="21" y="169"/>
                        </a:lnTo>
                        <a:lnTo>
                          <a:pt x="18" y="166"/>
                        </a:lnTo>
                        <a:lnTo>
                          <a:pt x="17" y="164"/>
                        </a:lnTo>
                        <a:lnTo>
                          <a:pt x="8" y="129"/>
                        </a:lnTo>
                        <a:lnTo>
                          <a:pt x="1" y="95"/>
                        </a:lnTo>
                        <a:lnTo>
                          <a:pt x="0" y="70"/>
                        </a:lnTo>
                        <a:lnTo>
                          <a:pt x="2" y="47"/>
                        </a:lnTo>
                        <a:lnTo>
                          <a:pt x="8" y="23"/>
                        </a:lnTo>
                        <a:lnTo>
                          <a:pt x="9" y="21"/>
                        </a:lnTo>
                        <a:lnTo>
                          <a:pt x="10" y="18"/>
                        </a:lnTo>
                        <a:lnTo>
                          <a:pt x="31" y="6"/>
                        </a:lnTo>
                        <a:lnTo>
                          <a:pt x="52" y="0"/>
                        </a:lnTo>
                        <a:lnTo>
                          <a:pt x="53" y="0"/>
                        </a:lnTo>
                        <a:lnTo>
                          <a:pt x="56" y="0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50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4"/>
                    <a:endParaRPr lang="en-US" sz="1400">
                      <a:solidFill>
                        <a:srgbClr val="005C84">
                          <a:lumMod val="75000"/>
                          <a:lumOff val="25000"/>
                        </a:srgbClr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" name="Freeform 11">
                    <a:extLst>
                      <a:ext uri="{FF2B5EF4-FFF2-40B4-BE49-F238E27FC236}">
                        <a16:creationId xmlns:a16="http://schemas.microsoft.com/office/drawing/2014/main" id="{4B324C93-B03B-4CB9-97F0-D5314E3F44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7338" y="2406650"/>
                    <a:ext cx="596900" cy="558800"/>
                  </a:xfrm>
                  <a:custGeom>
                    <a:avLst/>
                    <a:gdLst>
                      <a:gd name="T0" fmla="*/ 18 w 376"/>
                      <a:gd name="T1" fmla="*/ 0 h 352"/>
                      <a:gd name="T2" fmla="*/ 364 w 376"/>
                      <a:gd name="T3" fmla="*/ 0 h 352"/>
                      <a:gd name="T4" fmla="*/ 368 w 376"/>
                      <a:gd name="T5" fmla="*/ 1 h 352"/>
                      <a:gd name="T6" fmla="*/ 372 w 376"/>
                      <a:gd name="T7" fmla="*/ 2 h 352"/>
                      <a:gd name="T8" fmla="*/ 374 w 376"/>
                      <a:gd name="T9" fmla="*/ 5 h 352"/>
                      <a:gd name="T10" fmla="*/ 376 w 376"/>
                      <a:gd name="T11" fmla="*/ 9 h 352"/>
                      <a:gd name="T12" fmla="*/ 376 w 376"/>
                      <a:gd name="T13" fmla="*/ 14 h 352"/>
                      <a:gd name="T14" fmla="*/ 376 w 376"/>
                      <a:gd name="T15" fmla="*/ 163 h 352"/>
                      <a:gd name="T16" fmla="*/ 361 w 376"/>
                      <a:gd name="T17" fmla="*/ 157 h 352"/>
                      <a:gd name="T18" fmla="*/ 347 w 376"/>
                      <a:gd name="T19" fmla="*/ 154 h 352"/>
                      <a:gd name="T20" fmla="*/ 347 w 376"/>
                      <a:gd name="T21" fmla="*/ 28 h 352"/>
                      <a:gd name="T22" fmla="*/ 33 w 376"/>
                      <a:gd name="T23" fmla="*/ 28 h 352"/>
                      <a:gd name="T24" fmla="*/ 33 w 376"/>
                      <a:gd name="T25" fmla="*/ 222 h 352"/>
                      <a:gd name="T26" fmla="*/ 265 w 376"/>
                      <a:gd name="T27" fmla="*/ 222 h 352"/>
                      <a:gd name="T28" fmla="*/ 265 w 376"/>
                      <a:gd name="T29" fmla="*/ 243 h 352"/>
                      <a:gd name="T30" fmla="*/ 266 w 376"/>
                      <a:gd name="T31" fmla="*/ 265 h 352"/>
                      <a:gd name="T32" fmla="*/ 268 w 376"/>
                      <a:gd name="T33" fmla="*/ 273 h 352"/>
                      <a:gd name="T34" fmla="*/ 268 w 376"/>
                      <a:gd name="T35" fmla="*/ 279 h 352"/>
                      <a:gd name="T36" fmla="*/ 242 w 376"/>
                      <a:gd name="T37" fmla="*/ 279 h 352"/>
                      <a:gd name="T38" fmla="*/ 255 w 376"/>
                      <a:gd name="T39" fmla="*/ 323 h 352"/>
                      <a:gd name="T40" fmla="*/ 270 w 376"/>
                      <a:gd name="T41" fmla="*/ 323 h 352"/>
                      <a:gd name="T42" fmla="*/ 273 w 376"/>
                      <a:gd name="T43" fmla="*/ 323 h 352"/>
                      <a:gd name="T44" fmla="*/ 274 w 376"/>
                      <a:gd name="T45" fmla="*/ 325 h 352"/>
                      <a:gd name="T46" fmla="*/ 274 w 376"/>
                      <a:gd name="T47" fmla="*/ 327 h 352"/>
                      <a:gd name="T48" fmla="*/ 274 w 376"/>
                      <a:gd name="T49" fmla="*/ 328 h 352"/>
                      <a:gd name="T50" fmla="*/ 275 w 376"/>
                      <a:gd name="T51" fmla="*/ 331 h 352"/>
                      <a:gd name="T52" fmla="*/ 275 w 376"/>
                      <a:gd name="T53" fmla="*/ 343 h 352"/>
                      <a:gd name="T54" fmla="*/ 274 w 376"/>
                      <a:gd name="T55" fmla="*/ 345 h 352"/>
                      <a:gd name="T56" fmla="*/ 274 w 376"/>
                      <a:gd name="T57" fmla="*/ 348 h 352"/>
                      <a:gd name="T58" fmla="*/ 274 w 376"/>
                      <a:gd name="T59" fmla="*/ 350 h 352"/>
                      <a:gd name="T60" fmla="*/ 273 w 376"/>
                      <a:gd name="T61" fmla="*/ 352 h 352"/>
                      <a:gd name="T62" fmla="*/ 270 w 376"/>
                      <a:gd name="T63" fmla="*/ 352 h 352"/>
                      <a:gd name="T64" fmla="*/ 110 w 376"/>
                      <a:gd name="T65" fmla="*/ 352 h 352"/>
                      <a:gd name="T66" fmla="*/ 108 w 376"/>
                      <a:gd name="T67" fmla="*/ 352 h 352"/>
                      <a:gd name="T68" fmla="*/ 104 w 376"/>
                      <a:gd name="T69" fmla="*/ 349 h 352"/>
                      <a:gd name="T70" fmla="*/ 102 w 376"/>
                      <a:gd name="T71" fmla="*/ 347 h 352"/>
                      <a:gd name="T72" fmla="*/ 101 w 376"/>
                      <a:gd name="T73" fmla="*/ 343 h 352"/>
                      <a:gd name="T74" fmla="*/ 101 w 376"/>
                      <a:gd name="T75" fmla="*/ 331 h 352"/>
                      <a:gd name="T76" fmla="*/ 102 w 376"/>
                      <a:gd name="T77" fmla="*/ 328 h 352"/>
                      <a:gd name="T78" fmla="*/ 104 w 376"/>
                      <a:gd name="T79" fmla="*/ 326 h 352"/>
                      <a:gd name="T80" fmla="*/ 108 w 376"/>
                      <a:gd name="T81" fmla="*/ 323 h 352"/>
                      <a:gd name="T82" fmla="*/ 110 w 376"/>
                      <a:gd name="T83" fmla="*/ 323 h 352"/>
                      <a:gd name="T84" fmla="*/ 126 w 376"/>
                      <a:gd name="T85" fmla="*/ 323 h 352"/>
                      <a:gd name="T86" fmla="*/ 139 w 376"/>
                      <a:gd name="T87" fmla="*/ 279 h 352"/>
                      <a:gd name="T88" fmla="*/ 18 w 376"/>
                      <a:gd name="T89" fmla="*/ 279 h 352"/>
                      <a:gd name="T90" fmla="*/ 13 w 376"/>
                      <a:gd name="T91" fmla="*/ 279 h 352"/>
                      <a:gd name="T92" fmla="*/ 9 w 376"/>
                      <a:gd name="T93" fmla="*/ 278 h 352"/>
                      <a:gd name="T94" fmla="*/ 5 w 376"/>
                      <a:gd name="T95" fmla="*/ 275 h 352"/>
                      <a:gd name="T96" fmla="*/ 2 w 376"/>
                      <a:gd name="T97" fmla="*/ 273 h 352"/>
                      <a:gd name="T98" fmla="*/ 1 w 376"/>
                      <a:gd name="T99" fmla="*/ 269 h 352"/>
                      <a:gd name="T100" fmla="*/ 0 w 376"/>
                      <a:gd name="T101" fmla="*/ 265 h 352"/>
                      <a:gd name="T102" fmla="*/ 0 w 376"/>
                      <a:gd name="T103" fmla="*/ 14 h 352"/>
                      <a:gd name="T104" fmla="*/ 1 w 376"/>
                      <a:gd name="T105" fmla="*/ 10 h 352"/>
                      <a:gd name="T106" fmla="*/ 2 w 376"/>
                      <a:gd name="T107" fmla="*/ 6 h 352"/>
                      <a:gd name="T108" fmla="*/ 5 w 376"/>
                      <a:gd name="T109" fmla="*/ 3 h 352"/>
                      <a:gd name="T110" fmla="*/ 9 w 376"/>
                      <a:gd name="T111" fmla="*/ 1 h 352"/>
                      <a:gd name="T112" fmla="*/ 13 w 376"/>
                      <a:gd name="T113" fmla="*/ 1 h 352"/>
                      <a:gd name="T114" fmla="*/ 18 w 376"/>
                      <a:gd name="T115" fmla="*/ 0 h 3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376" h="352">
                        <a:moveTo>
                          <a:pt x="18" y="0"/>
                        </a:moveTo>
                        <a:lnTo>
                          <a:pt x="364" y="0"/>
                        </a:lnTo>
                        <a:lnTo>
                          <a:pt x="368" y="1"/>
                        </a:lnTo>
                        <a:lnTo>
                          <a:pt x="372" y="2"/>
                        </a:lnTo>
                        <a:lnTo>
                          <a:pt x="374" y="5"/>
                        </a:lnTo>
                        <a:lnTo>
                          <a:pt x="376" y="9"/>
                        </a:lnTo>
                        <a:lnTo>
                          <a:pt x="376" y="14"/>
                        </a:lnTo>
                        <a:lnTo>
                          <a:pt x="376" y="163"/>
                        </a:lnTo>
                        <a:lnTo>
                          <a:pt x="361" y="157"/>
                        </a:lnTo>
                        <a:lnTo>
                          <a:pt x="347" y="154"/>
                        </a:lnTo>
                        <a:lnTo>
                          <a:pt x="347" y="28"/>
                        </a:lnTo>
                        <a:lnTo>
                          <a:pt x="33" y="28"/>
                        </a:lnTo>
                        <a:lnTo>
                          <a:pt x="33" y="222"/>
                        </a:lnTo>
                        <a:lnTo>
                          <a:pt x="265" y="222"/>
                        </a:lnTo>
                        <a:lnTo>
                          <a:pt x="265" y="243"/>
                        </a:lnTo>
                        <a:lnTo>
                          <a:pt x="266" y="265"/>
                        </a:lnTo>
                        <a:lnTo>
                          <a:pt x="268" y="273"/>
                        </a:lnTo>
                        <a:lnTo>
                          <a:pt x="268" y="279"/>
                        </a:lnTo>
                        <a:lnTo>
                          <a:pt x="242" y="279"/>
                        </a:lnTo>
                        <a:lnTo>
                          <a:pt x="255" y="323"/>
                        </a:lnTo>
                        <a:lnTo>
                          <a:pt x="270" y="323"/>
                        </a:lnTo>
                        <a:lnTo>
                          <a:pt x="273" y="323"/>
                        </a:lnTo>
                        <a:lnTo>
                          <a:pt x="274" y="325"/>
                        </a:lnTo>
                        <a:lnTo>
                          <a:pt x="274" y="327"/>
                        </a:lnTo>
                        <a:lnTo>
                          <a:pt x="274" y="328"/>
                        </a:lnTo>
                        <a:lnTo>
                          <a:pt x="275" y="331"/>
                        </a:lnTo>
                        <a:lnTo>
                          <a:pt x="275" y="343"/>
                        </a:lnTo>
                        <a:lnTo>
                          <a:pt x="274" y="345"/>
                        </a:lnTo>
                        <a:lnTo>
                          <a:pt x="274" y="348"/>
                        </a:lnTo>
                        <a:lnTo>
                          <a:pt x="274" y="350"/>
                        </a:lnTo>
                        <a:lnTo>
                          <a:pt x="273" y="352"/>
                        </a:lnTo>
                        <a:lnTo>
                          <a:pt x="270" y="352"/>
                        </a:lnTo>
                        <a:lnTo>
                          <a:pt x="110" y="352"/>
                        </a:lnTo>
                        <a:lnTo>
                          <a:pt x="108" y="352"/>
                        </a:lnTo>
                        <a:lnTo>
                          <a:pt x="104" y="349"/>
                        </a:lnTo>
                        <a:lnTo>
                          <a:pt x="102" y="347"/>
                        </a:lnTo>
                        <a:lnTo>
                          <a:pt x="101" y="343"/>
                        </a:lnTo>
                        <a:lnTo>
                          <a:pt x="101" y="331"/>
                        </a:lnTo>
                        <a:lnTo>
                          <a:pt x="102" y="328"/>
                        </a:lnTo>
                        <a:lnTo>
                          <a:pt x="104" y="326"/>
                        </a:lnTo>
                        <a:lnTo>
                          <a:pt x="108" y="323"/>
                        </a:lnTo>
                        <a:lnTo>
                          <a:pt x="110" y="323"/>
                        </a:lnTo>
                        <a:lnTo>
                          <a:pt x="126" y="323"/>
                        </a:lnTo>
                        <a:lnTo>
                          <a:pt x="139" y="279"/>
                        </a:lnTo>
                        <a:lnTo>
                          <a:pt x="18" y="279"/>
                        </a:lnTo>
                        <a:lnTo>
                          <a:pt x="13" y="279"/>
                        </a:lnTo>
                        <a:lnTo>
                          <a:pt x="9" y="278"/>
                        </a:lnTo>
                        <a:lnTo>
                          <a:pt x="5" y="275"/>
                        </a:lnTo>
                        <a:lnTo>
                          <a:pt x="2" y="273"/>
                        </a:lnTo>
                        <a:lnTo>
                          <a:pt x="1" y="269"/>
                        </a:lnTo>
                        <a:lnTo>
                          <a:pt x="0" y="265"/>
                        </a:lnTo>
                        <a:lnTo>
                          <a:pt x="0" y="14"/>
                        </a:lnTo>
                        <a:lnTo>
                          <a:pt x="1" y="10"/>
                        </a:lnTo>
                        <a:lnTo>
                          <a:pt x="2" y="6"/>
                        </a:lnTo>
                        <a:lnTo>
                          <a:pt x="5" y="3"/>
                        </a:lnTo>
                        <a:lnTo>
                          <a:pt x="9" y="1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364"/>
                    <a:endParaRPr lang="en-US" sz="1400">
                      <a:solidFill>
                        <a:srgbClr val="005C84">
                          <a:lumMod val="75000"/>
                          <a:lumOff val="25000"/>
                        </a:srgbClr>
                      </a:solidFill>
                      <a:latin typeface="Arial"/>
                    </a:endParaRPr>
                  </a:p>
                </p:txBody>
              </p:sp>
            </p:grpSp>
            <p:pic>
              <p:nvPicPr>
                <p:cNvPr id="21" name="Picture 4" descr="Image result for data science icons">
                  <a:extLst>
                    <a:ext uri="{FF2B5EF4-FFF2-40B4-BE49-F238E27FC236}">
                      <a16:creationId xmlns:a16="http://schemas.microsoft.com/office/drawing/2014/main" id="{3D632C56-BAFF-45DF-9084-4D43BF9D9D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84" t="71173" r="5307" b="5106"/>
                <a:stretch/>
              </p:blipFill>
              <p:spPr bwMode="auto">
                <a:xfrm>
                  <a:off x="5137305" y="5294360"/>
                  <a:ext cx="462868" cy="457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8" descr="Image result for data science icons">
                  <a:extLst>
                    <a:ext uri="{FF2B5EF4-FFF2-40B4-BE49-F238E27FC236}">
                      <a16:creationId xmlns:a16="http://schemas.microsoft.com/office/drawing/2014/main" id="{67BBD987-EAFC-451F-A151-AAA19B23D8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9334" t="32222" r="19333" b="46191"/>
                <a:stretch/>
              </p:blipFill>
              <p:spPr bwMode="auto">
                <a:xfrm>
                  <a:off x="5221483" y="4441978"/>
                  <a:ext cx="381000" cy="381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C13A59-1002-4922-90AD-1F7D22D8EFD6}"/>
                    </a:ext>
                  </a:extLst>
                </p:cNvPr>
                <p:cNvSpPr txBox="1"/>
                <p:nvPr/>
              </p:nvSpPr>
              <p:spPr>
                <a:xfrm>
                  <a:off x="1593660" y="3455800"/>
                  <a:ext cx="23401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defTabSz="914364"/>
                  <a:r>
                    <a:rPr lang="en-US" sz="1100" dirty="0">
                      <a:solidFill>
                        <a:srgbClr val="005C84">
                          <a:lumMod val="75000"/>
                          <a:lumOff val="25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Source Extraction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4519C55-3CE8-476C-A00D-60AFA9ADDC7E}"/>
                    </a:ext>
                  </a:extLst>
                </p:cNvPr>
                <p:cNvSpPr/>
                <p:nvPr/>
              </p:nvSpPr>
              <p:spPr>
                <a:xfrm>
                  <a:off x="2666146" y="3657600"/>
                  <a:ext cx="2567468" cy="5078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28600" indent="-228600" defTabSz="914364">
                    <a:buAutoNum type="arabicPeriod"/>
                  </a:pPr>
                  <a:r>
                    <a:rPr lang="en-US" sz="900" dirty="0">
                      <a:solidFill>
                        <a:prstClr val="white">
                          <a:lumMod val="50000"/>
                        </a:prstClr>
                      </a:solidFill>
                      <a:latin typeface="Arial"/>
                    </a:rPr>
                    <a:t>Signature from Client Form</a:t>
                  </a:r>
                </a:p>
                <a:p>
                  <a:pPr marL="228600" indent="-228600" defTabSz="914364">
                    <a:buAutoNum type="arabicPeriod"/>
                  </a:pPr>
                  <a:r>
                    <a:rPr lang="en-US" sz="900" dirty="0">
                      <a:solidFill>
                        <a:prstClr val="white">
                          <a:lumMod val="50000"/>
                        </a:prstClr>
                      </a:solidFill>
                      <a:latin typeface="Arial"/>
                    </a:rPr>
                    <a:t>Original Signature from Specimen repository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0A2E724-934E-4589-88EC-8F48ECC1AA7B}"/>
                    </a:ext>
                  </a:extLst>
                </p:cNvPr>
                <p:cNvSpPr txBox="1"/>
                <p:nvPr/>
              </p:nvSpPr>
              <p:spPr>
                <a:xfrm>
                  <a:off x="2652639" y="4247908"/>
                  <a:ext cx="18576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364"/>
                  <a:r>
                    <a:rPr lang="en-US" sz="1100" dirty="0">
                      <a:solidFill>
                        <a:srgbClr val="005C84">
                          <a:lumMod val="75000"/>
                          <a:lumOff val="25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 Extraction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A649657-72F8-4C46-9660-848FA9D57024}"/>
                    </a:ext>
                  </a:extLst>
                </p:cNvPr>
                <p:cNvSpPr/>
                <p:nvPr/>
              </p:nvSpPr>
              <p:spPr>
                <a:xfrm>
                  <a:off x="2674373" y="4425770"/>
                  <a:ext cx="2567468" cy="5078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28600" indent="-228600" defTabSz="914364">
                    <a:buAutoNum type="arabicPeriod"/>
                  </a:pPr>
                  <a:r>
                    <a:rPr lang="en-US" sz="900" dirty="0">
                      <a:solidFill>
                        <a:prstClr val="white">
                          <a:lumMod val="50000"/>
                        </a:prstClr>
                      </a:solidFill>
                      <a:latin typeface="Arial"/>
                    </a:rPr>
                    <a:t>Strokes details – 18 Features</a:t>
                  </a:r>
                </a:p>
                <a:p>
                  <a:pPr marL="228600" indent="-228600" defTabSz="914364">
                    <a:buAutoNum type="arabicPeriod"/>
                  </a:pPr>
                  <a:r>
                    <a:rPr lang="en-US" sz="900" dirty="0">
                      <a:solidFill>
                        <a:prstClr val="white">
                          <a:lumMod val="50000"/>
                        </a:prstClr>
                      </a:solidFill>
                      <a:latin typeface="Arial"/>
                    </a:rPr>
                    <a:t>Image curvature – 4 Features</a:t>
                  </a:r>
                </a:p>
                <a:p>
                  <a:pPr marL="228600" indent="-228600" defTabSz="914364">
                    <a:buAutoNum type="arabicPeriod"/>
                  </a:pPr>
                  <a:r>
                    <a:rPr lang="en-US" sz="900" dirty="0">
                      <a:solidFill>
                        <a:prstClr val="white">
                          <a:lumMod val="50000"/>
                        </a:prstClr>
                      </a:solidFill>
                      <a:latin typeface="Arial"/>
                    </a:rPr>
                    <a:t>Image angles – 4 Features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2B7109-5DFB-4D28-B771-228822F997F2}"/>
                    </a:ext>
                  </a:extLst>
                </p:cNvPr>
                <p:cNvSpPr txBox="1"/>
                <p:nvPr/>
              </p:nvSpPr>
              <p:spPr>
                <a:xfrm>
                  <a:off x="6371451" y="3830083"/>
                  <a:ext cx="234016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defTabSz="914364"/>
                  <a:r>
                    <a:rPr lang="en-US" sz="1200" dirty="0">
                      <a:solidFill>
                        <a:srgbClr val="005C84">
                          <a:lumMod val="75000"/>
                          <a:lumOff val="25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Image Pre Processing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E251625-CB47-4C99-94FF-5CA45AB03B1A}"/>
                    </a:ext>
                  </a:extLst>
                </p:cNvPr>
                <p:cNvSpPr/>
                <p:nvPr/>
              </p:nvSpPr>
              <p:spPr>
                <a:xfrm>
                  <a:off x="7089103" y="4073529"/>
                  <a:ext cx="2552527" cy="5078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28600" indent="-228600" defTabSz="914364">
                    <a:buAutoNum type="arabicPeriod"/>
                  </a:pPr>
                  <a:r>
                    <a:rPr lang="en-US" sz="900" dirty="0">
                      <a:solidFill>
                        <a:prstClr val="white">
                          <a:lumMod val="50000"/>
                        </a:prstClr>
                      </a:solidFill>
                      <a:latin typeface="Arial"/>
                    </a:rPr>
                    <a:t>Image quality smoothing </a:t>
                  </a:r>
                </a:p>
                <a:p>
                  <a:pPr marL="228600" indent="-228600" defTabSz="914364">
                    <a:buAutoNum type="arabicPeriod"/>
                  </a:pPr>
                  <a:r>
                    <a:rPr lang="en-US" sz="900" dirty="0">
                      <a:solidFill>
                        <a:prstClr val="white">
                          <a:lumMod val="50000"/>
                        </a:prstClr>
                      </a:solidFill>
                      <a:latin typeface="Arial"/>
                    </a:rPr>
                    <a:t>Image noise removal – Shadows, Cross overs </a:t>
                  </a:r>
                  <a:r>
                    <a:rPr lang="en-US" sz="900" dirty="0" err="1">
                      <a:solidFill>
                        <a:prstClr val="white">
                          <a:lumMod val="50000"/>
                        </a:prstClr>
                      </a:solidFill>
                      <a:latin typeface="Arial"/>
                    </a:rPr>
                    <a:t>etc</a:t>
                  </a:r>
                  <a:endParaRPr lang="en-US" sz="900" dirty="0">
                    <a:solidFill>
                      <a:prstClr val="white">
                        <a:lumMod val="50000"/>
                      </a:prstClr>
                    </a:solidFill>
                    <a:latin typeface="Arial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873360F-7EE8-41CB-B165-18127B558132}"/>
                    </a:ext>
                  </a:extLst>
                </p:cNvPr>
                <p:cNvSpPr txBox="1"/>
                <p:nvPr/>
              </p:nvSpPr>
              <p:spPr>
                <a:xfrm>
                  <a:off x="6265002" y="4680939"/>
                  <a:ext cx="234016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defTabSz="914364"/>
                  <a:r>
                    <a:rPr lang="en-US" sz="1200" dirty="0">
                      <a:solidFill>
                        <a:srgbClr val="005C84">
                          <a:lumMod val="75000"/>
                          <a:lumOff val="25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Compare Signatures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BD9EABB-61F7-4E6F-B760-44D1F1750132}"/>
                    </a:ext>
                  </a:extLst>
                </p:cNvPr>
                <p:cNvSpPr/>
                <p:nvPr/>
              </p:nvSpPr>
              <p:spPr>
                <a:xfrm>
                  <a:off x="7074162" y="4887860"/>
                  <a:ext cx="3045498" cy="5078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28600" indent="-228600" defTabSz="914364">
                    <a:buAutoNum type="arabicPeriod"/>
                  </a:pPr>
                  <a:r>
                    <a:rPr lang="en-US" sz="900" dirty="0">
                      <a:solidFill>
                        <a:prstClr val="white">
                          <a:lumMod val="50000"/>
                        </a:prstClr>
                      </a:solidFill>
                      <a:latin typeface="Arial"/>
                    </a:rPr>
                    <a:t>Compare original and transaction signature</a:t>
                  </a:r>
                </a:p>
                <a:p>
                  <a:pPr marL="228600" indent="-228600" defTabSz="914364">
                    <a:buAutoNum type="arabicPeriod"/>
                  </a:pPr>
                  <a:r>
                    <a:rPr lang="en-US" sz="900" dirty="0">
                      <a:solidFill>
                        <a:prstClr val="white">
                          <a:lumMod val="50000"/>
                        </a:prstClr>
                      </a:solidFill>
                      <a:latin typeface="Arial"/>
                    </a:rPr>
                    <a:t>Determine Match % at 99% Confidence</a:t>
                  </a:r>
                </a:p>
                <a:p>
                  <a:pPr marL="228600" indent="-228600" defTabSz="914364">
                    <a:buAutoNum type="arabicPeriod"/>
                  </a:pPr>
                  <a:endParaRPr lang="en-US" sz="900" dirty="0">
                    <a:solidFill>
                      <a:prstClr val="white">
                        <a:lumMod val="50000"/>
                      </a:prstClr>
                    </a:solidFill>
                    <a:latin typeface="Arial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845F15-F691-4D3B-96F0-6FD7CCEEFCB5}"/>
                    </a:ext>
                  </a:extLst>
                </p:cNvPr>
                <p:cNvSpPr txBox="1"/>
                <p:nvPr/>
              </p:nvSpPr>
              <p:spPr>
                <a:xfrm>
                  <a:off x="2620288" y="5118706"/>
                  <a:ext cx="254903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364"/>
                  <a:r>
                    <a:rPr lang="en-US" sz="1100" dirty="0">
                      <a:solidFill>
                        <a:srgbClr val="005C84">
                          <a:lumMod val="75000"/>
                          <a:lumOff val="25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Check Historical Genuine &amp; Forged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DABF8D0-C040-4D6A-9B3D-2623FFB4BBE1}"/>
                    </a:ext>
                  </a:extLst>
                </p:cNvPr>
                <p:cNvSpPr/>
                <p:nvPr/>
              </p:nvSpPr>
              <p:spPr>
                <a:xfrm>
                  <a:off x="2650088" y="5346303"/>
                  <a:ext cx="2567468" cy="5078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28600" indent="-228600" defTabSz="914364">
                    <a:buAutoNum type="arabicPeriod"/>
                  </a:pPr>
                  <a:r>
                    <a:rPr lang="en-US" sz="900" dirty="0">
                      <a:solidFill>
                        <a:prstClr val="white">
                          <a:lumMod val="50000"/>
                        </a:prstClr>
                      </a:solidFill>
                      <a:latin typeface="Arial"/>
                    </a:rPr>
                    <a:t>Check whether the signature is similar to historical transactions which are considered Genuine and Forged</a:t>
                  </a:r>
                </a:p>
              </p:txBody>
            </p:sp>
          </p:grp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598C643-9773-417C-9266-B6191EA4FC4F}"/>
                  </a:ext>
                </a:extLst>
              </p:cNvPr>
              <p:cNvSpPr/>
              <p:nvPr/>
            </p:nvSpPr>
            <p:spPr>
              <a:xfrm>
                <a:off x="2054505" y="3670323"/>
                <a:ext cx="7623729" cy="2572971"/>
              </a:xfrm>
              <a:prstGeom prst="roundRect">
                <a:avLst>
                  <a:gd name="adj" fmla="val 488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9C89E1C-E6E5-475B-B8A7-679B1AC9BECD}"/>
                </a:ext>
              </a:extLst>
            </p:cNvPr>
            <p:cNvSpPr/>
            <p:nvPr/>
          </p:nvSpPr>
          <p:spPr>
            <a:xfrm>
              <a:off x="143473" y="3793753"/>
              <a:ext cx="1767918" cy="2572970"/>
            </a:xfrm>
            <a:prstGeom prst="roundRect">
              <a:avLst>
                <a:gd name="adj" fmla="val 665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404BF1-124C-4FA4-AF39-A7CD944078F9}"/>
                </a:ext>
              </a:extLst>
            </p:cNvPr>
            <p:cNvSpPr/>
            <p:nvPr/>
          </p:nvSpPr>
          <p:spPr>
            <a:xfrm>
              <a:off x="9705815" y="3791902"/>
              <a:ext cx="1767918" cy="2574821"/>
            </a:xfrm>
            <a:prstGeom prst="roundRect">
              <a:avLst>
                <a:gd name="adj" fmla="val 665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79800E3-DD08-4E88-AF1F-887846D4BD00}"/>
              </a:ext>
            </a:extLst>
          </p:cNvPr>
          <p:cNvSpPr txBox="1"/>
          <p:nvPr/>
        </p:nvSpPr>
        <p:spPr>
          <a:xfrm>
            <a:off x="337685" y="1188816"/>
            <a:ext cx="150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CBD929-6048-4173-A2C9-B7886ECF4700}"/>
              </a:ext>
            </a:extLst>
          </p:cNvPr>
          <p:cNvSpPr txBox="1"/>
          <p:nvPr/>
        </p:nvSpPr>
        <p:spPr>
          <a:xfrm>
            <a:off x="4868320" y="1164028"/>
            <a:ext cx="150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FB4B37-B14A-491E-BDFE-A08E741F8189}"/>
              </a:ext>
            </a:extLst>
          </p:cNvPr>
          <p:cNvSpPr txBox="1"/>
          <p:nvPr/>
        </p:nvSpPr>
        <p:spPr>
          <a:xfrm>
            <a:off x="9905312" y="1170592"/>
            <a:ext cx="150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FAFA17-A859-40CD-A341-12414300C4A7}"/>
              </a:ext>
            </a:extLst>
          </p:cNvPr>
          <p:cNvSpPr txBox="1"/>
          <p:nvPr/>
        </p:nvSpPr>
        <p:spPr>
          <a:xfrm>
            <a:off x="295881" y="1996963"/>
            <a:ext cx="1754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Cropped Signature from OTT Form</a:t>
            </a:r>
          </a:p>
          <a:p>
            <a:pPr marL="228600" indent="-228600"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Transaction Amount and Currency</a:t>
            </a:r>
          </a:p>
          <a:p>
            <a:pPr marL="228600" indent="-228600"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Specimen signatures of all signatory authorities as per Sig Cap system</a:t>
            </a:r>
          </a:p>
          <a:p>
            <a:pPr marL="228600" indent="-228600"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Authorization mandate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1488C0-779B-47CD-9CFE-27CB06C95A2A}"/>
              </a:ext>
            </a:extLst>
          </p:cNvPr>
          <p:cNvSpPr txBox="1"/>
          <p:nvPr/>
        </p:nvSpPr>
        <p:spPr>
          <a:xfrm>
            <a:off x="9834310" y="2052191"/>
            <a:ext cx="1754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Decision on Match / Un-Match</a:t>
            </a:r>
          </a:p>
          <a:p>
            <a:pPr marL="228600" indent="-228600"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Flag on possible Forged</a:t>
            </a:r>
          </a:p>
        </p:txBody>
      </p:sp>
    </p:spTree>
    <p:extLst>
      <p:ext uri="{BB962C8B-B14F-4D97-AF65-F5344CB8AC3E}">
        <p14:creationId xmlns:p14="http://schemas.microsoft.com/office/powerpoint/2010/main" val="3169535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TCHLAN" val="EN"/>
  <p:tag name="ISPRINTONLY" val="0"/>
  <p:tag name="COMPANYLOGO" val="Picture 3"/>
  <p:tag name="SHOWTOC" val="1"/>
  <p:tag name="ISINUSE" val="1"/>
  <p:tag name="LAST_SAVED_OFF_VER" val="12.0"/>
</p:tagLst>
</file>

<file path=ppt/theme/theme1.xml><?xml version="1.0" encoding="utf-8"?>
<a:theme xmlns:a="http://schemas.openxmlformats.org/drawingml/2006/main" name="1_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 Powerpoint template 2018-11 v4.pptx" id="{204CE6E3-5BDB-45BE-90C7-C943FF799901}" vid="{21580656-421F-4B45-A3F0-8ACF5A9AF4D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35E9E891D3DB4DB90134A99F200E89" ma:contentTypeVersion="0" ma:contentTypeDescription="Create a new document." ma:contentTypeScope="" ma:versionID="c68da395507fe439256bb24524c78132">
  <xsd:schema xmlns:xsd="http://www.w3.org/2001/XMLSchema" xmlns:p="http://schemas.microsoft.com/office/2006/metadata/properties" targetNamespace="http://schemas.microsoft.com/office/2006/metadata/properties" ma:root="true" ma:fieldsID="84d24c2467e79a5b957f305a830827c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2F2A970-9738-460B-8304-017B8084A326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8009211-0DA9-417B-B0A6-276484D153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FBF34C-8C45-4A7C-A220-BCBA9C7D3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98135</TotalTime>
  <Words>541</Words>
  <Application>Microsoft Office PowerPoint</Application>
  <PresentationFormat>Custom</PresentationFormat>
  <Paragraphs>122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MS PGothic</vt:lpstr>
      <vt:lpstr>MS PGothic</vt:lpstr>
      <vt:lpstr>Arial</vt:lpstr>
      <vt:lpstr>Body Level 1</vt:lpstr>
      <vt:lpstr>Body Level 2</vt:lpstr>
      <vt:lpstr>Body Level 3</vt:lpstr>
      <vt:lpstr>Body Level 4</vt:lpstr>
      <vt:lpstr>Body Level 5</vt:lpstr>
      <vt:lpstr>Calibri</vt:lpstr>
      <vt:lpstr>Calibri Light</vt:lpstr>
      <vt:lpstr>Courier New</vt:lpstr>
      <vt:lpstr>Slide Heading</vt:lpstr>
      <vt:lpstr>Wingdings</vt:lpstr>
      <vt:lpstr>1_Blank</vt:lpstr>
      <vt:lpstr>Custom Design</vt:lpstr>
      <vt:lpstr>Signature Comparison - Summary </vt:lpstr>
      <vt:lpstr>Signature Comparison – Features</vt:lpstr>
    </vt:vector>
  </TitlesOfParts>
  <Company>Williams Lea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Development Solutions</dc:creator>
  <cp:lastModifiedBy>OpenspanLicense.Survey@sc.com</cp:lastModifiedBy>
  <cp:revision>2803</cp:revision>
  <cp:lastPrinted>2019-01-23T05:49:38Z</cp:lastPrinted>
  <dcterms:created xsi:type="dcterms:W3CDTF">2009-05-20T11:28:30Z</dcterms:created>
  <dcterms:modified xsi:type="dcterms:W3CDTF">2019-04-15T13:17:08Z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oC Type">
    <vt:i4>0</vt:i4>
  </property>
  <property fmtid="{D5CDD505-2E9C-101B-9397-08002B2CF9AE}" pid="3" name="ToC Numbered">
    <vt:i4>0</vt:i4>
  </property>
  <property fmtid="{D5CDD505-2E9C-101B-9397-08002B2CF9AE}" pid="4" name="IsPrintOnly">
    <vt:bool>false</vt:bool>
  </property>
  <property fmtid="{D5CDD505-2E9C-101B-9397-08002B2CF9AE}" pid="5" name="ContentTypeId">
    <vt:lpwstr>0x0101009735E9E891D3DB4DB90134A99F200E89</vt:lpwstr>
  </property>
</Properties>
</file>