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99" r:id="rId4"/>
    <p:sldMasterId id="2147484306" r:id="rId5"/>
  </p:sldMasterIdLst>
  <p:notesMasterIdLst>
    <p:notesMasterId r:id="rId7"/>
  </p:notesMasterIdLst>
  <p:handoutMasterIdLst>
    <p:handoutMasterId r:id="rId8"/>
  </p:handoutMasterIdLst>
  <p:sldIdLst>
    <p:sldId id="1130" r:id="rId6"/>
  </p:sldIdLst>
  <p:sldSz cx="11887200" cy="7315200"/>
  <p:notesSz cx="6797675" cy="9926638"/>
  <p:custDataLst>
    <p:tags r:id="rId9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52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pos="233" userDrawn="1">
          <p15:clr>
            <a:srgbClr val="A4A3A4"/>
          </p15:clr>
        </p15:guide>
        <p15:guide id="4" pos="7487" userDrawn="1">
          <p15:clr>
            <a:srgbClr val="A4A3A4"/>
          </p15:clr>
        </p15:guide>
        <p15:guide id="5" pos="7146" userDrawn="1">
          <p15:clr>
            <a:srgbClr val="A4A3A4"/>
          </p15:clr>
        </p15:guide>
        <p15:guide id="6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8B9"/>
    <a:srgbClr val="09184D"/>
    <a:srgbClr val="26305B"/>
    <a:srgbClr val="005E21"/>
    <a:srgbClr val="E1EFF9"/>
    <a:srgbClr val="FFC000"/>
    <a:srgbClr val="2890C0"/>
    <a:srgbClr val="0075B0"/>
    <a:srgbClr val="6BA8D0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9" autoAdjust="0"/>
    <p:restoredTop sz="96370" autoAdjust="0"/>
  </p:normalViewPr>
  <p:slideViewPr>
    <p:cSldViewPr snapToGrid="0">
      <p:cViewPr varScale="1">
        <p:scale>
          <a:sx n="84" d="100"/>
          <a:sy n="84" d="100"/>
        </p:scale>
        <p:origin x="828" y="42"/>
      </p:cViewPr>
      <p:guideLst>
        <p:guide orient="horz" pos="852"/>
        <p:guide orient="horz"/>
        <p:guide pos="233"/>
        <p:guide pos="7487"/>
        <p:guide pos="7146"/>
        <p:guide pos="2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58C656-2643-459B-B9FD-8303DE65A4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70B1-2BDB-4B1C-91D8-333B553000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862" y="2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100"/>
            </a:lvl1pPr>
          </a:lstStyle>
          <a:p>
            <a:fld id="{5D4964EE-CDA6-4118-85CE-2474243D80F4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D06D-EB94-4F9B-9EC9-1FF033E72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274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81981-6DB3-4324-A97F-C51DDB371D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862" y="9428274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100"/>
            </a:lvl1pPr>
          </a:lstStyle>
          <a:p>
            <a:fld id="{91271166-FED1-4331-A380-6007B000E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t" anchorCtr="0" compatLnSpc="1">
            <a:prstTxWarp prst="textNoShape">
              <a:avLst/>
            </a:prstTxWarp>
          </a:bodyPr>
          <a:lstStyle>
            <a:lvl1pPr defTabSz="877700">
              <a:defRPr sz="1100" b="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89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t" anchorCtr="0" compatLnSpc="1">
            <a:prstTxWarp prst="textNoShape">
              <a:avLst/>
            </a:prstTxWarp>
          </a:bodyPr>
          <a:lstStyle>
            <a:lvl1pPr algn="r" defTabSz="877700">
              <a:defRPr sz="1100" b="0">
                <a:ea typeface="ＭＳ Ｐゴシック" pitchFamily="34" charset="-128"/>
              </a:defRPr>
            </a:lvl1pPr>
          </a:lstStyle>
          <a:p>
            <a:pPr>
              <a:defRPr/>
            </a:pPr>
            <a:fld id="{DBFD2D39-F06E-4C3E-9300-F9F00BA2A559}" type="datetimeFigureOut">
              <a:rPr lang="en-US"/>
              <a:pPr>
                <a:defRPr/>
              </a:pPr>
              <a:t>4/17/2019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44538"/>
            <a:ext cx="605313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452" y="4717296"/>
            <a:ext cx="5438775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9" y="9426657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b" anchorCtr="0" compatLnSpc="1">
            <a:prstTxWarp prst="textNoShape">
              <a:avLst/>
            </a:prstTxWarp>
          </a:bodyPr>
          <a:lstStyle>
            <a:lvl1pPr algn="r" defTabSz="877700">
              <a:defRPr sz="1100" b="0">
                <a:ea typeface="ＭＳ Ｐゴシック" pitchFamily="34" charset="-128"/>
              </a:defRPr>
            </a:lvl1pPr>
          </a:lstStyle>
          <a:p>
            <a:pPr>
              <a:defRPr/>
            </a:pPr>
            <a:fld id="{B95398B1-9098-49B4-912E-68E4E4865D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744538"/>
            <a:ext cx="6053137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9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5398B1-9098-49B4-912E-68E4E4865D9D}" type="slidenum"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rPr>
              <a:pPr marL="0" marR="0" lvl="0" indent="0" algn="r" defTabSz="89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5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1" y="213120"/>
            <a:ext cx="11111696" cy="748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8911" y="1411201"/>
            <a:ext cx="11111696" cy="5170144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50029" marR="0" indent="-350029" algn="l" defTabSz="117042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575798" algn="r"/>
              </a:tabLst>
              <a:defRPr baseline="0">
                <a:solidFill>
                  <a:schemeClr val="accent5"/>
                </a:solidFill>
              </a:defRPr>
            </a:lvl1pPr>
            <a:lvl2pPr marL="585211" indent="0">
              <a:buNone/>
              <a:defRPr/>
            </a:lvl2pPr>
            <a:lvl3pPr marL="1170422" indent="0">
              <a:buNone/>
              <a:defRPr/>
            </a:lvl3pPr>
            <a:lvl4pPr marL="1755632" indent="0">
              <a:buNone/>
              <a:defRPr/>
            </a:lvl4pPr>
            <a:lvl5pPr marL="2340843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2377553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37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C4927-3987-4815-A462-D8A26A1F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44D6A-87F1-446E-9F26-24158C66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8254-F326-4CB2-8EA3-5FEA59C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ADB6-4E4E-4B9A-8F39-C5A665FB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87680"/>
            <a:ext cx="3832860" cy="1706880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5E13-98C0-4852-B0D1-743687A2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966" y="1053257"/>
            <a:ext cx="6017894" cy="5198533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F378-32B6-419D-9F06-11C5137DE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150" y="2194560"/>
            <a:ext cx="3832860" cy="4065694"/>
          </a:xfrm>
        </p:spPr>
        <p:txBody>
          <a:bodyPr/>
          <a:lstStyle>
            <a:lvl1pPr marL="0" indent="0">
              <a:buNone/>
              <a:defRPr sz="2048"/>
            </a:lvl1pPr>
            <a:lvl2pPr marL="585211" indent="0">
              <a:buNone/>
              <a:defRPr sz="1792"/>
            </a:lvl2pPr>
            <a:lvl3pPr marL="1170422" indent="0">
              <a:buNone/>
              <a:defRPr sz="1536"/>
            </a:lvl3pPr>
            <a:lvl4pPr marL="1755632" indent="0">
              <a:buNone/>
              <a:defRPr sz="1280"/>
            </a:lvl4pPr>
            <a:lvl5pPr marL="2340843" indent="0">
              <a:buNone/>
              <a:defRPr sz="1280"/>
            </a:lvl5pPr>
            <a:lvl6pPr marL="2926055" indent="0">
              <a:buNone/>
              <a:defRPr sz="1280"/>
            </a:lvl6pPr>
            <a:lvl7pPr marL="3511265" indent="0">
              <a:buNone/>
              <a:defRPr sz="1280"/>
            </a:lvl7pPr>
            <a:lvl8pPr marL="4096476" indent="0">
              <a:buNone/>
              <a:defRPr sz="1280"/>
            </a:lvl8pPr>
            <a:lvl9pPr marL="4681688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3098-3E4B-4BDC-90BA-038910C5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91E6-42B9-4908-BE7F-4CA08750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8F7D-CE9E-4DD6-A0B5-4C2B4C1A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4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C13F-675E-4633-B076-7B02A5A8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87680"/>
            <a:ext cx="3832860" cy="1706880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BACD9-0B96-41BE-A9C3-FCBAEBBE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3966" y="1053257"/>
            <a:ext cx="6017894" cy="5198533"/>
          </a:xfrm>
        </p:spPr>
        <p:txBody>
          <a:bodyPr/>
          <a:lstStyle>
            <a:lvl1pPr marL="0" indent="0">
              <a:buNone/>
              <a:defRPr sz="4096"/>
            </a:lvl1pPr>
            <a:lvl2pPr marL="585211" indent="0">
              <a:buNone/>
              <a:defRPr sz="3584"/>
            </a:lvl2pPr>
            <a:lvl3pPr marL="1170422" indent="0">
              <a:buNone/>
              <a:defRPr sz="3072"/>
            </a:lvl3pPr>
            <a:lvl4pPr marL="1755632" indent="0">
              <a:buNone/>
              <a:defRPr sz="2560"/>
            </a:lvl4pPr>
            <a:lvl5pPr marL="2340843" indent="0">
              <a:buNone/>
              <a:defRPr sz="2560"/>
            </a:lvl5pPr>
            <a:lvl6pPr marL="2926055" indent="0">
              <a:buNone/>
              <a:defRPr sz="2560"/>
            </a:lvl6pPr>
            <a:lvl7pPr marL="3511265" indent="0">
              <a:buNone/>
              <a:defRPr sz="2560"/>
            </a:lvl7pPr>
            <a:lvl8pPr marL="4096476" indent="0">
              <a:buNone/>
              <a:defRPr sz="2560"/>
            </a:lvl8pPr>
            <a:lvl9pPr marL="4681688" indent="0">
              <a:buNone/>
              <a:defRPr sz="256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15D23-157F-4BC7-9A69-EF56A161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150" y="2194560"/>
            <a:ext cx="3832860" cy="4065694"/>
          </a:xfrm>
        </p:spPr>
        <p:txBody>
          <a:bodyPr/>
          <a:lstStyle>
            <a:lvl1pPr marL="0" indent="0">
              <a:buNone/>
              <a:defRPr sz="2048"/>
            </a:lvl1pPr>
            <a:lvl2pPr marL="585211" indent="0">
              <a:buNone/>
              <a:defRPr sz="1792"/>
            </a:lvl2pPr>
            <a:lvl3pPr marL="1170422" indent="0">
              <a:buNone/>
              <a:defRPr sz="1536"/>
            </a:lvl3pPr>
            <a:lvl4pPr marL="1755632" indent="0">
              <a:buNone/>
              <a:defRPr sz="1280"/>
            </a:lvl4pPr>
            <a:lvl5pPr marL="2340843" indent="0">
              <a:buNone/>
              <a:defRPr sz="1280"/>
            </a:lvl5pPr>
            <a:lvl6pPr marL="2926055" indent="0">
              <a:buNone/>
              <a:defRPr sz="1280"/>
            </a:lvl6pPr>
            <a:lvl7pPr marL="3511265" indent="0">
              <a:buNone/>
              <a:defRPr sz="1280"/>
            </a:lvl7pPr>
            <a:lvl8pPr marL="4096476" indent="0">
              <a:buNone/>
              <a:defRPr sz="1280"/>
            </a:lvl8pPr>
            <a:lvl9pPr marL="4681688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DE80-E542-4CEE-81BE-E7D7FD7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7F6D-C491-493F-BDE0-C2546DD6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4AAE0-CF82-4980-BF00-42677838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1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93F3-ED23-4EA3-9F44-DAB0C5A1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A5D9-B0C0-471A-A9E0-CF30ABC0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087F-3C83-439F-9EBB-1B5FC87E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52E6-9384-4F34-A800-B097A72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6039-1211-454A-BC77-9B82AE13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6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8B9F9-B4F0-4332-B990-077833ECA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7730" y="389467"/>
            <a:ext cx="256222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24B6F-1072-4DAE-8953-7A22DF5A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7246" y="389467"/>
            <a:ext cx="7507604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A9C8-D1C0-460F-BDE4-0E4BB38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AD19-A05D-4CA9-AA8E-5E102A0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DD72-1530-4B15-BC20-D25B4A73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0" y="213120"/>
            <a:ext cx="10594510" cy="748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88911" y="1411201"/>
            <a:ext cx="11111696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1" y="213120"/>
            <a:ext cx="11111696" cy="748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88912" y="1411201"/>
            <a:ext cx="5386211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6112080" y="1411201"/>
            <a:ext cx="5388526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D05-C634-45E4-AA1C-DDF0BBE0A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1CD31-3396-4F14-9988-3E8683DF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11" indent="0" algn="ctr">
              <a:buNone/>
              <a:defRPr sz="2560"/>
            </a:lvl2pPr>
            <a:lvl3pPr marL="1170422" indent="0" algn="ctr">
              <a:buNone/>
              <a:defRPr sz="2304"/>
            </a:lvl3pPr>
            <a:lvl4pPr marL="1755632" indent="0" algn="ctr">
              <a:buNone/>
              <a:defRPr sz="2048"/>
            </a:lvl4pPr>
            <a:lvl5pPr marL="2340843" indent="0" algn="ctr">
              <a:buNone/>
              <a:defRPr sz="2048"/>
            </a:lvl5pPr>
            <a:lvl6pPr marL="2926055" indent="0" algn="ctr">
              <a:buNone/>
              <a:defRPr sz="2048"/>
            </a:lvl6pPr>
            <a:lvl7pPr marL="3511265" indent="0" algn="ctr">
              <a:buNone/>
              <a:defRPr sz="2048"/>
            </a:lvl7pPr>
            <a:lvl8pPr marL="4096476" indent="0" algn="ctr">
              <a:buNone/>
              <a:defRPr sz="2048"/>
            </a:lvl8pPr>
            <a:lvl9pPr marL="4681688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76342-1A9F-4A5A-9BF5-F1E3B76F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863E-3AEF-4E09-85CF-145DF522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A53-73A0-451B-B604-DE2345CD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4210-1034-49CA-B93D-A25EBDC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D1EE-644A-42C9-B497-382722CE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9561-9EE5-4C45-9391-824240F4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9DD7-3EEE-44D7-A8A8-221BFA4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0C39-EFA8-4806-B87F-F7AAF61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A2E8-9147-4C37-A7EE-008C21B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2" y="1823725"/>
            <a:ext cx="10252710" cy="3042919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59A1-E44F-493F-80CD-CBB828F3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532" y="4895431"/>
            <a:ext cx="10252710" cy="1600199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1pPr>
            <a:lvl2pPr marL="585211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42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6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084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05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26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476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1688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8709-719E-4788-A28D-C1B529C5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86E7-EDD0-403D-AA1C-BFFD2EA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81F5-50B1-41F8-B9F3-34D3F9B8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2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6D9A-CD39-486D-96BD-8F8A1466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2F7D-E9B8-4D03-B1CC-C16CD0CC3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246" y="1947333"/>
            <a:ext cx="5034914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CF2D-EDF9-4B6E-9A94-9BE4C539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0" y="1947333"/>
            <a:ext cx="5034916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DB29-E5E9-4D83-8479-9443C220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D542-FA6C-46F7-93AF-24580117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ED3E-7CC3-49A5-96CD-661DCA5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DF1A-C4FC-422D-AE6E-D5814910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2" y="389470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FBA3-5253-4DA2-A1EE-E35D7D66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793241"/>
            <a:ext cx="5029200" cy="878839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11" indent="0">
              <a:buNone/>
              <a:defRPr sz="2560" b="1"/>
            </a:lvl2pPr>
            <a:lvl3pPr marL="1170422" indent="0">
              <a:buNone/>
              <a:defRPr sz="2304" b="1"/>
            </a:lvl3pPr>
            <a:lvl4pPr marL="1755632" indent="0">
              <a:buNone/>
              <a:defRPr sz="2048" b="1"/>
            </a:lvl4pPr>
            <a:lvl5pPr marL="2340843" indent="0">
              <a:buNone/>
              <a:defRPr sz="2048" b="1"/>
            </a:lvl5pPr>
            <a:lvl6pPr marL="2926055" indent="0">
              <a:buNone/>
              <a:defRPr sz="2048" b="1"/>
            </a:lvl6pPr>
            <a:lvl7pPr marL="3511265" indent="0">
              <a:buNone/>
              <a:defRPr sz="2048" b="1"/>
            </a:lvl7pPr>
            <a:lvl8pPr marL="4096476" indent="0">
              <a:buNone/>
              <a:defRPr sz="2048" b="1"/>
            </a:lvl8pPr>
            <a:lvl9pPr marL="4681688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5498D-8690-4F5C-B2FD-BA1F374C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150" y="2672080"/>
            <a:ext cx="502920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92E24-3222-4D6A-B47D-376B5B6C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7896" y="1793241"/>
            <a:ext cx="5053964" cy="878839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11" indent="0">
              <a:buNone/>
              <a:defRPr sz="2560" b="1"/>
            </a:lvl2pPr>
            <a:lvl3pPr marL="1170422" indent="0">
              <a:buNone/>
              <a:defRPr sz="2304" b="1"/>
            </a:lvl3pPr>
            <a:lvl4pPr marL="1755632" indent="0">
              <a:buNone/>
              <a:defRPr sz="2048" b="1"/>
            </a:lvl4pPr>
            <a:lvl5pPr marL="2340843" indent="0">
              <a:buNone/>
              <a:defRPr sz="2048" b="1"/>
            </a:lvl5pPr>
            <a:lvl6pPr marL="2926055" indent="0">
              <a:buNone/>
              <a:defRPr sz="2048" b="1"/>
            </a:lvl6pPr>
            <a:lvl7pPr marL="3511265" indent="0">
              <a:buNone/>
              <a:defRPr sz="2048" b="1"/>
            </a:lvl7pPr>
            <a:lvl8pPr marL="4096476" indent="0">
              <a:buNone/>
              <a:defRPr sz="2048" b="1"/>
            </a:lvl8pPr>
            <a:lvl9pPr marL="4681688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57F80-6FE6-43E4-87B8-601283C74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7896" y="2672080"/>
            <a:ext cx="505396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6A28E-DDF3-40BD-A1A0-886E263B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8557A-3256-40BE-A173-80333D4E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C4220-8B9B-4E2E-88D5-7B8DA8F6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C5FB-E7D1-4610-999C-83BD3966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5493F-4675-42C9-A3BC-F47124FB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8C07D-A23D-4DE7-B0AA-9147FCE6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2502C-8DC7-4D02-9451-5AA44A02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11" y="213120"/>
            <a:ext cx="11111696" cy="7488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88911" y="1411201"/>
            <a:ext cx="11111696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108931"/>
            <a:ext cx="11887196" cy="5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999673" y="6996790"/>
            <a:ext cx="751463" cy="31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E0DC809-1827-F44D-A8AA-8C566384234E}" type="slidenum">
              <a:rPr lang="en-US" sz="1152" b="0" baseline="0" smtClean="0">
                <a:solidFill>
                  <a:srgbClr val="6D6E71"/>
                </a:solidFill>
                <a:latin typeface="Arial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152" b="0" baseline="0" dirty="0">
              <a:solidFill>
                <a:srgbClr val="6D6E7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</p:sldLayoutIdLst>
  <p:hf hdr="0" ftr="0" dt="0"/>
  <p:txStyles>
    <p:titleStyle>
      <a:lvl1pPr algn="l" defTabSz="1170422" rtl="0" eaLnBrk="1" latinLnBrk="0" hangingPunct="1">
        <a:lnSpc>
          <a:spcPct val="90000"/>
        </a:lnSpc>
        <a:spcBef>
          <a:spcPct val="0"/>
        </a:spcBef>
        <a:buNone/>
        <a:defRPr sz="3584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92605" indent="-292605" algn="l" defTabSz="1170422" rtl="0" eaLnBrk="1" latinLnBrk="0" hangingPunct="1">
        <a:lnSpc>
          <a:spcPct val="90000"/>
        </a:lnSpc>
        <a:spcBef>
          <a:spcPts val="1280"/>
        </a:spcBef>
        <a:buClr>
          <a:schemeClr val="accent3"/>
        </a:buClr>
        <a:buFont typeface="Arial" panose="020B0604020202020204" pitchFamily="34" charset="0"/>
        <a:buChar char="•"/>
        <a:defRPr sz="2304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877817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2048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463027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92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2048238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792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633450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Font typeface="Arial" panose="020B0604020202020204" pitchFamily="34" charset="0"/>
        <a:buChar char="-"/>
        <a:defRPr sz="1536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321866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387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082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293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11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42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63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0843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05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26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476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1688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A7923-AADA-4CF6-A0A5-C97EB9EC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6" y="389470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466B-781F-468B-88C0-74BB27B2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246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BB91-B40E-4FFB-94AE-F8E05188A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24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35C4-BF68-488E-9898-B2EC5D1F182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2F76-ADFA-4EC7-BE5E-4F3A53708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6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0521-D9CE-484C-B9FD-F2BE5C963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533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txStyles>
    <p:titleStyle>
      <a:lvl1pPr algn="l" defTabSz="1170422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05" indent="-292605" algn="l" defTabSz="1170422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17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7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238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45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66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387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082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293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11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42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63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0843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05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26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476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1688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18AA428-17CA-4F1E-8DFB-2B38CB6E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3" y="295167"/>
            <a:ext cx="10594510" cy="748800"/>
          </a:xfrm>
        </p:spPr>
        <p:txBody>
          <a:bodyPr>
            <a:normAutofit/>
          </a:bodyPr>
          <a:lstStyle/>
          <a:p>
            <a:r>
              <a:rPr lang="en-US" sz="4608" dirty="0">
                <a:solidFill>
                  <a:srgbClr val="6D6E71"/>
                </a:solidFill>
              </a:rPr>
              <a:t>Signature Comparison - Summary 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DBCAAE-B58D-44A4-8F6F-87A729660965}"/>
              </a:ext>
            </a:extLst>
          </p:cNvPr>
          <p:cNvGrpSpPr/>
          <p:nvPr/>
        </p:nvGrpSpPr>
        <p:grpSpPr>
          <a:xfrm>
            <a:off x="143473" y="1208754"/>
            <a:ext cx="12684218" cy="2828646"/>
            <a:chOff x="80124" y="1133206"/>
            <a:chExt cx="11891454" cy="2876045"/>
          </a:xfrm>
        </p:grpSpPr>
        <p:sp>
          <p:nvSpPr>
            <p:cNvPr id="200" name="Rectangle 3">
              <a:extLst>
                <a:ext uri="{FF2B5EF4-FFF2-40B4-BE49-F238E27FC236}">
                  <a16:creationId xmlns:a16="http://schemas.microsoft.com/office/drawing/2014/main" id="{95141548-8F37-4208-8590-CE328A7BD0F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0125" y="1134224"/>
              <a:ext cx="1496816" cy="13565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anchor="ctr">
              <a:noAutofit/>
            </a:bodyPr>
            <a:lstStyle/>
            <a:p>
              <a:pPr defTabSz="1170422">
                <a:lnSpc>
                  <a:spcPct val="120000"/>
                </a:lnSpc>
                <a:buClr>
                  <a:srgbClr val="3F9C35"/>
                </a:buClr>
                <a:defRPr/>
              </a:pPr>
              <a:r>
                <a:rPr lang="en-US" sz="960" dirty="0">
                  <a:solidFill>
                    <a:schemeClr val="bg1"/>
                  </a:solidFill>
                </a:rPr>
                <a:t>Domain And Project Scope</a:t>
              </a:r>
              <a:endParaRPr lang="en-GB" sz="960" dirty="0">
                <a:solidFill>
                  <a:schemeClr val="bg1"/>
                </a:solidFill>
              </a:endParaRPr>
            </a:p>
          </p:txBody>
        </p:sp>
        <p:sp>
          <p:nvSpPr>
            <p:cNvPr id="359" name="Rectangle 3">
              <a:extLst>
                <a:ext uri="{FF2B5EF4-FFF2-40B4-BE49-F238E27FC236}">
                  <a16:creationId xmlns:a16="http://schemas.microsoft.com/office/drawing/2014/main" id="{59314E07-751D-426C-9265-CB27745622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651696" y="1133206"/>
              <a:ext cx="9377332" cy="1369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In Banks signature plays a major role for a personal identity. Its used for authentication or concluding document. Identity theft is the major problem for bank to solve. Signature fraud is not always evident to human eye.</a:t>
              </a: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endParaRPr lang="en-US" sz="960" dirty="0">
                <a:solidFill>
                  <a:srgbClr val="939598">
                    <a:lumMod val="75000"/>
                  </a:srgbClr>
                </a:solidFill>
              </a:endParaRP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The key objective of this project is to compare two signatures (specimen and signature in document) and determine whether the signature matches with </a:t>
              </a:r>
              <a:r>
                <a:rPr lang="en-US" sz="960" dirty="0" err="1">
                  <a:solidFill>
                    <a:srgbClr val="939598">
                      <a:lumMod val="75000"/>
                    </a:srgbClr>
                  </a:solidFill>
                </a:rPr>
                <a:t>authorised</a:t>
              </a: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 signatories in the repository system</a:t>
              </a: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endParaRPr lang="en-US" sz="960" dirty="0">
                <a:solidFill>
                  <a:srgbClr val="939598">
                    <a:lumMod val="75000"/>
                  </a:srgbClr>
                </a:solidFill>
              </a:endParaRP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In the proposed system Statistical model with distance measure and CNN  are used for signature verification.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DC4FBE-A18A-4B6C-981D-158216BB0549}"/>
                </a:ext>
              </a:extLst>
            </p:cNvPr>
            <p:cNvGrpSpPr/>
            <p:nvPr/>
          </p:nvGrpSpPr>
          <p:grpSpPr>
            <a:xfrm>
              <a:off x="80124" y="2517791"/>
              <a:ext cx="11891454" cy="1491460"/>
              <a:chOff x="80124" y="2517791"/>
              <a:chExt cx="11891454" cy="1491460"/>
            </a:xfrm>
          </p:grpSpPr>
          <p:sp>
            <p:nvSpPr>
              <p:cNvPr id="893" name="Rectangle 3">
                <a:extLst>
                  <a:ext uri="{FF2B5EF4-FFF2-40B4-BE49-F238E27FC236}">
                    <a16:creationId xmlns:a16="http://schemas.microsoft.com/office/drawing/2014/main" id="{F0BDB6C8-3AB6-4564-ACC9-B77275263B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124" y="2517791"/>
                <a:ext cx="1486951" cy="149145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anchor="ctr"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rgbClr val="3F9C35"/>
                  </a:buClr>
                  <a:defRPr/>
                </a:pPr>
                <a:r>
                  <a:rPr lang="en-US" sz="960" dirty="0">
                    <a:solidFill>
                      <a:schemeClr val="bg1"/>
                    </a:solidFill>
                  </a:rPr>
                  <a:t>Summary view  </a:t>
                </a:r>
                <a:endParaRPr lang="en-GB" sz="96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4" name="Rectangle 3">
                <a:extLst>
                  <a:ext uri="{FF2B5EF4-FFF2-40B4-BE49-F238E27FC236}">
                    <a16:creationId xmlns:a16="http://schemas.microsoft.com/office/drawing/2014/main" id="{3D512035-D224-4670-9909-B750686A62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47886" y="2543203"/>
                <a:ext cx="9381142" cy="1466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r>
                  <a:rPr lang="en-US" sz="960" u="sng" dirty="0">
                    <a:solidFill>
                      <a:schemeClr val="tx1"/>
                    </a:solidFill>
                  </a:rPr>
                  <a:t>Process Intent: </a:t>
                </a:r>
                <a:r>
                  <a:rPr lang="en-US" sz="960" b="0" dirty="0">
                    <a:solidFill>
                      <a:schemeClr val="tx1"/>
                    </a:solidFill>
                  </a:rPr>
                  <a:t>Compare the signatures against specimens to ensure authorized person performs transaction and prevent fraud</a:t>
                </a: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r>
                  <a:rPr lang="en-US" sz="960" u="sng" dirty="0">
                    <a:solidFill>
                      <a:schemeClr val="tx1"/>
                    </a:solidFill>
                  </a:rPr>
                  <a:t>Current key process failures are:</a:t>
                </a:r>
                <a:r>
                  <a:rPr lang="en-US" sz="96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endParaRPr lang="en-GB" sz="96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22C21F10-F7FF-4658-BD9E-C776814A6D0E}"/>
                  </a:ext>
                </a:extLst>
              </p:cNvPr>
              <p:cNvSpPr txBox="1"/>
              <p:nvPr/>
            </p:nvSpPr>
            <p:spPr>
              <a:xfrm>
                <a:off x="1883593" y="2984680"/>
                <a:ext cx="4011324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Activities do not assure process intent (Accuracy)</a:t>
                </a:r>
                <a:endParaRPr lang="en-GB" sz="960" b="0" dirty="0"/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5FF7D0F-50F6-422A-8A56-4A7E30545A4C}"/>
                  </a:ext>
                </a:extLst>
              </p:cNvPr>
              <p:cNvSpPr txBox="1"/>
              <p:nvPr/>
            </p:nvSpPr>
            <p:spPr>
              <a:xfrm>
                <a:off x="1885439" y="3447280"/>
                <a:ext cx="405993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No fool proof method to detect forged signature</a:t>
                </a:r>
                <a:endParaRPr lang="en-GB" sz="960" b="0" dirty="0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80D8A5EC-05A7-4B63-BCE1-EC7D654F3346}"/>
                  </a:ext>
                </a:extLst>
              </p:cNvPr>
              <p:cNvSpPr txBox="1"/>
              <p:nvPr/>
            </p:nvSpPr>
            <p:spPr>
              <a:xfrm>
                <a:off x="1885439" y="3716141"/>
                <a:ext cx="405993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Highly manual and error prone</a:t>
                </a:r>
                <a:endParaRPr lang="en-GB" sz="960" b="0" dirty="0"/>
              </a:p>
            </p:txBody>
          </p: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375EF3E1-3D24-4EF0-B211-048BCAB31D27}"/>
                  </a:ext>
                </a:extLst>
              </p:cNvPr>
              <p:cNvGrpSpPr/>
              <p:nvPr/>
            </p:nvGrpSpPr>
            <p:grpSpPr>
              <a:xfrm>
                <a:off x="1720230" y="3038568"/>
                <a:ext cx="235235" cy="854952"/>
                <a:chOff x="1802046" y="2520114"/>
                <a:chExt cx="196029" cy="1062042"/>
              </a:xfrm>
            </p:grpSpPr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D08A90DD-CEF9-48DE-A65C-E873C2EB889D}"/>
                    </a:ext>
                  </a:extLst>
                </p:cNvPr>
                <p:cNvSpPr/>
                <p:nvPr/>
              </p:nvSpPr>
              <p:spPr>
                <a:xfrm>
                  <a:off x="1815195" y="2520114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83646801-21A9-46ED-8E91-2E5B7C7D24B1}"/>
                    </a:ext>
                  </a:extLst>
                </p:cNvPr>
                <p:cNvSpPr/>
                <p:nvPr/>
              </p:nvSpPr>
              <p:spPr>
                <a:xfrm>
                  <a:off x="1806098" y="2800130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48193BD5-ED2B-41AA-8218-1C4932D0D5DB}"/>
                    </a:ext>
                  </a:extLst>
                </p:cNvPr>
                <p:cNvSpPr/>
                <p:nvPr/>
              </p:nvSpPr>
              <p:spPr>
                <a:xfrm>
                  <a:off x="1802141" y="3104189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3</a:t>
                  </a:r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76D0A256-D814-48DC-AE25-9D6C68FB1B74}"/>
                    </a:ext>
                  </a:extLst>
                </p:cNvPr>
                <p:cNvSpPr/>
                <p:nvPr/>
              </p:nvSpPr>
              <p:spPr>
                <a:xfrm>
                  <a:off x="1802046" y="3399276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4</a:t>
                  </a:r>
                </a:p>
              </p:txBody>
            </p: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1B1A36DB-4B95-4B6E-8A28-90AAC3B1ABD9}"/>
                  </a:ext>
                </a:extLst>
              </p:cNvPr>
              <p:cNvSpPr/>
              <p:nvPr/>
            </p:nvSpPr>
            <p:spPr>
              <a:xfrm>
                <a:off x="5817083" y="2702952"/>
                <a:ext cx="1722527" cy="27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r>
                  <a:rPr lang="en-US" sz="960" u="sng" dirty="0">
                    <a:solidFill>
                      <a:schemeClr val="tx1"/>
                    </a:solidFill>
                  </a:rPr>
                  <a:t>Key proposed changes are:</a:t>
                </a:r>
                <a:r>
                  <a:rPr lang="en-US" sz="96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39A18266-1A5A-4E11-8B57-F9B6704FCEAB}"/>
                  </a:ext>
                </a:extLst>
              </p:cNvPr>
              <p:cNvGrpSpPr/>
              <p:nvPr/>
            </p:nvGrpSpPr>
            <p:grpSpPr>
              <a:xfrm>
                <a:off x="5817082" y="3038570"/>
                <a:ext cx="238181" cy="692660"/>
                <a:chOff x="1804710" y="2520114"/>
                <a:chExt cx="182880" cy="582242"/>
              </a:xfrm>
              <a:solidFill>
                <a:schemeClr val="accent3"/>
              </a:solidFill>
            </p:grpSpPr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EF52289A-3591-47B0-82DD-DEF70F48D1FF}"/>
                    </a:ext>
                  </a:extLst>
                </p:cNvPr>
                <p:cNvSpPr/>
                <p:nvPr/>
              </p:nvSpPr>
              <p:spPr>
                <a:xfrm>
                  <a:off x="1804710" y="2520114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F37A60B2-FA3E-4997-95A9-9B84A3A8734F}"/>
                    </a:ext>
                  </a:extLst>
                </p:cNvPr>
                <p:cNvSpPr/>
                <p:nvPr/>
              </p:nvSpPr>
              <p:spPr>
                <a:xfrm>
                  <a:off x="1804710" y="2723900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527D6FB1-7969-4382-A8DF-203C2D9D65E7}"/>
                    </a:ext>
                  </a:extLst>
                </p:cNvPr>
                <p:cNvSpPr/>
                <p:nvPr/>
              </p:nvSpPr>
              <p:spPr>
                <a:xfrm>
                  <a:off x="1804710" y="2919476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3</a:t>
                  </a:r>
                </a:p>
              </p:txBody>
            </p:sp>
          </p:grp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ADB190DB-2BB0-4E73-A42F-D4C047045E19}"/>
                  </a:ext>
                </a:extLst>
              </p:cNvPr>
              <p:cNvSpPr txBox="1"/>
              <p:nvPr/>
            </p:nvSpPr>
            <p:spPr>
              <a:xfrm>
                <a:off x="6045838" y="3017672"/>
                <a:ext cx="5925740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dirty="0">
                    <a:solidFill>
                      <a:schemeClr val="accent3"/>
                    </a:solidFill>
                  </a:rPr>
                  <a:t>3 levels of checks to </a:t>
                </a:r>
                <a:r>
                  <a:rPr lang="en-US" sz="960" b="0" dirty="0"/>
                  <a:t>improve consistency and accuracy in decision making</a:t>
                </a:r>
                <a:endParaRPr lang="en-GB" sz="960" b="0" dirty="0"/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935205E1-8D66-49F0-9B14-CC9524E8E0AB}"/>
                  </a:ext>
                </a:extLst>
              </p:cNvPr>
              <p:cNvSpPr txBox="1"/>
              <p:nvPr/>
            </p:nvSpPr>
            <p:spPr>
              <a:xfrm>
                <a:off x="6040626" y="3250204"/>
                <a:ext cx="5886604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Detect perfect match and</a:t>
                </a:r>
                <a:r>
                  <a:rPr lang="en-US" sz="960" dirty="0">
                    <a:solidFill>
                      <a:schemeClr val="accent3"/>
                    </a:solidFill>
                  </a:rPr>
                  <a:t> flag off possible forged</a:t>
                </a:r>
                <a:endParaRPr lang="en-GB" sz="96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15EDAC7D-5777-454B-A8C3-ED6028D0B0BD}"/>
                  </a:ext>
                </a:extLst>
              </p:cNvPr>
              <p:cNvSpPr txBox="1"/>
              <p:nvPr/>
            </p:nvSpPr>
            <p:spPr>
              <a:xfrm>
                <a:off x="6043476" y="3723359"/>
                <a:ext cx="405993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960" b="0" dirty="0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42803203-8222-4D4E-9357-861D4C71C1A9}"/>
                  </a:ext>
                </a:extLst>
              </p:cNvPr>
              <p:cNvSpPr txBox="1"/>
              <p:nvPr/>
            </p:nvSpPr>
            <p:spPr>
              <a:xfrm>
                <a:off x="6028280" y="3477860"/>
                <a:ext cx="586039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dirty="0">
                    <a:solidFill>
                      <a:schemeClr val="accent3"/>
                    </a:solidFill>
                  </a:rPr>
                  <a:t>Auto reject </a:t>
                </a:r>
                <a:r>
                  <a:rPr lang="en-US" sz="960" b="0" dirty="0"/>
                  <a:t>signature mismatch</a:t>
                </a:r>
                <a:endParaRPr lang="en-GB" sz="96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200BAA1-6768-4FD9-A5CA-A7BEF1245D4D}"/>
                  </a:ext>
                </a:extLst>
              </p:cNvPr>
              <p:cNvSpPr txBox="1"/>
              <p:nvPr/>
            </p:nvSpPr>
            <p:spPr>
              <a:xfrm>
                <a:off x="1885439" y="3209733"/>
                <a:ext cx="4011324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Lack of consistency in decision making</a:t>
                </a:r>
                <a:endParaRPr lang="en-GB" sz="960" b="0" dirty="0"/>
              </a:p>
            </p:txBody>
          </p:sp>
        </p:grpSp>
      </p:grpSp>
      <p:graphicFrame>
        <p:nvGraphicFramePr>
          <p:cNvPr id="239" name="Table 238">
            <a:extLst>
              <a:ext uri="{FF2B5EF4-FFF2-40B4-BE49-F238E27FC236}">
                <a16:creationId xmlns:a16="http://schemas.microsoft.com/office/drawing/2014/main" id="{58633CB6-0167-4404-A57B-B14F38F8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062"/>
              </p:ext>
            </p:extLst>
          </p:nvPr>
        </p:nvGraphicFramePr>
        <p:xfrm>
          <a:off x="8421981" y="4349048"/>
          <a:ext cx="1878860" cy="2702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440">
                  <a:extLst>
                    <a:ext uri="{9D8B030D-6E8A-4147-A177-3AD203B41FA5}">
                      <a16:colId xmlns:a16="http://schemas.microsoft.com/office/drawing/2014/main" val="122827083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1673">
                <a:tc>
                  <a:txBody>
                    <a:bodyPr/>
                    <a:lstStyle/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GB" sz="1400" b="1" baseline="30000" dirty="0"/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br>
                        <a:rPr lang="en-GB" sz="1000" b="1" dirty="0">
                          <a:solidFill>
                            <a:srgbClr val="FF0000"/>
                          </a:solidFill>
                        </a:rPr>
                      </a:br>
                      <a:endParaRPr lang="en-GB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0629">
                <a:tc>
                  <a:txBody>
                    <a:bodyPr/>
                    <a:lstStyle/>
                    <a:p>
                      <a:pPr algn="ctr"/>
                      <a:endParaRPr lang="en-GB" sz="1400" b="1" baseline="30000" dirty="0"/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68957"/>
                  </a:ext>
                </a:extLst>
              </a:tr>
            </a:tbl>
          </a:graphicData>
        </a:graphic>
      </p:graphicFrame>
      <p:grpSp>
        <p:nvGrpSpPr>
          <p:cNvPr id="240" name="Group 142">
            <a:extLst>
              <a:ext uri="{FF2B5EF4-FFF2-40B4-BE49-F238E27FC236}">
                <a16:creationId xmlns:a16="http://schemas.microsoft.com/office/drawing/2014/main" id="{31953327-09B5-4088-9A82-2E38430E7858}"/>
              </a:ext>
            </a:extLst>
          </p:cNvPr>
          <p:cNvGrpSpPr>
            <a:grpSpLocks noChangeAspect="1"/>
          </p:cNvGrpSpPr>
          <p:nvPr/>
        </p:nvGrpSpPr>
        <p:grpSpPr>
          <a:xfrm>
            <a:off x="9662757" y="4643340"/>
            <a:ext cx="274320" cy="219196"/>
            <a:chOff x="2166" y="2694"/>
            <a:chExt cx="632" cy="505"/>
          </a:xfrm>
        </p:grpSpPr>
        <p:sp>
          <p:nvSpPr>
            <p:cNvPr id="241" name="Freeform 143">
              <a:extLst>
                <a:ext uri="{FF2B5EF4-FFF2-40B4-BE49-F238E27FC236}">
                  <a16:creationId xmlns:a16="http://schemas.microsoft.com/office/drawing/2014/main" id="{2A52722B-0B61-4FD0-9261-13045E1AA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1" y="2765"/>
              <a:ext cx="437" cy="434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86" y="1"/>
                </a:cxn>
                <a:cxn ang="0">
                  <a:pos x="393" y="45"/>
                </a:cxn>
                <a:cxn ang="0">
                  <a:pos x="486" y="183"/>
                </a:cxn>
                <a:cxn ang="0">
                  <a:pos x="493" y="267"/>
                </a:cxn>
                <a:cxn ang="0">
                  <a:pos x="417" y="422"/>
                </a:cxn>
                <a:cxn ang="0">
                  <a:pos x="321" y="478"/>
                </a:cxn>
                <a:cxn ang="0">
                  <a:pos x="219" y="487"/>
                </a:cxn>
                <a:cxn ang="0">
                  <a:pos x="88" y="430"/>
                </a:cxn>
                <a:cxn ang="0">
                  <a:pos x="10" y="304"/>
                </a:cxn>
                <a:cxn ang="0">
                  <a:pos x="5" y="206"/>
                </a:cxn>
                <a:cxn ang="0">
                  <a:pos x="154" y="17"/>
                </a:cxn>
                <a:cxn ang="0">
                  <a:pos x="213" y="0"/>
                </a:cxn>
                <a:cxn ang="0">
                  <a:pos x="217" y="3"/>
                </a:cxn>
                <a:cxn ang="0">
                  <a:pos x="230" y="18"/>
                </a:cxn>
                <a:cxn ang="0">
                  <a:pos x="266" y="19"/>
                </a:cxn>
                <a:cxn ang="0">
                  <a:pos x="280" y="1"/>
                </a:cxn>
                <a:cxn ang="0">
                  <a:pos x="280" y="0"/>
                </a:cxn>
                <a:cxn ang="0">
                  <a:pos x="52" y="243"/>
                </a:cxn>
                <a:cxn ang="0">
                  <a:pos x="248" y="439"/>
                </a:cxn>
                <a:cxn ang="0">
                  <a:pos x="444" y="244"/>
                </a:cxn>
                <a:cxn ang="0">
                  <a:pos x="248" y="48"/>
                </a:cxn>
                <a:cxn ang="0">
                  <a:pos x="52" y="243"/>
                </a:cxn>
              </a:cxnLst>
              <a:rect l="0" t="0" r="r" b="b"/>
              <a:pathLst>
                <a:path w="495" h="492">
                  <a:moveTo>
                    <a:pt x="280" y="0"/>
                  </a:moveTo>
                  <a:cubicBezTo>
                    <a:pt x="282" y="0"/>
                    <a:pt x="284" y="1"/>
                    <a:pt x="286" y="1"/>
                  </a:cubicBezTo>
                  <a:cubicBezTo>
                    <a:pt x="325" y="7"/>
                    <a:pt x="361" y="21"/>
                    <a:pt x="393" y="45"/>
                  </a:cubicBezTo>
                  <a:cubicBezTo>
                    <a:pt x="440" y="80"/>
                    <a:pt x="471" y="126"/>
                    <a:pt x="486" y="183"/>
                  </a:cubicBezTo>
                  <a:cubicBezTo>
                    <a:pt x="493" y="210"/>
                    <a:pt x="495" y="238"/>
                    <a:pt x="493" y="267"/>
                  </a:cubicBezTo>
                  <a:cubicBezTo>
                    <a:pt x="487" y="327"/>
                    <a:pt x="461" y="379"/>
                    <a:pt x="417" y="422"/>
                  </a:cubicBezTo>
                  <a:cubicBezTo>
                    <a:pt x="390" y="448"/>
                    <a:pt x="357" y="467"/>
                    <a:pt x="321" y="478"/>
                  </a:cubicBezTo>
                  <a:cubicBezTo>
                    <a:pt x="287" y="489"/>
                    <a:pt x="253" y="492"/>
                    <a:pt x="219" y="487"/>
                  </a:cubicBezTo>
                  <a:cubicBezTo>
                    <a:pt x="169" y="481"/>
                    <a:pt x="125" y="462"/>
                    <a:pt x="88" y="430"/>
                  </a:cubicBezTo>
                  <a:cubicBezTo>
                    <a:pt x="49" y="396"/>
                    <a:pt x="23" y="354"/>
                    <a:pt x="10" y="304"/>
                  </a:cubicBezTo>
                  <a:cubicBezTo>
                    <a:pt x="2" y="272"/>
                    <a:pt x="0" y="239"/>
                    <a:pt x="5" y="206"/>
                  </a:cubicBezTo>
                  <a:cubicBezTo>
                    <a:pt x="18" y="122"/>
                    <a:pt x="75" y="50"/>
                    <a:pt x="154" y="17"/>
                  </a:cubicBezTo>
                  <a:cubicBezTo>
                    <a:pt x="173" y="9"/>
                    <a:pt x="193" y="3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19" y="10"/>
                    <a:pt x="223" y="15"/>
                    <a:pt x="230" y="18"/>
                  </a:cubicBezTo>
                  <a:cubicBezTo>
                    <a:pt x="242" y="25"/>
                    <a:pt x="254" y="25"/>
                    <a:pt x="266" y="19"/>
                  </a:cubicBezTo>
                  <a:cubicBezTo>
                    <a:pt x="274" y="15"/>
                    <a:pt x="279" y="9"/>
                    <a:pt x="280" y="1"/>
                  </a:cubicBezTo>
                  <a:cubicBezTo>
                    <a:pt x="280" y="1"/>
                    <a:pt x="280" y="1"/>
                    <a:pt x="280" y="0"/>
                  </a:cubicBezTo>
                  <a:close/>
                  <a:moveTo>
                    <a:pt x="52" y="243"/>
                  </a:moveTo>
                  <a:cubicBezTo>
                    <a:pt x="52" y="351"/>
                    <a:pt x="140" y="439"/>
                    <a:pt x="248" y="439"/>
                  </a:cubicBezTo>
                  <a:cubicBezTo>
                    <a:pt x="356" y="440"/>
                    <a:pt x="444" y="352"/>
                    <a:pt x="444" y="244"/>
                  </a:cubicBezTo>
                  <a:cubicBezTo>
                    <a:pt x="444" y="136"/>
                    <a:pt x="356" y="48"/>
                    <a:pt x="248" y="48"/>
                  </a:cubicBezTo>
                  <a:cubicBezTo>
                    <a:pt x="140" y="48"/>
                    <a:pt x="52" y="135"/>
                    <a:pt x="52" y="243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2" name="Freeform 144">
              <a:extLst>
                <a:ext uri="{FF2B5EF4-FFF2-40B4-BE49-F238E27FC236}">
                  <a16:creationId xmlns:a16="http://schemas.microsoft.com/office/drawing/2014/main" id="{71CB42BE-E036-4A57-8121-03C8528C7F5C}"/>
                </a:ext>
              </a:extLst>
            </p:cNvPr>
            <p:cNvSpPr/>
            <p:nvPr/>
          </p:nvSpPr>
          <p:spPr bwMode="auto">
            <a:xfrm>
              <a:off x="2166" y="2957"/>
              <a:ext cx="172" cy="3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73" y="0"/>
                </a:cxn>
                <a:cxn ang="0">
                  <a:pos x="190" y="12"/>
                </a:cxn>
                <a:cxn ang="0">
                  <a:pos x="174" y="36"/>
                </a:cxn>
                <a:cxn ang="0">
                  <a:pos x="173" y="36"/>
                </a:cxn>
                <a:cxn ang="0">
                  <a:pos x="22" y="36"/>
                </a:cxn>
                <a:cxn ang="0">
                  <a:pos x="4" y="24"/>
                </a:cxn>
                <a:cxn ang="0">
                  <a:pos x="21" y="0"/>
                </a:cxn>
                <a:cxn ang="0">
                  <a:pos x="88" y="0"/>
                </a:cxn>
                <a:cxn ang="0">
                  <a:pos x="97" y="0"/>
                </a:cxn>
              </a:cxnLst>
              <a:rect l="0" t="0" r="r" b="b"/>
              <a:pathLst>
                <a:path w="194" h="36">
                  <a:moveTo>
                    <a:pt x="97" y="0"/>
                  </a:moveTo>
                  <a:cubicBezTo>
                    <a:pt x="122" y="0"/>
                    <a:pt x="148" y="0"/>
                    <a:pt x="173" y="0"/>
                  </a:cubicBezTo>
                  <a:cubicBezTo>
                    <a:pt x="181" y="0"/>
                    <a:pt x="188" y="5"/>
                    <a:pt x="190" y="12"/>
                  </a:cubicBezTo>
                  <a:cubicBezTo>
                    <a:pt x="194" y="23"/>
                    <a:pt x="186" y="35"/>
                    <a:pt x="174" y="36"/>
                  </a:cubicBezTo>
                  <a:cubicBezTo>
                    <a:pt x="174" y="36"/>
                    <a:pt x="173" y="36"/>
                    <a:pt x="173" y="36"/>
                  </a:cubicBezTo>
                  <a:cubicBezTo>
                    <a:pt x="122" y="36"/>
                    <a:pt x="72" y="36"/>
                    <a:pt x="22" y="36"/>
                  </a:cubicBezTo>
                  <a:cubicBezTo>
                    <a:pt x="14" y="36"/>
                    <a:pt x="7" y="31"/>
                    <a:pt x="4" y="24"/>
                  </a:cubicBezTo>
                  <a:cubicBezTo>
                    <a:pt x="0" y="13"/>
                    <a:pt x="8" y="0"/>
                    <a:pt x="21" y="0"/>
                  </a:cubicBezTo>
                  <a:cubicBezTo>
                    <a:pt x="43" y="0"/>
                    <a:pt x="65" y="0"/>
                    <a:pt x="88" y="0"/>
                  </a:cubicBezTo>
                  <a:cubicBezTo>
                    <a:pt x="91" y="0"/>
                    <a:pt x="94" y="0"/>
                    <a:pt x="97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32462F79-40ED-438B-B03B-F1D2354EF4CB}"/>
                </a:ext>
              </a:extLst>
            </p:cNvPr>
            <p:cNvSpPr/>
            <p:nvPr/>
          </p:nvSpPr>
          <p:spPr bwMode="auto">
            <a:xfrm>
              <a:off x="2203" y="3037"/>
              <a:ext cx="150" cy="31"/>
            </a:xfrm>
            <a:custGeom>
              <a:avLst/>
              <a:gdLst/>
              <a:ahLst/>
              <a:cxnLst>
                <a:cxn ang="0">
                  <a:pos x="83" y="35"/>
                </a:cxn>
                <a:cxn ang="0">
                  <a:pos x="18" y="35"/>
                </a:cxn>
                <a:cxn ang="0">
                  <a:pos x="0" y="18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147" y="0"/>
                </a:cxn>
                <a:cxn ang="0">
                  <a:pos x="164" y="10"/>
                </a:cxn>
                <a:cxn ang="0">
                  <a:pos x="148" y="35"/>
                </a:cxn>
                <a:cxn ang="0">
                  <a:pos x="125" y="35"/>
                </a:cxn>
                <a:cxn ang="0">
                  <a:pos x="83" y="35"/>
                </a:cxn>
              </a:cxnLst>
              <a:rect l="0" t="0" r="r" b="b"/>
              <a:pathLst>
                <a:path w="169" h="35">
                  <a:moveTo>
                    <a:pt x="83" y="35"/>
                  </a:moveTo>
                  <a:cubicBezTo>
                    <a:pt x="61" y="35"/>
                    <a:pt x="40" y="35"/>
                    <a:pt x="18" y="35"/>
                  </a:cubicBezTo>
                  <a:cubicBezTo>
                    <a:pt x="8" y="35"/>
                    <a:pt x="1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62" y="0"/>
                    <a:pt x="104" y="0"/>
                    <a:pt x="147" y="0"/>
                  </a:cubicBezTo>
                  <a:cubicBezTo>
                    <a:pt x="154" y="0"/>
                    <a:pt x="161" y="3"/>
                    <a:pt x="164" y="10"/>
                  </a:cubicBezTo>
                  <a:cubicBezTo>
                    <a:pt x="169" y="22"/>
                    <a:pt x="161" y="35"/>
                    <a:pt x="148" y="35"/>
                  </a:cubicBezTo>
                  <a:cubicBezTo>
                    <a:pt x="140" y="35"/>
                    <a:pt x="133" y="35"/>
                    <a:pt x="125" y="35"/>
                  </a:cubicBezTo>
                  <a:cubicBezTo>
                    <a:pt x="111" y="35"/>
                    <a:pt x="97" y="35"/>
                    <a:pt x="83" y="35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5" name="Freeform 146">
              <a:extLst>
                <a:ext uri="{FF2B5EF4-FFF2-40B4-BE49-F238E27FC236}">
                  <a16:creationId xmlns:a16="http://schemas.microsoft.com/office/drawing/2014/main" id="{C0A665CC-FCBB-4FF5-8EA2-0A867ECDACB9}"/>
                </a:ext>
              </a:extLst>
            </p:cNvPr>
            <p:cNvSpPr/>
            <p:nvPr/>
          </p:nvSpPr>
          <p:spPr bwMode="auto">
            <a:xfrm>
              <a:off x="2203" y="2878"/>
              <a:ext cx="151" cy="31"/>
            </a:xfrm>
            <a:custGeom>
              <a:avLst/>
              <a:gdLst/>
              <a:ahLst/>
              <a:cxnLst>
                <a:cxn ang="0">
                  <a:pos x="83" y="35"/>
                </a:cxn>
                <a:cxn ang="0">
                  <a:pos x="19" y="35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146" y="0"/>
                </a:cxn>
                <a:cxn ang="0">
                  <a:pos x="163" y="9"/>
                </a:cxn>
                <a:cxn ang="0">
                  <a:pos x="148" y="35"/>
                </a:cxn>
                <a:cxn ang="0">
                  <a:pos x="83" y="35"/>
                </a:cxn>
              </a:cxnLst>
              <a:rect l="0" t="0" r="r" b="b"/>
              <a:pathLst>
                <a:path w="170" h="36">
                  <a:moveTo>
                    <a:pt x="83" y="35"/>
                  </a:moveTo>
                  <a:cubicBezTo>
                    <a:pt x="61" y="35"/>
                    <a:pt x="40" y="35"/>
                    <a:pt x="19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1" y="9"/>
                    <a:pt x="7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62" y="0"/>
                    <a:pt x="104" y="0"/>
                    <a:pt x="146" y="0"/>
                  </a:cubicBezTo>
                  <a:cubicBezTo>
                    <a:pt x="154" y="0"/>
                    <a:pt x="160" y="2"/>
                    <a:pt x="163" y="9"/>
                  </a:cubicBezTo>
                  <a:cubicBezTo>
                    <a:pt x="170" y="21"/>
                    <a:pt x="161" y="35"/>
                    <a:pt x="148" y="35"/>
                  </a:cubicBezTo>
                  <a:cubicBezTo>
                    <a:pt x="126" y="36"/>
                    <a:pt x="104" y="35"/>
                    <a:pt x="83" y="35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7" name="Freeform 147">
              <a:extLst>
                <a:ext uri="{FF2B5EF4-FFF2-40B4-BE49-F238E27FC236}">
                  <a16:creationId xmlns:a16="http://schemas.microsoft.com/office/drawing/2014/main" id="{C32271D6-16A1-46C1-AB2B-43809B094D6E}"/>
                </a:ext>
              </a:extLst>
            </p:cNvPr>
            <p:cNvSpPr/>
            <p:nvPr/>
          </p:nvSpPr>
          <p:spPr bwMode="auto">
            <a:xfrm>
              <a:off x="2263" y="3114"/>
              <a:ext cx="131" cy="3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128" y="0"/>
                </a:cxn>
                <a:cxn ang="0">
                  <a:pos x="146" y="13"/>
                </a:cxn>
                <a:cxn ang="0">
                  <a:pos x="131" y="35"/>
                </a:cxn>
                <a:cxn ang="0">
                  <a:pos x="129" y="36"/>
                </a:cxn>
                <a:cxn ang="0">
                  <a:pos x="19" y="36"/>
                </a:cxn>
                <a:cxn ang="0">
                  <a:pos x="1" y="20"/>
                </a:cxn>
                <a:cxn ang="0">
                  <a:pos x="15" y="0"/>
                </a:cxn>
                <a:cxn ang="0">
                  <a:pos x="21" y="0"/>
                </a:cxn>
                <a:cxn ang="0">
                  <a:pos x="74" y="0"/>
                </a:cxn>
              </a:cxnLst>
              <a:rect l="0" t="0" r="r" b="b"/>
              <a:pathLst>
                <a:path w="149" h="36">
                  <a:moveTo>
                    <a:pt x="74" y="0"/>
                  </a:moveTo>
                  <a:cubicBezTo>
                    <a:pt x="92" y="0"/>
                    <a:pt x="110" y="0"/>
                    <a:pt x="128" y="0"/>
                  </a:cubicBezTo>
                  <a:cubicBezTo>
                    <a:pt x="137" y="0"/>
                    <a:pt x="144" y="5"/>
                    <a:pt x="146" y="13"/>
                  </a:cubicBezTo>
                  <a:cubicBezTo>
                    <a:pt x="149" y="24"/>
                    <a:pt x="142" y="34"/>
                    <a:pt x="131" y="35"/>
                  </a:cubicBezTo>
                  <a:cubicBezTo>
                    <a:pt x="131" y="35"/>
                    <a:pt x="130" y="36"/>
                    <a:pt x="129" y="36"/>
                  </a:cubicBezTo>
                  <a:cubicBezTo>
                    <a:pt x="92" y="36"/>
                    <a:pt x="55" y="36"/>
                    <a:pt x="19" y="36"/>
                  </a:cubicBezTo>
                  <a:cubicBezTo>
                    <a:pt x="9" y="36"/>
                    <a:pt x="2" y="28"/>
                    <a:pt x="1" y="20"/>
                  </a:cubicBezTo>
                  <a:cubicBezTo>
                    <a:pt x="0" y="10"/>
                    <a:pt x="6" y="2"/>
                    <a:pt x="15" y="0"/>
                  </a:cubicBezTo>
                  <a:cubicBezTo>
                    <a:pt x="17" y="0"/>
                    <a:pt x="19" y="0"/>
                    <a:pt x="21" y="0"/>
                  </a:cubicBezTo>
                  <a:cubicBezTo>
                    <a:pt x="38" y="0"/>
                    <a:pt x="56" y="0"/>
                    <a:pt x="74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8" name="Freeform 148">
              <a:extLst>
                <a:ext uri="{FF2B5EF4-FFF2-40B4-BE49-F238E27FC236}">
                  <a16:creationId xmlns:a16="http://schemas.microsoft.com/office/drawing/2014/main" id="{41ADC28D-220E-4C4D-B7FA-BD615F004C18}"/>
                </a:ext>
              </a:extLst>
            </p:cNvPr>
            <p:cNvSpPr/>
            <p:nvPr/>
          </p:nvSpPr>
          <p:spPr bwMode="auto">
            <a:xfrm>
              <a:off x="2261" y="2800"/>
              <a:ext cx="135" cy="3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30" y="0"/>
                </a:cxn>
                <a:cxn ang="0">
                  <a:pos x="147" y="9"/>
                </a:cxn>
                <a:cxn ang="0">
                  <a:pos x="132" y="35"/>
                </a:cxn>
                <a:cxn ang="0">
                  <a:pos x="130" y="36"/>
                </a:cxn>
                <a:cxn ang="0">
                  <a:pos x="22" y="36"/>
                </a:cxn>
                <a:cxn ang="0">
                  <a:pos x="4" y="24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76" y="0"/>
                </a:cxn>
              </a:cxnLst>
              <a:rect l="0" t="0" r="r" b="b"/>
              <a:pathLst>
                <a:path w="153" h="36">
                  <a:moveTo>
                    <a:pt x="76" y="0"/>
                  </a:moveTo>
                  <a:cubicBezTo>
                    <a:pt x="94" y="0"/>
                    <a:pt x="112" y="0"/>
                    <a:pt x="130" y="0"/>
                  </a:cubicBezTo>
                  <a:cubicBezTo>
                    <a:pt x="137" y="0"/>
                    <a:pt x="143" y="3"/>
                    <a:pt x="147" y="9"/>
                  </a:cubicBezTo>
                  <a:cubicBezTo>
                    <a:pt x="153" y="21"/>
                    <a:pt x="145" y="35"/>
                    <a:pt x="132" y="35"/>
                  </a:cubicBezTo>
                  <a:cubicBezTo>
                    <a:pt x="131" y="36"/>
                    <a:pt x="131" y="36"/>
                    <a:pt x="130" y="36"/>
                  </a:cubicBezTo>
                  <a:cubicBezTo>
                    <a:pt x="94" y="36"/>
                    <a:pt x="58" y="36"/>
                    <a:pt x="22" y="36"/>
                  </a:cubicBezTo>
                  <a:cubicBezTo>
                    <a:pt x="13" y="36"/>
                    <a:pt x="7" y="31"/>
                    <a:pt x="4" y="24"/>
                  </a:cubicBezTo>
                  <a:cubicBezTo>
                    <a:pt x="0" y="13"/>
                    <a:pt x="7" y="2"/>
                    <a:pt x="18" y="0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41" y="0"/>
                    <a:pt x="58" y="0"/>
                    <a:pt x="76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9" name="Freeform 149">
              <a:extLst>
                <a:ext uri="{FF2B5EF4-FFF2-40B4-BE49-F238E27FC236}">
                  <a16:creationId xmlns:a16="http://schemas.microsoft.com/office/drawing/2014/main" id="{D8AB3366-D5E5-49BC-97CB-ED7239CADBC6}"/>
                </a:ext>
              </a:extLst>
            </p:cNvPr>
            <p:cNvSpPr/>
            <p:nvPr/>
          </p:nvSpPr>
          <p:spPr bwMode="auto">
            <a:xfrm>
              <a:off x="2531" y="2694"/>
              <a:ext cx="101" cy="37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16" y="42"/>
                </a:cxn>
                <a:cxn ang="0">
                  <a:pos x="0" y="26"/>
                </a:cxn>
                <a:cxn ang="0">
                  <a:pos x="0" y="15"/>
                </a:cxn>
                <a:cxn ang="0">
                  <a:pos x="15" y="0"/>
                </a:cxn>
                <a:cxn ang="0">
                  <a:pos x="99" y="0"/>
                </a:cxn>
                <a:cxn ang="0">
                  <a:pos x="114" y="14"/>
                </a:cxn>
                <a:cxn ang="0">
                  <a:pos x="114" y="28"/>
                </a:cxn>
                <a:cxn ang="0">
                  <a:pos x="99" y="42"/>
                </a:cxn>
                <a:cxn ang="0">
                  <a:pos x="57" y="42"/>
                </a:cxn>
              </a:cxnLst>
              <a:rect l="0" t="0" r="r" b="b"/>
              <a:pathLst>
                <a:path w="114" h="42">
                  <a:moveTo>
                    <a:pt x="57" y="42"/>
                  </a:moveTo>
                  <a:cubicBezTo>
                    <a:pt x="43" y="42"/>
                    <a:pt x="29" y="42"/>
                    <a:pt x="16" y="42"/>
                  </a:cubicBezTo>
                  <a:cubicBezTo>
                    <a:pt x="6" y="42"/>
                    <a:pt x="0" y="36"/>
                    <a:pt x="0" y="26"/>
                  </a:cubicBezTo>
                  <a:cubicBezTo>
                    <a:pt x="0" y="22"/>
                    <a:pt x="0" y="18"/>
                    <a:pt x="0" y="15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43" y="0"/>
                    <a:pt x="71" y="0"/>
                    <a:pt x="99" y="0"/>
                  </a:cubicBezTo>
                  <a:cubicBezTo>
                    <a:pt x="108" y="0"/>
                    <a:pt x="114" y="6"/>
                    <a:pt x="114" y="14"/>
                  </a:cubicBezTo>
                  <a:cubicBezTo>
                    <a:pt x="114" y="19"/>
                    <a:pt x="114" y="23"/>
                    <a:pt x="114" y="28"/>
                  </a:cubicBezTo>
                  <a:cubicBezTo>
                    <a:pt x="114" y="36"/>
                    <a:pt x="108" y="42"/>
                    <a:pt x="99" y="42"/>
                  </a:cubicBezTo>
                  <a:cubicBezTo>
                    <a:pt x="85" y="42"/>
                    <a:pt x="71" y="42"/>
                    <a:pt x="57" y="42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2" name="Freeform 150">
              <a:extLst>
                <a:ext uri="{FF2B5EF4-FFF2-40B4-BE49-F238E27FC236}">
                  <a16:creationId xmlns:a16="http://schemas.microsoft.com/office/drawing/2014/main" id="{808F9ECA-59CD-4753-9AB0-2AD23B96B1AB}"/>
                </a:ext>
              </a:extLst>
            </p:cNvPr>
            <p:cNvSpPr/>
            <p:nvPr/>
          </p:nvSpPr>
          <p:spPr bwMode="auto">
            <a:xfrm>
              <a:off x="2562" y="2737"/>
              <a:ext cx="35" cy="3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6" y="0"/>
                </a:cxn>
                <a:cxn ang="0">
                  <a:pos x="40" y="4"/>
                </a:cxn>
                <a:cxn ang="0">
                  <a:pos x="40" y="27"/>
                </a:cxn>
                <a:cxn ang="0">
                  <a:pos x="27" y="43"/>
                </a:cxn>
                <a:cxn ang="0">
                  <a:pos x="9" y="41"/>
                </a:cxn>
                <a:cxn ang="0">
                  <a:pos x="1" y="29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20" y="0"/>
                </a:cxn>
              </a:cxnLst>
              <a:rect l="0" t="0" r="r" b="b"/>
              <a:pathLst>
                <a:path w="40" h="44">
                  <a:moveTo>
                    <a:pt x="20" y="0"/>
                  </a:moveTo>
                  <a:cubicBezTo>
                    <a:pt x="26" y="0"/>
                    <a:pt x="31" y="0"/>
                    <a:pt x="36" y="0"/>
                  </a:cubicBezTo>
                  <a:cubicBezTo>
                    <a:pt x="39" y="0"/>
                    <a:pt x="40" y="1"/>
                    <a:pt x="40" y="4"/>
                  </a:cubicBezTo>
                  <a:cubicBezTo>
                    <a:pt x="40" y="12"/>
                    <a:pt x="40" y="19"/>
                    <a:pt x="40" y="27"/>
                  </a:cubicBezTo>
                  <a:cubicBezTo>
                    <a:pt x="40" y="36"/>
                    <a:pt x="35" y="41"/>
                    <a:pt x="27" y="43"/>
                  </a:cubicBezTo>
                  <a:cubicBezTo>
                    <a:pt x="21" y="44"/>
                    <a:pt x="15" y="44"/>
                    <a:pt x="9" y="41"/>
                  </a:cubicBezTo>
                  <a:cubicBezTo>
                    <a:pt x="4" y="39"/>
                    <a:pt x="1" y="35"/>
                    <a:pt x="1" y="29"/>
                  </a:cubicBezTo>
                  <a:cubicBezTo>
                    <a:pt x="0" y="20"/>
                    <a:pt x="1" y="12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9" y="0"/>
                    <a:pt x="15" y="0"/>
                    <a:pt x="20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3" name="Freeform 151">
              <a:extLst>
                <a:ext uri="{FF2B5EF4-FFF2-40B4-BE49-F238E27FC236}">
                  <a16:creationId xmlns:a16="http://schemas.microsoft.com/office/drawing/2014/main" id="{58774C19-0E39-43E5-9C49-86060FD4FEB2}"/>
                </a:ext>
              </a:extLst>
            </p:cNvPr>
            <p:cNvSpPr/>
            <p:nvPr/>
          </p:nvSpPr>
          <p:spPr bwMode="auto">
            <a:xfrm>
              <a:off x="2558" y="2841"/>
              <a:ext cx="46" cy="164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32" y="133"/>
                </a:cxn>
                <a:cxn ang="0">
                  <a:pos x="35" y="137"/>
                </a:cxn>
                <a:cxn ang="0">
                  <a:pos x="51" y="164"/>
                </a:cxn>
                <a:cxn ang="0">
                  <a:pos x="27" y="185"/>
                </a:cxn>
                <a:cxn ang="0">
                  <a:pos x="2" y="164"/>
                </a:cxn>
                <a:cxn ang="0">
                  <a:pos x="19" y="137"/>
                </a:cxn>
                <a:cxn ang="0">
                  <a:pos x="22" y="133"/>
                </a:cxn>
                <a:cxn ang="0">
                  <a:pos x="22" y="3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2" y="2"/>
                </a:cxn>
                <a:cxn ang="0">
                  <a:pos x="32" y="11"/>
                </a:cxn>
                <a:cxn ang="0">
                  <a:pos x="32" y="68"/>
                </a:cxn>
              </a:cxnLst>
              <a:rect l="0" t="0" r="r" b="b"/>
              <a:pathLst>
                <a:path w="52" h="185">
                  <a:moveTo>
                    <a:pt x="32" y="68"/>
                  </a:moveTo>
                  <a:cubicBezTo>
                    <a:pt x="32" y="90"/>
                    <a:pt x="32" y="111"/>
                    <a:pt x="32" y="133"/>
                  </a:cubicBezTo>
                  <a:cubicBezTo>
                    <a:pt x="32" y="135"/>
                    <a:pt x="33" y="136"/>
                    <a:pt x="35" y="137"/>
                  </a:cubicBezTo>
                  <a:cubicBezTo>
                    <a:pt x="47" y="140"/>
                    <a:pt x="53" y="152"/>
                    <a:pt x="51" y="164"/>
                  </a:cubicBezTo>
                  <a:cubicBezTo>
                    <a:pt x="50" y="176"/>
                    <a:pt x="39" y="185"/>
                    <a:pt x="27" y="185"/>
                  </a:cubicBezTo>
                  <a:cubicBezTo>
                    <a:pt x="15" y="185"/>
                    <a:pt x="4" y="176"/>
                    <a:pt x="2" y="164"/>
                  </a:cubicBezTo>
                  <a:cubicBezTo>
                    <a:pt x="0" y="152"/>
                    <a:pt x="7" y="140"/>
                    <a:pt x="19" y="137"/>
                  </a:cubicBezTo>
                  <a:cubicBezTo>
                    <a:pt x="21" y="136"/>
                    <a:pt x="22" y="135"/>
                    <a:pt x="22" y="133"/>
                  </a:cubicBezTo>
                  <a:cubicBezTo>
                    <a:pt x="22" y="90"/>
                    <a:pt x="22" y="46"/>
                    <a:pt x="22" y="3"/>
                  </a:cubicBezTo>
                  <a:cubicBezTo>
                    <a:pt x="22" y="0"/>
                    <a:pt x="22" y="0"/>
                    <a:pt x="25" y="0"/>
                  </a:cubicBezTo>
                  <a:cubicBezTo>
                    <a:pt x="27" y="0"/>
                    <a:pt x="29" y="0"/>
                    <a:pt x="30" y="0"/>
                  </a:cubicBezTo>
                  <a:cubicBezTo>
                    <a:pt x="32" y="0"/>
                    <a:pt x="32" y="0"/>
                    <a:pt x="32" y="2"/>
                  </a:cubicBezTo>
                  <a:cubicBezTo>
                    <a:pt x="32" y="5"/>
                    <a:pt x="32" y="8"/>
                    <a:pt x="32" y="11"/>
                  </a:cubicBezTo>
                  <a:cubicBezTo>
                    <a:pt x="32" y="30"/>
                    <a:pt x="32" y="49"/>
                    <a:pt x="32" y="68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4" name="Freeform 152">
              <a:extLst>
                <a:ext uri="{FF2B5EF4-FFF2-40B4-BE49-F238E27FC236}">
                  <a16:creationId xmlns:a16="http://schemas.microsoft.com/office/drawing/2014/main" id="{8789F7F8-418B-4654-8AD9-B246284B6F7E}"/>
                </a:ext>
              </a:extLst>
            </p:cNvPr>
            <p:cNvSpPr/>
            <p:nvPr/>
          </p:nvSpPr>
          <p:spPr bwMode="auto">
            <a:xfrm>
              <a:off x="2600" y="2912"/>
              <a:ext cx="52" cy="5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9" y="17"/>
                </a:cxn>
                <a:cxn ang="0">
                  <a:pos x="17" y="59"/>
                </a:cxn>
                <a:cxn ang="0">
                  <a:pos x="0" y="42"/>
                </a:cxn>
                <a:cxn ang="0">
                  <a:pos x="43" y="0"/>
                </a:cxn>
              </a:cxnLst>
              <a:rect l="0" t="0" r="r" b="b"/>
              <a:pathLst>
                <a:path w="59" h="59">
                  <a:moveTo>
                    <a:pt x="43" y="0"/>
                  </a:moveTo>
                  <a:cubicBezTo>
                    <a:pt x="48" y="5"/>
                    <a:pt x="53" y="11"/>
                    <a:pt x="59" y="17"/>
                  </a:cubicBezTo>
                  <a:cubicBezTo>
                    <a:pt x="45" y="31"/>
                    <a:pt x="31" y="45"/>
                    <a:pt x="17" y="59"/>
                  </a:cubicBezTo>
                  <a:cubicBezTo>
                    <a:pt x="14" y="51"/>
                    <a:pt x="9" y="45"/>
                    <a:pt x="0" y="42"/>
                  </a:cubicBezTo>
                  <a:cubicBezTo>
                    <a:pt x="14" y="28"/>
                    <a:pt x="29" y="14"/>
                    <a:pt x="43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F3EF0F24-6215-4C25-955D-700674EF561F}"/>
              </a:ext>
            </a:extLst>
          </p:cNvPr>
          <p:cNvSpPr txBox="1"/>
          <p:nvPr/>
        </p:nvSpPr>
        <p:spPr>
          <a:xfrm>
            <a:off x="8496546" y="4698622"/>
            <a:ext cx="81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separate measure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6DF19A0-DD32-4E7B-8ACE-5A278E31935A}"/>
              </a:ext>
            </a:extLst>
          </p:cNvPr>
          <p:cNvSpPr txBox="1"/>
          <p:nvPr/>
        </p:nvSpPr>
        <p:spPr>
          <a:xfrm>
            <a:off x="9202839" y="6085378"/>
            <a:ext cx="1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70% reduction </a:t>
            </a:r>
            <a:br>
              <a:rPr lang="en-US" dirty="0">
                <a:solidFill>
                  <a:schemeClr val="accent3"/>
                </a:solidFill>
              </a:rPr>
            </a:br>
            <a:endParaRPr lang="en-GB" sz="800" b="0" dirty="0">
              <a:solidFill>
                <a:srgbClr val="FF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15C8799-B85E-4A79-9398-1469AC114274}"/>
              </a:ext>
            </a:extLst>
          </p:cNvPr>
          <p:cNvSpPr/>
          <p:nvPr/>
        </p:nvSpPr>
        <p:spPr>
          <a:xfrm>
            <a:off x="8437054" y="4107595"/>
            <a:ext cx="1887394" cy="113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Metrics</a:t>
            </a:r>
            <a:endParaRPr lang="en-GB" sz="9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E8D8135-86A6-46C4-8AC9-EC2E5920EA76}"/>
              </a:ext>
            </a:extLst>
          </p:cNvPr>
          <p:cNvSpPr/>
          <p:nvPr/>
        </p:nvSpPr>
        <p:spPr>
          <a:xfrm>
            <a:off x="8437054" y="4237056"/>
            <a:ext cx="914400" cy="113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Accuracy</a:t>
            </a:r>
            <a:endParaRPr lang="en-GB" sz="8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9D3B102-9F0F-4DF8-8F40-3538722D5B91}"/>
              </a:ext>
            </a:extLst>
          </p:cNvPr>
          <p:cNvSpPr/>
          <p:nvPr/>
        </p:nvSpPr>
        <p:spPr>
          <a:xfrm>
            <a:off x="9410048" y="4237056"/>
            <a:ext cx="914400" cy="113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Effort (in hrs)</a:t>
            </a:r>
            <a:endParaRPr lang="en-GB" sz="9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3D902F-3D5B-41B5-90A2-16443442F404}"/>
              </a:ext>
            </a:extLst>
          </p:cNvPr>
          <p:cNvSpPr txBox="1"/>
          <p:nvPr/>
        </p:nvSpPr>
        <p:spPr>
          <a:xfrm>
            <a:off x="9366807" y="4893053"/>
            <a:ext cx="101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~ 1 to 2 mins for sign comp 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F28E6E-4C51-423E-A19C-E7523048C9F8}"/>
              </a:ext>
            </a:extLst>
          </p:cNvPr>
          <p:cNvSpPr/>
          <p:nvPr/>
        </p:nvSpPr>
        <p:spPr>
          <a:xfrm rot="16200000">
            <a:off x="1267915" y="4649168"/>
            <a:ext cx="1378336" cy="287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process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C893F22-B5A4-420C-98A6-99D6FB62D826}"/>
              </a:ext>
            </a:extLst>
          </p:cNvPr>
          <p:cNvSpPr/>
          <p:nvPr/>
        </p:nvSpPr>
        <p:spPr>
          <a:xfrm rot="16200000">
            <a:off x="1208294" y="6170576"/>
            <a:ext cx="1497578" cy="2871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 Process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6080381-7ADF-4B93-8308-04F75D076238}"/>
              </a:ext>
            </a:extLst>
          </p:cNvPr>
          <p:cNvCxnSpPr>
            <a:cxnSpLocks/>
          </p:cNvCxnSpPr>
          <p:nvPr/>
        </p:nvCxnSpPr>
        <p:spPr>
          <a:xfrm flipV="1">
            <a:off x="1813492" y="5504819"/>
            <a:ext cx="9966960" cy="1478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FF2908-18ED-4731-B9B7-D17AE202492C}"/>
              </a:ext>
            </a:extLst>
          </p:cNvPr>
          <p:cNvGrpSpPr/>
          <p:nvPr/>
        </p:nvGrpSpPr>
        <p:grpSpPr>
          <a:xfrm>
            <a:off x="2112783" y="4002502"/>
            <a:ext cx="5200931" cy="1140440"/>
            <a:chOff x="1613507" y="4060167"/>
            <a:chExt cx="5200931" cy="11404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1DF8F283-02BD-4FA6-9930-139BE94CF250}"/>
                </a:ext>
              </a:extLst>
            </p:cNvPr>
            <p:cNvGrpSpPr/>
            <p:nvPr/>
          </p:nvGrpSpPr>
          <p:grpSpPr>
            <a:xfrm>
              <a:off x="1613507" y="4353444"/>
              <a:ext cx="750350" cy="847163"/>
              <a:chOff x="413297" y="2761910"/>
              <a:chExt cx="750350" cy="847163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13B80397-59BE-4477-B543-E029BFFADE6F}"/>
                  </a:ext>
                </a:extLst>
              </p:cNvPr>
              <p:cNvGrpSpPr/>
              <p:nvPr/>
            </p:nvGrpSpPr>
            <p:grpSpPr>
              <a:xfrm>
                <a:off x="521772" y="2761910"/>
                <a:ext cx="533400" cy="398233"/>
                <a:chOff x="671584" y="2622629"/>
                <a:chExt cx="533400" cy="398233"/>
              </a:xfrm>
            </p:grpSpPr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7D27084B-5F74-4C8D-8F22-C612DF61696E}"/>
                    </a:ext>
                  </a:extLst>
                </p:cNvPr>
                <p:cNvSpPr txBox="1"/>
                <p:nvPr/>
              </p:nvSpPr>
              <p:spPr>
                <a:xfrm>
                  <a:off x="671584" y="2805418"/>
                  <a:ext cx="5334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6E7E8">
                          <a:lumMod val="2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rPr>
                    <a:t>Client</a:t>
                  </a: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E7E8">
                        <a:lumMod val="25000"/>
                      </a:srgbClr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grpSp>
              <p:nvGrpSpPr>
                <p:cNvPr id="286" name="Group 17">
                  <a:extLst>
                    <a:ext uri="{FF2B5EF4-FFF2-40B4-BE49-F238E27FC236}">
                      <a16:creationId xmlns:a16="http://schemas.microsoft.com/office/drawing/2014/main" id="{8BBD36EF-4563-48F4-8CB6-91F89B57F53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3984" y="2622629"/>
                  <a:ext cx="228600" cy="195349"/>
                  <a:chOff x="4286277" y="1219200"/>
                  <a:chExt cx="569974" cy="591870"/>
                </a:xfrm>
                <a:solidFill>
                  <a:schemeClr val="bg1"/>
                </a:solidFill>
              </p:grpSpPr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792FC21A-31A8-47C9-892F-39A186760E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19600" y="1219200"/>
                    <a:ext cx="301171" cy="312057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288" name="Freeform 613">
                    <a:extLst>
                      <a:ext uri="{FF2B5EF4-FFF2-40B4-BE49-F238E27FC236}">
                        <a16:creationId xmlns:a16="http://schemas.microsoft.com/office/drawing/2014/main" id="{D1DBA8C8-B5CE-494F-B9C2-0528E6BDDD8B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286277" y="1541731"/>
                    <a:ext cx="219389" cy="26417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290" name="Freeform 614">
                    <a:extLst>
                      <a:ext uri="{FF2B5EF4-FFF2-40B4-BE49-F238E27FC236}">
                        <a16:creationId xmlns:a16="http://schemas.microsoft.com/office/drawing/2014/main" id="{06F3CF4A-2B15-48DD-8897-6B1FA851FFCE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636862" y="1546894"/>
                    <a:ext cx="219389" cy="26417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054138E-F510-4F06-B7D6-313323B1296E}"/>
                  </a:ext>
                </a:extLst>
              </p:cNvPr>
              <p:cNvSpPr/>
              <p:nvPr/>
            </p:nvSpPr>
            <p:spPr>
              <a:xfrm>
                <a:off x="413297" y="3085853"/>
                <a:ext cx="7503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39598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MS PGothic" pitchFamily="34" charset="-128"/>
                    <a:cs typeface="Arial" charset="0"/>
                  </a:rPr>
                  <a:t>Sends request to perform transaction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0E93FB-E00E-44EA-8685-C00B6AB2DF50}"/>
                </a:ext>
              </a:extLst>
            </p:cNvPr>
            <p:cNvGrpSpPr/>
            <p:nvPr/>
          </p:nvGrpSpPr>
          <p:grpSpPr>
            <a:xfrm>
              <a:off x="1988250" y="4302478"/>
              <a:ext cx="4826188" cy="897827"/>
              <a:chOff x="802485" y="4302478"/>
              <a:chExt cx="4826188" cy="89782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E57C0488-1844-4DED-8B0D-EBF52B4E1B8C}"/>
                  </a:ext>
                </a:extLst>
              </p:cNvPr>
              <p:cNvGrpSpPr/>
              <p:nvPr/>
            </p:nvGrpSpPr>
            <p:grpSpPr>
              <a:xfrm>
                <a:off x="1157311" y="4413203"/>
                <a:ext cx="739596" cy="568691"/>
                <a:chOff x="2479684" y="2775596"/>
                <a:chExt cx="739596" cy="568691"/>
              </a:xfrm>
            </p:grpSpPr>
            <p:pic>
              <p:nvPicPr>
                <p:cNvPr id="292" name="Picture 291">
                  <a:extLst>
                    <a:ext uri="{FF2B5EF4-FFF2-40B4-BE49-F238E27FC236}">
                      <a16:creationId xmlns:a16="http://schemas.microsoft.com/office/drawing/2014/main" id="{C457DEE0-5644-420F-9ED1-6C9758C76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602" y="2775596"/>
                  <a:ext cx="365760" cy="267889"/>
                </a:xfrm>
                <a:prstGeom prst="rect">
                  <a:avLst/>
                </a:prstGeom>
                <a:solidFill>
                  <a:schemeClr val="bg1"/>
                </a:solidFill>
                <a:effectLst/>
              </p:spPr>
            </p:pic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A052261E-54FE-48DE-9EA1-8CA540C1C75B}"/>
                    </a:ext>
                  </a:extLst>
                </p:cNvPr>
                <p:cNvSpPr/>
                <p:nvPr/>
              </p:nvSpPr>
              <p:spPr>
                <a:xfrm>
                  <a:off x="2479684" y="3005733"/>
                  <a:ext cx="73959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78B9"/>
                      </a:solidFill>
                      <a:effectLst/>
                      <a:uLnTx/>
                      <a:uFillTx/>
                      <a:latin typeface="Arial"/>
                      <a:ea typeface="MS PGothic" pitchFamily="34" charset="-128"/>
                      <a:cs typeface="Arial" charset="0"/>
                    </a:rPr>
                    <a:t>OTT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800" dirty="0">
                      <a:solidFill>
                        <a:srgbClr val="0178B9"/>
                      </a:solidFill>
                      <a:latin typeface="Arial"/>
                    </a:rPr>
                    <a:t>Form</a:t>
                  </a:r>
                  <a:endParaRPr kumimoji="0" lang="en-GB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78B9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294" name="Isosceles Triangle 293">
                <a:extLst>
                  <a:ext uri="{FF2B5EF4-FFF2-40B4-BE49-F238E27FC236}">
                    <a16:creationId xmlns:a16="http://schemas.microsoft.com/office/drawing/2014/main" id="{BD850065-7285-40D2-B205-B81440444A0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173624" y="4538773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529306AB-24A2-4C4F-BAB5-938AFA66798A}"/>
                  </a:ext>
                </a:extLst>
              </p:cNvPr>
              <p:cNvGrpSpPr/>
              <p:nvPr/>
            </p:nvGrpSpPr>
            <p:grpSpPr>
              <a:xfrm>
                <a:off x="1954365" y="4302478"/>
                <a:ext cx="664919" cy="897827"/>
                <a:chOff x="592918" y="2638189"/>
                <a:chExt cx="590814" cy="897827"/>
              </a:xfrm>
            </p:grpSpPr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71B4414A-2CCD-4689-BEBC-9F15F98AF09F}"/>
                    </a:ext>
                  </a:extLst>
                </p:cNvPr>
                <p:cNvSpPr txBox="1"/>
                <p:nvPr/>
              </p:nvSpPr>
              <p:spPr>
                <a:xfrm>
                  <a:off x="592918" y="2828130"/>
                  <a:ext cx="590814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</a:rPr>
                    <a:t>Maker checks the form for signature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297" name="Group 17">
                  <a:extLst>
                    <a:ext uri="{FF2B5EF4-FFF2-40B4-BE49-F238E27FC236}">
                      <a16:creationId xmlns:a16="http://schemas.microsoft.com/office/drawing/2014/main" id="{775A30DA-70DE-4594-86E5-6C91F0B1DB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70599" y="2638189"/>
                  <a:ext cx="228598" cy="195349"/>
                  <a:chOff x="4153169" y="1266344"/>
                  <a:chExt cx="569969" cy="591870"/>
                </a:xfrm>
                <a:solidFill>
                  <a:schemeClr val="bg1"/>
                </a:solidFill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4BB61B80-426C-4EBA-A59B-7E64B2AD4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487" y="1266344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299" name="Freeform 613">
                    <a:extLst>
                      <a:ext uri="{FF2B5EF4-FFF2-40B4-BE49-F238E27FC236}">
                        <a16:creationId xmlns:a16="http://schemas.microsoft.com/office/drawing/2014/main" id="{3599135D-DF54-440B-A525-64CF63EABAD9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153169" y="1588876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00" name="Freeform 614">
                    <a:extLst>
                      <a:ext uri="{FF2B5EF4-FFF2-40B4-BE49-F238E27FC236}">
                        <a16:creationId xmlns:a16="http://schemas.microsoft.com/office/drawing/2014/main" id="{FBAF2430-1B8F-45C3-8074-D301378E0E2F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503749" y="1594039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C3CE8601-0797-4C42-B26D-23FBDF6C11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826664" y="4516869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01B0109-2574-4AA6-82D8-AF14F4360EFF}"/>
                  </a:ext>
                </a:extLst>
              </p:cNvPr>
              <p:cNvGrpSpPr/>
              <p:nvPr/>
            </p:nvGrpSpPr>
            <p:grpSpPr>
              <a:xfrm>
                <a:off x="2668635" y="4307403"/>
                <a:ext cx="962982" cy="892902"/>
                <a:chOff x="468358" y="2638189"/>
                <a:chExt cx="855658" cy="892902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FDE7F3D9-F224-407F-B2E8-6A0E65460BAA}"/>
                    </a:ext>
                  </a:extLst>
                </p:cNvPr>
                <p:cNvSpPr txBox="1"/>
                <p:nvPr/>
              </p:nvSpPr>
              <p:spPr>
                <a:xfrm>
                  <a:off x="468358" y="2823205"/>
                  <a:ext cx="855658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</a:rPr>
                    <a:t>Maker compares signature in repository  against signature in the request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311" name="Group 17">
                  <a:extLst>
                    <a:ext uri="{FF2B5EF4-FFF2-40B4-BE49-F238E27FC236}">
                      <a16:creationId xmlns:a16="http://schemas.microsoft.com/office/drawing/2014/main" id="{FEE98594-768A-43E6-A3FC-D20ABC0024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70599" y="2638189"/>
                  <a:ext cx="228598" cy="195349"/>
                  <a:chOff x="4153169" y="1266344"/>
                  <a:chExt cx="569969" cy="591870"/>
                </a:xfrm>
                <a:solidFill>
                  <a:schemeClr val="bg1"/>
                </a:solidFill>
              </p:grpSpPr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C6A94057-B67E-40C6-97DE-FE8085760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487" y="1266344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13" name="Freeform 613">
                    <a:extLst>
                      <a:ext uri="{FF2B5EF4-FFF2-40B4-BE49-F238E27FC236}">
                        <a16:creationId xmlns:a16="http://schemas.microsoft.com/office/drawing/2014/main" id="{A987F713-8C81-4B29-93BC-89BEE70AFF7F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153169" y="1588876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14" name="Freeform 614">
                    <a:extLst>
                      <a:ext uri="{FF2B5EF4-FFF2-40B4-BE49-F238E27FC236}">
                        <a16:creationId xmlns:a16="http://schemas.microsoft.com/office/drawing/2014/main" id="{3BDAA79C-6115-4642-BCE4-01CE10FA2643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503749" y="1594039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315" name="Isosceles Triangle 314">
                <a:extLst>
                  <a:ext uri="{FF2B5EF4-FFF2-40B4-BE49-F238E27FC236}">
                    <a16:creationId xmlns:a16="http://schemas.microsoft.com/office/drawing/2014/main" id="{23FA1AA3-B93A-4F91-BF5E-AE117DF2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533608" y="4521794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2" name="Isosceles Triangle 321">
                <a:extLst>
                  <a:ext uri="{FF2B5EF4-FFF2-40B4-BE49-F238E27FC236}">
                    <a16:creationId xmlns:a16="http://schemas.microsoft.com/office/drawing/2014/main" id="{5B8AC85D-7F1F-4249-8145-C45FD015F45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565374" y="4545466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45046664-B61B-4365-9E0C-6F531B4CD635}"/>
                  </a:ext>
                </a:extLst>
              </p:cNvPr>
              <p:cNvGrpSpPr/>
              <p:nvPr/>
            </p:nvGrpSpPr>
            <p:grpSpPr>
              <a:xfrm>
                <a:off x="3854471" y="4324390"/>
                <a:ext cx="1424375" cy="558934"/>
                <a:chOff x="-320805" y="2638189"/>
                <a:chExt cx="1265625" cy="558934"/>
              </a:xfrm>
            </p:grpSpPr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7E4C519-1943-487A-A080-33154F88F336}"/>
                    </a:ext>
                  </a:extLst>
                </p:cNvPr>
                <p:cNvSpPr txBox="1"/>
                <p:nvPr/>
              </p:nvSpPr>
              <p:spPr>
                <a:xfrm>
                  <a:off x="-320805" y="2858569"/>
                  <a:ext cx="80901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  <a:latin typeface="Arial"/>
                    </a:rPr>
                    <a:t>Maker Process payment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325" name="Group 17">
                  <a:extLst>
                    <a:ext uri="{FF2B5EF4-FFF2-40B4-BE49-F238E27FC236}">
                      <a16:creationId xmlns:a16="http://schemas.microsoft.com/office/drawing/2014/main" id="{3FEE6088-9B0A-4A0D-BCEC-BE4CA73C784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39523" y="2638189"/>
                  <a:ext cx="984343" cy="209388"/>
                  <a:chOff x="2133323" y="1266344"/>
                  <a:chExt cx="2454336" cy="634406"/>
                </a:xfrm>
                <a:solidFill>
                  <a:schemeClr val="bg1"/>
                </a:solidFill>
              </p:grpSpPr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FD4DBAEF-61FD-40E7-AB11-4E500197AF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487" y="1266344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27" name="Freeform 613">
                    <a:extLst>
                      <a:ext uri="{FF2B5EF4-FFF2-40B4-BE49-F238E27FC236}">
                        <a16:creationId xmlns:a16="http://schemas.microsoft.com/office/drawing/2014/main" id="{ED72ED4B-5C4C-42CF-B795-131B8AF88EE4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2133323" y="1546341"/>
                    <a:ext cx="207431" cy="34924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28" name="Freeform 614">
                    <a:extLst>
                      <a:ext uri="{FF2B5EF4-FFF2-40B4-BE49-F238E27FC236}">
                        <a16:creationId xmlns:a16="http://schemas.microsoft.com/office/drawing/2014/main" id="{9E602972-F062-403D-9604-8E7C374D33F4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2483981" y="1551504"/>
                    <a:ext cx="207436" cy="34924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330" name="Connector: Curved 329">
                <a:extLst>
                  <a:ext uri="{FF2B5EF4-FFF2-40B4-BE49-F238E27FC236}">
                    <a16:creationId xmlns:a16="http://schemas.microsoft.com/office/drawing/2014/main" id="{D853FF30-D2B1-424F-8578-AE6A52C75543}"/>
                  </a:ext>
                </a:extLst>
              </p:cNvPr>
              <p:cNvCxnSpPr>
                <a:cxnSpLocks/>
                <a:stCxn id="312" idx="7"/>
                <a:endCxn id="287" idx="0"/>
              </p:cNvCxnSpPr>
              <p:nvPr/>
            </p:nvCxnSpPr>
            <p:spPr>
              <a:xfrm rot="16200000" flipH="1" flipV="1">
                <a:off x="1978262" y="3146709"/>
                <a:ext cx="30958" cy="2382512"/>
              </a:xfrm>
              <a:prstGeom prst="curvedConnector3">
                <a:avLst>
                  <a:gd name="adj1" fmla="val -787141"/>
                </a:avLst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>
                <a:extLst>
                  <a:ext uri="{FF2B5EF4-FFF2-40B4-BE49-F238E27FC236}">
                    <a16:creationId xmlns:a16="http://schemas.microsoft.com/office/drawing/2014/main" id="{135E3C4A-C7B8-4EDC-8A9A-53049D686ED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722554" y="4561466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798B957-397B-4CBE-B1B7-9D89D06EF038}"/>
                  </a:ext>
                </a:extLst>
              </p:cNvPr>
              <p:cNvGrpSpPr/>
              <p:nvPr/>
            </p:nvGrpSpPr>
            <p:grpSpPr>
              <a:xfrm>
                <a:off x="4224914" y="4302478"/>
                <a:ext cx="1403759" cy="883163"/>
                <a:chOff x="-813737" y="2593655"/>
                <a:chExt cx="1247304" cy="88316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A37F608E-6AC2-4AEE-A880-082609D7E191}"/>
                    </a:ext>
                  </a:extLst>
                </p:cNvPr>
                <p:cNvSpPr txBox="1"/>
                <p:nvPr/>
              </p:nvSpPr>
              <p:spPr>
                <a:xfrm>
                  <a:off x="-266161" y="2754368"/>
                  <a:ext cx="699728" cy="7224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  <a:latin typeface="Arial"/>
                    </a:rPr>
                    <a:t>Checker checks maker’s work and release transaction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335" name="Group 17">
                  <a:extLst>
                    <a:ext uri="{FF2B5EF4-FFF2-40B4-BE49-F238E27FC236}">
                      <a16:creationId xmlns:a16="http://schemas.microsoft.com/office/drawing/2014/main" id="{1441CEDB-1F45-4647-8856-E6634ECFE2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13737" y="2593655"/>
                  <a:ext cx="992427" cy="250147"/>
                  <a:chOff x="202901" y="1131415"/>
                  <a:chExt cx="2474454" cy="757897"/>
                </a:xfrm>
                <a:solidFill>
                  <a:schemeClr val="bg1"/>
                </a:solidFill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74D144EF-BED7-4803-BC3B-349B8D70A0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2901" y="1131415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37" name="Freeform 613">
                    <a:extLst>
                      <a:ext uri="{FF2B5EF4-FFF2-40B4-BE49-F238E27FC236}">
                        <a16:creationId xmlns:a16="http://schemas.microsoft.com/office/drawing/2014/main" id="{F08E9CDB-5A4D-4509-8218-020BDC420B45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2147365" y="1557778"/>
                    <a:ext cx="179407" cy="326371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39" name="Freeform 614">
                    <a:extLst>
                      <a:ext uri="{FF2B5EF4-FFF2-40B4-BE49-F238E27FC236}">
                        <a16:creationId xmlns:a16="http://schemas.microsoft.com/office/drawing/2014/main" id="{7D3C69F9-9ACB-4072-88C6-742E88894CFA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2497944" y="1562941"/>
                    <a:ext cx="179411" cy="326371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B7D267F-F56C-4E91-AF87-AA44D07B2A44}"/>
                </a:ext>
              </a:extLst>
            </p:cNvPr>
            <p:cNvSpPr txBox="1"/>
            <p:nvPr/>
          </p:nvSpPr>
          <p:spPr>
            <a:xfrm>
              <a:off x="2708520" y="4060167"/>
              <a:ext cx="14595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0" dirty="0">
                  <a:solidFill>
                    <a:srgbClr val="E6E7E8">
                      <a:lumMod val="25000"/>
                    </a:srgbClr>
                  </a:solidFill>
                  <a:latin typeface="Arial"/>
                </a:rPr>
                <a:t>Signature mismatch</a:t>
              </a:r>
              <a:endParaRPr lang="en-GB" sz="700" b="0" dirty="0">
                <a:solidFill>
                  <a:srgbClr val="939598">
                    <a:lumMod val="75000"/>
                  </a:srgbClr>
                </a:solidFill>
                <a:latin typeface="Arial"/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67EAEE65-5ACE-459A-B72A-9C05552DAF53}"/>
              </a:ext>
            </a:extLst>
          </p:cNvPr>
          <p:cNvSpPr txBox="1"/>
          <p:nvPr/>
        </p:nvSpPr>
        <p:spPr>
          <a:xfrm>
            <a:off x="2459030" y="5541759"/>
            <a:ext cx="145958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rgbClr val="E6E7E8">
                    <a:lumMod val="25000"/>
                  </a:srgbClr>
                </a:solidFill>
                <a:latin typeface="Arial"/>
              </a:rPr>
              <a:t>Auto Reject</a:t>
            </a:r>
            <a:endParaRPr lang="en-GB" sz="700" b="0" dirty="0">
              <a:solidFill>
                <a:srgbClr val="939598">
                  <a:lumMod val="75000"/>
                </a:srgbClr>
              </a:solidFill>
              <a:latin typeface="Arial"/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4513D99A-AA30-4DEC-8667-F37216491971}"/>
              </a:ext>
            </a:extLst>
          </p:cNvPr>
          <p:cNvGrpSpPr/>
          <p:nvPr/>
        </p:nvGrpSpPr>
        <p:grpSpPr>
          <a:xfrm>
            <a:off x="1985154" y="5988974"/>
            <a:ext cx="750350" cy="847163"/>
            <a:chOff x="413297" y="2761910"/>
            <a:chExt cx="750350" cy="847163"/>
          </a:xfrm>
        </p:grpSpPr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95828A3E-5FDE-4B0D-AADF-4BCA378E02C3}"/>
                </a:ext>
              </a:extLst>
            </p:cNvPr>
            <p:cNvGrpSpPr/>
            <p:nvPr/>
          </p:nvGrpSpPr>
          <p:grpSpPr>
            <a:xfrm>
              <a:off x="521772" y="2761910"/>
              <a:ext cx="533400" cy="398233"/>
              <a:chOff x="671584" y="2622629"/>
              <a:chExt cx="533400" cy="398233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42A028C-7B62-46D8-9208-AEF7BAC29B34}"/>
                  </a:ext>
                </a:extLst>
              </p:cNvPr>
              <p:cNvSpPr txBox="1"/>
              <p:nvPr/>
            </p:nvSpPr>
            <p:spPr>
              <a:xfrm>
                <a:off x="671584" y="2805418"/>
                <a:ext cx="53340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E7E8">
                        <a:lumMod val="25000"/>
                      </a:srgbClr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rPr>
                  <a:t>Client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E6E7E8">
                      <a:lumMod val="25000"/>
                    </a:srgbClr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grpSp>
            <p:nvGrpSpPr>
              <p:cNvPr id="399" name="Group 17">
                <a:extLst>
                  <a:ext uri="{FF2B5EF4-FFF2-40B4-BE49-F238E27FC236}">
                    <a16:creationId xmlns:a16="http://schemas.microsoft.com/office/drawing/2014/main" id="{1B5767B6-226C-4834-8EF9-8FB89356AF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3984" y="2622629"/>
                <a:ext cx="228600" cy="195349"/>
                <a:chOff x="4286277" y="1219200"/>
                <a:chExt cx="569974" cy="591870"/>
              </a:xfrm>
              <a:solidFill>
                <a:schemeClr val="bg1"/>
              </a:solidFill>
            </p:grpSpPr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564E12D8-CBFA-4174-867A-40EDDBE49785}"/>
                    </a:ext>
                  </a:extLst>
                </p:cNvPr>
                <p:cNvSpPr/>
                <p:nvPr/>
              </p:nvSpPr>
              <p:spPr bwMode="auto">
                <a:xfrm>
                  <a:off x="4419600" y="1219200"/>
                  <a:ext cx="301171" cy="312057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01" name="Freeform 613">
                  <a:extLst>
                    <a:ext uri="{FF2B5EF4-FFF2-40B4-BE49-F238E27FC236}">
                      <a16:creationId xmlns:a16="http://schemas.microsoft.com/office/drawing/2014/main" id="{A873AA30-42A9-4F92-8DC3-29706910C8A9}"/>
                    </a:ext>
                  </a:extLst>
                </p:cNvPr>
                <p:cNvSpPr/>
                <p:nvPr/>
              </p:nvSpPr>
              <p:spPr bwMode="auto">
                <a:xfrm rot="20363902">
                  <a:off x="4286277" y="1541731"/>
                  <a:ext cx="219389" cy="264176"/>
                </a:xfrm>
                <a:custGeom>
                  <a:avLst/>
                  <a:gdLst>
                    <a:gd name="connsiteX0" fmla="*/ 304800 w 304800"/>
                    <a:gd name="connsiteY0" fmla="*/ 0 h 312057"/>
                    <a:gd name="connsiteX1" fmla="*/ 94343 w 304800"/>
                    <a:gd name="connsiteY1" fmla="*/ 166914 h 312057"/>
                    <a:gd name="connsiteX2" fmla="*/ 0 w 304800"/>
                    <a:gd name="connsiteY2" fmla="*/ 312057 h 312057"/>
                    <a:gd name="connsiteX3" fmla="*/ 0 w 304800"/>
                    <a:gd name="connsiteY3" fmla="*/ 312057 h 312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312057">
                      <a:moveTo>
                        <a:pt x="304800" y="0"/>
                      </a:moveTo>
                      <a:cubicBezTo>
                        <a:pt x="224971" y="57452"/>
                        <a:pt x="145143" y="114904"/>
                        <a:pt x="94343" y="166914"/>
                      </a:cubicBezTo>
                      <a:cubicBezTo>
                        <a:pt x="43543" y="218924"/>
                        <a:pt x="0" y="312057"/>
                        <a:pt x="0" y="312057"/>
                      </a:cubicBezTo>
                      <a:lnTo>
                        <a:pt x="0" y="312057"/>
                      </a:lnTo>
                    </a:path>
                  </a:pathLst>
                </a:custGeom>
                <a:grpFill/>
                <a:ln w="1905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02" name="Freeform 614">
                  <a:extLst>
                    <a:ext uri="{FF2B5EF4-FFF2-40B4-BE49-F238E27FC236}">
                      <a16:creationId xmlns:a16="http://schemas.microsoft.com/office/drawing/2014/main" id="{311D804F-E5B1-479A-A078-407746723EA2}"/>
                    </a:ext>
                  </a:extLst>
                </p:cNvPr>
                <p:cNvSpPr/>
                <p:nvPr/>
              </p:nvSpPr>
              <p:spPr bwMode="auto">
                <a:xfrm rot="1236098" flipH="1">
                  <a:off x="4636862" y="1546894"/>
                  <a:ext cx="219389" cy="264176"/>
                </a:xfrm>
                <a:custGeom>
                  <a:avLst/>
                  <a:gdLst>
                    <a:gd name="connsiteX0" fmla="*/ 304800 w 304800"/>
                    <a:gd name="connsiteY0" fmla="*/ 0 h 312057"/>
                    <a:gd name="connsiteX1" fmla="*/ 94343 w 304800"/>
                    <a:gd name="connsiteY1" fmla="*/ 166914 h 312057"/>
                    <a:gd name="connsiteX2" fmla="*/ 0 w 304800"/>
                    <a:gd name="connsiteY2" fmla="*/ 312057 h 312057"/>
                    <a:gd name="connsiteX3" fmla="*/ 0 w 304800"/>
                    <a:gd name="connsiteY3" fmla="*/ 312057 h 312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312057">
                      <a:moveTo>
                        <a:pt x="304800" y="0"/>
                      </a:moveTo>
                      <a:cubicBezTo>
                        <a:pt x="224971" y="57452"/>
                        <a:pt x="145143" y="114904"/>
                        <a:pt x="94343" y="166914"/>
                      </a:cubicBezTo>
                      <a:cubicBezTo>
                        <a:pt x="43543" y="218924"/>
                        <a:pt x="0" y="312057"/>
                        <a:pt x="0" y="312057"/>
                      </a:cubicBezTo>
                      <a:lnTo>
                        <a:pt x="0" y="312057"/>
                      </a:lnTo>
                    </a:path>
                  </a:pathLst>
                </a:custGeom>
                <a:grpFill/>
                <a:ln w="1905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</p:grpSp>
        </p:grp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1C921DB8-F833-43FB-A51D-8BE81CDD11ED}"/>
                </a:ext>
              </a:extLst>
            </p:cNvPr>
            <p:cNvSpPr/>
            <p:nvPr/>
          </p:nvSpPr>
          <p:spPr>
            <a:xfrm>
              <a:off x="413297" y="3085853"/>
              <a:ext cx="7503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939598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MS PGothic" pitchFamily="34" charset="-128"/>
                  <a:cs typeface="Arial" charset="0"/>
                </a:rPr>
                <a:t>Sends request to perform transaction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176A317-7B58-4882-9C07-29979FE001A9}"/>
              </a:ext>
            </a:extLst>
          </p:cNvPr>
          <p:cNvGrpSpPr/>
          <p:nvPr/>
        </p:nvGrpSpPr>
        <p:grpSpPr>
          <a:xfrm>
            <a:off x="2714723" y="6048733"/>
            <a:ext cx="739596" cy="568691"/>
            <a:chOff x="2479684" y="2775596"/>
            <a:chExt cx="739596" cy="568691"/>
          </a:xfrm>
        </p:grpSpPr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13868732-A066-4925-A206-98616EFBA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602" y="2775596"/>
              <a:ext cx="365760" cy="267889"/>
            </a:xfrm>
            <a:prstGeom prst="rect">
              <a:avLst/>
            </a:prstGeom>
            <a:solidFill>
              <a:schemeClr val="bg1"/>
            </a:solidFill>
            <a:effectLst/>
          </p:spPr>
        </p:pic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CF82BCEC-A112-4E71-8F1B-CA5F0415BC12}"/>
                </a:ext>
              </a:extLst>
            </p:cNvPr>
            <p:cNvSpPr/>
            <p:nvPr/>
          </p:nvSpPr>
          <p:spPr>
            <a:xfrm>
              <a:off x="2479684" y="3005733"/>
              <a:ext cx="739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178B9"/>
                  </a:solidFill>
                  <a:effectLst/>
                  <a:uLnTx/>
                  <a:uFillTx/>
                  <a:latin typeface="Arial"/>
                  <a:ea typeface="MS PGothic" pitchFamily="34" charset="-128"/>
                  <a:cs typeface="Arial" charset="0"/>
                </a:rPr>
                <a:t>OTT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dirty="0">
                  <a:solidFill>
                    <a:srgbClr val="0178B9"/>
                  </a:solidFill>
                  <a:latin typeface="Arial"/>
                </a:rPr>
                <a:t>Form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178B9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1378FED6-0BC8-4766-959B-4D72CBD32A0A}"/>
              </a:ext>
            </a:extLst>
          </p:cNvPr>
          <p:cNvSpPr>
            <a:spLocks noChangeAspect="1"/>
          </p:cNvSpPr>
          <p:nvPr/>
        </p:nvSpPr>
        <p:spPr>
          <a:xfrm rot="5400000">
            <a:off x="2731036" y="6174303"/>
            <a:ext cx="137160" cy="11824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9" name="Isosceles Triangle 348">
            <a:extLst>
              <a:ext uri="{FF2B5EF4-FFF2-40B4-BE49-F238E27FC236}">
                <a16:creationId xmlns:a16="http://schemas.microsoft.com/office/drawing/2014/main" id="{87BB9CC9-369B-40D8-B972-6E9E6E461001}"/>
              </a:ext>
            </a:extLst>
          </p:cNvPr>
          <p:cNvSpPr>
            <a:spLocks noChangeAspect="1"/>
          </p:cNvSpPr>
          <p:nvPr/>
        </p:nvSpPr>
        <p:spPr>
          <a:xfrm rot="5400000">
            <a:off x="3384076" y="6152399"/>
            <a:ext cx="137160" cy="11824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6" name="Isosceles Triangle 355">
            <a:extLst>
              <a:ext uri="{FF2B5EF4-FFF2-40B4-BE49-F238E27FC236}">
                <a16:creationId xmlns:a16="http://schemas.microsoft.com/office/drawing/2014/main" id="{F96961B3-76BF-4784-8CA1-A78BE97EDF33}"/>
              </a:ext>
            </a:extLst>
          </p:cNvPr>
          <p:cNvSpPr>
            <a:spLocks noChangeAspect="1"/>
          </p:cNvSpPr>
          <p:nvPr/>
        </p:nvSpPr>
        <p:spPr>
          <a:xfrm rot="5400000">
            <a:off x="4649911" y="6109812"/>
            <a:ext cx="137160" cy="11824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57" name="Connector: Curved 356">
            <a:extLst>
              <a:ext uri="{FF2B5EF4-FFF2-40B4-BE49-F238E27FC236}">
                <a16:creationId xmlns:a16="http://schemas.microsoft.com/office/drawing/2014/main" id="{CF5A36C0-D095-4F08-A209-D6C8106C9AC0}"/>
              </a:ext>
            </a:extLst>
          </p:cNvPr>
          <p:cNvCxnSpPr>
            <a:cxnSpLocks/>
            <a:stCxn id="403" idx="0"/>
            <a:endCxn id="400" idx="0"/>
          </p:cNvCxnSpPr>
          <p:nvPr/>
        </p:nvCxnSpPr>
        <p:spPr>
          <a:xfrm rot="16200000" flipV="1">
            <a:off x="3256829" y="5092043"/>
            <a:ext cx="15915" cy="1809778"/>
          </a:xfrm>
          <a:prstGeom prst="curvedConnector3">
            <a:avLst>
              <a:gd name="adj1" fmla="val 1536381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70A54DB5-1FAD-4161-8F87-DCC0C33D1774}"/>
              </a:ext>
            </a:extLst>
          </p:cNvPr>
          <p:cNvGrpSpPr/>
          <p:nvPr/>
        </p:nvGrpSpPr>
        <p:grpSpPr>
          <a:xfrm>
            <a:off x="5037752" y="5896447"/>
            <a:ext cx="962982" cy="769791"/>
            <a:chOff x="468358" y="2638189"/>
            <a:chExt cx="855658" cy="769791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DF6A557-02E7-4759-9655-8A0F56975F1E}"/>
                </a:ext>
              </a:extLst>
            </p:cNvPr>
            <p:cNvSpPr txBox="1"/>
            <p:nvPr/>
          </p:nvSpPr>
          <p:spPr>
            <a:xfrm>
              <a:off x="468358" y="2823205"/>
              <a:ext cx="8556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0" dirty="0">
                  <a:solidFill>
                    <a:srgbClr val="E6E7E8">
                      <a:lumMod val="25000"/>
                    </a:srgbClr>
                  </a:solidFill>
                  <a:latin typeface="Arial"/>
                </a:rPr>
                <a:t>Checker checks maker’s work and release transaction</a:t>
              </a:r>
              <a:endParaRPr lang="en-GB" sz="700" b="0" dirty="0">
                <a:solidFill>
                  <a:srgbClr val="939598">
                    <a:lumMod val="75000"/>
                  </a:srgbClr>
                </a:solidFill>
                <a:latin typeface="Arial"/>
              </a:endParaRPr>
            </a:p>
          </p:txBody>
        </p:sp>
        <p:grpSp>
          <p:nvGrpSpPr>
            <p:cNvPr id="362" name="Group 17">
              <a:extLst>
                <a:ext uri="{FF2B5EF4-FFF2-40B4-BE49-F238E27FC236}">
                  <a16:creationId xmlns:a16="http://schemas.microsoft.com/office/drawing/2014/main" id="{1052F51F-42B4-4133-A37D-BFA22A7D7F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599" y="2638189"/>
              <a:ext cx="228598" cy="195349"/>
              <a:chOff x="4153169" y="1266344"/>
              <a:chExt cx="569969" cy="591870"/>
            </a:xfrm>
            <a:solidFill>
              <a:schemeClr val="bg1"/>
            </a:solidFill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47DEDC0B-FC23-4164-B4F7-6D5B13E117CB}"/>
                  </a:ext>
                </a:extLst>
              </p:cNvPr>
              <p:cNvSpPr/>
              <p:nvPr/>
            </p:nvSpPr>
            <p:spPr bwMode="auto">
              <a:xfrm>
                <a:off x="4286487" y="1266344"/>
                <a:ext cx="301172" cy="312058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42988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4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009FDA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364" name="Freeform 613">
                <a:extLst>
                  <a:ext uri="{FF2B5EF4-FFF2-40B4-BE49-F238E27FC236}">
                    <a16:creationId xmlns:a16="http://schemas.microsoft.com/office/drawing/2014/main" id="{8F7D4290-B509-49BF-851A-3879F4F8C316}"/>
                  </a:ext>
                </a:extLst>
              </p:cNvPr>
              <p:cNvSpPr/>
              <p:nvPr/>
            </p:nvSpPr>
            <p:spPr bwMode="auto">
              <a:xfrm rot="20363902">
                <a:off x="4153169" y="1588876"/>
                <a:ext cx="219389" cy="264175"/>
              </a:xfrm>
              <a:custGeom>
                <a:avLst/>
                <a:gdLst>
                  <a:gd name="connsiteX0" fmla="*/ 304800 w 304800"/>
                  <a:gd name="connsiteY0" fmla="*/ 0 h 312057"/>
                  <a:gd name="connsiteX1" fmla="*/ 94343 w 304800"/>
                  <a:gd name="connsiteY1" fmla="*/ 166914 h 312057"/>
                  <a:gd name="connsiteX2" fmla="*/ 0 w 304800"/>
                  <a:gd name="connsiteY2" fmla="*/ 312057 h 312057"/>
                  <a:gd name="connsiteX3" fmla="*/ 0 w 30480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312057">
                    <a:moveTo>
                      <a:pt x="304800" y="0"/>
                    </a:moveTo>
                    <a:cubicBezTo>
                      <a:pt x="224971" y="57452"/>
                      <a:pt x="145143" y="114904"/>
                      <a:pt x="94343" y="166914"/>
                    </a:cubicBezTo>
                    <a:cubicBezTo>
                      <a:pt x="43543" y="218924"/>
                      <a:pt x="0" y="312057"/>
                      <a:pt x="0" y="312057"/>
                    </a:cubicBezTo>
                    <a:lnTo>
                      <a:pt x="0" y="312057"/>
                    </a:lnTo>
                  </a:path>
                </a:pathLst>
              </a:custGeom>
              <a:grp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42988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4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009FDA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365" name="Freeform 614">
                <a:extLst>
                  <a:ext uri="{FF2B5EF4-FFF2-40B4-BE49-F238E27FC236}">
                    <a16:creationId xmlns:a16="http://schemas.microsoft.com/office/drawing/2014/main" id="{988A9E2A-DC74-40CD-B8BF-62A98E795253}"/>
                  </a:ext>
                </a:extLst>
              </p:cNvPr>
              <p:cNvSpPr/>
              <p:nvPr/>
            </p:nvSpPr>
            <p:spPr bwMode="auto">
              <a:xfrm rot="1236098" flipH="1">
                <a:off x="4503749" y="1594039"/>
                <a:ext cx="219389" cy="264175"/>
              </a:xfrm>
              <a:custGeom>
                <a:avLst/>
                <a:gdLst>
                  <a:gd name="connsiteX0" fmla="*/ 304800 w 304800"/>
                  <a:gd name="connsiteY0" fmla="*/ 0 h 312057"/>
                  <a:gd name="connsiteX1" fmla="*/ 94343 w 304800"/>
                  <a:gd name="connsiteY1" fmla="*/ 166914 h 312057"/>
                  <a:gd name="connsiteX2" fmla="*/ 0 w 304800"/>
                  <a:gd name="connsiteY2" fmla="*/ 312057 h 312057"/>
                  <a:gd name="connsiteX3" fmla="*/ 0 w 30480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312057">
                    <a:moveTo>
                      <a:pt x="304800" y="0"/>
                    </a:moveTo>
                    <a:cubicBezTo>
                      <a:pt x="224971" y="57452"/>
                      <a:pt x="145143" y="114904"/>
                      <a:pt x="94343" y="166914"/>
                    </a:cubicBezTo>
                    <a:cubicBezTo>
                      <a:pt x="43543" y="218924"/>
                      <a:pt x="0" y="312057"/>
                      <a:pt x="0" y="312057"/>
                    </a:cubicBezTo>
                    <a:lnTo>
                      <a:pt x="0" y="312057"/>
                    </a:lnTo>
                  </a:path>
                </a:pathLst>
              </a:custGeom>
              <a:grp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42988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4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009FDA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</p:grpSp>
      </p:grpSp>
      <p:pic>
        <p:nvPicPr>
          <p:cNvPr id="403" name="Graphic 402" descr="Gears">
            <a:extLst>
              <a:ext uri="{FF2B5EF4-FFF2-40B4-BE49-F238E27FC236}">
                <a16:creationId xmlns:a16="http://schemas.microsoft.com/office/drawing/2014/main" id="{2C301456-BA88-45E0-A0C3-43A9D46DF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9676" y="6004889"/>
            <a:ext cx="459997" cy="459997"/>
          </a:xfrm>
          <a:prstGeom prst="rect">
            <a:avLst/>
          </a:prstGeom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816D3E16-246A-41E8-875A-E8DC752DEEFC}"/>
              </a:ext>
            </a:extLst>
          </p:cNvPr>
          <p:cNvSpPr txBox="1"/>
          <p:nvPr/>
        </p:nvSpPr>
        <p:spPr>
          <a:xfrm>
            <a:off x="3461645" y="6393051"/>
            <a:ext cx="14007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rgbClr val="E6E7E8">
                    <a:lumMod val="25000"/>
                  </a:srgbClr>
                </a:solidFill>
              </a:rPr>
              <a:t>Automated signature comparison using Machine Learning</a:t>
            </a:r>
            <a:endParaRPr lang="en-GB" sz="700" b="0" dirty="0">
              <a:solidFill>
                <a:srgbClr val="939598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46904B88-63FF-49C9-B524-C13C9D2A88C9}"/>
              </a:ext>
            </a:extLst>
          </p:cNvPr>
          <p:cNvSpPr txBox="1"/>
          <p:nvPr/>
        </p:nvSpPr>
        <p:spPr>
          <a:xfrm>
            <a:off x="8362684" y="6097430"/>
            <a:ext cx="102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99% Confidence level</a:t>
            </a:r>
            <a:br>
              <a:rPr lang="en-US" dirty="0">
                <a:solidFill>
                  <a:schemeClr val="accent3"/>
                </a:solidFill>
              </a:rPr>
            </a:br>
            <a:endParaRPr lang="en-GB" sz="800" b="0" dirty="0">
              <a:solidFill>
                <a:srgbClr val="FF0000"/>
              </a:solidFill>
            </a:endParaRPr>
          </a:p>
        </p:txBody>
      </p:sp>
      <p:sp>
        <p:nvSpPr>
          <p:cNvPr id="407" name="Rectangle 3">
            <a:extLst>
              <a:ext uri="{FF2B5EF4-FFF2-40B4-BE49-F238E27FC236}">
                <a16:creationId xmlns:a16="http://schemas.microsoft.com/office/drawing/2014/main" id="{C5546248-C54E-49B9-8B73-B808E66E9B8F}"/>
              </a:ext>
            </a:extLst>
          </p:cNvPr>
          <p:cNvSpPr txBox="1">
            <a:spLocks noChangeArrowheads="1"/>
          </p:cNvSpPr>
          <p:nvPr/>
        </p:nvSpPr>
        <p:spPr>
          <a:xfrm>
            <a:off x="148292" y="4079177"/>
            <a:ext cx="1586081" cy="25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  <a:buClr>
                <a:srgbClr val="3F9C35"/>
              </a:buClr>
              <a:defRPr/>
            </a:pPr>
            <a:r>
              <a:rPr lang="en-US" sz="960" dirty="0">
                <a:solidFill>
                  <a:schemeClr val="bg1"/>
                </a:solidFill>
              </a:rPr>
              <a:t>Salient Features</a:t>
            </a:r>
            <a:endParaRPr lang="en-GB" sz="960" dirty="0">
              <a:solidFill>
                <a:schemeClr val="bg1"/>
              </a:solidFill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04F9520-FFF1-4D6F-8448-D941183A6B12}"/>
              </a:ext>
            </a:extLst>
          </p:cNvPr>
          <p:cNvSpPr txBox="1"/>
          <p:nvPr/>
        </p:nvSpPr>
        <p:spPr>
          <a:xfrm>
            <a:off x="124239" y="4507216"/>
            <a:ext cx="1644207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Machine Learning to compare signatures</a:t>
            </a:r>
          </a:p>
          <a:p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25+ features of minute signature strokes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Threshold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3 levels of comparison to Detect possible forged</a:t>
            </a:r>
          </a:p>
          <a:p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960" b="0" dirty="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8EB583ED-9FEC-40A5-AC2D-C36CC21C50DA}"/>
              </a:ext>
            </a:extLst>
          </p:cNvPr>
          <p:cNvSpPr>
            <a:spLocks noChangeAspect="1"/>
          </p:cNvSpPr>
          <p:nvPr/>
        </p:nvSpPr>
        <p:spPr>
          <a:xfrm rot="5400000">
            <a:off x="6101208" y="6112642"/>
            <a:ext cx="137160" cy="11824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DDC7AE-A98B-4343-AA46-3D629032F3B6}"/>
              </a:ext>
            </a:extLst>
          </p:cNvPr>
          <p:cNvGrpSpPr/>
          <p:nvPr/>
        </p:nvGrpSpPr>
        <p:grpSpPr>
          <a:xfrm>
            <a:off x="6476175" y="5880912"/>
            <a:ext cx="888412" cy="644179"/>
            <a:chOff x="604099" y="2622629"/>
            <a:chExt cx="713540" cy="644179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2BC9830-13F2-430E-B0E9-CD203E7F37CB}"/>
                </a:ext>
              </a:extLst>
            </p:cNvPr>
            <p:cNvSpPr txBox="1"/>
            <p:nvPr/>
          </p:nvSpPr>
          <p:spPr>
            <a:xfrm>
              <a:off x="604099" y="2805143"/>
              <a:ext cx="7135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E6E7E8">
                      <a:lumMod val="25000"/>
                    </a:srgbClr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Beneficiary receives the money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E6E7E8">
                    <a:lumMod val="25000"/>
                  </a:srgbClr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132" name="Group 17">
              <a:extLst>
                <a:ext uri="{FF2B5EF4-FFF2-40B4-BE49-F238E27FC236}">
                  <a16:creationId xmlns:a16="http://schemas.microsoft.com/office/drawing/2014/main" id="{05BFF0FD-8502-40F8-80D6-0D844DF516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3984" y="2622629"/>
              <a:ext cx="228600" cy="195349"/>
              <a:chOff x="4286277" y="1219200"/>
              <a:chExt cx="569974" cy="591870"/>
            </a:xfrm>
            <a:solidFill>
              <a:schemeClr val="bg1"/>
            </a:solidFill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AA56D36-D123-4240-9AEB-2FE5C6210224}"/>
                  </a:ext>
                </a:extLst>
              </p:cNvPr>
              <p:cNvSpPr/>
              <p:nvPr/>
            </p:nvSpPr>
            <p:spPr bwMode="auto">
              <a:xfrm>
                <a:off x="4419600" y="1219200"/>
                <a:ext cx="301171" cy="312057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42988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4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009FDA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134" name="Freeform 613">
                <a:extLst>
                  <a:ext uri="{FF2B5EF4-FFF2-40B4-BE49-F238E27FC236}">
                    <a16:creationId xmlns:a16="http://schemas.microsoft.com/office/drawing/2014/main" id="{0AD3C8BC-5165-479F-B736-1F0521BD0E57}"/>
                  </a:ext>
                </a:extLst>
              </p:cNvPr>
              <p:cNvSpPr/>
              <p:nvPr/>
            </p:nvSpPr>
            <p:spPr bwMode="auto">
              <a:xfrm rot="20363902">
                <a:off x="4286277" y="1541731"/>
                <a:ext cx="219389" cy="264176"/>
              </a:xfrm>
              <a:custGeom>
                <a:avLst/>
                <a:gdLst>
                  <a:gd name="connsiteX0" fmla="*/ 304800 w 304800"/>
                  <a:gd name="connsiteY0" fmla="*/ 0 h 312057"/>
                  <a:gd name="connsiteX1" fmla="*/ 94343 w 304800"/>
                  <a:gd name="connsiteY1" fmla="*/ 166914 h 312057"/>
                  <a:gd name="connsiteX2" fmla="*/ 0 w 304800"/>
                  <a:gd name="connsiteY2" fmla="*/ 312057 h 312057"/>
                  <a:gd name="connsiteX3" fmla="*/ 0 w 30480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312057">
                    <a:moveTo>
                      <a:pt x="304800" y="0"/>
                    </a:moveTo>
                    <a:cubicBezTo>
                      <a:pt x="224971" y="57452"/>
                      <a:pt x="145143" y="114904"/>
                      <a:pt x="94343" y="166914"/>
                    </a:cubicBezTo>
                    <a:cubicBezTo>
                      <a:pt x="43543" y="218924"/>
                      <a:pt x="0" y="312057"/>
                      <a:pt x="0" y="312057"/>
                    </a:cubicBezTo>
                    <a:lnTo>
                      <a:pt x="0" y="312057"/>
                    </a:lnTo>
                  </a:path>
                </a:pathLst>
              </a:custGeom>
              <a:grpFill/>
              <a:ln w="190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42988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4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009FDA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135" name="Freeform 614">
                <a:extLst>
                  <a:ext uri="{FF2B5EF4-FFF2-40B4-BE49-F238E27FC236}">
                    <a16:creationId xmlns:a16="http://schemas.microsoft.com/office/drawing/2014/main" id="{EEE6575B-C00F-436E-91DE-D578B4B17B5B}"/>
                  </a:ext>
                </a:extLst>
              </p:cNvPr>
              <p:cNvSpPr/>
              <p:nvPr/>
            </p:nvSpPr>
            <p:spPr bwMode="auto">
              <a:xfrm rot="1236098" flipH="1">
                <a:off x="4636862" y="1546894"/>
                <a:ext cx="219389" cy="264176"/>
              </a:xfrm>
              <a:custGeom>
                <a:avLst/>
                <a:gdLst>
                  <a:gd name="connsiteX0" fmla="*/ 304800 w 304800"/>
                  <a:gd name="connsiteY0" fmla="*/ 0 h 312057"/>
                  <a:gd name="connsiteX1" fmla="*/ 94343 w 304800"/>
                  <a:gd name="connsiteY1" fmla="*/ 166914 h 312057"/>
                  <a:gd name="connsiteX2" fmla="*/ 0 w 304800"/>
                  <a:gd name="connsiteY2" fmla="*/ 312057 h 312057"/>
                  <a:gd name="connsiteX3" fmla="*/ 0 w 30480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312057">
                    <a:moveTo>
                      <a:pt x="304800" y="0"/>
                    </a:moveTo>
                    <a:cubicBezTo>
                      <a:pt x="224971" y="57452"/>
                      <a:pt x="145143" y="114904"/>
                      <a:pt x="94343" y="166914"/>
                    </a:cubicBezTo>
                    <a:cubicBezTo>
                      <a:pt x="43543" y="218924"/>
                      <a:pt x="0" y="312057"/>
                      <a:pt x="0" y="312057"/>
                    </a:cubicBezTo>
                    <a:lnTo>
                      <a:pt x="0" y="312057"/>
                    </a:lnTo>
                  </a:path>
                </a:pathLst>
              </a:custGeom>
              <a:grpFill/>
              <a:ln w="190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42988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4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009FDA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</p:grpSp>
      </p:grp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E14422EB-AC49-4FD2-87DC-1C85415098C0}"/>
              </a:ext>
            </a:extLst>
          </p:cNvPr>
          <p:cNvCxnSpPr>
            <a:cxnSpLocks/>
            <a:stCxn id="403" idx="0"/>
            <a:endCxn id="133" idx="1"/>
          </p:cNvCxnSpPr>
          <p:nvPr/>
        </p:nvCxnSpPr>
        <p:spPr>
          <a:xfrm rot="5400000" flipH="1" flipV="1">
            <a:off x="5449666" y="4616004"/>
            <a:ext cx="108894" cy="2668876"/>
          </a:xfrm>
          <a:prstGeom prst="curvedConnector3">
            <a:avLst>
              <a:gd name="adj1" fmla="val 32378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935A7BE-6B88-451A-B125-D39091A53D52}"/>
              </a:ext>
            </a:extLst>
          </p:cNvPr>
          <p:cNvSpPr txBox="1"/>
          <p:nvPr/>
        </p:nvSpPr>
        <p:spPr>
          <a:xfrm>
            <a:off x="4742178" y="5488819"/>
            <a:ext cx="1733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rgbClr val="E6E7E8">
                    <a:lumMod val="25000"/>
                  </a:srgbClr>
                </a:solidFill>
              </a:rPr>
              <a:t>Skip </a:t>
            </a:r>
            <a:r>
              <a:rPr lang="en-US" sz="800" b="0" dirty="0" err="1">
                <a:solidFill>
                  <a:srgbClr val="E6E7E8">
                    <a:lumMod val="25000"/>
                  </a:srgbClr>
                </a:solidFill>
              </a:rPr>
              <a:t>Cheker</a:t>
            </a:r>
            <a:r>
              <a:rPr lang="en-US" sz="800" b="0" dirty="0">
                <a:solidFill>
                  <a:srgbClr val="E6E7E8">
                    <a:lumMod val="25000"/>
                  </a:srgbClr>
                </a:solidFill>
              </a:rPr>
              <a:t> for amount &lt; $10000</a:t>
            </a:r>
            <a:endParaRPr lang="en-GB" sz="700" b="0" dirty="0">
              <a:solidFill>
                <a:srgbClr val="939598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507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TCHLAN" val="EN"/>
  <p:tag name="ISPRINTONLY" val="0"/>
  <p:tag name="COMPANYLOGO" val="Picture 3"/>
  <p:tag name="SHOWTOC" val="1"/>
  <p:tag name="ISINUSE" val="1"/>
  <p:tag name="LAST_SAVED_OFF_VER" val="12.0"/>
</p:tagLst>
</file>

<file path=ppt/theme/theme1.xml><?xml version="1.0" encoding="utf-8"?>
<a:theme xmlns:a="http://schemas.openxmlformats.org/drawingml/2006/main" name="1_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 Powerpoint template 2018-11 v4.pptx" id="{204CE6E3-5BDB-45BE-90C7-C943FF799901}" vid="{21580656-421F-4B45-A3F0-8ACF5A9AF4D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5E9E891D3DB4DB90134A99F200E89" ma:contentTypeVersion="0" ma:contentTypeDescription="Create a new document." ma:contentTypeScope="" ma:versionID="c68da395507fe439256bb24524c78132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F2A970-9738-460B-8304-017B8084A326}">
  <ds:schemaRefs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009211-0DA9-417B-B0A6-276484D15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BF34C-8C45-4A7C-A220-BCBA9C7D3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98115</TotalTime>
  <Words>312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MS PGothic</vt:lpstr>
      <vt:lpstr>MS PGothic</vt:lpstr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Calibri Light</vt:lpstr>
      <vt:lpstr>Courier New</vt:lpstr>
      <vt:lpstr>Slide Heading</vt:lpstr>
      <vt:lpstr>Wingdings</vt:lpstr>
      <vt:lpstr>1_Blank</vt:lpstr>
      <vt:lpstr>Custom Design</vt:lpstr>
      <vt:lpstr>Signature Comparison - Summary </vt:lpstr>
    </vt:vector>
  </TitlesOfParts>
  <Company>Williams Lea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Development Solutions</dc:creator>
  <cp:lastModifiedBy>OpenspanLicense.Survey@sc.com</cp:lastModifiedBy>
  <cp:revision>2803</cp:revision>
  <cp:lastPrinted>2019-01-23T05:49:38Z</cp:lastPrinted>
  <dcterms:created xsi:type="dcterms:W3CDTF">2009-05-20T11:28:30Z</dcterms:created>
  <dcterms:modified xsi:type="dcterms:W3CDTF">2019-04-17T10:53:42Z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 Type">
    <vt:i4>0</vt:i4>
  </property>
  <property fmtid="{D5CDD505-2E9C-101B-9397-08002B2CF9AE}" pid="3" name="ToC Numbered">
    <vt:i4>0</vt:i4>
  </property>
  <property fmtid="{D5CDD505-2E9C-101B-9397-08002B2CF9AE}" pid="4" name="IsPrintOnly">
    <vt:bool>false</vt:bool>
  </property>
  <property fmtid="{D5CDD505-2E9C-101B-9397-08002B2CF9AE}" pid="5" name="ContentTypeId">
    <vt:lpwstr>0x0101009735E9E891D3DB4DB90134A99F200E89</vt:lpwstr>
  </property>
</Properties>
</file>