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73" r:id="rId6"/>
    <p:sldId id="260" r:id="rId7"/>
    <p:sldId id="261" r:id="rId8"/>
    <p:sldId id="263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EB333-5268-4C79-9EFF-1E3466DAF352}" v="4" dt="2024-07-06T16:24:31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3" autoAdjust="0"/>
    <p:restoredTop sz="86144" autoAdjust="0"/>
  </p:normalViewPr>
  <p:slideViewPr>
    <p:cSldViewPr>
      <p:cViewPr varScale="1">
        <p:scale>
          <a:sx n="83" d="100"/>
          <a:sy n="83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8F9BD-CCFB-4692-922A-B4D53459E3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CBEC6F-FEED-4F25-917D-89544C621772}">
      <dgm:prSet/>
      <dgm:spPr/>
      <dgm:t>
        <a:bodyPr/>
        <a:lstStyle/>
        <a:p>
          <a:r>
            <a:rPr lang="en-US" b="0" i="0" baseline="0"/>
            <a:t>Academic learning tool for understanding CPU scheduling concepts.</a:t>
          </a:r>
          <a:endParaRPr lang="en-US"/>
        </a:p>
      </dgm:t>
    </dgm:pt>
    <dgm:pt modelId="{CEF0CB29-02D9-4681-A874-8CC0DA858DA8}" type="parTrans" cxnId="{026EBB1D-24D4-421A-990B-435A6482BE7A}">
      <dgm:prSet/>
      <dgm:spPr/>
      <dgm:t>
        <a:bodyPr/>
        <a:lstStyle/>
        <a:p>
          <a:endParaRPr lang="en-US"/>
        </a:p>
      </dgm:t>
    </dgm:pt>
    <dgm:pt modelId="{AA5226CF-D458-4D51-B7E7-AA32D9FEC794}" type="sibTrans" cxnId="{026EBB1D-24D4-421A-990B-435A6482BE7A}">
      <dgm:prSet/>
      <dgm:spPr/>
      <dgm:t>
        <a:bodyPr/>
        <a:lstStyle/>
        <a:p>
          <a:endParaRPr lang="en-US"/>
        </a:p>
      </dgm:t>
    </dgm:pt>
    <dgm:pt modelId="{9846249B-468A-4930-B749-064BB49DC729}">
      <dgm:prSet/>
      <dgm:spPr/>
      <dgm:t>
        <a:bodyPr/>
        <a:lstStyle/>
        <a:p>
          <a:r>
            <a:rPr lang="en-US" b="0" i="0" baseline="0"/>
            <a:t>Visual aid for explaining scheduling algorithms during lectures or tutorials.</a:t>
          </a:r>
          <a:endParaRPr lang="en-US"/>
        </a:p>
      </dgm:t>
    </dgm:pt>
    <dgm:pt modelId="{EBF3D879-1B70-43BE-A0D3-E694B58FA47F}" type="parTrans" cxnId="{E445EB79-6921-45E2-A207-01A86A7E6B6F}">
      <dgm:prSet/>
      <dgm:spPr/>
      <dgm:t>
        <a:bodyPr/>
        <a:lstStyle/>
        <a:p>
          <a:endParaRPr lang="en-US"/>
        </a:p>
      </dgm:t>
    </dgm:pt>
    <dgm:pt modelId="{58C4F0E5-9837-41C8-B289-8EB1B9F5937B}" type="sibTrans" cxnId="{E445EB79-6921-45E2-A207-01A86A7E6B6F}">
      <dgm:prSet/>
      <dgm:spPr/>
      <dgm:t>
        <a:bodyPr/>
        <a:lstStyle/>
        <a:p>
          <a:endParaRPr lang="en-US"/>
        </a:p>
      </dgm:t>
    </dgm:pt>
    <dgm:pt modelId="{68C6200C-C62F-419B-AE84-40EEA3CA95B0}">
      <dgm:prSet/>
      <dgm:spPr/>
      <dgm:t>
        <a:bodyPr/>
        <a:lstStyle/>
        <a:p>
          <a:r>
            <a:rPr lang="en-US" b="0" i="0" baseline="0"/>
            <a:t>Foundation for further projects involving process scheduling and optimization.</a:t>
          </a:r>
          <a:endParaRPr lang="en-US"/>
        </a:p>
      </dgm:t>
    </dgm:pt>
    <dgm:pt modelId="{80091ACB-8982-4E8E-AFA8-47539AC9DADD}" type="parTrans" cxnId="{A62587A9-1A71-4624-AC86-B64C093F2E9A}">
      <dgm:prSet/>
      <dgm:spPr/>
      <dgm:t>
        <a:bodyPr/>
        <a:lstStyle/>
        <a:p>
          <a:endParaRPr lang="en-US"/>
        </a:p>
      </dgm:t>
    </dgm:pt>
    <dgm:pt modelId="{25758863-AECF-43CF-8A03-A703B2485F92}" type="sibTrans" cxnId="{A62587A9-1A71-4624-AC86-B64C093F2E9A}">
      <dgm:prSet/>
      <dgm:spPr/>
      <dgm:t>
        <a:bodyPr/>
        <a:lstStyle/>
        <a:p>
          <a:endParaRPr lang="en-US"/>
        </a:p>
      </dgm:t>
    </dgm:pt>
    <dgm:pt modelId="{373F49DD-E836-41C4-823D-BD1936B8854C}">
      <dgm:prSet/>
      <dgm:spPr/>
      <dgm:t>
        <a:bodyPr/>
        <a:lstStyle/>
        <a:p>
          <a:r>
            <a:rPr lang="en-US" b="0" i="0" baseline="0"/>
            <a:t>Can be extended for professional environments to simulate and test scheduling policies. </a:t>
          </a:r>
          <a:endParaRPr lang="en-US"/>
        </a:p>
      </dgm:t>
    </dgm:pt>
    <dgm:pt modelId="{6FC3733B-4489-4A55-B1C0-700BC3E5342F}" type="parTrans" cxnId="{7387435A-73AD-42C1-8D5F-3D77132238E9}">
      <dgm:prSet/>
      <dgm:spPr/>
      <dgm:t>
        <a:bodyPr/>
        <a:lstStyle/>
        <a:p>
          <a:endParaRPr lang="en-US"/>
        </a:p>
      </dgm:t>
    </dgm:pt>
    <dgm:pt modelId="{14FD7671-4438-478F-8351-698036BDDA2B}" type="sibTrans" cxnId="{7387435A-73AD-42C1-8D5F-3D77132238E9}">
      <dgm:prSet/>
      <dgm:spPr/>
      <dgm:t>
        <a:bodyPr/>
        <a:lstStyle/>
        <a:p>
          <a:endParaRPr lang="en-US"/>
        </a:p>
      </dgm:t>
    </dgm:pt>
    <dgm:pt modelId="{5E163BE1-AA08-455A-B9FF-69692AB54DA8}" type="pres">
      <dgm:prSet presAssocID="{CA88F9BD-CCFB-4692-922A-B4D53459E3F9}" presName="root" presStyleCnt="0">
        <dgm:presLayoutVars>
          <dgm:dir/>
          <dgm:resizeHandles val="exact"/>
        </dgm:presLayoutVars>
      </dgm:prSet>
      <dgm:spPr/>
    </dgm:pt>
    <dgm:pt modelId="{DA524884-81B4-41B0-A45E-2D04847851F3}" type="pres">
      <dgm:prSet presAssocID="{EBCBEC6F-FEED-4F25-917D-89544C621772}" presName="compNode" presStyleCnt="0"/>
      <dgm:spPr/>
    </dgm:pt>
    <dgm:pt modelId="{3AE4A571-11E9-42A1-B1AD-22843C58CB18}" type="pres">
      <dgm:prSet presAssocID="{EBCBEC6F-FEED-4F25-917D-89544C621772}" presName="bgRect" presStyleLbl="bgShp" presStyleIdx="0" presStyleCnt="4"/>
      <dgm:spPr/>
    </dgm:pt>
    <dgm:pt modelId="{FAC926D3-D519-4F70-81AA-CC551A77E8FD}" type="pres">
      <dgm:prSet presAssocID="{EBCBEC6F-FEED-4F25-917D-89544C6217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2710189-9ADF-435D-8CD8-6FE494CBB4D0}" type="pres">
      <dgm:prSet presAssocID="{EBCBEC6F-FEED-4F25-917D-89544C621772}" presName="spaceRect" presStyleCnt="0"/>
      <dgm:spPr/>
    </dgm:pt>
    <dgm:pt modelId="{F89422D7-E72D-4C5E-A70C-3226234DCE7E}" type="pres">
      <dgm:prSet presAssocID="{EBCBEC6F-FEED-4F25-917D-89544C621772}" presName="parTx" presStyleLbl="revTx" presStyleIdx="0" presStyleCnt="4">
        <dgm:presLayoutVars>
          <dgm:chMax val="0"/>
          <dgm:chPref val="0"/>
        </dgm:presLayoutVars>
      </dgm:prSet>
      <dgm:spPr/>
    </dgm:pt>
    <dgm:pt modelId="{85484DEC-84B6-4220-B894-DC0BAE67AF19}" type="pres">
      <dgm:prSet presAssocID="{AA5226CF-D458-4D51-B7E7-AA32D9FEC794}" presName="sibTrans" presStyleCnt="0"/>
      <dgm:spPr/>
    </dgm:pt>
    <dgm:pt modelId="{0C560C55-1ECE-4508-A4B9-890FCB01EE35}" type="pres">
      <dgm:prSet presAssocID="{9846249B-468A-4930-B749-064BB49DC729}" presName="compNode" presStyleCnt="0"/>
      <dgm:spPr/>
    </dgm:pt>
    <dgm:pt modelId="{6EBF21D6-889C-4357-9878-31FB4A739688}" type="pres">
      <dgm:prSet presAssocID="{9846249B-468A-4930-B749-064BB49DC729}" presName="bgRect" presStyleLbl="bgShp" presStyleIdx="1" presStyleCnt="4"/>
      <dgm:spPr/>
    </dgm:pt>
    <dgm:pt modelId="{19CB7765-2B61-4978-87F1-A46F20C19A9B}" type="pres">
      <dgm:prSet presAssocID="{9846249B-468A-4930-B749-064BB49DC7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D1123BB-5D23-4C55-8B11-F48BF6E43180}" type="pres">
      <dgm:prSet presAssocID="{9846249B-468A-4930-B749-064BB49DC729}" presName="spaceRect" presStyleCnt="0"/>
      <dgm:spPr/>
    </dgm:pt>
    <dgm:pt modelId="{7953E310-461B-4F69-B374-2C78677B6925}" type="pres">
      <dgm:prSet presAssocID="{9846249B-468A-4930-B749-064BB49DC729}" presName="parTx" presStyleLbl="revTx" presStyleIdx="1" presStyleCnt="4">
        <dgm:presLayoutVars>
          <dgm:chMax val="0"/>
          <dgm:chPref val="0"/>
        </dgm:presLayoutVars>
      </dgm:prSet>
      <dgm:spPr/>
    </dgm:pt>
    <dgm:pt modelId="{667C4309-BEC2-46EC-BCE9-576EB03435B7}" type="pres">
      <dgm:prSet presAssocID="{58C4F0E5-9837-41C8-B289-8EB1B9F5937B}" presName="sibTrans" presStyleCnt="0"/>
      <dgm:spPr/>
    </dgm:pt>
    <dgm:pt modelId="{550CD2F5-FEF4-4B46-A38E-E5778C8F19BD}" type="pres">
      <dgm:prSet presAssocID="{68C6200C-C62F-419B-AE84-40EEA3CA95B0}" presName="compNode" presStyleCnt="0"/>
      <dgm:spPr/>
    </dgm:pt>
    <dgm:pt modelId="{2341A33B-651E-46A9-9FFA-065B748B1F36}" type="pres">
      <dgm:prSet presAssocID="{68C6200C-C62F-419B-AE84-40EEA3CA95B0}" presName="bgRect" presStyleLbl="bgShp" presStyleIdx="2" presStyleCnt="4"/>
      <dgm:spPr/>
    </dgm:pt>
    <dgm:pt modelId="{66141AEE-C422-41BE-B501-95E866E3B448}" type="pres">
      <dgm:prSet presAssocID="{68C6200C-C62F-419B-AE84-40EEA3CA95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E620FEC-D2A8-41D6-9E43-B277D2F5FDEA}" type="pres">
      <dgm:prSet presAssocID="{68C6200C-C62F-419B-AE84-40EEA3CA95B0}" presName="spaceRect" presStyleCnt="0"/>
      <dgm:spPr/>
    </dgm:pt>
    <dgm:pt modelId="{9707BEFB-F9CD-4361-9256-D9B35D8431AA}" type="pres">
      <dgm:prSet presAssocID="{68C6200C-C62F-419B-AE84-40EEA3CA95B0}" presName="parTx" presStyleLbl="revTx" presStyleIdx="2" presStyleCnt="4">
        <dgm:presLayoutVars>
          <dgm:chMax val="0"/>
          <dgm:chPref val="0"/>
        </dgm:presLayoutVars>
      </dgm:prSet>
      <dgm:spPr/>
    </dgm:pt>
    <dgm:pt modelId="{8127F4ED-A397-48C9-A139-EBF1E703D94F}" type="pres">
      <dgm:prSet presAssocID="{25758863-AECF-43CF-8A03-A703B2485F92}" presName="sibTrans" presStyleCnt="0"/>
      <dgm:spPr/>
    </dgm:pt>
    <dgm:pt modelId="{1271B291-737D-486C-A2B9-479A59E89AFC}" type="pres">
      <dgm:prSet presAssocID="{373F49DD-E836-41C4-823D-BD1936B8854C}" presName="compNode" presStyleCnt="0"/>
      <dgm:spPr/>
    </dgm:pt>
    <dgm:pt modelId="{F5ABB30A-CE39-4943-A3F8-D0963B90A5D4}" type="pres">
      <dgm:prSet presAssocID="{373F49DD-E836-41C4-823D-BD1936B8854C}" presName="bgRect" presStyleLbl="bgShp" presStyleIdx="3" presStyleCnt="4"/>
      <dgm:spPr/>
    </dgm:pt>
    <dgm:pt modelId="{4B153772-987D-4A49-A39E-52A24177ED2D}" type="pres">
      <dgm:prSet presAssocID="{373F49DD-E836-41C4-823D-BD1936B885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815106C-4FB5-47EE-87DF-EC874B448865}" type="pres">
      <dgm:prSet presAssocID="{373F49DD-E836-41C4-823D-BD1936B8854C}" presName="spaceRect" presStyleCnt="0"/>
      <dgm:spPr/>
    </dgm:pt>
    <dgm:pt modelId="{E9E2247D-C596-4FD2-98B8-5B61A7D17E8C}" type="pres">
      <dgm:prSet presAssocID="{373F49DD-E836-41C4-823D-BD1936B885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462E14-DECF-41F6-880E-36A8F2DCF818}" type="presOf" srcId="{9846249B-468A-4930-B749-064BB49DC729}" destId="{7953E310-461B-4F69-B374-2C78677B6925}" srcOrd="0" destOrd="0" presId="urn:microsoft.com/office/officeart/2018/2/layout/IconVerticalSolidList"/>
    <dgm:cxn modelId="{026EBB1D-24D4-421A-990B-435A6482BE7A}" srcId="{CA88F9BD-CCFB-4692-922A-B4D53459E3F9}" destId="{EBCBEC6F-FEED-4F25-917D-89544C621772}" srcOrd="0" destOrd="0" parTransId="{CEF0CB29-02D9-4681-A874-8CC0DA858DA8}" sibTransId="{AA5226CF-D458-4D51-B7E7-AA32D9FEC794}"/>
    <dgm:cxn modelId="{A61CDF2B-E522-4BC6-BF82-77FA5288A495}" type="presOf" srcId="{68C6200C-C62F-419B-AE84-40EEA3CA95B0}" destId="{9707BEFB-F9CD-4361-9256-D9B35D8431AA}" srcOrd="0" destOrd="0" presId="urn:microsoft.com/office/officeart/2018/2/layout/IconVerticalSolidList"/>
    <dgm:cxn modelId="{E445EB79-6921-45E2-A207-01A86A7E6B6F}" srcId="{CA88F9BD-CCFB-4692-922A-B4D53459E3F9}" destId="{9846249B-468A-4930-B749-064BB49DC729}" srcOrd="1" destOrd="0" parTransId="{EBF3D879-1B70-43BE-A0D3-E694B58FA47F}" sibTransId="{58C4F0E5-9837-41C8-B289-8EB1B9F5937B}"/>
    <dgm:cxn modelId="{7387435A-73AD-42C1-8D5F-3D77132238E9}" srcId="{CA88F9BD-CCFB-4692-922A-B4D53459E3F9}" destId="{373F49DD-E836-41C4-823D-BD1936B8854C}" srcOrd="3" destOrd="0" parTransId="{6FC3733B-4489-4A55-B1C0-700BC3E5342F}" sibTransId="{14FD7671-4438-478F-8351-698036BDDA2B}"/>
    <dgm:cxn modelId="{8FBDF68A-58F1-4055-AC6B-225FE326D70F}" type="presOf" srcId="{EBCBEC6F-FEED-4F25-917D-89544C621772}" destId="{F89422D7-E72D-4C5E-A70C-3226234DCE7E}" srcOrd="0" destOrd="0" presId="urn:microsoft.com/office/officeart/2018/2/layout/IconVerticalSolidList"/>
    <dgm:cxn modelId="{F5B0DE97-D465-4FA3-822B-8FEDF9B80B3B}" type="presOf" srcId="{CA88F9BD-CCFB-4692-922A-B4D53459E3F9}" destId="{5E163BE1-AA08-455A-B9FF-69692AB54DA8}" srcOrd="0" destOrd="0" presId="urn:microsoft.com/office/officeart/2018/2/layout/IconVerticalSolidList"/>
    <dgm:cxn modelId="{A62587A9-1A71-4624-AC86-B64C093F2E9A}" srcId="{CA88F9BD-CCFB-4692-922A-B4D53459E3F9}" destId="{68C6200C-C62F-419B-AE84-40EEA3CA95B0}" srcOrd="2" destOrd="0" parTransId="{80091ACB-8982-4E8E-AFA8-47539AC9DADD}" sibTransId="{25758863-AECF-43CF-8A03-A703B2485F92}"/>
    <dgm:cxn modelId="{6CE14DFA-79E3-4FA7-97E1-C9657BEBB9C5}" type="presOf" srcId="{373F49DD-E836-41C4-823D-BD1936B8854C}" destId="{E9E2247D-C596-4FD2-98B8-5B61A7D17E8C}" srcOrd="0" destOrd="0" presId="urn:microsoft.com/office/officeart/2018/2/layout/IconVerticalSolidList"/>
    <dgm:cxn modelId="{E8CC8835-1F8E-43AA-98AB-4D16110133AE}" type="presParOf" srcId="{5E163BE1-AA08-455A-B9FF-69692AB54DA8}" destId="{DA524884-81B4-41B0-A45E-2D04847851F3}" srcOrd="0" destOrd="0" presId="urn:microsoft.com/office/officeart/2018/2/layout/IconVerticalSolidList"/>
    <dgm:cxn modelId="{DA5C0DB2-A3FA-4DDB-8369-AC6BF447D517}" type="presParOf" srcId="{DA524884-81B4-41B0-A45E-2D04847851F3}" destId="{3AE4A571-11E9-42A1-B1AD-22843C58CB18}" srcOrd="0" destOrd="0" presId="urn:microsoft.com/office/officeart/2018/2/layout/IconVerticalSolidList"/>
    <dgm:cxn modelId="{E1BB0A09-D511-4610-8A99-ADF6EFF99542}" type="presParOf" srcId="{DA524884-81B4-41B0-A45E-2D04847851F3}" destId="{FAC926D3-D519-4F70-81AA-CC551A77E8FD}" srcOrd="1" destOrd="0" presId="urn:microsoft.com/office/officeart/2018/2/layout/IconVerticalSolidList"/>
    <dgm:cxn modelId="{86A062BC-F312-4102-8049-AB06B95EB56C}" type="presParOf" srcId="{DA524884-81B4-41B0-A45E-2D04847851F3}" destId="{A2710189-9ADF-435D-8CD8-6FE494CBB4D0}" srcOrd="2" destOrd="0" presId="urn:microsoft.com/office/officeart/2018/2/layout/IconVerticalSolidList"/>
    <dgm:cxn modelId="{D17A4CDB-8A57-48F9-85E8-B4714B29DD28}" type="presParOf" srcId="{DA524884-81B4-41B0-A45E-2D04847851F3}" destId="{F89422D7-E72D-4C5E-A70C-3226234DCE7E}" srcOrd="3" destOrd="0" presId="urn:microsoft.com/office/officeart/2018/2/layout/IconVerticalSolidList"/>
    <dgm:cxn modelId="{D59BF997-6AA3-4F00-B3E8-DF0AD2EC3A06}" type="presParOf" srcId="{5E163BE1-AA08-455A-B9FF-69692AB54DA8}" destId="{85484DEC-84B6-4220-B894-DC0BAE67AF19}" srcOrd="1" destOrd="0" presId="urn:microsoft.com/office/officeart/2018/2/layout/IconVerticalSolidList"/>
    <dgm:cxn modelId="{8042B6A8-086F-421C-9F40-18AB06C4951C}" type="presParOf" srcId="{5E163BE1-AA08-455A-B9FF-69692AB54DA8}" destId="{0C560C55-1ECE-4508-A4B9-890FCB01EE35}" srcOrd="2" destOrd="0" presId="urn:microsoft.com/office/officeart/2018/2/layout/IconVerticalSolidList"/>
    <dgm:cxn modelId="{47FE19BA-B54F-4A90-8AB8-5B33C4881C19}" type="presParOf" srcId="{0C560C55-1ECE-4508-A4B9-890FCB01EE35}" destId="{6EBF21D6-889C-4357-9878-31FB4A739688}" srcOrd="0" destOrd="0" presId="urn:microsoft.com/office/officeart/2018/2/layout/IconVerticalSolidList"/>
    <dgm:cxn modelId="{85E5F086-7F7F-4233-BECE-A6B4A9092209}" type="presParOf" srcId="{0C560C55-1ECE-4508-A4B9-890FCB01EE35}" destId="{19CB7765-2B61-4978-87F1-A46F20C19A9B}" srcOrd="1" destOrd="0" presId="urn:microsoft.com/office/officeart/2018/2/layout/IconVerticalSolidList"/>
    <dgm:cxn modelId="{61B2C167-8581-437C-8C76-5FFB20D9AEA5}" type="presParOf" srcId="{0C560C55-1ECE-4508-A4B9-890FCB01EE35}" destId="{7D1123BB-5D23-4C55-8B11-F48BF6E43180}" srcOrd="2" destOrd="0" presId="urn:microsoft.com/office/officeart/2018/2/layout/IconVerticalSolidList"/>
    <dgm:cxn modelId="{7C3AA328-8243-4E42-9F3D-341AA053EAB5}" type="presParOf" srcId="{0C560C55-1ECE-4508-A4B9-890FCB01EE35}" destId="{7953E310-461B-4F69-B374-2C78677B6925}" srcOrd="3" destOrd="0" presId="urn:microsoft.com/office/officeart/2018/2/layout/IconVerticalSolidList"/>
    <dgm:cxn modelId="{4CEC78BF-2F53-4692-B21F-01F8A706571E}" type="presParOf" srcId="{5E163BE1-AA08-455A-B9FF-69692AB54DA8}" destId="{667C4309-BEC2-46EC-BCE9-576EB03435B7}" srcOrd="3" destOrd="0" presId="urn:microsoft.com/office/officeart/2018/2/layout/IconVerticalSolidList"/>
    <dgm:cxn modelId="{E6990151-D6B4-4283-B412-9CC94A237CB6}" type="presParOf" srcId="{5E163BE1-AA08-455A-B9FF-69692AB54DA8}" destId="{550CD2F5-FEF4-4B46-A38E-E5778C8F19BD}" srcOrd="4" destOrd="0" presId="urn:microsoft.com/office/officeart/2018/2/layout/IconVerticalSolidList"/>
    <dgm:cxn modelId="{DE61A182-CBDA-417B-B4B2-58EA645DD59F}" type="presParOf" srcId="{550CD2F5-FEF4-4B46-A38E-E5778C8F19BD}" destId="{2341A33B-651E-46A9-9FFA-065B748B1F36}" srcOrd="0" destOrd="0" presId="urn:microsoft.com/office/officeart/2018/2/layout/IconVerticalSolidList"/>
    <dgm:cxn modelId="{8D973F1A-ED3B-4A96-A21E-7B8D1969F374}" type="presParOf" srcId="{550CD2F5-FEF4-4B46-A38E-E5778C8F19BD}" destId="{66141AEE-C422-41BE-B501-95E866E3B448}" srcOrd="1" destOrd="0" presId="urn:microsoft.com/office/officeart/2018/2/layout/IconVerticalSolidList"/>
    <dgm:cxn modelId="{22493B6D-6874-4974-9D4D-7D28E8089226}" type="presParOf" srcId="{550CD2F5-FEF4-4B46-A38E-E5778C8F19BD}" destId="{EE620FEC-D2A8-41D6-9E43-B277D2F5FDEA}" srcOrd="2" destOrd="0" presId="urn:microsoft.com/office/officeart/2018/2/layout/IconVerticalSolidList"/>
    <dgm:cxn modelId="{E6F76C36-6FEC-4F72-A2F5-6C6D8686A9B5}" type="presParOf" srcId="{550CD2F5-FEF4-4B46-A38E-E5778C8F19BD}" destId="{9707BEFB-F9CD-4361-9256-D9B35D8431AA}" srcOrd="3" destOrd="0" presId="urn:microsoft.com/office/officeart/2018/2/layout/IconVerticalSolidList"/>
    <dgm:cxn modelId="{C1FC1A77-33BB-43C1-980E-628307595E22}" type="presParOf" srcId="{5E163BE1-AA08-455A-B9FF-69692AB54DA8}" destId="{8127F4ED-A397-48C9-A139-EBF1E703D94F}" srcOrd="5" destOrd="0" presId="urn:microsoft.com/office/officeart/2018/2/layout/IconVerticalSolidList"/>
    <dgm:cxn modelId="{B7AC44D8-A297-4A48-AB9C-02CB85E12275}" type="presParOf" srcId="{5E163BE1-AA08-455A-B9FF-69692AB54DA8}" destId="{1271B291-737D-486C-A2B9-479A59E89AFC}" srcOrd="6" destOrd="0" presId="urn:microsoft.com/office/officeart/2018/2/layout/IconVerticalSolidList"/>
    <dgm:cxn modelId="{E4842B7D-C31B-471F-AAB8-664852F4597F}" type="presParOf" srcId="{1271B291-737D-486C-A2B9-479A59E89AFC}" destId="{F5ABB30A-CE39-4943-A3F8-D0963B90A5D4}" srcOrd="0" destOrd="0" presId="urn:microsoft.com/office/officeart/2018/2/layout/IconVerticalSolidList"/>
    <dgm:cxn modelId="{1247E28A-E7CE-493C-952B-D4AB7DE91948}" type="presParOf" srcId="{1271B291-737D-486C-A2B9-479A59E89AFC}" destId="{4B153772-987D-4A49-A39E-52A24177ED2D}" srcOrd="1" destOrd="0" presId="urn:microsoft.com/office/officeart/2018/2/layout/IconVerticalSolidList"/>
    <dgm:cxn modelId="{ACC7C41F-ED13-4155-AFD9-A1A561D092AE}" type="presParOf" srcId="{1271B291-737D-486C-A2B9-479A59E89AFC}" destId="{C815106C-4FB5-47EE-87DF-EC874B448865}" srcOrd="2" destOrd="0" presId="urn:microsoft.com/office/officeart/2018/2/layout/IconVerticalSolidList"/>
    <dgm:cxn modelId="{0AA482D2-9E45-4C8E-89A0-A817395FBE35}" type="presParOf" srcId="{1271B291-737D-486C-A2B9-479A59E89AFC}" destId="{E9E2247D-C596-4FD2-98B8-5B61A7D17E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4A571-11E9-42A1-B1AD-22843C58CB18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926D3-D519-4F70-81AA-CC551A77E8F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22D7-E72D-4C5E-A70C-3226234DCE7E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Academic learning tool for understanding CPU scheduling concepts.</a:t>
          </a:r>
          <a:endParaRPr lang="en-US" sz="2200" kern="1200"/>
        </a:p>
      </dsp:txBody>
      <dsp:txXfrm>
        <a:off x="1058686" y="1808"/>
        <a:ext cx="6828013" cy="916611"/>
      </dsp:txXfrm>
    </dsp:sp>
    <dsp:sp modelId="{6EBF21D6-889C-4357-9878-31FB4A739688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B7765-2B61-4978-87F1-A46F20C19A9B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E310-461B-4F69-B374-2C78677B6925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Visual aid for explaining scheduling algorithms during lectures or tutorials.</a:t>
          </a:r>
          <a:endParaRPr lang="en-US" sz="2200" kern="1200"/>
        </a:p>
      </dsp:txBody>
      <dsp:txXfrm>
        <a:off x="1058686" y="1147573"/>
        <a:ext cx="6828013" cy="916611"/>
      </dsp:txXfrm>
    </dsp:sp>
    <dsp:sp modelId="{2341A33B-651E-46A9-9FFA-065B748B1F3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41AEE-C422-41BE-B501-95E866E3B448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7BEFB-F9CD-4361-9256-D9B35D8431AA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Foundation for further projects involving process scheduling and optimization.</a:t>
          </a:r>
          <a:endParaRPr lang="en-US" sz="2200" kern="1200"/>
        </a:p>
      </dsp:txBody>
      <dsp:txXfrm>
        <a:off x="1058686" y="2293338"/>
        <a:ext cx="6828013" cy="916611"/>
      </dsp:txXfrm>
    </dsp:sp>
    <dsp:sp modelId="{F5ABB30A-CE39-4943-A3F8-D0963B90A5D4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53772-987D-4A49-A39E-52A24177ED2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2247D-C596-4FD2-98B8-5B61A7D17E8C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Can be extended for professional environments to simulate and test scheduling policies. </a:t>
          </a:r>
          <a:endParaRPr lang="en-US" sz="2200" kern="1200"/>
        </a:p>
      </dsp:txBody>
      <dsp:txXfrm>
        <a:off x="1058686" y="3439103"/>
        <a:ext cx="68280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C913-7F83-4387-A4BC-CB5155BA1812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93E52-A53B-406B-8791-025ED3E4A9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93E52-A53B-406B-8791-025ED3E4A91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93E52-A53B-406B-8791-025ED3E4A91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93E52-A53B-406B-8791-025ED3E4A91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8A82-4A68-41F5-A7AE-C1BF23E6D5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84763-4738-479E-B74D-93965DB6CB0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2286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>
            <a:no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MINI PROJECT 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ON</a:t>
            </a:r>
            <a:br>
              <a:rPr lang="en-US" sz="1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CPU SHEDULING SIMULATOR</a:t>
            </a:r>
            <a:endParaRPr lang="en-IN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219203"/>
            <a:ext cx="9144000" cy="5638797"/>
          </a:xfrm>
        </p:spPr>
        <p:txBody>
          <a:bodyPr rtlCol="0">
            <a:normAutofit/>
          </a:bodyPr>
          <a:lstStyle/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 Presented By: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Pradeep Singh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B.TECH (C.S.E) – 3</a:t>
            </a:r>
            <a:r>
              <a:rPr lang="en-US" sz="1800" b="1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year</a:t>
            </a:r>
          </a:p>
          <a:p>
            <a:pPr marL="265176" indent="-265176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(Roll No.: 2219247)</a:t>
            </a:r>
          </a:p>
          <a:p>
            <a:pPr marL="0" indent="0" algn="ctr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pic>
        <p:nvPicPr>
          <p:cNvPr id="2055" name="Picture 5" descr="http://www.euttaranchal.com/education/colleges/images/graphic-era-dehradu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505202"/>
            <a:ext cx="2286000" cy="205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0" y="5486400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sz="1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COMPUTER SCIENCE ENGINEERING</a:t>
            </a:r>
          </a:p>
          <a:p>
            <a:pPr algn="ctr"/>
            <a:r>
              <a:rPr lang="en-US" sz="1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GRAPHIC ERA UNIVERSITY, DEHRADUN</a:t>
            </a:r>
          </a:p>
          <a:p>
            <a:pPr algn="ctr"/>
            <a:endParaRPr lang="en-US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838200"/>
            <a:ext cx="7391400" cy="29854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8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sz="8000" b="1" cap="none" spc="50" dirty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8A82-4A68-41F5-A7AE-C1BF23E6D5D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329184"/>
            <a:ext cx="468833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b="1"/>
              <a:t>OUTLINE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8407F-FA84-FD96-020C-C141FC4A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09" r="28393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1" y="2706624"/>
            <a:ext cx="4942079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Objective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Tools And Technology Used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Features 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GUI Interface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Demonstration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Application Or Uses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088A82-4A68-41F5-A7AE-C1BF23E6D5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329184"/>
            <a:ext cx="4688333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b="1"/>
              <a:t>OBJECTIVE</a:t>
            </a:r>
            <a:endParaRPr lang="en-US" sz="4700"/>
          </a:p>
        </p:txBody>
      </p:sp>
      <p:pic>
        <p:nvPicPr>
          <p:cNvPr id="7" name="Picture 6" descr="Camera lens close up">
            <a:extLst>
              <a:ext uri="{FF2B5EF4-FFF2-40B4-BE49-F238E27FC236}">
                <a16:creationId xmlns:a16="http://schemas.microsoft.com/office/drawing/2014/main" id="{2B5CA9A3-7F87-FD4F-C7C9-74BD6B6E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20" r="4028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706623"/>
            <a:ext cx="5486399" cy="3371089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is: </a:t>
            </a:r>
          </a:p>
          <a:p>
            <a:pPr algn="l">
              <a:lnSpc>
                <a:spcPct val="90000"/>
              </a:lnSpc>
            </a:pP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 develop an interactive CPU Scheduling Simulator that enables users to understand, analyze, and compare different CPU scheduling algorithms in real-time through visual demonstrations."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39733" y="6356350"/>
            <a:ext cx="9756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088A82-4A68-41F5-A7AE-C1BF23E6D5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A506190-B75F-4A39-8E5E-DA7513B1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96236"/>
            <a:ext cx="4385836" cy="1128200"/>
          </a:xfrm>
        </p:spPr>
        <p:txBody>
          <a:bodyPr anchor="b"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masis MT Pro Black" panose="02040A04050005020304" pitchFamily="18" charset="0"/>
              </a:rPr>
              <a:t>Tools And Technology Used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266839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0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6B20D8AF-5F6B-A109-1840-1B1BB3CA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01" y="335089"/>
            <a:ext cx="1737427" cy="19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DFE75B-7AED-EC9B-8B80-029E244E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01" y="2379537"/>
            <a:ext cx="1907923" cy="19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llow stickers &amp; domain · Issue #4361 · python-pillow/Pillow · GitHub">
            <a:extLst>
              <a:ext uri="{FF2B5EF4-FFF2-40B4-BE49-F238E27FC236}">
                <a16:creationId xmlns:a16="http://schemas.microsoft.com/office/drawing/2014/main" id="{241935C2-3AAA-639A-A4BE-C3D5F184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34" y="4423985"/>
            <a:ext cx="2073829" cy="190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132" y="2127252"/>
            <a:ext cx="4385835" cy="3699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9195" y="6356350"/>
            <a:ext cx="103615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BCA7CDC-1A5B-46A3-ACC6-B4038FE54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6793992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8CAB12C-A620-9F09-533A-6037AFAA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49443"/>
            <a:ext cx="55451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building the GUI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Pillow (PIL)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handling and displaying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Windows or preferred IDE for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Icon and background assets for UI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2FD50-C78A-881D-23CB-A8C63233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Features</a:t>
            </a:r>
            <a:endParaRPr lang="en-IN" b="1" u="sng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940836-A0EB-B2E1-CEAD-2F3E72EF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Graphical User Interface (GUI):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visually appealing design with: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Clear and interactive widgets (dropdowns, buttons, and input fields).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Dynamic canvas updates based on the selected algorithm and user input.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Dropdown menus for algorithm and process count selection.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 action button to start the simulation.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Selection of CPU scheduling algorithms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First Come First Serve (FCFS)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Shortest Job First (SJF)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Shortest Remaining Time First (SRTF)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Priority Scheduling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Round Robin (with customizable time quantum).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error handling to ensure valid input values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Visual representation of processes and their execution order.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Modular structure for easy scalability and maintenance.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5B1C-2CBF-5196-F5F5-4459B28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8314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89D899-239D-3EE6-30AE-B53FD075CBD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28630" y="387224"/>
            <a:ext cx="2468879" cy="8304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>
                <a:solidFill>
                  <a:srgbClr val="FFFFFF"/>
                </a:solidFill>
              </a:rPr>
              <a:t>		   </a:t>
            </a:r>
            <a:r>
              <a:rPr lang="en-US" altLang="en-US" sz="2800" b="1" u="sng">
                <a:solidFill>
                  <a:srgbClr val="FFFFFF"/>
                </a:solidFill>
              </a:rPr>
              <a:t>GUI Interface:</a:t>
            </a:r>
            <a:endParaRPr kumimoji="0" lang="en-US" altLang="en-US" sz="2800" b="1" i="0" u="sng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1" u="sng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20126-2E38-58FD-00EC-D27C07D2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84" y="2515845"/>
            <a:ext cx="4230350" cy="366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4B8F5-5554-58B2-BA20-E831BC6E1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345" y="2515844"/>
            <a:ext cx="4246913" cy="36683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8240" y="6431079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FB6B4-C0CD-B39D-27E0-1E6AC9702750}"/>
              </a:ext>
            </a:extLst>
          </p:cNvPr>
          <p:cNvSpPr txBox="1"/>
          <p:nvPr/>
        </p:nvSpPr>
        <p:spPr>
          <a:xfrm>
            <a:off x="137701" y="1424598"/>
            <a:ext cx="8757557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2400">
              <a:solidFill>
                <a:srgbClr val="313131"/>
              </a:solidFill>
              <a:highlight>
                <a:srgbClr val="F9F9F9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>
              <a:solidFill>
                <a:srgbClr val="313131"/>
              </a:solidFill>
              <a:highlight>
                <a:srgbClr val="F9F9F9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>
              <a:solidFill>
                <a:srgbClr val="313131"/>
              </a:solidFill>
              <a:highlight>
                <a:srgbClr val="F9F9F9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591344"/>
            <a:ext cx="432608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9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64895" y="6356350"/>
            <a:ext cx="11504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F5F30-2454-24A2-B692-A0FC5FE3128D}"/>
              </a:ext>
            </a:extLst>
          </p:cNvPr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Run Program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/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Select the desired CPU scheduling algorithm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Specify the number of processes.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Enter the necessary parameters (arrival time, burst time, priority, or time quantum).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Start the simulation and observe:</a:t>
            </a:r>
          </a:p>
          <a:p>
            <a:pPr marL="8001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Process execution order.</a:t>
            </a:r>
          </a:p>
          <a:p>
            <a:pPr marL="8001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Relevant statistics (e.g., waiting time, turnaround time)</a:t>
            </a:r>
          </a:p>
          <a:p>
            <a:pPr marL="8001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Highlight error-checking by providing invalid inputs.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u="sng">
                <a:latin typeface="Times New Roman"/>
                <a:cs typeface="Times New Roman"/>
              </a:rPr>
              <a:t>Application Or Uses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54940" y="6356350"/>
            <a:ext cx="185812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2B19C2D7-F8A7-DEBB-402D-653EFB03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12593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96572-0619-0A0F-0163-9E95CA7E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38" r="5008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027" y="-184666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b="1" u="sng" dirty="0">
                <a:latin typeface="Times New Roman"/>
                <a:cs typeface="Times New Roman"/>
              </a:rPr>
              <a:t>Conclusion</a:t>
            </a:r>
            <a:endParaRPr lang="en-US" sz="3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1828800"/>
            <a:ext cx="3935505" cy="44112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functional simulator for CPU scheduling.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complex scheduling concepts using an interactive GUI.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the modular approach, which allows easy addition of new algorithms.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Gantt chart visualizations.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Supporting multi-threaded or parallel process simulations.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the simulator on the web for wider accessibility.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088A82-4A68-41F5-A7AE-C1BF23E6D5D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472</Words>
  <Application>Microsoft Office PowerPoint</Application>
  <PresentationFormat>On-screen Show (4:3)</PresentationFormat>
  <Paragraphs>107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 Black</vt:lpstr>
      <vt:lpstr>Arial</vt:lpstr>
      <vt:lpstr>Calibri</vt:lpstr>
      <vt:lpstr>Rockwell</vt:lpstr>
      <vt:lpstr>Times New Roman</vt:lpstr>
      <vt:lpstr>Wingdings</vt:lpstr>
      <vt:lpstr>Wingdings 2</vt:lpstr>
      <vt:lpstr>Office Theme</vt:lpstr>
      <vt:lpstr>MINI PROJECT   ON CPU SHEDULING SIMULATOR</vt:lpstr>
      <vt:lpstr>OUTLINE </vt:lpstr>
      <vt:lpstr>OBJECTIVE</vt:lpstr>
      <vt:lpstr>Tools And Technology Used</vt:lpstr>
      <vt:lpstr>Features</vt:lpstr>
      <vt:lpstr>PowerPoint Presentation</vt:lpstr>
      <vt:lpstr> Demonstration</vt:lpstr>
      <vt:lpstr> Application Or Uses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SEMINAR  ON Retinal vessel Extraction and path vessel  path prediction</dc:title>
  <dc:creator>hp</dc:creator>
  <cp:lastModifiedBy>PSK</cp:lastModifiedBy>
  <cp:revision>393</cp:revision>
  <dcterms:created xsi:type="dcterms:W3CDTF">2012-10-18T10:00:34Z</dcterms:created>
  <dcterms:modified xsi:type="dcterms:W3CDTF">2025-01-10T07:01:56Z</dcterms:modified>
</cp:coreProperties>
</file>