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1" r:id="rId5"/>
    <p:sldId id="258"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58354-E9B2-40F6-8C79-166569818C84}"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62687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198052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216932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2E05F4E-0292-4C58-BB16-75045108FD4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3641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4168012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C58354-E9B2-40F6-8C79-166569818C84}"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4268706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C58354-E9B2-40F6-8C79-166569818C84}"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3531778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58354-E9B2-40F6-8C79-166569818C84}"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2278470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CC58354-E9B2-40F6-8C79-166569818C84}" type="datetimeFigureOut">
              <a:rPr lang="en-IN" smtClean="0"/>
              <a:t>05-05-2024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2E05F4E-0292-4C58-BB16-75045108FD4F}" type="slidenum">
              <a:rPr lang="en-IN" smtClean="0"/>
              <a:t>‹#›</a:t>
            </a:fld>
            <a:endParaRPr lang="en-IN"/>
          </a:p>
        </p:txBody>
      </p:sp>
    </p:spTree>
    <p:extLst>
      <p:ext uri="{BB962C8B-B14F-4D97-AF65-F5344CB8AC3E}">
        <p14:creationId xmlns:p14="http://schemas.microsoft.com/office/powerpoint/2010/main" val="298295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58354-E9B2-40F6-8C79-166569818C84}"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323591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58354-E9B2-40F6-8C79-166569818C84}"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410679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397202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58354-E9B2-40F6-8C79-166569818C84}"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362174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58354-E9B2-40F6-8C79-166569818C84}"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307237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CC58354-E9B2-40F6-8C79-166569818C84}"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283194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158200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C58354-E9B2-40F6-8C79-166569818C84}"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05F4E-0292-4C58-BB16-75045108FD4F}" type="slidenum">
              <a:rPr lang="en-IN" smtClean="0"/>
              <a:t>‹#›</a:t>
            </a:fld>
            <a:endParaRPr lang="en-IN"/>
          </a:p>
        </p:txBody>
      </p:sp>
    </p:spTree>
    <p:extLst>
      <p:ext uri="{BB962C8B-B14F-4D97-AF65-F5344CB8AC3E}">
        <p14:creationId xmlns:p14="http://schemas.microsoft.com/office/powerpoint/2010/main" val="384702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C58354-E9B2-40F6-8C79-166569818C84}" type="datetimeFigureOut">
              <a:rPr lang="en-IN" smtClean="0"/>
              <a:t>05-05-2024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2E05F4E-0292-4C58-BB16-75045108FD4F}" type="slidenum">
              <a:rPr lang="en-IN" smtClean="0"/>
              <a:t>‹#›</a:t>
            </a:fld>
            <a:endParaRPr lang="en-IN"/>
          </a:p>
        </p:txBody>
      </p:sp>
    </p:spTree>
    <p:extLst>
      <p:ext uri="{BB962C8B-B14F-4D97-AF65-F5344CB8AC3E}">
        <p14:creationId xmlns:p14="http://schemas.microsoft.com/office/powerpoint/2010/main" val="4263970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what-is-data-visualization-and-why-is-it-important/" TargetMode="External"/><Relationship Id="rId2" Type="http://schemas.openxmlformats.org/officeDocument/2006/relationships/hyperlink" Target="https://www.geeksforgeeks.org/getting-started-machine-learning/" TargetMode="External"/><Relationship Id="rId1" Type="http://schemas.openxmlformats.org/officeDocument/2006/relationships/slideLayout" Target="../slideLayouts/slideLayout2.xml"/><Relationship Id="rId4" Type="http://schemas.openxmlformats.org/officeDocument/2006/relationships/hyperlink" Target="https://www.geeksforgeeks.org/learning-model-building-scikit-learn-python-machine-learning-libr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68CB1-32B6-5D2A-1578-870BA32C6E01}"/>
              </a:ext>
            </a:extLst>
          </p:cNvPr>
          <p:cNvSpPr>
            <a:spLocks noGrp="1"/>
          </p:cNvSpPr>
          <p:nvPr>
            <p:ph type="title"/>
          </p:nvPr>
        </p:nvSpPr>
        <p:spPr/>
        <p:txBody>
          <a:bodyPr/>
          <a:lstStyle/>
          <a:p>
            <a:r>
              <a:rPr lang="en-IN" dirty="0" err="1"/>
              <a:t>NextHikes</a:t>
            </a:r>
            <a:r>
              <a:rPr lang="en-IN" dirty="0"/>
              <a:t> Project 2</a:t>
            </a:r>
          </a:p>
        </p:txBody>
      </p:sp>
      <p:sp>
        <p:nvSpPr>
          <p:cNvPr id="5" name="Content Placeholder 4">
            <a:extLst>
              <a:ext uri="{FF2B5EF4-FFF2-40B4-BE49-F238E27FC236}">
                <a16:creationId xmlns:a16="http://schemas.microsoft.com/office/drawing/2014/main" id="{B2E15C53-8D42-2239-9B5C-6A94C9B7BF73}"/>
              </a:ext>
            </a:extLst>
          </p:cNvPr>
          <p:cNvSpPr>
            <a:spLocks noGrp="1"/>
          </p:cNvSpPr>
          <p:nvPr>
            <p:ph idx="1"/>
          </p:nvPr>
        </p:nvSpPr>
        <p:spPr>
          <a:xfrm>
            <a:off x="832721" y="2505456"/>
            <a:ext cx="9613861" cy="3599316"/>
          </a:xfrm>
        </p:spPr>
        <p:txBody>
          <a:bodyPr/>
          <a:lstStyle/>
          <a:p>
            <a:r>
              <a:rPr lang="en-IN" sz="4000" b="1" dirty="0">
                <a:highlight>
                  <a:srgbClr val="000000"/>
                </a:highlight>
              </a:rPr>
              <a:t>Data Visualization and Data wrangling</a:t>
            </a:r>
          </a:p>
          <a:p>
            <a:endParaRPr lang="en-IN" b="1" dirty="0"/>
          </a:p>
          <a:p>
            <a:endParaRPr lang="en-IN" b="1" dirty="0"/>
          </a:p>
          <a:p>
            <a:endParaRPr lang="en-IN" b="1" dirty="0"/>
          </a:p>
          <a:p>
            <a:pPr marL="0" indent="0">
              <a:buNone/>
            </a:pPr>
            <a:r>
              <a:rPr lang="en-IN" b="1" dirty="0"/>
              <a:t>                                                Prepared by: Pradeep </a:t>
            </a:r>
            <a:r>
              <a:rPr lang="en-IN" b="1" dirty="0" err="1"/>
              <a:t>rajwade</a:t>
            </a:r>
            <a:endParaRPr lang="en-IN" b="1" dirty="0"/>
          </a:p>
        </p:txBody>
      </p:sp>
    </p:spTree>
    <p:extLst>
      <p:ext uri="{BB962C8B-B14F-4D97-AF65-F5344CB8AC3E}">
        <p14:creationId xmlns:p14="http://schemas.microsoft.com/office/powerpoint/2010/main" val="157699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D61E-1805-9E42-68D0-F38E25044563}"/>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D29725F9-09FC-F600-7758-816D5915D6CF}"/>
              </a:ext>
            </a:extLst>
          </p:cNvPr>
          <p:cNvSpPr>
            <a:spLocks noGrp="1"/>
          </p:cNvSpPr>
          <p:nvPr>
            <p:ph idx="1"/>
          </p:nvPr>
        </p:nvSpPr>
        <p:spPr/>
        <p:txBody>
          <a:bodyPr/>
          <a:lstStyle/>
          <a:p>
            <a:pPr marL="0" indent="0">
              <a:buNone/>
            </a:pPr>
            <a:r>
              <a:rPr lang="en-IN" dirty="0"/>
              <a:t>We can check the </a:t>
            </a:r>
            <a:r>
              <a:rPr lang="en-IN" dirty="0" err="1"/>
              <a:t>outliars</a:t>
            </a:r>
            <a:r>
              <a:rPr lang="en-IN" dirty="0"/>
              <a:t> in any data by </a:t>
            </a:r>
            <a:r>
              <a:rPr lang="en-IN" dirty="0" err="1"/>
              <a:t>ploting</a:t>
            </a:r>
            <a:r>
              <a:rPr lang="en-IN" dirty="0"/>
              <a:t> the data in box plot</a:t>
            </a:r>
          </a:p>
          <a:p>
            <a:pPr marL="0" indent="0">
              <a:buNone/>
            </a:pPr>
            <a:r>
              <a:rPr lang="en-IN" dirty="0"/>
              <a:t>Syntax</a:t>
            </a:r>
          </a:p>
          <a:p>
            <a:pPr marL="0" indent="0">
              <a:buNone/>
            </a:pPr>
            <a:endParaRPr lang="en-IN" dirty="0"/>
          </a:p>
          <a:p>
            <a:r>
              <a:rPr lang="en-IN" b="0" dirty="0" err="1">
                <a:solidFill>
                  <a:srgbClr val="D4D4D4"/>
                </a:solidFill>
                <a:effectLst/>
                <a:highlight>
                  <a:srgbClr val="1E1E1E"/>
                </a:highlight>
                <a:latin typeface="Courier New" panose="02070309020205020404" pitchFamily="49" charset="0"/>
              </a:rPr>
              <a:t>sns.boxplot</a:t>
            </a:r>
            <a:r>
              <a:rPr lang="en-IN" b="0" dirty="0">
                <a:solidFill>
                  <a:srgbClr val="DCDCDC"/>
                </a:solidFill>
                <a:effectLst/>
                <a:highlight>
                  <a:srgbClr val="1E1E1E"/>
                </a:highlight>
                <a:latin typeface="Courier New" panose="02070309020205020404" pitchFamily="49" charset="0"/>
              </a:rPr>
              <a:t>(</a:t>
            </a:r>
            <a:r>
              <a:rPr lang="en-IN" b="0" dirty="0">
                <a:solidFill>
                  <a:srgbClr val="D4D4D4"/>
                </a:solidFill>
                <a:effectLst/>
                <a:highlight>
                  <a:srgbClr val="1E1E1E"/>
                </a:highlight>
                <a:latin typeface="Courier New" panose="02070309020205020404" pitchFamily="49" charset="0"/>
              </a:rPr>
              <a:t>data123</a:t>
            </a:r>
            <a:r>
              <a:rPr lang="en-IN" b="0" dirty="0">
                <a:solidFill>
                  <a:srgbClr val="DCDCDC"/>
                </a:solidFill>
                <a:effectLst/>
                <a:highlight>
                  <a:srgbClr val="1E1E1E"/>
                </a:highlight>
                <a:latin typeface="Courier New" panose="02070309020205020404" pitchFamily="49" charset="0"/>
              </a:rPr>
              <a:t>[</a:t>
            </a:r>
            <a:r>
              <a:rPr lang="en-IN" b="0" dirty="0">
                <a:solidFill>
                  <a:srgbClr val="CE9178"/>
                </a:solidFill>
                <a:effectLst/>
                <a:highlight>
                  <a:srgbClr val="1E1E1E"/>
                </a:highlight>
                <a:latin typeface="Courier New" panose="02070309020205020404" pitchFamily="49" charset="0"/>
              </a:rPr>
              <a:t>"</a:t>
            </a:r>
            <a:r>
              <a:rPr lang="en-IN" b="0" dirty="0" err="1">
                <a:solidFill>
                  <a:srgbClr val="CE9178"/>
                </a:solidFill>
                <a:effectLst/>
                <a:highlight>
                  <a:srgbClr val="1E1E1E"/>
                </a:highlight>
                <a:latin typeface="Courier New" panose="02070309020205020404" pitchFamily="49" charset="0"/>
              </a:rPr>
              <a:t>atemp</a:t>
            </a:r>
            <a:r>
              <a:rPr lang="en-IN" b="0" dirty="0">
                <a:solidFill>
                  <a:srgbClr val="CE9178"/>
                </a:solidFill>
                <a:effectLst/>
                <a:highlight>
                  <a:srgbClr val="1E1E1E"/>
                </a:highlight>
                <a:latin typeface="Courier New" panose="02070309020205020404" pitchFamily="49" charset="0"/>
              </a:rPr>
              <a:t>"</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err="1">
                <a:solidFill>
                  <a:srgbClr val="D4D4D4"/>
                </a:solidFill>
                <a:effectLst/>
                <a:highlight>
                  <a:srgbClr val="1E1E1E"/>
                </a:highlight>
                <a:latin typeface="Courier New" panose="02070309020205020404" pitchFamily="49" charset="0"/>
              </a:rPr>
              <a:t>plt.title</a:t>
            </a:r>
            <a:r>
              <a:rPr lang="en-IN" b="0" dirty="0">
                <a:solidFill>
                  <a:srgbClr val="DCDCDC"/>
                </a:solidFill>
                <a:effectLst/>
                <a:highlight>
                  <a:srgbClr val="1E1E1E"/>
                </a:highlight>
                <a:latin typeface="Courier New" panose="02070309020205020404" pitchFamily="49" charset="0"/>
              </a:rPr>
              <a:t>(</a:t>
            </a:r>
            <a:r>
              <a:rPr lang="en-IN" b="0" dirty="0">
                <a:solidFill>
                  <a:srgbClr val="CE9178"/>
                </a:solidFill>
                <a:effectLst/>
                <a:highlight>
                  <a:srgbClr val="1E1E1E"/>
                </a:highlight>
                <a:latin typeface="Courier New" panose="02070309020205020404" pitchFamily="49" charset="0"/>
              </a:rPr>
              <a:t>"</a:t>
            </a:r>
            <a:r>
              <a:rPr lang="en-IN" b="0" dirty="0" err="1">
                <a:solidFill>
                  <a:srgbClr val="CE9178"/>
                </a:solidFill>
                <a:effectLst/>
                <a:highlight>
                  <a:srgbClr val="1E1E1E"/>
                </a:highlight>
                <a:latin typeface="Courier New" panose="02070309020205020404" pitchFamily="49" charset="0"/>
              </a:rPr>
              <a:t>Outliars</a:t>
            </a:r>
            <a:r>
              <a:rPr lang="en-IN" b="0" dirty="0">
                <a:solidFill>
                  <a:srgbClr val="CE9178"/>
                </a:solidFill>
                <a:effectLst/>
                <a:highlight>
                  <a:srgbClr val="1E1E1E"/>
                </a:highlight>
                <a:latin typeface="Courier New" panose="02070309020205020404" pitchFamily="49" charset="0"/>
              </a:rPr>
              <a:t> in </a:t>
            </a:r>
            <a:r>
              <a:rPr lang="en-IN" b="0" dirty="0" err="1">
                <a:solidFill>
                  <a:srgbClr val="CE9178"/>
                </a:solidFill>
                <a:effectLst/>
                <a:highlight>
                  <a:srgbClr val="1E1E1E"/>
                </a:highlight>
                <a:latin typeface="Courier New" panose="02070309020205020404" pitchFamily="49" charset="0"/>
              </a:rPr>
              <a:t>atemp</a:t>
            </a:r>
            <a:r>
              <a:rPr lang="en-IN" b="0" dirty="0">
                <a:solidFill>
                  <a:srgbClr val="CE9178"/>
                </a:solidFill>
                <a:effectLst/>
                <a:highlight>
                  <a:srgbClr val="1E1E1E"/>
                </a:highlight>
                <a:latin typeface="Courier New" panose="02070309020205020404" pitchFamily="49" charset="0"/>
              </a:rPr>
              <a:t>"</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r>
              <a:rPr lang="en-IN" b="0" dirty="0" err="1">
                <a:solidFill>
                  <a:srgbClr val="D4D4D4"/>
                </a:solidFill>
                <a:effectLst/>
                <a:highlight>
                  <a:srgbClr val="1E1E1E"/>
                </a:highlight>
                <a:latin typeface="Courier New" panose="02070309020205020404" pitchFamily="49" charset="0"/>
              </a:rPr>
              <a:t>plt.show</a:t>
            </a:r>
            <a:r>
              <a:rPr lang="en-IN" b="0" dirty="0">
                <a:solidFill>
                  <a:srgbClr val="DCDCDC"/>
                </a:solidFill>
                <a:effectLst/>
                <a:highlight>
                  <a:srgbClr val="1E1E1E"/>
                </a:highlight>
                <a:latin typeface="Courier New" panose="02070309020205020404" pitchFamily="49" charset="0"/>
              </a:rPr>
              <a:t>()</a:t>
            </a:r>
            <a:endParaRPr lang="en-IN" b="0" dirty="0">
              <a:solidFill>
                <a:srgbClr val="D4D4D4"/>
              </a:solidFill>
              <a:effectLst/>
              <a:highlight>
                <a:srgbClr val="1E1E1E"/>
              </a:highlight>
              <a:latin typeface="Courier New" panose="02070309020205020404" pitchFamily="49" charset="0"/>
            </a:endParaRPr>
          </a:p>
          <a:p>
            <a:pPr marL="0" indent="0">
              <a:buNone/>
            </a:pPr>
            <a:endParaRPr lang="en-IN" dirty="0"/>
          </a:p>
        </p:txBody>
      </p:sp>
    </p:spTree>
    <p:extLst>
      <p:ext uri="{BB962C8B-B14F-4D97-AF65-F5344CB8AC3E}">
        <p14:creationId xmlns:p14="http://schemas.microsoft.com/office/powerpoint/2010/main" val="245906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8ED3-2604-4815-9030-BC99A76CF54D}"/>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a16="http://schemas.microsoft.com/office/drawing/2014/main" id="{2FF049E9-2DA0-81E3-5277-28E7BFB921AB}"/>
              </a:ext>
            </a:extLst>
          </p:cNvPr>
          <p:cNvSpPr>
            <a:spLocks noGrp="1"/>
          </p:cNvSpPr>
          <p:nvPr>
            <p:ph idx="1"/>
          </p:nvPr>
        </p:nvSpPr>
        <p:spPr>
          <a:xfrm>
            <a:off x="1039549" y="2325987"/>
            <a:ext cx="9613861" cy="3599316"/>
          </a:xfrm>
        </p:spPr>
        <p:txBody>
          <a:bodyPr>
            <a:normAutofit/>
          </a:bodyPr>
          <a:lstStyle/>
          <a:p>
            <a:pPr algn="l" fontAlgn="base"/>
            <a:r>
              <a:rPr lang="en-US" sz="3100" dirty="0"/>
              <a:t>Data Wrangling in Python</a:t>
            </a:r>
          </a:p>
          <a:p>
            <a:pPr algn="l" fontAlgn="base"/>
            <a:r>
              <a:rPr lang="en-US" sz="3100" dirty="0"/>
              <a:t>Data Wrangling is a crucial topic for Data Science and Data Analysis. Pandas Framework of Python is used for Data Wrangling. Pandas is an open-source library in Python specifically developed for Data Analysis and Data Science. It is used for processes like data sorting or filtration, Data grouping, etc</a:t>
            </a:r>
            <a:r>
              <a:rPr lang="en-US" sz="4400" b="0" i="0" dirty="0">
                <a:solidFill>
                  <a:srgbClr val="273239"/>
                </a:solidFill>
                <a:effectLst/>
                <a:highlight>
                  <a:srgbClr val="FFFFFF"/>
                </a:highlight>
                <a:latin typeface="Nunito" pitchFamily="2" charset="0"/>
              </a:rPr>
              <a:t>.</a:t>
            </a:r>
          </a:p>
          <a:p>
            <a:endParaRPr lang="en-IN" dirty="0"/>
          </a:p>
        </p:txBody>
      </p:sp>
    </p:spTree>
    <p:extLst>
      <p:ext uri="{BB962C8B-B14F-4D97-AF65-F5344CB8AC3E}">
        <p14:creationId xmlns:p14="http://schemas.microsoft.com/office/powerpoint/2010/main" val="361167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FFED-DC07-0D1B-8D00-7620C31D909E}"/>
              </a:ext>
            </a:extLst>
          </p:cNvPr>
          <p:cNvSpPr>
            <a:spLocks noGrp="1"/>
          </p:cNvSpPr>
          <p:nvPr>
            <p:ph type="title"/>
          </p:nvPr>
        </p:nvSpPr>
        <p:spPr/>
        <p:txBody>
          <a:bodyPr/>
          <a:lstStyle/>
          <a:p>
            <a:r>
              <a:rPr lang="en-IN" dirty="0"/>
              <a:t>Data wrangling function</a:t>
            </a:r>
          </a:p>
        </p:txBody>
      </p:sp>
      <p:sp>
        <p:nvSpPr>
          <p:cNvPr id="3" name="Content Placeholder 2">
            <a:extLst>
              <a:ext uri="{FF2B5EF4-FFF2-40B4-BE49-F238E27FC236}">
                <a16:creationId xmlns:a16="http://schemas.microsoft.com/office/drawing/2014/main" id="{04109C6B-76BF-5EA3-9353-89CA5B5A4896}"/>
              </a:ext>
            </a:extLst>
          </p:cNvPr>
          <p:cNvSpPr>
            <a:spLocks noGrp="1"/>
          </p:cNvSpPr>
          <p:nvPr>
            <p:ph idx="1"/>
          </p:nvPr>
        </p:nvSpPr>
        <p:spPr/>
        <p:txBody>
          <a:bodyPr>
            <a:normAutofit fontScale="32500" lnSpcReduction="20000"/>
          </a:bodyPr>
          <a:lstStyle/>
          <a:p>
            <a:pPr algn="l" fontAlgn="base"/>
            <a:r>
              <a:rPr lang="en-US" sz="5100" dirty="0"/>
              <a:t>Data wrangling in Python deals with the below functionalities:</a:t>
            </a:r>
          </a:p>
          <a:p>
            <a:pPr algn="l" fontAlgn="base">
              <a:buFont typeface="+mj-lt"/>
              <a:buAutoNum type="arabicPeriod"/>
            </a:pPr>
            <a:r>
              <a:rPr lang="en-US" sz="5100" dirty="0"/>
              <a:t>Data exploration: In this process, the data is studied, analyzed, and understood by visualizing representations of data.</a:t>
            </a:r>
          </a:p>
          <a:p>
            <a:pPr algn="l" fontAlgn="base">
              <a:buFont typeface="+mj-lt"/>
              <a:buAutoNum type="arabicPeriod"/>
            </a:pPr>
            <a:endParaRPr lang="en-US" sz="5100" dirty="0"/>
          </a:p>
          <a:p>
            <a:pPr algn="l" fontAlgn="base">
              <a:buFont typeface="+mj-lt"/>
              <a:buAutoNum type="arabicPeriod"/>
            </a:pPr>
            <a:r>
              <a:rPr lang="en-US" sz="5100" dirty="0"/>
              <a:t>Dealing with missing values: Most of the datasets having a vast amount of data contain missing values of </a:t>
            </a:r>
            <a:r>
              <a:rPr lang="en-US" sz="5100" dirty="0" err="1"/>
              <a:t>NaN</a:t>
            </a:r>
            <a:r>
              <a:rPr lang="en-US" sz="5100" dirty="0"/>
              <a:t>, they are needed to be taken care of by replacing them with mean, mode, the most frequent value of the column, or simply by dropping the row having a </a:t>
            </a:r>
            <a:r>
              <a:rPr lang="en-US" sz="5100" dirty="0" err="1"/>
              <a:t>NaN</a:t>
            </a:r>
            <a:r>
              <a:rPr lang="en-US" sz="5100" dirty="0"/>
              <a:t> value.</a:t>
            </a:r>
          </a:p>
          <a:p>
            <a:pPr algn="l" fontAlgn="base"/>
            <a:r>
              <a:rPr lang="en-US" sz="5100" dirty="0"/>
              <a:t>Reshaping data: In this process, data is manipulated according to the requirements, where new data can be added or pre-existing data can be modified.</a:t>
            </a:r>
          </a:p>
          <a:p>
            <a:pPr algn="l" fontAlgn="base">
              <a:buFont typeface="+mj-lt"/>
              <a:buAutoNum type="arabicPeriod"/>
            </a:pPr>
            <a:r>
              <a:rPr lang="en-US" sz="5100" dirty="0"/>
              <a:t>Filtering data: Some times datasets are comprised of unwanted rows or columns which are required to be removed or filtered</a:t>
            </a:r>
          </a:p>
          <a:p>
            <a:pPr algn="l" fontAlgn="base">
              <a:buFont typeface="+mj-lt"/>
              <a:buAutoNum type="arabicPeriod"/>
            </a:pPr>
            <a:r>
              <a:rPr lang="en-US" sz="5100" dirty="0"/>
              <a:t>Other: After dealing with the raw dataset with the above functionalities we get an efficient dataset as per our requirements and then it can be used for a required purpose like data analyzing, </a:t>
            </a:r>
            <a:r>
              <a:rPr lang="en-US" sz="5100" dirty="0">
                <a:hlinkClick r:id="rId2">
                  <a:extLst>
                    <a:ext uri="{A12FA001-AC4F-418D-AE19-62706E023703}">
                      <ahyp:hlinkClr xmlns:ahyp="http://schemas.microsoft.com/office/drawing/2018/hyperlinkcolor" val="tx"/>
                    </a:ext>
                  </a:extLst>
                </a:hlinkClick>
              </a:rPr>
              <a:t>machine learning,</a:t>
            </a:r>
            <a:r>
              <a:rPr lang="en-US" sz="5100" dirty="0"/>
              <a:t> </a:t>
            </a:r>
            <a:r>
              <a:rPr lang="en-US" sz="5100" dirty="0">
                <a:hlinkClick r:id="rId3">
                  <a:extLst>
                    <a:ext uri="{A12FA001-AC4F-418D-AE19-62706E023703}">
                      <ahyp:hlinkClr xmlns:ahyp="http://schemas.microsoft.com/office/drawing/2018/hyperlinkcolor" val="tx"/>
                    </a:ext>
                  </a:extLst>
                </a:hlinkClick>
              </a:rPr>
              <a:t>data visualization</a:t>
            </a:r>
            <a:r>
              <a:rPr lang="en-US" sz="5100" dirty="0"/>
              <a:t>, </a:t>
            </a:r>
            <a:r>
              <a:rPr lang="en-US" sz="5100" dirty="0">
                <a:hlinkClick r:id="rId4">
                  <a:extLst>
                    <a:ext uri="{A12FA001-AC4F-418D-AE19-62706E023703}">
                      <ahyp:hlinkClr xmlns:ahyp="http://schemas.microsoft.com/office/drawing/2018/hyperlinkcolor" val="tx"/>
                    </a:ext>
                  </a:extLst>
                </a:hlinkClick>
              </a:rPr>
              <a:t>model training</a:t>
            </a:r>
            <a:r>
              <a:rPr lang="en-US" sz="5100" dirty="0"/>
              <a:t> </a:t>
            </a:r>
            <a:r>
              <a:rPr lang="en-US" sz="5100" dirty="0" err="1"/>
              <a:t>etc</a:t>
            </a:r>
            <a:endParaRPr lang="en-US" sz="5100" dirty="0"/>
          </a:p>
          <a:p>
            <a:endParaRPr lang="en-IN" dirty="0"/>
          </a:p>
        </p:txBody>
      </p:sp>
    </p:spTree>
    <p:extLst>
      <p:ext uri="{BB962C8B-B14F-4D97-AF65-F5344CB8AC3E}">
        <p14:creationId xmlns:p14="http://schemas.microsoft.com/office/powerpoint/2010/main" val="209331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539-25A6-1599-6C27-2CF32A09B295}"/>
              </a:ext>
            </a:extLst>
          </p:cNvPr>
          <p:cNvSpPr>
            <a:spLocks noGrp="1"/>
          </p:cNvSpPr>
          <p:nvPr>
            <p:ph type="title"/>
          </p:nvPr>
        </p:nvSpPr>
        <p:spPr/>
        <p:txBody>
          <a:bodyPr/>
          <a:lstStyle/>
          <a:p>
            <a:r>
              <a:rPr lang="en-IN" dirty="0"/>
              <a:t>Library used for Data wrangling and Data acquisition</a:t>
            </a:r>
          </a:p>
        </p:txBody>
      </p:sp>
      <p:sp>
        <p:nvSpPr>
          <p:cNvPr id="3" name="Content Placeholder 2">
            <a:extLst>
              <a:ext uri="{FF2B5EF4-FFF2-40B4-BE49-F238E27FC236}">
                <a16:creationId xmlns:a16="http://schemas.microsoft.com/office/drawing/2014/main" id="{2EA7106C-698B-3DF7-1FF9-EFD290802204}"/>
              </a:ext>
            </a:extLst>
          </p:cNvPr>
          <p:cNvSpPr>
            <a:spLocks noGrp="1"/>
          </p:cNvSpPr>
          <p:nvPr>
            <p:ph idx="1"/>
          </p:nvPr>
        </p:nvSpPr>
        <p:spPr/>
        <p:txBody>
          <a:bodyPr/>
          <a:lstStyle/>
          <a:p>
            <a:r>
              <a:rPr lang="en-IN" dirty="0"/>
              <a:t>Pandas and </a:t>
            </a:r>
            <a:r>
              <a:rPr lang="en-IN" dirty="0" err="1"/>
              <a:t>Numpy</a:t>
            </a:r>
            <a:endParaRPr lang="en-IN" dirty="0"/>
          </a:p>
          <a:p>
            <a:r>
              <a:rPr lang="en-IN" dirty="0"/>
              <a:t>Pandas:</a:t>
            </a:r>
            <a:r>
              <a:rPr lang="en-US" dirty="0"/>
              <a:t>Python is one of the most popular languages for Machine Learning, Data Analysis, and Deep learning tasks. It is powerful because of its libraries that provide the user full command over the data.</a:t>
            </a:r>
          </a:p>
          <a:p>
            <a:endParaRPr lang="en-US" dirty="0"/>
          </a:p>
          <a:p>
            <a:r>
              <a:rPr lang="en-US" dirty="0" err="1"/>
              <a:t>Numpy</a:t>
            </a:r>
            <a:r>
              <a:rPr lang="en-US" dirty="0"/>
              <a:t>: </a:t>
            </a:r>
            <a:r>
              <a:rPr lang="en-US" dirty="0" err="1"/>
              <a:t>Numpy</a:t>
            </a:r>
            <a:r>
              <a:rPr lang="en-US" dirty="0"/>
              <a:t> is the fundamental library of Python, used to perform scientific computing. It provides high-performance multidimensional arrays and tools to deal with them.</a:t>
            </a:r>
            <a:endParaRPr lang="en-IN" dirty="0"/>
          </a:p>
        </p:txBody>
      </p:sp>
    </p:spTree>
    <p:extLst>
      <p:ext uri="{BB962C8B-B14F-4D97-AF65-F5344CB8AC3E}">
        <p14:creationId xmlns:p14="http://schemas.microsoft.com/office/powerpoint/2010/main" val="333015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7088-B220-D117-EB57-8A4EEFC05D08}"/>
              </a:ext>
            </a:extLst>
          </p:cNvPr>
          <p:cNvSpPr>
            <a:spLocks noGrp="1"/>
          </p:cNvSpPr>
          <p:nvPr>
            <p:ph type="title"/>
          </p:nvPr>
        </p:nvSpPr>
        <p:spPr/>
        <p:txBody>
          <a:bodyPr/>
          <a:lstStyle/>
          <a:p>
            <a:r>
              <a:rPr lang="en-IN" dirty="0"/>
              <a:t>Data Visualisation</a:t>
            </a:r>
          </a:p>
        </p:txBody>
      </p:sp>
      <p:sp>
        <p:nvSpPr>
          <p:cNvPr id="3" name="Content Placeholder 2">
            <a:extLst>
              <a:ext uri="{FF2B5EF4-FFF2-40B4-BE49-F238E27FC236}">
                <a16:creationId xmlns:a16="http://schemas.microsoft.com/office/drawing/2014/main" id="{7224A92B-D85F-AA15-5EF5-8BC3590CC46B}"/>
              </a:ext>
            </a:extLst>
          </p:cNvPr>
          <p:cNvSpPr>
            <a:spLocks noGrp="1"/>
          </p:cNvSpPr>
          <p:nvPr>
            <p:ph idx="1"/>
          </p:nvPr>
        </p:nvSpPr>
        <p:spPr/>
        <p:txBody>
          <a:bodyPr/>
          <a:lstStyle/>
          <a:p>
            <a:pPr algn="l"/>
            <a:r>
              <a:rPr lang="en-US" dirty="0"/>
              <a:t>Data </a:t>
            </a:r>
            <a:r>
              <a:rPr lang="en-US" dirty="0" err="1"/>
              <a:t>Visualisation</a:t>
            </a:r>
            <a:endParaRPr lang="en-US" dirty="0"/>
          </a:p>
          <a:p>
            <a:pPr algn="l"/>
            <a:r>
              <a:rPr lang="en-US" dirty="0"/>
              <a:t>Data visualization is the graphical representation of information and data. By using visual elements like charts, graphs, and maps, data visualization tools provide an accessible way to see and understand trends, outliers, and patterns in data. It's an essential part of data analysis and communication because it allows complex data sets to be understood more easily and quickly</a:t>
            </a:r>
          </a:p>
          <a:p>
            <a:endParaRPr lang="en-IN" dirty="0"/>
          </a:p>
        </p:txBody>
      </p:sp>
    </p:spTree>
    <p:extLst>
      <p:ext uri="{BB962C8B-B14F-4D97-AF65-F5344CB8AC3E}">
        <p14:creationId xmlns:p14="http://schemas.microsoft.com/office/powerpoint/2010/main" val="391417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50BC-EB81-D45C-2D2D-A0121D144F7F}"/>
              </a:ext>
            </a:extLst>
          </p:cNvPr>
          <p:cNvSpPr>
            <a:spLocks noGrp="1"/>
          </p:cNvSpPr>
          <p:nvPr>
            <p:ph type="title"/>
          </p:nvPr>
        </p:nvSpPr>
        <p:spPr/>
        <p:txBody>
          <a:bodyPr/>
          <a:lstStyle/>
          <a:p>
            <a:r>
              <a:rPr lang="en-IN" dirty="0"/>
              <a:t>Code used for Data Wrangling</a:t>
            </a:r>
          </a:p>
        </p:txBody>
      </p:sp>
      <p:sp>
        <p:nvSpPr>
          <p:cNvPr id="3" name="Content Placeholder 2">
            <a:extLst>
              <a:ext uri="{FF2B5EF4-FFF2-40B4-BE49-F238E27FC236}">
                <a16:creationId xmlns:a16="http://schemas.microsoft.com/office/drawing/2014/main" id="{D1E2285D-6F2B-0B1E-AB69-986F189AD5BD}"/>
              </a:ext>
            </a:extLst>
          </p:cNvPr>
          <p:cNvSpPr>
            <a:spLocks noGrp="1"/>
          </p:cNvSpPr>
          <p:nvPr>
            <p:ph idx="1"/>
          </p:nvPr>
        </p:nvSpPr>
        <p:spPr>
          <a:xfrm>
            <a:off x="680321" y="2336872"/>
            <a:ext cx="9613861" cy="4129241"/>
          </a:xfrm>
        </p:spPr>
        <p:txBody>
          <a:bodyPr>
            <a:normAutofit/>
          </a:bodyPr>
          <a:lstStyle/>
          <a:p>
            <a:r>
              <a:rPr lang="en-IN" dirty="0"/>
              <a:t>1.To upload Data set in Notebook</a:t>
            </a:r>
          </a:p>
          <a:p>
            <a:pPr marL="0" indent="0">
              <a:buNone/>
            </a:pPr>
            <a:r>
              <a:rPr lang="en-IN" dirty="0"/>
              <a:t>Data=</a:t>
            </a:r>
            <a:r>
              <a:rPr lang="en-IN" dirty="0" err="1"/>
              <a:t>Pd.read_csv</a:t>
            </a:r>
            <a:r>
              <a:rPr lang="en-IN" dirty="0"/>
              <a:t>(“filename.csv”)</a:t>
            </a:r>
          </a:p>
          <a:p>
            <a:r>
              <a:rPr lang="en-IN" dirty="0"/>
              <a:t>2.importing important library.</a:t>
            </a:r>
          </a:p>
          <a:p>
            <a:pPr marL="0" indent="0">
              <a:buNone/>
            </a:pPr>
            <a:r>
              <a:rPr lang="en-IN" dirty="0"/>
              <a:t>Import pandas as pd</a:t>
            </a:r>
          </a:p>
          <a:p>
            <a:pPr marL="0" indent="0">
              <a:buNone/>
            </a:pPr>
            <a:r>
              <a:rPr lang="en-IN" dirty="0"/>
              <a:t>Import </a:t>
            </a:r>
            <a:r>
              <a:rPr lang="en-IN" dirty="0" err="1"/>
              <a:t>numpy</a:t>
            </a:r>
            <a:r>
              <a:rPr lang="en-IN" dirty="0"/>
              <a:t> as np</a:t>
            </a:r>
          </a:p>
          <a:p>
            <a:r>
              <a:rPr lang="en-IN" dirty="0"/>
              <a:t>3.To check top 5 row of data set</a:t>
            </a:r>
          </a:p>
          <a:p>
            <a:pPr marL="0" indent="0">
              <a:buNone/>
            </a:pPr>
            <a:r>
              <a:rPr lang="en-IN" dirty="0"/>
              <a:t>Data1.head()</a:t>
            </a:r>
          </a:p>
          <a:p>
            <a:r>
              <a:rPr lang="en-IN" dirty="0"/>
              <a:t>4.To check shape of dataset.</a:t>
            </a:r>
          </a:p>
          <a:p>
            <a:pPr marL="0" indent="0">
              <a:buNone/>
            </a:pPr>
            <a:r>
              <a:rPr lang="en-IN" dirty="0"/>
              <a:t>Data1.shape()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3515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99BB-0CDF-93AD-228C-8027B936F488}"/>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335CB7E4-3119-C562-01D1-3E4C7B564AE6}"/>
              </a:ext>
            </a:extLst>
          </p:cNvPr>
          <p:cNvSpPr>
            <a:spLocks noGrp="1"/>
          </p:cNvSpPr>
          <p:nvPr>
            <p:ph idx="1"/>
          </p:nvPr>
        </p:nvSpPr>
        <p:spPr>
          <a:xfrm>
            <a:off x="680321" y="2079171"/>
            <a:ext cx="9613861" cy="4637314"/>
          </a:xfrm>
        </p:spPr>
        <p:txBody>
          <a:bodyPr/>
          <a:lstStyle/>
          <a:p>
            <a:r>
              <a:rPr lang="en-IN" dirty="0"/>
              <a:t>5. To check Unique value in column</a:t>
            </a:r>
          </a:p>
          <a:p>
            <a:pPr marL="0" indent="0">
              <a:buNone/>
            </a:pPr>
            <a:r>
              <a:rPr lang="en-IN" dirty="0"/>
              <a:t> data1.unique</a:t>
            </a:r>
          </a:p>
          <a:p>
            <a:r>
              <a:rPr lang="en-IN" dirty="0"/>
              <a:t>6.To merge to data set</a:t>
            </a:r>
          </a:p>
          <a:p>
            <a:pPr marL="0" indent="0">
              <a:buNone/>
            </a:pPr>
            <a:r>
              <a:rPr lang="en-IN" dirty="0" err="1"/>
              <a:t>Data_merge</a:t>
            </a:r>
            <a:r>
              <a:rPr lang="en-IN" dirty="0"/>
              <a:t>=</a:t>
            </a:r>
            <a:r>
              <a:rPr lang="en-IN" dirty="0" err="1"/>
              <a:t>pd.merge</a:t>
            </a:r>
            <a:r>
              <a:rPr lang="en-IN" dirty="0"/>
              <a:t>(data1,data2,on =“</a:t>
            </a:r>
            <a:r>
              <a:rPr lang="en-IN" dirty="0" err="1"/>
              <a:t>instant”,how</a:t>
            </a:r>
            <a:r>
              <a:rPr lang="en-IN" dirty="0"/>
              <a:t> =“inner”)</a:t>
            </a:r>
          </a:p>
          <a:p>
            <a:r>
              <a:rPr lang="en-IN" dirty="0"/>
              <a:t>7.To check null value in data set</a:t>
            </a:r>
          </a:p>
          <a:p>
            <a:pPr marL="0" indent="0">
              <a:buNone/>
            </a:pPr>
            <a:r>
              <a:rPr lang="en-IN" dirty="0"/>
              <a:t> data1.isnull().sum()</a:t>
            </a:r>
          </a:p>
          <a:p>
            <a:r>
              <a:rPr lang="en-IN" dirty="0"/>
              <a:t>8.To check columns name in Data set</a:t>
            </a:r>
          </a:p>
          <a:p>
            <a:pPr marL="0" indent="0">
              <a:buNone/>
            </a:pPr>
            <a:r>
              <a:rPr lang="en-IN" dirty="0"/>
              <a:t>Data1.columns</a:t>
            </a:r>
          </a:p>
          <a:p>
            <a:r>
              <a:rPr lang="en-IN" dirty="0"/>
              <a:t>9.To drop any unwanted columns in data set </a:t>
            </a:r>
          </a:p>
          <a:p>
            <a:pPr marL="0" indent="0">
              <a:buNone/>
            </a:pPr>
            <a:r>
              <a:rPr lang="en-IN" dirty="0"/>
              <a:t>Data1.drop([“</a:t>
            </a:r>
            <a:r>
              <a:rPr lang="en-IN" dirty="0" err="1"/>
              <a:t>column_name</a:t>
            </a:r>
            <a:r>
              <a:rPr lang="en-IN" dirty="0"/>
              <a:t>”],axis=1,inplcae=True)</a:t>
            </a:r>
          </a:p>
          <a:p>
            <a:pPr marL="0" indent="0">
              <a:buNone/>
            </a:pPr>
            <a:endParaRPr lang="en-IN" dirty="0"/>
          </a:p>
        </p:txBody>
      </p:sp>
    </p:spTree>
    <p:extLst>
      <p:ext uri="{BB962C8B-B14F-4D97-AF65-F5344CB8AC3E}">
        <p14:creationId xmlns:p14="http://schemas.microsoft.com/office/powerpoint/2010/main" val="413655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373E-1299-2D31-5DCF-E4EB772865A5}"/>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FA42CBC2-EB1E-DC82-0EBE-A011DB5CCC7C}"/>
              </a:ext>
            </a:extLst>
          </p:cNvPr>
          <p:cNvSpPr>
            <a:spLocks noGrp="1"/>
          </p:cNvSpPr>
          <p:nvPr>
            <p:ph idx="1"/>
          </p:nvPr>
        </p:nvSpPr>
        <p:spPr/>
        <p:txBody>
          <a:bodyPr>
            <a:normAutofit lnSpcReduction="10000"/>
          </a:bodyPr>
          <a:lstStyle/>
          <a:p>
            <a:r>
              <a:rPr lang="en-IN" dirty="0"/>
              <a:t>10.To check data info</a:t>
            </a:r>
          </a:p>
          <a:p>
            <a:pPr marL="0" indent="0">
              <a:buNone/>
            </a:pPr>
            <a:r>
              <a:rPr lang="en-IN" dirty="0"/>
              <a:t>Data1.info(</a:t>
            </a:r>
          </a:p>
          <a:p>
            <a:r>
              <a:rPr lang="en-IN" dirty="0"/>
              <a:t>11.To check central tendency of data</a:t>
            </a:r>
          </a:p>
          <a:p>
            <a:pPr marL="0" indent="0">
              <a:buNone/>
            </a:pPr>
            <a:r>
              <a:rPr lang="en-IN" dirty="0"/>
              <a:t>Data1.describe()</a:t>
            </a:r>
          </a:p>
          <a:p>
            <a:r>
              <a:rPr lang="en-IN" dirty="0"/>
              <a:t>12.To check data type of data set</a:t>
            </a:r>
          </a:p>
          <a:p>
            <a:pPr marL="0" indent="0">
              <a:buNone/>
            </a:pPr>
            <a:r>
              <a:rPr lang="en-IN" dirty="0"/>
              <a:t>Print(type(data1))</a:t>
            </a:r>
          </a:p>
          <a:p>
            <a:r>
              <a:rPr lang="en-IN" dirty="0"/>
              <a:t>To concatenate data set</a:t>
            </a:r>
          </a:p>
          <a:p>
            <a:pPr marL="0" indent="0">
              <a:buNone/>
            </a:pPr>
            <a:r>
              <a:rPr lang="en-IN" dirty="0"/>
              <a:t>Data123=</a:t>
            </a:r>
            <a:r>
              <a:rPr lang="en-IN" dirty="0" err="1"/>
              <a:t>pd.concat</a:t>
            </a:r>
            <a:r>
              <a:rPr lang="en-IN" dirty="0"/>
              <a:t>([data1,data2],axis=0)</a:t>
            </a:r>
          </a:p>
          <a:p>
            <a:pPr marL="0" indent="0">
              <a:buNone/>
            </a:pPr>
            <a:endParaRPr lang="en-IN" dirty="0"/>
          </a:p>
        </p:txBody>
      </p:sp>
    </p:spTree>
    <p:extLst>
      <p:ext uri="{BB962C8B-B14F-4D97-AF65-F5344CB8AC3E}">
        <p14:creationId xmlns:p14="http://schemas.microsoft.com/office/powerpoint/2010/main" val="284645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464C-A5FC-FB8F-FD90-40168A24BC4C}"/>
              </a:ext>
            </a:extLst>
          </p:cNvPr>
          <p:cNvSpPr>
            <a:spLocks noGrp="1"/>
          </p:cNvSpPr>
          <p:nvPr>
            <p:ph type="title"/>
          </p:nvPr>
        </p:nvSpPr>
        <p:spPr/>
        <p:txBody>
          <a:bodyPr/>
          <a:lstStyle/>
          <a:p>
            <a:r>
              <a:rPr lang="en-IN" dirty="0" err="1"/>
              <a:t>Outliars</a:t>
            </a:r>
            <a:r>
              <a:rPr lang="en-IN" dirty="0"/>
              <a:t> checking </a:t>
            </a:r>
          </a:p>
        </p:txBody>
      </p:sp>
      <p:pic>
        <p:nvPicPr>
          <p:cNvPr id="5" name="Content Placeholder 4">
            <a:extLst>
              <a:ext uri="{FF2B5EF4-FFF2-40B4-BE49-F238E27FC236}">
                <a16:creationId xmlns:a16="http://schemas.microsoft.com/office/drawing/2014/main" id="{AFF18C7D-48DC-C143-3476-16703137CC8F}"/>
              </a:ext>
            </a:extLst>
          </p:cNvPr>
          <p:cNvPicPr>
            <a:picLocks noGrp="1" noChangeAspect="1"/>
          </p:cNvPicPr>
          <p:nvPr>
            <p:ph idx="1"/>
          </p:nvPr>
        </p:nvPicPr>
        <p:blipFill>
          <a:blip r:embed="rId2"/>
          <a:stretch>
            <a:fillRect/>
          </a:stretch>
        </p:blipFill>
        <p:spPr>
          <a:xfrm>
            <a:off x="2808515" y="2628225"/>
            <a:ext cx="5416798" cy="3971467"/>
          </a:xfrm>
        </p:spPr>
      </p:pic>
    </p:spTree>
    <p:extLst>
      <p:ext uri="{BB962C8B-B14F-4D97-AF65-F5344CB8AC3E}">
        <p14:creationId xmlns:p14="http://schemas.microsoft.com/office/powerpoint/2010/main" val="121240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78</TotalTime>
  <Words>663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Nunito</vt:lpstr>
      <vt:lpstr>Trebuchet MS</vt:lpstr>
      <vt:lpstr>Berlin</vt:lpstr>
      <vt:lpstr>NextHikes Project 2</vt:lpstr>
      <vt:lpstr>Data wrangling</vt:lpstr>
      <vt:lpstr>Data wrangling function</vt:lpstr>
      <vt:lpstr>Library used for Data wrangling and Data acquisition</vt:lpstr>
      <vt:lpstr>Data Visualisation</vt:lpstr>
      <vt:lpstr>Code used for Data Wrangling</vt:lpstr>
      <vt:lpstr>Cont….</vt:lpstr>
      <vt:lpstr>Cont…</vt:lpstr>
      <vt:lpstr>Outliars checking </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NextHikes Project 2</dc:title>
  <dc:creator>Pradeep Rajwade</dc:creator>
  <cp:lastModifiedBy>Pradeep Rajwade</cp:lastModifiedBy>
  <cp:revision>3</cp:revision>
  <dcterms:created xsi:type="dcterms:W3CDTF">2024-05-05T13:22:12Z</dcterms:created>
  <dcterms:modified xsi:type="dcterms:W3CDTF">2024-05-05T14:40:42Z</dcterms:modified>
</cp:coreProperties>
</file>