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167489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C0AA7-62AB-4DA5-8F62-AEA26B162005}"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214809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321200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7902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309249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3866165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2038664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148694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262153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200003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189507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C0AA7-62AB-4DA5-8F62-AEA26B162005}"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11046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C0AA7-62AB-4DA5-8F62-AEA26B162005}"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140568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49205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340490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5C0AA7-62AB-4DA5-8F62-AEA26B162005}" type="datetimeFigureOut">
              <a:rPr lang="en-IN" smtClean="0"/>
              <a:t>11-06-2024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57967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C0AA7-62AB-4DA5-8F62-AEA26B162005}"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9B309-E855-4997-BF6C-967B7BCDDEB6}" type="slidenum">
              <a:rPr lang="en-IN" smtClean="0"/>
              <a:t>‹#›</a:t>
            </a:fld>
            <a:endParaRPr lang="en-IN"/>
          </a:p>
        </p:txBody>
      </p:sp>
    </p:spTree>
    <p:extLst>
      <p:ext uri="{BB962C8B-B14F-4D97-AF65-F5344CB8AC3E}">
        <p14:creationId xmlns:p14="http://schemas.microsoft.com/office/powerpoint/2010/main" val="145240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5C0AA7-62AB-4DA5-8F62-AEA26B162005}" type="datetimeFigureOut">
              <a:rPr lang="en-IN" smtClean="0"/>
              <a:t>11-06-2024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D9B309-E855-4997-BF6C-967B7BCDDEB6}" type="slidenum">
              <a:rPr lang="en-IN" smtClean="0"/>
              <a:t>‹#›</a:t>
            </a:fld>
            <a:endParaRPr lang="en-IN"/>
          </a:p>
        </p:txBody>
      </p:sp>
    </p:spTree>
    <p:extLst>
      <p:ext uri="{BB962C8B-B14F-4D97-AF65-F5344CB8AC3E}">
        <p14:creationId xmlns:p14="http://schemas.microsoft.com/office/powerpoint/2010/main" val="4365225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D4C6-025F-6F3F-C202-71BEE5FCD24F}"/>
              </a:ext>
            </a:extLst>
          </p:cNvPr>
          <p:cNvSpPr>
            <a:spLocks noGrp="1"/>
          </p:cNvSpPr>
          <p:nvPr>
            <p:ph type="ctrTitle"/>
          </p:nvPr>
        </p:nvSpPr>
        <p:spPr/>
        <p:txBody>
          <a:bodyPr>
            <a:normAutofit fontScale="90000"/>
          </a:bodyPr>
          <a:lstStyle/>
          <a:p>
            <a:r>
              <a:rPr lang="en-IN" dirty="0"/>
              <a:t>NEXT HIKES </a:t>
            </a:r>
            <a:br>
              <a:rPr lang="en-IN" dirty="0"/>
            </a:br>
            <a:r>
              <a:rPr lang="en-IN" dirty="0"/>
              <a:t>Project – 3</a:t>
            </a:r>
            <a:br>
              <a:rPr lang="en-IN" dirty="0"/>
            </a:br>
            <a:r>
              <a:rPr lang="en-IN" dirty="0"/>
              <a:t>Exploratory data analysis</a:t>
            </a:r>
          </a:p>
        </p:txBody>
      </p:sp>
      <p:sp>
        <p:nvSpPr>
          <p:cNvPr id="3" name="Subtitle 2">
            <a:extLst>
              <a:ext uri="{FF2B5EF4-FFF2-40B4-BE49-F238E27FC236}">
                <a16:creationId xmlns:a16="http://schemas.microsoft.com/office/drawing/2014/main" id="{151DCD9B-EF88-B697-57EC-EF291D934022}"/>
              </a:ext>
            </a:extLst>
          </p:cNvPr>
          <p:cNvSpPr>
            <a:spLocks noGrp="1"/>
          </p:cNvSpPr>
          <p:nvPr>
            <p:ph type="subTitle" idx="1"/>
          </p:nvPr>
        </p:nvSpPr>
        <p:spPr/>
        <p:txBody>
          <a:bodyPr/>
          <a:lstStyle/>
          <a:p>
            <a:r>
              <a:rPr lang="en-IN" dirty="0"/>
              <a:t>By: Pradeep Rajwade</a:t>
            </a:r>
          </a:p>
        </p:txBody>
      </p:sp>
    </p:spTree>
    <p:extLst>
      <p:ext uri="{BB962C8B-B14F-4D97-AF65-F5344CB8AC3E}">
        <p14:creationId xmlns:p14="http://schemas.microsoft.com/office/powerpoint/2010/main" val="3989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1799-133F-8959-8A9D-D49892B4D7C2}"/>
              </a:ext>
            </a:extLst>
          </p:cNvPr>
          <p:cNvSpPr>
            <a:spLocks noGrp="1"/>
          </p:cNvSpPr>
          <p:nvPr>
            <p:ph type="title"/>
          </p:nvPr>
        </p:nvSpPr>
        <p:spPr/>
        <p:txBody>
          <a:bodyPr/>
          <a:lstStyle/>
          <a:p>
            <a:r>
              <a:rPr lang="en-US" dirty="0"/>
              <a:t>Perform Data Transformation</a:t>
            </a:r>
            <a:br>
              <a:rPr lang="en-US" dirty="0"/>
            </a:br>
            <a:endParaRPr lang="en-IN" dirty="0"/>
          </a:p>
        </p:txBody>
      </p:sp>
      <p:sp>
        <p:nvSpPr>
          <p:cNvPr id="3" name="Content Placeholder 2">
            <a:extLst>
              <a:ext uri="{FF2B5EF4-FFF2-40B4-BE49-F238E27FC236}">
                <a16:creationId xmlns:a16="http://schemas.microsoft.com/office/drawing/2014/main" id="{857D90A1-22D5-325B-8D53-E0B26CCF72F4}"/>
              </a:ext>
            </a:extLst>
          </p:cNvPr>
          <p:cNvSpPr>
            <a:spLocks noGrp="1"/>
          </p:cNvSpPr>
          <p:nvPr>
            <p:ph idx="1"/>
          </p:nvPr>
        </p:nvSpPr>
        <p:spPr/>
        <p:txBody>
          <a:bodyPr>
            <a:normAutofit/>
          </a:bodyPr>
          <a:lstStyle/>
          <a:p>
            <a:r>
              <a:rPr lang="en-US" sz="2400" dirty="0"/>
              <a:t>Data transformation is a critical step within the EDA process because it enables you to prepare your statistics for similar evaluation and modeling. Depending on the traits of your information and the necessities of your analysis, you may need to carry out various ameliorations to ensure that your records are in the most appropriate layout.</a:t>
            </a:r>
            <a:endParaRPr lang="en-IN" sz="2400" dirty="0"/>
          </a:p>
        </p:txBody>
      </p:sp>
    </p:spTree>
    <p:extLst>
      <p:ext uri="{BB962C8B-B14F-4D97-AF65-F5344CB8AC3E}">
        <p14:creationId xmlns:p14="http://schemas.microsoft.com/office/powerpoint/2010/main" val="13974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758C-0BC1-5D42-2938-E4FFDC0AB831}"/>
              </a:ext>
            </a:extLst>
          </p:cNvPr>
          <p:cNvSpPr>
            <a:spLocks noGrp="1"/>
          </p:cNvSpPr>
          <p:nvPr>
            <p:ph type="title"/>
          </p:nvPr>
        </p:nvSpPr>
        <p:spPr/>
        <p:txBody>
          <a:bodyPr/>
          <a:lstStyle/>
          <a:p>
            <a:r>
              <a:rPr lang="en-US" dirty="0"/>
              <a:t>Visualize Data Relationships</a:t>
            </a:r>
            <a:br>
              <a:rPr lang="en-US" dirty="0"/>
            </a:br>
            <a:endParaRPr lang="en-IN" dirty="0"/>
          </a:p>
        </p:txBody>
      </p:sp>
      <p:sp>
        <p:nvSpPr>
          <p:cNvPr id="3" name="Content Placeholder 2">
            <a:extLst>
              <a:ext uri="{FF2B5EF4-FFF2-40B4-BE49-F238E27FC236}">
                <a16:creationId xmlns:a16="http://schemas.microsoft.com/office/drawing/2014/main" id="{3DF5985B-3C46-2A99-90E7-339CC2E65456}"/>
              </a:ext>
            </a:extLst>
          </p:cNvPr>
          <p:cNvSpPr>
            <a:spLocks noGrp="1"/>
          </p:cNvSpPr>
          <p:nvPr>
            <p:ph idx="1"/>
          </p:nvPr>
        </p:nvSpPr>
        <p:spPr/>
        <p:txBody>
          <a:bodyPr>
            <a:normAutofit/>
          </a:bodyPr>
          <a:lstStyle/>
          <a:p>
            <a:r>
              <a:rPr lang="en-US" sz="2400" dirty="0"/>
              <a:t>Visualization is an effective tool in the EDA manner, as it allows to discover relationships between variables and become aware of styles or trends that may not immediately be apparent from summary statistics or numerical outputs. To visualize data relationships, explore univariate, bivariate, and multivariate analysis.</a:t>
            </a:r>
            <a:endParaRPr lang="en-IN" sz="2400" dirty="0"/>
          </a:p>
        </p:txBody>
      </p:sp>
    </p:spTree>
    <p:extLst>
      <p:ext uri="{BB962C8B-B14F-4D97-AF65-F5344CB8AC3E}">
        <p14:creationId xmlns:p14="http://schemas.microsoft.com/office/powerpoint/2010/main" val="274509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B1DF-A0EC-E7EA-9CAA-38648C833A2B}"/>
              </a:ext>
            </a:extLst>
          </p:cNvPr>
          <p:cNvSpPr>
            <a:spLocks noGrp="1"/>
          </p:cNvSpPr>
          <p:nvPr>
            <p:ph type="title"/>
          </p:nvPr>
        </p:nvSpPr>
        <p:spPr/>
        <p:txBody>
          <a:bodyPr/>
          <a:lstStyle/>
          <a:p>
            <a:r>
              <a:rPr lang="en-US" dirty="0"/>
              <a:t>Handling Outliers</a:t>
            </a:r>
            <a:br>
              <a:rPr lang="en-US" dirty="0"/>
            </a:br>
            <a:endParaRPr lang="en-IN" dirty="0"/>
          </a:p>
        </p:txBody>
      </p:sp>
      <p:sp>
        <p:nvSpPr>
          <p:cNvPr id="3" name="Content Placeholder 2">
            <a:extLst>
              <a:ext uri="{FF2B5EF4-FFF2-40B4-BE49-F238E27FC236}">
                <a16:creationId xmlns:a16="http://schemas.microsoft.com/office/drawing/2014/main" id="{90FABEB2-08FD-17F6-9C1F-D42A03954B66}"/>
              </a:ext>
            </a:extLst>
          </p:cNvPr>
          <p:cNvSpPr>
            <a:spLocks noGrp="1"/>
          </p:cNvSpPr>
          <p:nvPr>
            <p:ph idx="1"/>
          </p:nvPr>
        </p:nvSpPr>
        <p:spPr/>
        <p:txBody>
          <a:bodyPr>
            <a:normAutofit/>
          </a:bodyPr>
          <a:lstStyle/>
          <a:p>
            <a:r>
              <a:rPr lang="en-US" sz="2400" dirty="0"/>
              <a:t>An Outlier is a data item/object that deviates significantly from the rest of the (so-called normal)objects. They can be caused by measurement or execution errors. The analysis for outlier detection is referred to as outlier mining. There are many ways to detect outliers, and the removal process of these outliers from the </a:t>
            </a:r>
            <a:r>
              <a:rPr lang="en-US" sz="2400" dirty="0" err="1"/>
              <a:t>dataframe</a:t>
            </a:r>
            <a:r>
              <a:rPr lang="en-US" sz="2400" dirty="0"/>
              <a:t> is the same as removing a data item from the panda’s data frame.</a:t>
            </a:r>
            <a:endParaRPr lang="en-IN" sz="2400" dirty="0"/>
          </a:p>
        </p:txBody>
      </p:sp>
    </p:spTree>
    <p:extLst>
      <p:ext uri="{BB962C8B-B14F-4D97-AF65-F5344CB8AC3E}">
        <p14:creationId xmlns:p14="http://schemas.microsoft.com/office/powerpoint/2010/main" val="236652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7D6C-48DD-0C74-C1E4-FFA788BAE6F8}"/>
              </a:ext>
            </a:extLst>
          </p:cNvPr>
          <p:cNvSpPr>
            <a:spLocks noGrp="1"/>
          </p:cNvSpPr>
          <p:nvPr>
            <p:ph type="title"/>
          </p:nvPr>
        </p:nvSpPr>
        <p:spPr/>
        <p:txBody>
          <a:bodyPr/>
          <a:lstStyle/>
          <a:p>
            <a:r>
              <a:rPr lang="en-US" dirty="0"/>
              <a:t>Communicate Findings and Insights</a:t>
            </a:r>
            <a:br>
              <a:rPr lang="en-US" dirty="0"/>
            </a:br>
            <a:endParaRPr lang="en-IN" dirty="0"/>
          </a:p>
        </p:txBody>
      </p:sp>
      <p:sp>
        <p:nvSpPr>
          <p:cNvPr id="3" name="Content Placeholder 2">
            <a:extLst>
              <a:ext uri="{FF2B5EF4-FFF2-40B4-BE49-F238E27FC236}">
                <a16:creationId xmlns:a16="http://schemas.microsoft.com/office/drawing/2014/main" id="{073655FD-EECA-73E6-97F8-B43569E93E5F}"/>
              </a:ext>
            </a:extLst>
          </p:cNvPr>
          <p:cNvSpPr>
            <a:spLocks noGrp="1"/>
          </p:cNvSpPr>
          <p:nvPr>
            <p:ph idx="1"/>
          </p:nvPr>
        </p:nvSpPr>
        <p:spPr/>
        <p:txBody>
          <a:bodyPr>
            <a:normAutofit/>
          </a:bodyPr>
          <a:lstStyle/>
          <a:p>
            <a:r>
              <a:rPr lang="en-US" sz="2400" dirty="0"/>
              <a:t>The final step in the EDA technique is effectively discussing your findings and insights. This includes summarizing your evaluation, highlighting fundamental discoveries, and imparting your outcomes cleanly and compellingly</a:t>
            </a:r>
            <a:endParaRPr lang="en-IN" sz="2400" dirty="0"/>
          </a:p>
        </p:txBody>
      </p:sp>
    </p:spTree>
    <p:extLst>
      <p:ext uri="{BB962C8B-B14F-4D97-AF65-F5344CB8AC3E}">
        <p14:creationId xmlns:p14="http://schemas.microsoft.com/office/powerpoint/2010/main" val="19549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D85-3821-CE18-B8D4-68906B70054B}"/>
              </a:ext>
            </a:extLst>
          </p:cNvPr>
          <p:cNvSpPr>
            <a:spLocks noGrp="1"/>
          </p:cNvSpPr>
          <p:nvPr>
            <p:ph type="ctrTitle"/>
          </p:nvPr>
        </p:nvSpPr>
        <p:spPr/>
        <p:txBody>
          <a:bodyPr/>
          <a:lstStyle/>
          <a:p>
            <a:r>
              <a:rPr lang="en-IN" dirty="0"/>
              <a:t>THANKS</a:t>
            </a:r>
          </a:p>
        </p:txBody>
      </p:sp>
      <p:sp>
        <p:nvSpPr>
          <p:cNvPr id="3" name="Subtitle 2">
            <a:extLst>
              <a:ext uri="{FF2B5EF4-FFF2-40B4-BE49-F238E27FC236}">
                <a16:creationId xmlns:a16="http://schemas.microsoft.com/office/drawing/2014/main" id="{C88E9E96-458F-CB4A-DEDF-DA3A98AF7754}"/>
              </a:ext>
            </a:extLst>
          </p:cNvPr>
          <p:cNvSpPr>
            <a:spLocks noGrp="1"/>
          </p:cNvSpPr>
          <p:nvPr>
            <p:ph type="subTitle" idx="1"/>
          </p:nvPr>
        </p:nvSpPr>
        <p:spPr>
          <a:xfrm>
            <a:off x="1850571" y="5410200"/>
            <a:ext cx="8130042" cy="228600"/>
          </a:xfrm>
        </p:spPr>
        <p:txBody>
          <a:bodyPr>
            <a:normAutofit fontScale="55000" lnSpcReduction="20000"/>
          </a:bodyPr>
          <a:lstStyle/>
          <a:p>
            <a:endParaRPr lang="en-IN" dirty="0"/>
          </a:p>
        </p:txBody>
      </p:sp>
    </p:spTree>
    <p:extLst>
      <p:ext uri="{BB962C8B-B14F-4D97-AF65-F5344CB8AC3E}">
        <p14:creationId xmlns:p14="http://schemas.microsoft.com/office/powerpoint/2010/main" val="42178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7C67-AA24-B616-61EA-2B44005CC2AA}"/>
              </a:ext>
            </a:extLst>
          </p:cNvPr>
          <p:cNvSpPr>
            <a:spLocks noGrp="1"/>
          </p:cNvSpPr>
          <p:nvPr>
            <p:ph type="title"/>
          </p:nvPr>
        </p:nvSpPr>
        <p:spPr/>
        <p:txBody>
          <a:bodyPr/>
          <a:lstStyle/>
          <a:p>
            <a:r>
              <a:rPr lang="en-IN" dirty="0"/>
              <a:t>What is EDA</a:t>
            </a:r>
          </a:p>
        </p:txBody>
      </p:sp>
      <p:sp>
        <p:nvSpPr>
          <p:cNvPr id="3" name="Content Placeholder 2">
            <a:extLst>
              <a:ext uri="{FF2B5EF4-FFF2-40B4-BE49-F238E27FC236}">
                <a16:creationId xmlns:a16="http://schemas.microsoft.com/office/drawing/2014/main" id="{21474962-A3E4-200E-F06B-6B34C071B494}"/>
              </a:ext>
            </a:extLst>
          </p:cNvPr>
          <p:cNvSpPr>
            <a:spLocks noGrp="1"/>
          </p:cNvSpPr>
          <p:nvPr>
            <p:ph idx="1"/>
          </p:nvPr>
        </p:nvSpPr>
        <p:spPr/>
        <p:txBody>
          <a:bodyPr>
            <a:normAutofit/>
          </a:bodyPr>
          <a:lstStyle/>
          <a:p>
            <a:r>
              <a:rPr lang="en-US" sz="2400" dirty="0"/>
              <a:t>Exploratory Data Analysis (EDA) is a crucial technique used by data scientists to analyze and investigate data sets. It involves visualizing and summarizing the main characteristics of the data. Here’s why EDA matters</a:t>
            </a:r>
          </a:p>
          <a:p>
            <a:r>
              <a:rPr lang="en-US" sz="2400" dirty="0"/>
              <a:t>Understanding Data: EDA helps data scientists explore the data before making assumptions. It allows them to identify obvious errors, detect outliers, and understand patterns within the data.</a:t>
            </a:r>
            <a:endParaRPr lang="en-IN" sz="2400" dirty="0"/>
          </a:p>
        </p:txBody>
      </p:sp>
    </p:spTree>
    <p:extLst>
      <p:ext uri="{BB962C8B-B14F-4D97-AF65-F5344CB8AC3E}">
        <p14:creationId xmlns:p14="http://schemas.microsoft.com/office/powerpoint/2010/main" val="13634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6085-CF1A-EEC2-8B54-17282FD44AB1}"/>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DC4A5E28-9FAC-F4D2-8F33-C439003A6853}"/>
              </a:ext>
            </a:extLst>
          </p:cNvPr>
          <p:cNvSpPr>
            <a:spLocks noGrp="1"/>
          </p:cNvSpPr>
          <p:nvPr>
            <p:ph idx="1"/>
          </p:nvPr>
        </p:nvSpPr>
        <p:spPr/>
        <p:txBody>
          <a:bodyPr/>
          <a:lstStyle/>
          <a:p>
            <a:r>
              <a:rPr lang="en-US" sz="2400" dirty="0"/>
              <a:t>Validating Results: By performing EDA, data scientists ensure that the results they produce are valid and applicable to desired business outcomes. It also confirms that stakeholders are asking the right questions</a:t>
            </a:r>
            <a:r>
              <a:rPr lang="en-US" dirty="0"/>
              <a:t>.</a:t>
            </a:r>
          </a:p>
          <a:p>
            <a:r>
              <a:rPr lang="en-US" sz="2400" dirty="0"/>
              <a:t>Choosing Techniques: EDA helps determine if statistical techniques (such as machine learning models) are appropriate for data analysis</a:t>
            </a:r>
            <a:endParaRPr lang="en-IN" sz="2400" dirty="0"/>
          </a:p>
        </p:txBody>
      </p:sp>
    </p:spTree>
    <p:extLst>
      <p:ext uri="{BB962C8B-B14F-4D97-AF65-F5344CB8AC3E}">
        <p14:creationId xmlns:p14="http://schemas.microsoft.com/office/powerpoint/2010/main" val="384771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4310-82EB-E44D-1E2D-29101014E45C}"/>
              </a:ext>
            </a:extLst>
          </p:cNvPr>
          <p:cNvSpPr>
            <a:spLocks noGrp="1"/>
          </p:cNvSpPr>
          <p:nvPr>
            <p:ph type="title"/>
          </p:nvPr>
        </p:nvSpPr>
        <p:spPr/>
        <p:txBody>
          <a:bodyPr/>
          <a:lstStyle/>
          <a:p>
            <a:r>
              <a:rPr lang="en-US" dirty="0"/>
              <a:t>Key techniques in EDA include</a:t>
            </a:r>
            <a:endParaRPr lang="en-IN" dirty="0"/>
          </a:p>
        </p:txBody>
      </p:sp>
      <p:sp>
        <p:nvSpPr>
          <p:cNvPr id="3" name="Content Placeholder 2">
            <a:extLst>
              <a:ext uri="{FF2B5EF4-FFF2-40B4-BE49-F238E27FC236}">
                <a16:creationId xmlns:a16="http://schemas.microsoft.com/office/drawing/2014/main" id="{4565D365-B11E-2699-CD5F-EA640269D1AD}"/>
              </a:ext>
            </a:extLst>
          </p:cNvPr>
          <p:cNvSpPr>
            <a:spLocks noGrp="1"/>
          </p:cNvSpPr>
          <p:nvPr>
            <p:ph idx="1"/>
          </p:nvPr>
        </p:nvSpPr>
        <p:spPr/>
        <p:txBody>
          <a:bodyPr>
            <a:normAutofit/>
          </a:bodyPr>
          <a:lstStyle/>
          <a:p>
            <a:r>
              <a:rPr lang="en-US" sz="2400" dirty="0"/>
              <a:t>Univariate Visualization: Examining each field in the raw dataset with summary statistics.</a:t>
            </a:r>
          </a:p>
          <a:p>
            <a:r>
              <a:rPr lang="en-US" sz="2400" dirty="0"/>
              <a:t>Bivariate Visualization: Assessing relationships between variables.</a:t>
            </a:r>
          </a:p>
          <a:p>
            <a:r>
              <a:rPr lang="en-US" sz="2400" dirty="0"/>
              <a:t>Multivariate Visualization: Mapping and understanding interactions between different fields in the data</a:t>
            </a:r>
            <a:endParaRPr lang="en-IN" sz="2400" dirty="0"/>
          </a:p>
        </p:txBody>
      </p:sp>
    </p:spTree>
    <p:extLst>
      <p:ext uri="{BB962C8B-B14F-4D97-AF65-F5344CB8AC3E}">
        <p14:creationId xmlns:p14="http://schemas.microsoft.com/office/powerpoint/2010/main" val="36322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F441-0AD9-888B-F8C9-23264764D550}"/>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85049FF0-6A78-C299-1D0B-41BF2E3BFA86}"/>
              </a:ext>
            </a:extLst>
          </p:cNvPr>
          <p:cNvSpPr>
            <a:spLocks noGrp="1"/>
          </p:cNvSpPr>
          <p:nvPr>
            <p:ph idx="1"/>
          </p:nvPr>
        </p:nvSpPr>
        <p:spPr>
          <a:xfrm>
            <a:off x="645132" y="1317172"/>
            <a:ext cx="9404722" cy="4931228"/>
          </a:xfrm>
        </p:spPr>
        <p:txBody>
          <a:bodyPr>
            <a:noAutofit/>
          </a:bodyPr>
          <a:lstStyle/>
          <a:p>
            <a:r>
              <a:rPr lang="en-IN" sz="2400" dirty="0"/>
              <a:t>Exploratory Data Analysis (EDA)</a:t>
            </a:r>
          </a:p>
          <a:p>
            <a:endParaRPr lang="en-IN" sz="2400" dirty="0"/>
          </a:p>
          <a:p>
            <a:r>
              <a:rPr lang="en-IN" sz="2400" dirty="0"/>
              <a:t>Exploratory Data Analysis (EDA) refers to the method of studying and exploring record sets to apprehend </a:t>
            </a:r>
            <a:r>
              <a:rPr lang="en-IN" sz="2400" dirty="0" err="1"/>
              <a:t>th.</a:t>
            </a:r>
            <a:r>
              <a:rPr lang="en-IN" sz="2400" dirty="0"/>
              <a:t>..</a:t>
            </a:r>
          </a:p>
          <a:p>
            <a:endParaRPr lang="en-IN" sz="2400" dirty="0"/>
          </a:p>
          <a:p>
            <a:r>
              <a:rPr lang="en-IN" sz="2400" dirty="0"/>
              <a:t>import pandas as pd</a:t>
            </a:r>
          </a:p>
          <a:p>
            <a:r>
              <a:rPr lang="en-IN" sz="2400" dirty="0"/>
              <a:t>import </a:t>
            </a:r>
            <a:r>
              <a:rPr lang="en-IN" sz="2400" dirty="0" err="1"/>
              <a:t>numpy</a:t>
            </a:r>
            <a:r>
              <a:rPr lang="en-IN" sz="2400" dirty="0"/>
              <a:t> as np</a:t>
            </a:r>
          </a:p>
          <a:p>
            <a:r>
              <a:rPr lang="en-IN" sz="2400" dirty="0"/>
              <a:t># read </a:t>
            </a:r>
            <a:r>
              <a:rPr lang="en-IN" sz="2400" dirty="0" err="1"/>
              <a:t>datasdet</a:t>
            </a:r>
            <a:r>
              <a:rPr lang="en-IN" sz="2400" dirty="0"/>
              <a:t> using pandas</a:t>
            </a:r>
          </a:p>
          <a:p>
            <a:r>
              <a:rPr lang="en-IN" sz="2400" dirty="0" err="1"/>
              <a:t>df</a:t>
            </a:r>
            <a:r>
              <a:rPr lang="en-IN" sz="2400" dirty="0"/>
              <a:t> = </a:t>
            </a:r>
            <a:r>
              <a:rPr lang="en-IN" sz="2400" dirty="0" err="1"/>
              <a:t>pd.read_csv</a:t>
            </a:r>
            <a:r>
              <a:rPr lang="en-IN" sz="2400" dirty="0"/>
              <a:t>('employees.csv')</a:t>
            </a:r>
          </a:p>
          <a:p>
            <a:r>
              <a:rPr lang="en-IN" sz="2400" dirty="0" err="1"/>
              <a:t>df.head</a:t>
            </a:r>
            <a:r>
              <a:rPr lang="en-IN" sz="2400" dirty="0"/>
              <a:t>()</a:t>
            </a:r>
          </a:p>
        </p:txBody>
      </p:sp>
    </p:spTree>
    <p:extLst>
      <p:ext uri="{BB962C8B-B14F-4D97-AF65-F5344CB8AC3E}">
        <p14:creationId xmlns:p14="http://schemas.microsoft.com/office/powerpoint/2010/main" val="72329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E608-7FB8-61D2-4CAD-F599616FDE14}"/>
              </a:ext>
            </a:extLst>
          </p:cNvPr>
          <p:cNvSpPr>
            <a:spLocks noGrp="1"/>
          </p:cNvSpPr>
          <p:nvPr>
            <p:ph type="title"/>
          </p:nvPr>
        </p:nvSpPr>
        <p:spPr/>
        <p:txBody>
          <a:bodyPr/>
          <a:lstStyle/>
          <a:p>
            <a:r>
              <a:rPr lang="en-IN" dirty="0"/>
              <a:t>Steps in EDA</a:t>
            </a:r>
          </a:p>
        </p:txBody>
      </p:sp>
      <p:sp>
        <p:nvSpPr>
          <p:cNvPr id="3" name="Content Placeholder 2">
            <a:extLst>
              <a:ext uri="{FF2B5EF4-FFF2-40B4-BE49-F238E27FC236}">
                <a16:creationId xmlns:a16="http://schemas.microsoft.com/office/drawing/2014/main" id="{75671B30-1D5C-B7F6-6093-8E3188B70990}"/>
              </a:ext>
            </a:extLst>
          </p:cNvPr>
          <p:cNvSpPr>
            <a:spLocks noGrp="1"/>
          </p:cNvSpPr>
          <p:nvPr>
            <p:ph idx="1"/>
          </p:nvPr>
        </p:nvSpPr>
        <p:spPr>
          <a:xfrm>
            <a:off x="838200" y="1328058"/>
            <a:ext cx="9211653" cy="4920342"/>
          </a:xfrm>
        </p:spPr>
        <p:txBody>
          <a:bodyPr>
            <a:normAutofit lnSpcReduction="10000"/>
          </a:bodyPr>
          <a:lstStyle/>
          <a:p>
            <a:r>
              <a:rPr lang="en-US" dirty="0"/>
              <a:t>Step 1: Understand the Problem and the Data</a:t>
            </a:r>
          </a:p>
          <a:p>
            <a:r>
              <a:rPr lang="en-US" dirty="0"/>
              <a:t>The first step in any information evaluation project is to sincerely apprehend the trouble you are trying to resolve and the statistics you have at your disposal. This entails asking questions consisting of:</a:t>
            </a:r>
          </a:p>
          <a:p>
            <a:endParaRPr lang="en-US" dirty="0"/>
          </a:p>
          <a:p>
            <a:r>
              <a:rPr lang="en-US" dirty="0"/>
              <a:t>What is the commercial enterprise goal or research question you are trying to address?</a:t>
            </a:r>
          </a:p>
          <a:p>
            <a:r>
              <a:rPr lang="en-US" dirty="0"/>
              <a:t>What are the variables inside the information, and what do they mean?</a:t>
            </a:r>
          </a:p>
          <a:p>
            <a:r>
              <a:rPr lang="en-US" dirty="0"/>
              <a:t>What are the data sorts (numerical, categorical, textual content, etc.) ?</a:t>
            </a:r>
          </a:p>
          <a:p>
            <a:r>
              <a:rPr lang="en-US" dirty="0"/>
              <a:t>Is there any known information on first-class troubles or obstacles?</a:t>
            </a:r>
          </a:p>
          <a:p>
            <a:r>
              <a:rPr lang="en-US" dirty="0"/>
              <a:t>Are there any relevant area-unique issues or constraints?</a:t>
            </a:r>
            <a:endParaRPr lang="en-IN" dirty="0"/>
          </a:p>
        </p:txBody>
      </p:sp>
    </p:spTree>
    <p:extLst>
      <p:ext uri="{BB962C8B-B14F-4D97-AF65-F5344CB8AC3E}">
        <p14:creationId xmlns:p14="http://schemas.microsoft.com/office/powerpoint/2010/main" val="279406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9B4B-76DE-6FB7-72C8-8702C1B45DB4}"/>
              </a:ext>
            </a:extLst>
          </p:cNvPr>
          <p:cNvSpPr>
            <a:spLocks noGrp="1"/>
          </p:cNvSpPr>
          <p:nvPr>
            <p:ph type="title"/>
          </p:nvPr>
        </p:nvSpPr>
        <p:spPr>
          <a:xfrm>
            <a:off x="925286" y="452718"/>
            <a:ext cx="9125548" cy="755596"/>
          </a:xfrm>
        </p:spPr>
        <p:txBody>
          <a:bodyPr/>
          <a:lstStyle/>
          <a:p>
            <a:r>
              <a:rPr lang="en-US" sz="4400" dirty="0"/>
              <a:t>Import and Inspect the Data</a:t>
            </a:r>
            <a:br>
              <a:rPr lang="en-US" sz="4400" dirty="0"/>
            </a:br>
            <a:br>
              <a:rPr lang="en-IN" dirty="0"/>
            </a:br>
            <a:endParaRPr lang="en-IN" dirty="0"/>
          </a:p>
        </p:txBody>
      </p:sp>
      <p:sp>
        <p:nvSpPr>
          <p:cNvPr id="3" name="Content Placeholder 2">
            <a:extLst>
              <a:ext uri="{FF2B5EF4-FFF2-40B4-BE49-F238E27FC236}">
                <a16:creationId xmlns:a16="http://schemas.microsoft.com/office/drawing/2014/main" id="{A1B0BFBD-EF1E-9006-D19F-A28D9AC220B2}"/>
              </a:ext>
            </a:extLst>
          </p:cNvPr>
          <p:cNvSpPr>
            <a:spLocks noGrp="1"/>
          </p:cNvSpPr>
          <p:nvPr>
            <p:ph idx="1"/>
          </p:nvPr>
        </p:nvSpPr>
        <p:spPr>
          <a:xfrm>
            <a:off x="762000" y="2296886"/>
            <a:ext cx="9287853" cy="3951514"/>
          </a:xfrm>
        </p:spPr>
        <p:txBody>
          <a:bodyPr>
            <a:normAutofit/>
          </a:bodyPr>
          <a:lstStyle/>
          <a:p>
            <a:r>
              <a:rPr lang="en-US" sz="2400" dirty="0"/>
              <a:t>Once you have clean expertise of the problem and the information, the following step is to import the data into your evaluation environment (e.g., Python, R, or a spreadsheet program). During this step, looking into the statistics is critical to gain initial know-how of its structure, variable kinds, and capability issues.</a:t>
            </a:r>
            <a:endParaRPr lang="en-IN" sz="2400" dirty="0"/>
          </a:p>
        </p:txBody>
      </p:sp>
    </p:spTree>
    <p:extLst>
      <p:ext uri="{BB962C8B-B14F-4D97-AF65-F5344CB8AC3E}">
        <p14:creationId xmlns:p14="http://schemas.microsoft.com/office/powerpoint/2010/main" val="409244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D3DE-BC74-DF82-2AD9-14F760128E85}"/>
              </a:ext>
            </a:extLst>
          </p:cNvPr>
          <p:cNvSpPr>
            <a:spLocks noGrp="1"/>
          </p:cNvSpPr>
          <p:nvPr>
            <p:ph type="title"/>
          </p:nvPr>
        </p:nvSpPr>
        <p:spPr>
          <a:xfrm>
            <a:off x="914400" y="452718"/>
            <a:ext cx="9136434" cy="973311"/>
          </a:xfrm>
        </p:spPr>
        <p:txBody>
          <a:bodyPr/>
          <a:lstStyle/>
          <a:p>
            <a:r>
              <a:rPr lang="en-US" sz="4400" dirty="0"/>
              <a:t>Handle Missing Data</a:t>
            </a:r>
          </a:p>
        </p:txBody>
      </p:sp>
      <p:sp>
        <p:nvSpPr>
          <p:cNvPr id="3" name="Content Placeholder 2">
            <a:extLst>
              <a:ext uri="{FF2B5EF4-FFF2-40B4-BE49-F238E27FC236}">
                <a16:creationId xmlns:a16="http://schemas.microsoft.com/office/drawing/2014/main" id="{04B28C24-6446-6303-3B29-AE33D318534A}"/>
              </a:ext>
            </a:extLst>
          </p:cNvPr>
          <p:cNvSpPr>
            <a:spLocks noGrp="1"/>
          </p:cNvSpPr>
          <p:nvPr>
            <p:ph idx="1"/>
          </p:nvPr>
        </p:nvSpPr>
        <p:spPr>
          <a:xfrm>
            <a:off x="913418" y="1861457"/>
            <a:ext cx="9136435" cy="4386942"/>
          </a:xfrm>
        </p:spPr>
        <p:txBody>
          <a:bodyPr>
            <a:normAutofit/>
          </a:bodyPr>
          <a:lstStyle/>
          <a:p>
            <a:r>
              <a:rPr lang="en-US" sz="2400" dirty="0"/>
              <a:t>Missing records is a joint project in many datasets, and it can significantly impact the quality and reliability of your evaluation. During the EDA method, it’s critical to pick out and deal with lacking information as it should be, as ignoring or mishandling lacking data can result in biased or misleading outcomes.</a:t>
            </a:r>
            <a:endParaRPr lang="en-IN" sz="2400" dirty="0"/>
          </a:p>
        </p:txBody>
      </p:sp>
    </p:spTree>
    <p:extLst>
      <p:ext uri="{BB962C8B-B14F-4D97-AF65-F5344CB8AC3E}">
        <p14:creationId xmlns:p14="http://schemas.microsoft.com/office/powerpoint/2010/main" val="333406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4A43-DBD1-0EA4-001D-13B57C1E62A1}"/>
              </a:ext>
            </a:extLst>
          </p:cNvPr>
          <p:cNvSpPr>
            <a:spLocks noGrp="1"/>
          </p:cNvSpPr>
          <p:nvPr>
            <p:ph type="title"/>
          </p:nvPr>
        </p:nvSpPr>
        <p:spPr/>
        <p:txBody>
          <a:bodyPr/>
          <a:lstStyle/>
          <a:p>
            <a:r>
              <a:rPr lang="en-US" dirty="0"/>
              <a:t>Explore Data Characteristics</a:t>
            </a:r>
            <a:br>
              <a:rPr lang="en-US" dirty="0"/>
            </a:br>
            <a:endParaRPr lang="en-IN" dirty="0"/>
          </a:p>
        </p:txBody>
      </p:sp>
      <p:sp>
        <p:nvSpPr>
          <p:cNvPr id="3" name="Content Placeholder 2">
            <a:extLst>
              <a:ext uri="{FF2B5EF4-FFF2-40B4-BE49-F238E27FC236}">
                <a16:creationId xmlns:a16="http://schemas.microsoft.com/office/drawing/2014/main" id="{1FFCFC63-7151-A817-4F57-FF2BD8FC93F8}"/>
              </a:ext>
            </a:extLst>
          </p:cNvPr>
          <p:cNvSpPr>
            <a:spLocks noGrp="1"/>
          </p:cNvSpPr>
          <p:nvPr>
            <p:ph idx="1"/>
          </p:nvPr>
        </p:nvSpPr>
        <p:spPr>
          <a:xfrm>
            <a:off x="849086" y="1393372"/>
            <a:ext cx="9200767" cy="4855028"/>
          </a:xfrm>
        </p:spPr>
        <p:txBody>
          <a:bodyPr/>
          <a:lstStyle/>
          <a:p>
            <a:r>
              <a:rPr lang="en-US" sz="2400" dirty="0"/>
              <a:t>After addressing the facts that are lacking, the next step within the EDA technique is to explore the traits of your statistics. This entails examining your variables’ distribution, crucial tendency, and variability and identifying any ability outliers or anomalies. Understanding the characteristics of your information is critical in deciding on appropriate analytical techniques, figuring out capability information first-rate troubles, and gaining insights that may tell subsequent evaluation and modeling decisions</a:t>
            </a:r>
            <a:r>
              <a:rPr lang="en-US" dirty="0"/>
              <a:t>.</a:t>
            </a:r>
            <a:endParaRPr lang="en-IN" dirty="0"/>
          </a:p>
        </p:txBody>
      </p:sp>
    </p:spTree>
    <p:extLst>
      <p:ext uri="{BB962C8B-B14F-4D97-AF65-F5344CB8AC3E}">
        <p14:creationId xmlns:p14="http://schemas.microsoft.com/office/powerpoint/2010/main" val="3323144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800</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NEXT HIKES  Project – 3 Exploratory data analysis</vt:lpstr>
      <vt:lpstr>What is EDA</vt:lpstr>
      <vt:lpstr>EDA</vt:lpstr>
      <vt:lpstr>Key techniques in EDA include</vt:lpstr>
      <vt:lpstr>Cont…</vt:lpstr>
      <vt:lpstr>Steps in EDA</vt:lpstr>
      <vt:lpstr>Import and Inspect the Data  </vt:lpstr>
      <vt:lpstr>Handle Missing Data</vt:lpstr>
      <vt:lpstr>Explore Data Characteristics </vt:lpstr>
      <vt:lpstr>Perform Data Transformation </vt:lpstr>
      <vt:lpstr>Visualize Data Relationships </vt:lpstr>
      <vt:lpstr>Handling Outliers </vt:lpstr>
      <vt:lpstr>Communicate Findings and Insights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Pradeep Rajwade</dc:creator>
  <cp:lastModifiedBy>Pradeep Rajwade</cp:lastModifiedBy>
  <cp:revision>1</cp:revision>
  <dcterms:created xsi:type="dcterms:W3CDTF">2024-06-11T18:19:40Z</dcterms:created>
  <dcterms:modified xsi:type="dcterms:W3CDTF">2024-06-11T18:51:26Z</dcterms:modified>
</cp:coreProperties>
</file>