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clustering-in-machine-learnin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dimensionality-reduction/"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natural-language-processing-nlp-tutoria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upport-vector-machine-algorithm/"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6.jpg"/><Relationship Id="rId5" Type="http://schemas.openxmlformats.org/officeDocument/2006/relationships/hyperlink" Target="https://www.geeksforgeeks.org/k-nearest-neighbours/" TargetMode="External"/><Relationship Id="rId4" Type="http://schemas.openxmlformats.org/officeDocument/2006/relationships/hyperlink" Target="https://www.geeksforgeeks.org/random-forest-algorithm-in-machin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-4</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CLUSTERING</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10238665" cy="3704266"/>
          </a:xfrm>
        </p:spPr>
        <p:txBody>
          <a:bodyPr/>
          <a:lstStyle/>
          <a:p>
            <a:pPr algn="l" fontAlgn="base"/>
            <a:r>
              <a:rPr lang="en-US" b="1" i="0" dirty="0">
                <a:solidFill>
                  <a:srgbClr val="273239"/>
                </a:solidFill>
                <a:effectLst/>
                <a:highlight>
                  <a:srgbClr val="FFFFFF"/>
                </a:highlight>
                <a:latin typeface="Nunito" pitchFamily="2" charset="0"/>
              </a:rPr>
              <a:t>2.1 </a:t>
            </a:r>
            <a:r>
              <a:rPr lang="en-US" b="0" i="0" u="sng" dirty="0">
                <a:solidFill>
                  <a:srgbClr val="273239"/>
                </a:solidFill>
                <a:effectLst/>
                <a:highlight>
                  <a:srgbClr val="FFFFFF"/>
                </a:highlight>
                <a:latin typeface="Nunito" pitchFamily="2" charset="0"/>
                <a:hlinkClick r:id="rId3"/>
              </a:rPr>
              <a:t>Clustering</a:t>
            </a:r>
            <a:endParaRPr lang="en-US" b="1"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Visualize being given a basket of fruits with no labels on them. The fruits clustering algorithms are to group them according to</a:t>
            </a:r>
          </a:p>
          <a:p>
            <a:pPr algn="l" rtl="0" fontAlgn="base"/>
            <a:r>
              <a:rPr lang="en-US" b="0" i="0" dirty="0">
                <a:solidFill>
                  <a:srgbClr val="273239"/>
                </a:solidFill>
                <a:effectLst/>
                <a:highlight>
                  <a:srgbClr val="FFFFFF"/>
                </a:highlight>
                <a:latin typeface="Nunito" pitchFamily="2" charset="0"/>
              </a:rPr>
              <a:t>the inbuilt similarities. Techniques like K-means clustering are defined by exact number of clusters (“red fruits” and “green fruits”) and then each data point (fruit) is assigned to the cluster with the highest similarity within based on features (color, size, texture). Contrary to this, hierarchical clustering features construction of hierarchy of clusters which makes it more easy to study the system of groups. Spatial clustering algorithm Density-Based Spatial Clustering of Applications with Noise (DBSCAN) detects groups of high-density data points, even in those areas where there is a lack of data or outliers.</a:t>
            </a:r>
          </a:p>
          <a:p>
            <a:pPr algn="l" rtl="0" fontAlgn="base"/>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CONTD….</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10042722" cy="3961593"/>
          </a:xfrm>
        </p:spPr>
        <p:txBody>
          <a:bodyPr>
            <a:normAutofit/>
          </a:bodyPr>
          <a:lstStyle/>
          <a:p>
            <a:pPr algn="l" fontAlgn="base"/>
            <a:r>
              <a:rPr lang="en-US" b="1" i="0" dirty="0">
                <a:solidFill>
                  <a:srgbClr val="273239"/>
                </a:solidFill>
                <a:effectLst/>
                <a:highlight>
                  <a:srgbClr val="FFFFFF"/>
                </a:highlight>
                <a:latin typeface="Nunito" pitchFamily="2" charset="0"/>
              </a:rPr>
              <a:t>2.2 </a:t>
            </a:r>
            <a:r>
              <a:rPr lang="en-US" b="0" i="0" u="sng" dirty="0">
                <a:solidFill>
                  <a:srgbClr val="273239"/>
                </a:solidFill>
                <a:effectLst/>
                <a:highlight>
                  <a:srgbClr val="FFFFFF"/>
                </a:highlight>
                <a:latin typeface="Nunito" pitchFamily="2" charset="0"/>
                <a:hlinkClick r:id="rId3"/>
              </a:rPr>
              <a:t>Dimensionality Reduction</a:t>
            </a:r>
            <a:endParaRPr lang="en-US" b="1"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Sometimes it is difficult to both visualize and analyze the data when you have a large feature space (dimensions). The purpose of dime</a:t>
            </a:r>
          </a:p>
          <a:p>
            <a:pPr marL="0" indent="0">
              <a:buNone/>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CODES USED…</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933527527"/>
              </p:ext>
            </p:extLst>
          </p:nvPr>
        </p:nvGraphicFramePr>
        <p:xfrm>
          <a:off x="914400" y="2316163"/>
          <a:ext cx="10510836" cy="6673665"/>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pPr algn="l"/>
                      <a:r>
                        <a:rPr lang="en-IN" b="0" i="0" dirty="0">
                          <a:solidFill>
                            <a:srgbClr val="008000"/>
                          </a:solidFill>
                          <a:effectLst/>
                          <a:highlight>
                            <a:srgbClr val="F9F9F9"/>
                          </a:highlight>
                          <a:latin typeface="Consolas" panose="020B0609020204030204" pitchFamily="49" charset="0"/>
                        </a:rPr>
                        <a:t># import the necessary libraries</a:t>
                      </a:r>
                      <a:endParaRPr lang="en-IN" b="0" i="0" dirty="0">
                        <a:solidFill>
                          <a:srgbClr val="444444"/>
                        </a:solidFill>
                        <a:effectLst/>
                        <a:highlight>
                          <a:srgbClr val="F9F9F9"/>
                        </a:highlight>
                        <a:latin typeface="Consolas" panose="020B0609020204030204" pitchFamily="49" charset="0"/>
                      </a:endParaRPr>
                    </a:p>
                    <a:p>
                      <a:pPr algn="l"/>
                      <a:r>
                        <a:rPr lang="en-IN" b="0" i="0" dirty="0">
                          <a:solidFill>
                            <a:srgbClr val="0000FF"/>
                          </a:solidFill>
                          <a:effectLst/>
                          <a:highlight>
                            <a:srgbClr val="F9F9F9"/>
                          </a:highlight>
                          <a:latin typeface="Consolas" panose="020B0609020204030204" pitchFamily="49" charset="0"/>
                        </a:rPr>
                        <a:t>from</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sklearn.datasets</a:t>
                      </a:r>
                      <a:r>
                        <a:rPr lang="en-IN" b="0" i="0" dirty="0">
                          <a:solidFill>
                            <a:srgbClr val="444444"/>
                          </a:solidFill>
                          <a:effectLst/>
                          <a:highlight>
                            <a:srgbClr val="F9F9F9"/>
                          </a:highlight>
                          <a:latin typeface="Consolas" panose="020B0609020204030204" pitchFamily="49" charset="0"/>
                        </a:rPr>
                        <a:t> </a:t>
                      </a:r>
                      <a:r>
                        <a:rPr lang="en-IN" b="0" i="0" dirty="0">
                          <a:solidFill>
                            <a:srgbClr val="0000FF"/>
                          </a:solidFill>
                          <a:effectLst/>
                          <a:highlight>
                            <a:srgbClr val="F9F9F9"/>
                          </a:highlight>
                          <a:latin typeface="Consolas" panose="020B0609020204030204" pitchFamily="49" charset="0"/>
                        </a:rPr>
                        <a:t>import</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load_breast_cancer</a:t>
                      </a:r>
                      <a:endParaRPr lang="en-IN" b="0" i="0" dirty="0">
                        <a:solidFill>
                          <a:srgbClr val="444444"/>
                        </a:solidFill>
                        <a:effectLst/>
                        <a:highlight>
                          <a:srgbClr val="F9F9F9"/>
                        </a:highlight>
                        <a:latin typeface="Consolas" panose="020B0609020204030204" pitchFamily="49" charset="0"/>
                      </a:endParaRPr>
                    </a:p>
                    <a:p>
                      <a:pPr algn="l"/>
                      <a:r>
                        <a:rPr lang="en-IN" b="0" i="0" dirty="0">
                          <a:solidFill>
                            <a:srgbClr val="0000FF"/>
                          </a:solidFill>
                          <a:effectLst/>
                          <a:highlight>
                            <a:srgbClr val="F9F9F9"/>
                          </a:highlight>
                          <a:latin typeface="Consolas" panose="020B0609020204030204" pitchFamily="49" charset="0"/>
                        </a:rPr>
                        <a:t>from</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sklearn.linear_model</a:t>
                      </a:r>
                      <a:r>
                        <a:rPr lang="en-IN" b="0" i="0" dirty="0">
                          <a:solidFill>
                            <a:srgbClr val="444444"/>
                          </a:solidFill>
                          <a:effectLst/>
                          <a:highlight>
                            <a:srgbClr val="F9F9F9"/>
                          </a:highlight>
                          <a:latin typeface="Consolas" panose="020B0609020204030204" pitchFamily="49" charset="0"/>
                        </a:rPr>
                        <a:t> </a:t>
                      </a:r>
                      <a:r>
                        <a:rPr lang="en-IN" b="0" i="0" dirty="0">
                          <a:solidFill>
                            <a:srgbClr val="0000FF"/>
                          </a:solidFill>
                          <a:effectLst/>
                          <a:highlight>
                            <a:srgbClr val="F9F9F9"/>
                          </a:highlight>
                          <a:latin typeface="Consolas" panose="020B0609020204030204" pitchFamily="49" charset="0"/>
                        </a:rPr>
                        <a:t>import</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LogisticRegression</a:t>
                      </a:r>
                      <a:endParaRPr lang="en-IN" b="0" i="0" dirty="0">
                        <a:solidFill>
                          <a:srgbClr val="444444"/>
                        </a:solidFill>
                        <a:effectLst/>
                        <a:highlight>
                          <a:srgbClr val="F9F9F9"/>
                        </a:highlight>
                        <a:latin typeface="Consolas" panose="020B0609020204030204" pitchFamily="49" charset="0"/>
                      </a:endParaRPr>
                    </a:p>
                    <a:p>
                      <a:pPr algn="l"/>
                      <a:r>
                        <a:rPr lang="en-IN" b="0" i="0" dirty="0">
                          <a:solidFill>
                            <a:srgbClr val="0000FF"/>
                          </a:solidFill>
                          <a:effectLst/>
                          <a:highlight>
                            <a:srgbClr val="F9F9F9"/>
                          </a:highlight>
                          <a:latin typeface="Consolas" panose="020B0609020204030204" pitchFamily="49" charset="0"/>
                        </a:rPr>
                        <a:t>from</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sklearn.model_selection</a:t>
                      </a:r>
                      <a:r>
                        <a:rPr lang="en-IN" b="0" i="0" dirty="0">
                          <a:solidFill>
                            <a:srgbClr val="444444"/>
                          </a:solidFill>
                          <a:effectLst/>
                          <a:highlight>
                            <a:srgbClr val="F9F9F9"/>
                          </a:highlight>
                          <a:latin typeface="Consolas" panose="020B0609020204030204" pitchFamily="49" charset="0"/>
                        </a:rPr>
                        <a:t> </a:t>
                      </a:r>
                      <a:r>
                        <a:rPr lang="en-IN" b="0" i="0" dirty="0">
                          <a:solidFill>
                            <a:srgbClr val="0000FF"/>
                          </a:solidFill>
                          <a:effectLst/>
                          <a:highlight>
                            <a:srgbClr val="F9F9F9"/>
                          </a:highlight>
                          <a:latin typeface="Consolas" panose="020B0609020204030204" pitchFamily="49" charset="0"/>
                        </a:rPr>
                        <a:t>import</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train_test_split</a:t>
                      </a:r>
                      <a:endParaRPr lang="en-IN" b="0" i="0" dirty="0">
                        <a:solidFill>
                          <a:srgbClr val="444444"/>
                        </a:solidFill>
                        <a:effectLst/>
                        <a:highlight>
                          <a:srgbClr val="F9F9F9"/>
                        </a:highlight>
                        <a:latin typeface="Consolas" panose="020B0609020204030204" pitchFamily="49" charset="0"/>
                      </a:endParaRPr>
                    </a:p>
                    <a:p>
                      <a:pPr algn="l"/>
                      <a:r>
                        <a:rPr lang="en-IN" b="0" i="0" dirty="0">
                          <a:solidFill>
                            <a:srgbClr val="0000FF"/>
                          </a:solidFill>
                          <a:effectLst/>
                          <a:highlight>
                            <a:srgbClr val="F9F9F9"/>
                          </a:highlight>
                          <a:latin typeface="Consolas" panose="020B0609020204030204" pitchFamily="49" charset="0"/>
                        </a:rPr>
                        <a:t>from</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sklearn.metrics</a:t>
                      </a:r>
                      <a:r>
                        <a:rPr lang="en-IN" b="0" i="0" dirty="0">
                          <a:solidFill>
                            <a:srgbClr val="444444"/>
                          </a:solidFill>
                          <a:effectLst/>
                          <a:highlight>
                            <a:srgbClr val="F9F9F9"/>
                          </a:highlight>
                          <a:latin typeface="Consolas" panose="020B0609020204030204" pitchFamily="49" charset="0"/>
                        </a:rPr>
                        <a:t> </a:t>
                      </a:r>
                      <a:r>
                        <a:rPr lang="en-IN" b="0" i="0" dirty="0">
                          <a:solidFill>
                            <a:srgbClr val="0000FF"/>
                          </a:solidFill>
                          <a:effectLst/>
                          <a:highlight>
                            <a:srgbClr val="F9F9F9"/>
                          </a:highlight>
                          <a:latin typeface="Consolas" panose="020B0609020204030204" pitchFamily="49" charset="0"/>
                        </a:rPr>
                        <a:t>import</a:t>
                      </a:r>
                      <a:r>
                        <a:rPr lang="en-IN" b="0" i="0" dirty="0">
                          <a:solidFill>
                            <a:srgbClr val="444444"/>
                          </a:solidFill>
                          <a:effectLst/>
                          <a:highlight>
                            <a:srgbClr val="F9F9F9"/>
                          </a:highlight>
                          <a:latin typeface="Consolas" panose="020B0609020204030204" pitchFamily="49" charset="0"/>
                        </a:rPr>
                        <a:t> </a:t>
                      </a:r>
                      <a:r>
                        <a:rPr lang="en-IN" b="0" i="0" dirty="0" err="1">
                          <a:solidFill>
                            <a:srgbClr val="444444"/>
                          </a:solidFill>
                          <a:effectLst/>
                          <a:highlight>
                            <a:srgbClr val="F9F9F9"/>
                          </a:highlight>
                          <a:latin typeface="Consolas" panose="020B0609020204030204" pitchFamily="49" charset="0"/>
                        </a:rPr>
                        <a:t>accuracy_score</a:t>
                      </a:r>
                      <a:endParaRPr lang="en-IN" b="0" i="0" dirty="0">
                        <a:solidFill>
                          <a:srgbClr val="444444"/>
                        </a:solidFill>
                        <a:effectLst/>
                        <a:highlight>
                          <a:srgbClr val="F9F9F9"/>
                        </a:highlight>
                        <a:latin typeface="Consolas" panose="020B0609020204030204" pitchFamily="49" charset="0"/>
                      </a:endParaRPr>
                    </a:p>
                    <a:p>
                      <a:pPr algn="l"/>
                      <a:r>
                        <a:rPr lang="en-IN" b="0" i="0" dirty="0">
                          <a:solidFill>
                            <a:srgbClr val="008000"/>
                          </a:solidFill>
                          <a:effectLst/>
                          <a:highlight>
                            <a:srgbClr val="F9F9F9"/>
                          </a:highlight>
                          <a:latin typeface="Consolas" panose="020B0609020204030204" pitchFamily="49" charset="0"/>
                        </a:rPr>
                        <a:t># load the breast cancer dataset</a:t>
                      </a:r>
                      <a:endParaRPr lang="en-IN" b="0" i="0" dirty="0">
                        <a:solidFill>
                          <a:srgbClr val="444444"/>
                        </a:solidFill>
                        <a:effectLst/>
                        <a:highlight>
                          <a:srgbClr val="F9F9F9"/>
                        </a:highlight>
                        <a:latin typeface="Consolas" panose="020B0609020204030204" pitchFamily="49" charset="0"/>
                      </a:endParaRPr>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2865033212"/>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773796761"/>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1789202252"/>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2325356481"/>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3322085491"/>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PRADEEP RAJWADE</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Data preprocessing</a:t>
            </a:r>
          </a:p>
          <a:p>
            <a:r>
              <a:rPr lang="en-US" dirty="0"/>
              <a:t>Train and test split</a:t>
            </a:r>
          </a:p>
          <a:p>
            <a:r>
              <a:rPr lang="en-US" dirty="0"/>
              <a:t>Model selection</a:t>
            </a:r>
          </a:p>
          <a:p>
            <a:r>
              <a:rPr lang="en-US" dirty="0"/>
              <a:t>Model implementation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FEATURE ENGINEERING &amp; ML </a:t>
            </a:r>
            <a:br>
              <a:rPr lang="en-US" dirty="0"/>
            </a:br>
            <a:r>
              <a:rPr lang="en-US" dirty="0"/>
              <a:t>MODEL</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what is feature engineering?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Feature engineering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sz="2800" b="0" i="0" dirty="0">
                <a:solidFill>
                  <a:srgbClr val="111111"/>
                </a:solidFill>
                <a:effectLst/>
                <a:highlight>
                  <a:srgbClr val="FFFFFF"/>
                </a:highlight>
                <a:latin typeface="Roboto" panose="02000000000000000000" pitchFamily="2" charset="0"/>
              </a:rPr>
              <a:t>Feature Engineering is the </a:t>
            </a:r>
            <a:r>
              <a:rPr lang="en-US" sz="2800" b="1" i="0" dirty="0">
                <a:solidFill>
                  <a:srgbClr val="111111"/>
                </a:solidFill>
                <a:effectLst/>
                <a:latin typeface="Roboto" panose="02000000000000000000" pitchFamily="2" charset="0"/>
              </a:rPr>
              <a:t>process of creating new features or transforming existing features to improve the performance of a machine-learning model</a:t>
            </a:r>
            <a:r>
              <a:rPr lang="en-US" sz="2800" b="0" i="0" dirty="0">
                <a:solidFill>
                  <a:srgbClr val="111111"/>
                </a:solidFill>
                <a:effectLst/>
                <a:highlight>
                  <a:srgbClr val="FFFFFF"/>
                </a:highlight>
                <a:latin typeface="Roboto" panose="02000000000000000000" pitchFamily="2" charset="0"/>
              </a:rPr>
              <a:t>. It involves selecting relevant information from raw data and transforming it into a format that can be easily understood by a model.</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best model fit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1.TYPES OF MODEL IN MACHINE LEARNING</a:t>
            </a:r>
          </a:p>
          <a:p>
            <a:r>
              <a:rPr lang="en-US" dirty="0"/>
              <a:t>2.BEST MODEL SELECTION</a:t>
            </a:r>
          </a:p>
          <a:p>
            <a:r>
              <a:rPr lang="en-US" dirty="0"/>
              <a:t>3.MODEL IMPLEMENTATION</a:t>
            </a:r>
          </a:p>
          <a:p>
            <a:r>
              <a:rPr lang="en-US" dirty="0"/>
              <a:t>4.MODEL BUILDING</a:t>
            </a:r>
          </a:p>
          <a:p>
            <a:r>
              <a:rPr lang="en-US" dirty="0"/>
              <a:t>5.MODEL ACCURCY CHECKING</a:t>
            </a:r>
          </a:p>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USE OF ML MODEL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b="0" i="0" dirty="0">
                <a:solidFill>
                  <a:srgbClr val="273239"/>
                </a:solidFill>
                <a:effectLst/>
                <a:highlight>
                  <a:srgbClr val="FFFFFF"/>
                </a:highlight>
                <a:latin typeface="Nunito" pitchFamily="2" charset="0"/>
              </a:rPr>
              <a:t>A model of machine learning is a set of programs that can be used to find the pattern and make a decision from an unseen dataset. These days </a:t>
            </a:r>
            <a:r>
              <a:rPr lang="en-US" b="0" i="0" u="sng" dirty="0">
                <a:effectLst/>
                <a:highlight>
                  <a:srgbClr val="FFFFFF"/>
                </a:highlight>
                <a:latin typeface="Nunito" pitchFamily="2" charset="0"/>
                <a:hlinkClick r:id="rId3"/>
              </a:rPr>
              <a:t>NLP</a:t>
            </a:r>
            <a:r>
              <a:rPr lang="en-US" b="0" i="0" dirty="0">
                <a:solidFill>
                  <a:srgbClr val="273239"/>
                </a:solidFill>
                <a:effectLst/>
                <a:highlight>
                  <a:srgbClr val="FFFFFF"/>
                </a:highlight>
                <a:latin typeface="Nunito" pitchFamily="2" charset="0"/>
              </a:rPr>
              <a:t> (Natural language Processing) uses the machine learning model to recognize the unstructured text into usable data and insights. </a:t>
            </a:r>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b="0" i="0" dirty="0">
                <a:solidFill>
                  <a:srgbClr val="273239"/>
                </a:solidFill>
                <a:effectLst/>
                <a:highlight>
                  <a:srgbClr val="FFFFFF"/>
                </a:highlight>
                <a:latin typeface="Nunito" pitchFamily="2" charset="0"/>
              </a:rPr>
              <a:t>You may have heard about image recognition which is used to identify objects such as boy, girl, mirror, car, dog, etc. A model always requires a dataset to perform various tasks during training. In training duration, we use</a:t>
            </a:r>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TYPES OF MACHINE LEARNING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pPr marL="0" indent="0" algn="l" fontAlgn="base">
              <a:buNone/>
            </a:pPr>
            <a:r>
              <a:rPr lang="en-US" sz="2800" b="1" i="0" dirty="0">
                <a:solidFill>
                  <a:srgbClr val="273239"/>
                </a:solidFill>
                <a:effectLst/>
                <a:highlight>
                  <a:srgbClr val="FFFFFF"/>
                </a:highlight>
                <a:latin typeface="Nunito" pitchFamily="2" charset="0"/>
              </a:rPr>
              <a:t>Supervised Models</a:t>
            </a:r>
          </a:p>
          <a:p>
            <a:pPr algn="l" rtl="0" fontAlgn="base"/>
            <a:r>
              <a:rPr lang="en-US" b="0" i="0" dirty="0">
                <a:solidFill>
                  <a:srgbClr val="273239"/>
                </a:solidFill>
                <a:effectLst/>
                <a:highlight>
                  <a:srgbClr val="FFFFFF"/>
                </a:highlight>
                <a:latin typeface="Nunito" pitchFamily="2" charset="0"/>
              </a:rPr>
              <a:t>Supervised learning is the study of algorithms that use labeled data in which each data instance has a known category or value to which it belongs. This results in the model to discover the relationship between the input features and the target outcome.</a:t>
            </a:r>
          </a:p>
          <a:p>
            <a:pPr marL="0" indent="0">
              <a:buNone/>
            </a:pP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pPr algn="l" fontAlgn="base"/>
            <a:r>
              <a:rPr lang="en-US" sz="3200" b="1" i="0" dirty="0">
                <a:solidFill>
                  <a:srgbClr val="273239"/>
                </a:solidFill>
                <a:effectLst/>
                <a:highlight>
                  <a:srgbClr val="FFFFFF"/>
                </a:highlight>
                <a:latin typeface="Nunito" pitchFamily="2" charset="0"/>
              </a:rPr>
              <a:t>Unsupervised Models</a:t>
            </a:r>
          </a:p>
          <a:p>
            <a:pPr algn="l" rtl="0" fontAlgn="base"/>
            <a:r>
              <a:rPr lang="en-US" b="0" i="0" dirty="0">
                <a:solidFill>
                  <a:srgbClr val="273239"/>
                </a:solidFill>
                <a:effectLst/>
                <a:highlight>
                  <a:srgbClr val="FFFFFF"/>
                </a:highlight>
                <a:latin typeface="Nunito" pitchFamily="2" charset="0"/>
              </a:rPr>
              <a:t>1.Unsupervised learning involves a difficult task of working with data which is not provided with pre-defined categories or label.</a:t>
            </a:r>
          </a:p>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REGRESSION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normAutofit fontScale="85000" lnSpcReduction="2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Logistic Regression: </a:t>
            </a:r>
            <a:r>
              <a:rPr lang="en-US" b="0" i="0" dirty="0">
                <a:solidFill>
                  <a:srgbClr val="273239"/>
                </a:solidFill>
                <a:effectLst/>
                <a:highlight>
                  <a:srgbClr val="FFFFFF"/>
                </a:highlight>
                <a:latin typeface="Nunito" pitchFamily="2" charset="0"/>
              </a:rPr>
              <a:t>A very efficient technique for the classification problems of binary nature (two types, for example, spam/not spam).</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hlinkClick r:id="rId3"/>
              </a:rPr>
              <a:t>Support Vector Machine (SVM)</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Good for tasks like classification, especially when the data has a large number of features.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Decision Tree: </a:t>
            </a:r>
            <a:r>
              <a:rPr lang="en-US" b="0" i="0" dirty="0">
                <a:solidFill>
                  <a:srgbClr val="273239"/>
                </a:solidFill>
                <a:effectLst/>
                <a:highlight>
                  <a:srgbClr val="FFFFFF"/>
                </a:highlight>
                <a:latin typeface="Nunito" pitchFamily="2" charset="0"/>
              </a:rPr>
              <a:t>Constructs a decision tree having branches and proceeds to the class predictions through features.</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hlinkClick r:id="rId4"/>
              </a:rPr>
              <a:t>Random Forest</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The model generates an “ensemble” of decision trees that ultimately raise the accuracy and avoid overfitting (meaning that the model performs great on the training data but lousily on unseen data).</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hlinkClick r:id="rId5"/>
              </a:rPr>
              <a:t>K-Nearest Neighbors (KNN):</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Assigns a label of the nearest neighbors for a given data point.</a:t>
            </a:r>
          </a:p>
          <a:p>
            <a:endParaRPr lang="en-US" dirty="0"/>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6">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{08B69347-EFCD-486E-AAD6-9218768EFF0F}tf78438558_win32</Template>
  <TotalTime>17</TotalTime>
  <Words>636</Words>
  <Application>Microsoft Office PowerPoint</Application>
  <PresentationFormat>Widescreen</PresentationFormat>
  <Paragraphs>56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Consolas</vt:lpstr>
      <vt:lpstr>Nunito</vt:lpstr>
      <vt:lpstr>Roboto</vt:lpstr>
      <vt:lpstr>Sabon Next LT</vt:lpstr>
      <vt:lpstr>Custom</vt:lpstr>
      <vt:lpstr>PROJECT -4</vt:lpstr>
      <vt:lpstr>agenda</vt:lpstr>
      <vt:lpstr>FEATURE ENGINEERING &amp; ML  MODEL</vt:lpstr>
      <vt:lpstr>what is feature engineering?</vt:lpstr>
      <vt:lpstr>Feature engineering</vt:lpstr>
      <vt:lpstr>Selecting  best model fit</vt:lpstr>
      <vt:lpstr>USE OF ML MODEL </vt:lpstr>
      <vt:lpstr>TYPES OF MACHINE LEARNING </vt:lpstr>
      <vt:lpstr>REGRESSION</vt:lpstr>
      <vt:lpstr>CLUSTERING</vt:lpstr>
      <vt:lpstr>CONTD….</vt:lpstr>
      <vt:lpstr>CODES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Pradeep Rajwade</dc:creator>
  <cp:lastModifiedBy>Pradeep Rajwade</cp:lastModifiedBy>
  <cp:revision>1</cp:revision>
  <dcterms:created xsi:type="dcterms:W3CDTF">2024-08-01T16:13:50Z</dcterms:created>
  <dcterms:modified xsi:type="dcterms:W3CDTF">2024-08-01T16:31:03Z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