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deep reddy" initials="pr" lastIdx="1" clrIdx="0">
    <p:extLst>
      <p:ext uri="{19B8F6BF-5375-455C-9EA6-DF929625EA0E}">
        <p15:presenceInfo xmlns:p15="http://schemas.microsoft.com/office/powerpoint/2012/main" userId="219e56299c6432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p:scale>
          <a:sx n="87" d="100"/>
          <a:sy n="87" d="100"/>
        </p:scale>
        <p:origin x="38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11/22/2019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11/22/2019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94A6F-291A-4BB2-A1D5-59EEC55A6AD8}"/>
              </a:ext>
            </a:extLst>
          </p:cNvPr>
          <p:cNvSpPr>
            <a:spLocks noGrp="1"/>
          </p:cNvSpPr>
          <p:nvPr>
            <p:ph type="ctrTitle"/>
          </p:nvPr>
        </p:nvSpPr>
        <p:spPr>
          <a:xfrm>
            <a:off x="751934" y="2545977"/>
            <a:ext cx="11237843" cy="1373070"/>
          </a:xfrm>
        </p:spPr>
        <p:txBody>
          <a:bodyPr/>
          <a:lstStyle/>
          <a:p>
            <a:r>
              <a:rPr lang="en-IN" sz="6600" dirty="0">
                <a:latin typeface="Gabriola" panose="04040605051002020D02" pitchFamily="82" charset="0"/>
              </a:rPr>
              <a:t>The Battle of Neighbourhoods</a:t>
            </a:r>
            <a:r>
              <a:rPr lang="en-IN" sz="4800" dirty="0">
                <a:latin typeface="Gabriola" panose="04040605051002020D02" pitchFamily="82" charset="0"/>
              </a:rPr>
              <a:t>     </a:t>
            </a:r>
            <a:r>
              <a:rPr lang="en-IN" sz="4400" dirty="0">
                <a:solidFill>
                  <a:schemeClr val="tx2">
                    <a:lumMod val="25000"/>
                  </a:schemeClr>
                </a:solidFill>
                <a:latin typeface="Gabriola" panose="04040605051002020D02" pitchFamily="82" charset="0"/>
              </a:rPr>
              <a:t>By G. PRADEEP</a:t>
            </a:r>
            <a:r>
              <a:rPr lang="en-IN" sz="4400" dirty="0">
                <a:latin typeface="Gabriola" panose="04040605051002020D02" pitchFamily="82" charset="0"/>
              </a:rPr>
              <a:t> </a:t>
            </a:r>
          </a:p>
        </p:txBody>
      </p:sp>
      <p:sp>
        <p:nvSpPr>
          <p:cNvPr id="3" name="Subtitle 2">
            <a:extLst>
              <a:ext uri="{FF2B5EF4-FFF2-40B4-BE49-F238E27FC236}">
                <a16:creationId xmlns:a16="http://schemas.microsoft.com/office/drawing/2014/main" id="{EF82C244-80D1-4430-A60C-0B46C38B4974}"/>
              </a:ext>
            </a:extLst>
          </p:cNvPr>
          <p:cNvSpPr>
            <a:spLocks noGrp="1"/>
          </p:cNvSpPr>
          <p:nvPr>
            <p:ph type="subTitle" idx="1"/>
          </p:nvPr>
        </p:nvSpPr>
        <p:spPr>
          <a:xfrm>
            <a:off x="1048070" y="4443735"/>
            <a:ext cx="8144134" cy="1117687"/>
          </a:xfrm>
        </p:spPr>
        <p:txBody>
          <a:bodyPr>
            <a:normAutofit/>
          </a:bodyPr>
          <a:lstStyle/>
          <a:p>
            <a:r>
              <a:rPr lang="en-IN" sz="2400" dirty="0">
                <a:latin typeface="Gabriola" panose="04040605051002020D02" pitchFamily="82" charset="0"/>
              </a:rPr>
              <a:t>EXPLORING THE SAFEST BOROUGH IN LONDON BASED ON CRIME RATE</a:t>
            </a:r>
          </a:p>
        </p:txBody>
      </p:sp>
    </p:spTree>
    <p:extLst>
      <p:ext uri="{BB962C8B-B14F-4D97-AF65-F5344CB8AC3E}">
        <p14:creationId xmlns:p14="http://schemas.microsoft.com/office/powerpoint/2010/main" val="2744578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552A97-4127-49BD-965D-215792D9782D}"/>
              </a:ext>
            </a:extLst>
          </p:cNvPr>
          <p:cNvSpPr/>
          <p:nvPr/>
        </p:nvSpPr>
        <p:spPr>
          <a:xfrm>
            <a:off x="2527379" y="0"/>
            <a:ext cx="4788490" cy="369332"/>
          </a:xfrm>
          <a:prstGeom prst="rect">
            <a:avLst/>
          </a:prstGeom>
        </p:spPr>
        <p:txBody>
          <a:bodyPr wrap="none">
            <a:spAutoFit/>
          </a:bodyPr>
          <a:lstStyle/>
          <a:p>
            <a:r>
              <a:rPr lang="en-IN" b="1" dirty="0">
                <a:latin typeface="Arial" panose="020B0604020202020204" pitchFamily="34" charset="0"/>
                <a:ea typeface="Arial" panose="020B0604020202020204" pitchFamily="34" charset="0"/>
              </a:rPr>
              <a:t>Neighborhoods in Kingston upon Thames</a:t>
            </a:r>
            <a:endParaRPr lang="en-IN" dirty="0"/>
          </a:p>
        </p:txBody>
      </p:sp>
      <p:pic>
        <p:nvPicPr>
          <p:cNvPr id="4" name="Picture 3">
            <a:extLst>
              <a:ext uri="{FF2B5EF4-FFF2-40B4-BE49-F238E27FC236}">
                <a16:creationId xmlns:a16="http://schemas.microsoft.com/office/drawing/2014/main" id="{5742E598-5D3B-4B6A-A49B-CDAFF7E475BD}"/>
              </a:ext>
            </a:extLst>
          </p:cNvPr>
          <p:cNvPicPr>
            <a:picLocks noChangeAspect="1"/>
          </p:cNvPicPr>
          <p:nvPr/>
        </p:nvPicPr>
        <p:blipFill>
          <a:blip r:embed="rId2"/>
          <a:stretch>
            <a:fillRect/>
          </a:stretch>
        </p:blipFill>
        <p:spPr>
          <a:xfrm>
            <a:off x="1595718" y="441049"/>
            <a:ext cx="7690840" cy="4648027"/>
          </a:xfrm>
          <a:prstGeom prst="rect">
            <a:avLst/>
          </a:prstGeom>
        </p:spPr>
      </p:pic>
      <p:sp>
        <p:nvSpPr>
          <p:cNvPr id="5" name="Rectangle 4">
            <a:extLst>
              <a:ext uri="{FF2B5EF4-FFF2-40B4-BE49-F238E27FC236}">
                <a16:creationId xmlns:a16="http://schemas.microsoft.com/office/drawing/2014/main" id="{401F3AB5-331D-4B76-A2F9-3F6AF85FF2BB}"/>
              </a:ext>
            </a:extLst>
          </p:cNvPr>
          <p:cNvSpPr/>
          <p:nvPr/>
        </p:nvSpPr>
        <p:spPr>
          <a:xfrm>
            <a:off x="815787" y="5289194"/>
            <a:ext cx="9377083" cy="830997"/>
          </a:xfrm>
          <a:prstGeom prst="rect">
            <a:avLst/>
          </a:prstGeom>
        </p:spPr>
        <p:txBody>
          <a:bodyPr wrap="square">
            <a:spAutoFit/>
          </a:bodyPr>
          <a:lstStyle/>
          <a:p>
            <a:r>
              <a:rPr lang="en-IN" sz="2400" b="1" dirty="0">
                <a:latin typeface="Gabriola" panose="04040605051002020D02" pitchFamily="82" charset="0"/>
                <a:ea typeface="Arial" panose="020B0604020202020204" pitchFamily="34" charset="0"/>
              </a:rPr>
              <a:t>There are 15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in the royal borough of Kingston upon Thames, they are visualised on a map using folium on python</a:t>
            </a:r>
            <a:endParaRPr lang="en-IN" sz="2400" dirty="0">
              <a:latin typeface="Gabriola" panose="04040605051002020D02" pitchFamily="82" charset="0"/>
            </a:endParaRPr>
          </a:p>
        </p:txBody>
      </p:sp>
    </p:spTree>
    <p:extLst>
      <p:ext uri="{BB962C8B-B14F-4D97-AF65-F5344CB8AC3E}">
        <p14:creationId xmlns:p14="http://schemas.microsoft.com/office/powerpoint/2010/main" val="954217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9B26D3-1FF7-4F1E-8B69-8201C12A1061}"/>
              </a:ext>
            </a:extLst>
          </p:cNvPr>
          <p:cNvSpPr/>
          <p:nvPr/>
        </p:nvSpPr>
        <p:spPr>
          <a:xfrm>
            <a:off x="3579675" y="0"/>
            <a:ext cx="2409634" cy="830997"/>
          </a:xfrm>
          <a:prstGeom prst="rect">
            <a:avLst/>
          </a:prstGeom>
        </p:spPr>
        <p:txBody>
          <a:bodyPr wrap="none">
            <a:spAutoFit/>
          </a:bodyPr>
          <a:lstStyle/>
          <a:p>
            <a:pPr marL="342900">
              <a:spcAft>
                <a:spcPts val="0"/>
              </a:spcAft>
            </a:pPr>
            <a:r>
              <a:rPr lang="en-IN" sz="4800" b="1" dirty="0">
                <a:latin typeface="Gabriola" panose="04040605051002020D02" pitchFamily="82" charset="0"/>
                <a:ea typeface="Arial" panose="020B0604020202020204" pitchFamily="34" charset="0"/>
              </a:rPr>
              <a:t>Modelling</a:t>
            </a:r>
            <a:endParaRPr lang="en-IN" sz="4800" dirty="0">
              <a:effectLst/>
              <a:latin typeface="Gabriola" panose="04040605051002020D02" pitchFamily="82" charset="0"/>
              <a:ea typeface="Times New Roman" panose="02020603050405020304" pitchFamily="18" charset="0"/>
            </a:endParaRPr>
          </a:p>
        </p:txBody>
      </p:sp>
      <p:sp>
        <p:nvSpPr>
          <p:cNvPr id="3" name="Rectangle 2">
            <a:extLst>
              <a:ext uri="{FF2B5EF4-FFF2-40B4-BE49-F238E27FC236}">
                <a16:creationId xmlns:a16="http://schemas.microsoft.com/office/drawing/2014/main" id="{8D0E7006-A4F0-4055-A56F-DB1D97CB8507}"/>
              </a:ext>
            </a:extLst>
          </p:cNvPr>
          <p:cNvSpPr/>
          <p:nvPr/>
        </p:nvSpPr>
        <p:spPr>
          <a:xfrm>
            <a:off x="0" y="897395"/>
            <a:ext cx="10049435" cy="1200329"/>
          </a:xfrm>
          <a:prstGeom prst="rect">
            <a:avLst/>
          </a:prstGeom>
        </p:spPr>
        <p:txBody>
          <a:bodyPr wrap="square">
            <a:spAutoFit/>
          </a:bodyPr>
          <a:lstStyle/>
          <a:p>
            <a:pPr marL="342900" indent="-342900">
              <a:buFont typeface="Arial" panose="020B0604020202020204" pitchFamily="34" charset="0"/>
              <a:buChar char="•"/>
            </a:pPr>
            <a:r>
              <a:rPr lang="en-IN" sz="2400" b="1" dirty="0">
                <a:latin typeface="Gabriola" panose="04040605051002020D02" pitchFamily="82" charset="0"/>
                <a:ea typeface="Arial" panose="020B0604020202020204" pitchFamily="34" charset="0"/>
              </a:rPr>
              <a:t>Using the final dataset containing the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in Kingston upon Thames along with the latitude and longitude, we can find all the venues within a 500 meter radius of each </a:t>
            </a:r>
            <a:r>
              <a:rPr lang="en-IN" sz="2400" b="1" dirty="0" err="1">
                <a:latin typeface="Gabriola" panose="04040605051002020D02" pitchFamily="82" charset="0"/>
                <a:ea typeface="Arial" panose="020B0604020202020204" pitchFamily="34" charset="0"/>
              </a:rPr>
              <a:t>neighborhood</a:t>
            </a:r>
            <a:r>
              <a:rPr lang="en-IN" sz="2400" b="1" dirty="0">
                <a:latin typeface="Gabriola" panose="04040605051002020D02" pitchFamily="82" charset="0"/>
                <a:ea typeface="Arial" panose="020B0604020202020204" pitchFamily="34" charset="0"/>
              </a:rPr>
              <a:t> by connecting to the Foursquare API.</a:t>
            </a:r>
            <a:endParaRPr lang="en-IN" sz="2400" dirty="0">
              <a:latin typeface="Gabriola" panose="04040605051002020D02" pitchFamily="82" charset="0"/>
            </a:endParaRPr>
          </a:p>
        </p:txBody>
      </p:sp>
      <p:pic>
        <p:nvPicPr>
          <p:cNvPr id="5" name="Picture 4">
            <a:extLst>
              <a:ext uri="{FF2B5EF4-FFF2-40B4-BE49-F238E27FC236}">
                <a16:creationId xmlns:a16="http://schemas.microsoft.com/office/drawing/2014/main" id="{44388950-CA4F-403A-9437-8AD2E67D7DEE}"/>
              </a:ext>
            </a:extLst>
          </p:cNvPr>
          <p:cNvPicPr>
            <a:picLocks noChangeAspect="1"/>
          </p:cNvPicPr>
          <p:nvPr/>
        </p:nvPicPr>
        <p:blipFill>
          <a:blip r:embed="rId2"/>
          <a:stretch>
            <a:fillRect/>
          </a:stretch>
        </p:blipFill>
        <p:spPr>
          <a:xfrm>
            <a:off x="974911" y="2164122"/>
            <a:ext cx="7713321" cy="1387288"/>
          </a:xfrm>
          <a:prstGeom prst="rect">
            <a:avLst/>
          </a:prstGeom>
        </p:spPr>
      </p:pic>
      <p:sp>
        <p:nvSpPr>
          <p:cNvPr id="6" name="Rectangle 5">
            <a:extLst>
              <a:ext uri="{FF2B5EF4-FFF2-40B4-BE49-F238E27FC236}">
                <a16:creationId xmlns:a16="http://schemas.microsoft.com/office/drawing/2014/main" id="{5D72EBBA-D4CE-4F37-9B62-5BD66AE3B83F}"/>
              </a:ext>
            </a:extLst>
          </p:cNvPr>
          <p:cNvSpPr/>
          <p:nvPr/>
        </p:nvSpPr>
        <p:spPr>
          <a:xfrm>
            <a:off x="-68518" y="3617808"/>
            <a:ext cx="11417836" cy="907108"/>
          </a:xfrm>
          <a:prstGeom prst="rect">
            <a:avLst/>
          </a:prstGeom>
        </p:spPr>
        <p:txBody>
          <a:bodyPr wrap="square">
            <a:spAutoFit/>
          </a:bodyPr>
          <a:lstStyle/>
          <a:p>
            <a:pPr marL="628650" marR="431800" indent="-285750">
              <a:lnSpc>
                <a:spcPct val="115000"/>
              </a:lnSpc>
              <a:spcAft>
                <a:spcPts val="0"/>
              </a:spcAft>
              <a:buFont typeface="Arial" panose="020B0604020202020204" pitchFamily="34" charset="0"/>
              <a:buChar char="•"/>
            </a:pPr>
            <a:r>
              <a:rPr lang="en-IN" sz="2400" b="1" dirty="0">
                <a:latin typeface="Gabriola" panose="04040605051002020D02" pitchFamily="82" charset="0"/>
                <a:ea typeface="Arial" panose="020B0604020202020204" pitchFamily="34" charset="0"/>
              </a:rPr>
              <a:t>One hot encoding is done on the venues data. The Venues data is then grouped by the </a:t>
            </a:r>
            <a:r>
              <a:rPr lang="en-IN" sz="2400" b="1" dirty="0" err="1">
                <a:latin typeface="Gabriola" panose="04040605051002020D02" pitchFamily="82" charset="0"/>
                <a:ea typeface="Arial" panose="020B0604020202020204" pitchFamily="34" charset="0"/>
              </a:rPr>
              <a:t>Neighborhood</a:t>
            </a:r>
            <a:r>
              <a:rPr lang="en-IN" sz="2400" b="1" dirty="0">
                <a:latin typeface="Gabriola" panose="04040605051002020D02" pitchFamily="82" charset="0"/>
                <a:ea typeface="Arial" panose="020B0604020202020204" pitchFamily="34" charset="0"/>
              </a:rPr>
              <a:t> and the mean of the venues are calculated, finally the 10 common venues are calculated for each of the </a:t>
            </a:r>
            <a:r>
              <a:rPr lang="en-IN" sz="2400" b="1" dirty="0" err="1">
                <a:latin typeface="Gabriola" panose="04040605051002020D02" pitchFamily="82" charset="0"/>
                <a:ea typeface="Arial" panose="020B0604020202020204" pitchFamily="34" charset="0"/>
              </a:rPr>
              <a:t>neighborhoods</a:t>
            </a:r>
            <a:r>
              <a:rPr lang="en-IN" sz="2400" b="1" dirty="0">
                <a:latin typeface="Arial" panose="020B0604020202020204" pitchFamily="34" charset="0"/>
                <a:ea typeface="Arial" panose="020B0604020202020204" pitchFamily="34" charset="0"/>
              </a:rPr>
              <a:t>.</a:t>
            </a:r>
            <a:endParaRPr lang="en-IN" sz="2400" dirty="0">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CB6BB164-3F2A-4C35-BA8C-5EE9E4604BB7}"/>
              </a:ext>
            </a:extLst>
          </p:cNvPr>
          <p:cNvSpPr/>
          <p:nvPr/>
        </p:nvSpPr>
        <p:spPr>
          <a:xfrm>
            <a:off x="0" y="4666421"/>
            <a:ext cx="11537578" cy="1491690"/>
          </a:xfrm>
          <a:prstGeom prst="rect">
            <a:avLst/>
          </a:prstGeom>
        </p:spPr>
        <p:txBody>
          <a:bodyPr wrap="square">
            <a:spAutoFit/>
          </a:bodyPr>
          <a:lstStyle/>
          <a:p>
            <a:pPr marL="628650" marR="279400" indent="-285750">
              <a:lnSpc>
                <a:spcPct val="131000"/>
              </a:lnSpc>
              <a:spcAft>
                <a:spcPts val="0"/>
              </a:spcAft>
              <a:buFont typeface="Arial" panose="020B0604020202020204" pitchFamily="34" charset="0"/>
              <a:buChar char="•"/>
            </a:pPr>
            <a:r>
              <a:rPr lang="en-IN" sz="2400" b="1" dirty="0">
                <a:latin typeface="Gabriola" panose="04040605051002020D02" pitchFamily="82" charset="0"/>
                <a:ea typeface="Arial" panose="020B0604020202020204" pitchFamily="34" charset="0"/>
              </a:rPr>
              <a:t>We will use a cluster size of 5 for this project that will cluster the 15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into 5 clusters. The reason to</a:t>
            </a:r>
            <a:r>
              <a:rPr lang="en-IN" sz="2400" dirty="0">
                <a:latin typeface="Gabriola" panose="04040605051002020D02" pitchFamily="82" charset="0"/>
                <a:ea typeface="Arial" panose="020B0604020202020204" pitchFamily="34" charset="0"/>
              </a:rPr>
              <a:t> </a:t>
            </a:r>
            <a:r>
              <a:rPr lang="en-IN" sz="2400" b="1" dirty="0">
                <a:latin typeface="Gabriola" panose="04040605051002020D02" pitchFamily="82" charset="0"/>
                <a:ea typeface="Arial" panose="020B0604020202020204" pitchFamily="34" charset="0"/>
              </a:rPr>
              <a:t>conduct a K- means clustering is to cluster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with similar venues together so that people can shortlist the area of their interests based on the venues/amenities around each </a:t>
            </a:r>
            <a:r>
              <a:rPr lang="en-IN" sz="2400" b="1" dirty="0" err="1">
                <a:latin typeface="Gabriola" panose="04040605051002020D02" pitchFamily="82" charset="0"/>
                <a:ea typeface="Arial" panose="020B0604020202020204" pitchFamily="34" charset="0"/>
              </a:rPr>
              <a:t>neighborhood</a:t>
            </a:r>
            <a:r>
              <a:rPr lang="en-IN" sz="2400" b="1" dirty="0">
                <a:latin typeface="Gabriola" panose="04040605051002020D02" pitchFamily="82" charset="0"/>
                <a:ea typeface="Arial" panose="020B0604020202020204" pitchFamily="34" charset="0"/>
              </a:rPr>
              <a:t>.</a:t>
            </a:r>
            <a:endParaRPr lang="en-IN" sz="2400" dirty="0">
              <a:effectLst/>
              <a:latin typeface="Gabriola" panose="04040605051002020D02" pitchFamily="82" charset="0"/>
              <a:ea typeface="Times New Roman" panose="02020603050405020304" pitchFamily="18" charset="0"/>
            </a:endParaRPr>
          </a:p>
        </p:txBody>
      </p:sp>
    </p:spTree>
    <p:extLst>
      <p:ext uri="{BB962C8B-B14F-4D97-AF65-F5344CB8AC3E}">
        <p14:creationId xmlns:p14="http://schemas.microsoft.com/office/powerpoint/2010/main" val="1213890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644159-28C3-4243-8030-6973B531AA76}"/>
              </a:ext>
            </a:extLst>
          </p:cNvPr>
          <p:cNvSpPr/>
          <p:nvPr/>
        </p:nvSpPr>
        <p:spPr>
          <a:xfrm>
            <a:off x="4320068" y="-153289"/>
            <a:ext cx="1519968" cy="830997"/>
          </a:xfrm>
          <a:prstGeom prst="rect">
            <a:avLst/>
          </a:prstGeom>
        </p:spPr>
        <p:txBody>
          <a:bodyPr wrap="none">
            <a:spAutoFit/>
          </a:bodyPr>
          <a:lstStyle/>
          <a:p>
            <a:pPr lvl="0">
              <a:spcAft>
                <a:spcPts val="0"/>
              </a:spcAft>
              <a:tabLst>
                <a:tab pos="533400" algn="l"/>
              </a:tabLst>
            </a:pPr>
            <a:r>
              <a:rPr lang="en-IN" sz="4800" b="1" dirty="0">
                <a:latin typeface="Gabriola" panose="04040605051002020D02" pitchFamily="82" charset="0"/>
                <a:ea typeface="Arial" panose="020B0604020202020204" pitchFamily="34" charset="0"/>
              </a:rPr>
              <a:t>Results</a:t>
            </a:r>
            <a:endParaRPr lang="en-IN" sz="4800" dirty="0">
              <a:effectLst/>
              <a:latin typeface="Gabriola" panose="04040605051002020D02" pitchFamily="82" charset="0"/>
              <a:ea typeface="Times New Roman" panose="02020603050405020304" pitchFamily="18" charset="0"/>
            </a:endParaRPr>
          </a:p>
        </p:txBody>
      </p:sp>
      <p:sp>
        <p:nvSpPr>
          <p:cNvPr id="3" name="Rectangle 2">
            <a:extLst>
              <a:ext uri="{FF2B5EF4-FFF2-40B4-BE49-F238E27FC236}">
                <a16:creationId xmlns:a16="http://schemas.microsoft.com/office/drawing/2014/main" id="{42125D6D-C2B5-492D-9F0F-3504520A6706}"/>
              </a:ext>
            </a:extLst>
          </p:cNvPr>
          <p:cNvSpPr/>
          <p:nvPr/>
        </p:nvSpPr>
        <p:spPr>
          <a:xfrm>
            <a:off x="116540" y="677708"/>
            <a:ext cx="10506636" cy="830997"/>
          </a:xfrm>
          <a:prstGeom prst="rect">
            <a:avLst/>
          </a:prstGeom>
        </p:spPr>
        <p:txBody>
          <a:bodyPr wrap="square">
            <a:spAutoFit/>
          </a:bodyPr>
          <a:lstStyle/>
          <a:p>
            <a:r>
              <a:rPr lang="en-IN" sz="2400" b="1" dirty="0">
                <a:latin typeface="Gabriola" panose="04040605051002020D02" pitchFamily="82" charset="0"/>
                <a:ea typeface="Arial" panose="020B0604020202020204" pitchFamily="34" charset="0"/>
              </a:rPr>
              <a:t>After running the K-means clustering we can access each cluster created to see which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were assigned to each of the five clusters. Visualizing the clustered neighbourhoods on a map using the folium library</a:t>
            </a:r>
            <a:endParaRPr lang="en-IN" sz="2400" dirty="0">
              <a:latin typeface="Gabriola" panose="04040605051002020D02" pitchFamily="82" charset="0"/>
            </a:endParaRPr>
          </a:p>
        </p:txBody>
      </p:sp>
      <p:pic>
        <p:nvPicPr>
          <p:cNvPr id="5" name="Picture 4">
            <a:extLst>
              <a:ext uri="{FF2B5EF4-FFF2-40B4-BE49-F238E27FC236}">
                <a16:creationId xmlns:a16="http://schemas.microsoft.com/office/drawing/2014/main" id="{9FF3E611-FD12-4BBF-AD33-FED29AD87C23}"/>
              </a:ext>
            </a:extLst>
          </p:cNvPr>
          <p:cNvPicPr>
            <a:picLocks noChangeAspect="1"/>
          </p:cNvPicPr>
          <p:nvPr/>
        </p:nvPicPr>
        <p:blipFill>
          <a:blip r:embed="rId2"/>
          <a:stretch>
            <a:fillRect/>
          </a:stretch>
        </p:blipFill>
        <p:spPr>
          <a:xfrm>
            <a:off x="1801906" y="1508705"/>
            <a:ext cx="6804910" cy="3254522"/>
          </a:xfrm>
          <a:prstGeom prst="rect">
            <a:avLst/>
          </a:prstGeom>
        </p:spPr>
      </p:pic>
      <p:sp>
        <p:nvSpPr>
          <p:cNvPr id="6" name="Rectangle 5">
            <a:extLst>
              <a:ext uri="{FF2B5EF4-FFF2-40B4-BE49-F238E27FC236}">
                <a16:creationId xmlns:a16="http://schemas.microsoft.com/office/drawing/2014/main" id="{841EE7A5-C67E-4F95-9196-9F5FEA1D283E}"/>
              </a:ext>
            </a:extLst>
          </p:cNvPr>
          <p:cNvSpPr/>
          <p:nvPr/>
        </p:nvSpPr>
        <p:spPr>
          <a:xfrm>
            <a:off x="-220107" y="4943789"/>
            <a:ext cx="12120285" cy="1481431"/>
          </a:xfrm>
          <a:prstGeom prst="rect">
            <a:avLst/>
          </a:prstGeom>
        </p:spPr>
        <p:txBody>
          <a:bodyPr wrap="square">
            <a:spAutoFit/>
          </a:bodyPr>
          <a:lstStyle/>
          <a:p>
            <a:pPr marL="342900" marR="482600">
              <a:lnSpc>
                <a:spcPct val="130000"/>
              </a:lnSpc>
              <a:spcAft>
                <a:spcPts val="0"/>
              </a:spcAft>
            </a:pPr>
            <a:r>
              <a:rPr lang="en-IN" sz="2400" b="1" dirty="0">
                <a:latin typeface="Gabriola" panose="04040605051002020D02" pitchFamily="82" charset="0"/>
                <a:ea typeface="Arial" panose="020B0604020202020204" pitchFamily="34" charset="0"/>
              </a:rPr>
              <a:t>Each cluster is </a:t>
            </a:r>
            <a:r>
              <a:rPr lang="en-IN" sz="2400" b="1" dirty="0" err="1">
                <a:latin typeface="Gabriola" panose="04040605051002020D02" pitchFamily="82" charset="0"/>
                <a:ea typeface="Arial" panose="020B0604020202020204" pitchFamily="34" charset="0"/>
              </a:rPr>
              <a:t>color</a:t>
            </a:r>
            <a:r>
              <a:rPr lang="en-IN" sz="2400" b="1" dirty="0">
                <a:latin typeface="Gabriola" panose="04040605051002020D02" pitchFamily="82" charset="0"/>
                <a:ea typeface="Arial" panose="020B0604020202020204" pitchFamily="34" charset="0"/>
              </a:rPr>
              <a:t> coded for the ease of presentation, we can see that majority of the </a:t>
            </a:r>
            <a:r>
              <a:rPr lang="en-IN" sz="2400" b="1" dirty="0" err="1">
                <a:latin typeface="Gabriola" panose="04040605051002020D02" pitchFamily="82" charset="0"/>
                <a:ea typeface="Arial" panose="020B0604020202020204" pitchFamily="34" charset="0"/>
              </a:rPr>
              <a:t>neighborhood</a:t>
            </a:r>
            <a:r>
              <a:rPr lang="en-IN" sz="2400" b="1" dirty="0">
                <a:latin typeface="Gabriola" panose="04040605051002020D02" pitchFamily="82" charset="0"/>
                <a:ea typeface="Arial" panose="020B0604020202020204" pitchFamily="34" charset="0"/>
              </a:rPr>
              <a:t> falls in the red cluster which is the first cluster. Three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have their own cluster (Blue, Purple and Yellow), these are clusters two three and five. The green cluster consists of two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which is the 4th cluster.</a:t>
            </a:r>
            <a:endParaRPr lang="en-IN" sz="2400" dirty="0">
              <a:effectLst/>
              <a:latin typeface="Gabriola" panose="04040605051002020D02" pitchFamily="82" charset="0"/>
              <a:ea typeface="Times New Roman" panose="02020603050405020304" pitchFamily="18" charset="0"/>
            </a:endParaRPr>
          </a:p>
        </p:txBody>
      </p:sp>
    </p:spTree>
    <p:extLst>
      <p:ext uri="{BB962C8B-B14F-4D97-AF65-F5344CB8AC3E}">
        <p14:creationId xmlns:p14="http://schemas.microsoft.com/office/powerpoint/2010/main" val="3895399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F92DA1-F51C-4B84-83C5-4195476D9623}"/>
              </a:ext>
            </a:extLst>
          </p:cNvPr>
          <p:cNvSpPr/>
          <p:nvPr/>
        </p:nvSpPr>
        <p:spPr>
          <a:xfrm>
            <a:off x="502023" y="-128223"/>
            <a:ext cx="10408023" cy="524567"/>
          </a:xfrm>
          <a:prstGeom prst="rect">
            <a:avLst/>
          </a:prstGeom>
        </p:spPr>
        <p:txBody>
          <a:bodyPr wrap="square">
            <a:spAutoFit/>
          </a:bodyPr>
          <a:lstStyle/>
          <a:p>
            <a:pPr marL="342900" marR="482600">
              <a:lnSpc>
                <a:spcPct val="130000"/>
              </a:lnSpc>
              <a:spcAft>
                <a:spcPts val="0"/>
              </a:spcAft>
            </a:pPr>
            <a:r>
              <a:rPr lang="en-IN" sz="2400" b="1" u="sng" dirty="0">
                <a:effectLst/>
                <a:latin typeface="Times New Roman" panose="02020603050405020304" pitchFamily="18" charset="0"/>
                <a:ea typeface="Times New Roman" panose="02020603050405020304" pitchFamily="18" charset="0"/>
              </a:rPr>
              <a:t>Cluster 1</a:t>
            </a:r>
            <a:r>
              <a:rPr lang="en-IN" sz="2400" dirty="0">
                <a:effectLst/>
                <a:latin typeface="Times New Roman" panose="02020603050405020304" pitchFamily="18" charset="0"/>
                <a:ea typeface="Times New Roman" panose="02020603050405020304" pitchFamily="18" charset="0"/>
              </a:rPr>
              <a:t>: Looking into the neighbourhoods in the first cluster</a:t>
            </a:r>
          </a:p>
        </p:txBody>
      </p:sp>
      <p:pic>
        <p:nvPicPr>
          <p:cNvPr id="4" name="Picture 3">
            <a:extLst>
              <a:ext uri="{FF2B5EF4-FFF2-40B4-BE49-F238E27FC236}">
                <a16:creationId xmlns:a16="http://schemas.microsoft.com/office/drawing/2014/main" id="{C298FAA8-B5D7-41A5-987B-CD90B4830EEA}"/>
              </a:ext>
            </a:extLst>
          </p:cNvPr>
          <p:cNvPicPr>
            <a:picLocks noChangeAspect="1"/>
          </p:cNvPicPr>
          <p:nvPr/>
        </p:nvPicPr>
        <p:blipFill>
          <a:blip r:embed="rId2"/>
          <a:stretch>
            <a:fillRect/>
          </a:stretch>
        </p:blipFill>
        <p:spPr>
          <a:xfrm>
            <a:off x="931776" y="537882"/>
            <a:ext cx="8696598" cy="4989139"/>
          </a:xfrm>
          <a:prstGeom prst="rect">
            <a:avLst/>
          </a:prstGeom>
        </p:spPr>
      </p:pic>
      <p:sp>
        <p:nvSpPr>
          <p:cNvPr id="5" name="Rectangle 4">
            <a:extLst>
              <a:ext uri="{FF2B5EF4-FFF2-40B4-BE49-F238E27FC236}">
                <a16:creationId xmlns:a16="http://schemas.microsoft.com/office/drawing/2014/main" id="{158B2D1D-0E73-4613-85E1-4FBDE39602FB}"/>
              </a:ext>
            </a:extLst>
          </p:cNvPr>
          <p:cNvSpPr/>
          <p:nvPr/>
        </p:nvSpPr>
        <p:spPr>
          <a:xfrm>
            <a:off x="197224" y="5644504"/>
            <a:ext cx="11663082" cy="1200329"/>
          </a:xfrm>
          <a:prstGeom prst="rect">
            <a:avLst/>
          </a:prstGeom>
        </p:spPr>
        <p:txBody>
          <a:bodyPr wrap="square">
            <a:spAutoFit/>
          </a:bodyPr>
          <a:lstStyle/>
          <a:p>
            <a:r>
              <a:rPr lang="en-IN" sz="2400" b="1" dirty="0">
                <a:latin typeface="Gabriola" panose="04040605051002020D02" pitchFamily="82" charset="0"/>
                <a:ea typeface="Arial" panose="020B0604020202020204" pitchFamily="34" charset="0"/>
              </a:rPr>
              <a:t>The cluster one is the biggest cluster with 9 of the 15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in the borough Kingston upon Thames. Upon closely examining these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we can see that the most common venues in these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are Restaurants, Pubs, Cafe, Supermarkets, and stores.</a:t>
            </a:r>
            <a:endParaRPr lang="en-IN" sz="2400" dirty="0">
              <a:latin typeface="Gabriola" panose="04040605051002020D02" pitchFamily="82" charset="0"/>
            </a:endParaRPr>
          </a:p>
        </p:txBody>
      </p:sp>
    </p:spTree>
    <p:extLst>
      <p:ext uri="{BB962C8B-B14F-4D97-AF65-F5344CB8AC3E}">
        <p14:creationId xmlns:p14="http://schemas.microsoft.com/office/powerpoint/2010/main" val="397913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DF748F-3885-4F61-8D6D-4B234A2FB0B6}"/>
              </a:ext>
            </a:extLst>
          </p:cNvPr>
          <p:cNvSpPr/>
          <p:nvPr/>
        </p:nvSpPr>
        <p:spPr>
          <a:xfrm>
            <a:off x="0" y="0"/>
            <a:ext cx="6104556" cy="461665"/>
          </a:xfrm>
          <a:prstGeom prst="rect">
            <a:avLst/>
          </a:prstGeom>
        </p:spPr>
        <p:txBody>
          <a:bodyPr wrap="none">
            <a:spAutoFit/>
          </a:bodyPr>
          <a:lstStyle/>
          <a:p>
            <a:r>
              <a:rPr lang="en-IN" sz="2400" u="sng" dirty="0">
                <a:latin typeface="Gabriola" panose="04040605051002020D02" pitchFamily="82" charset="0"/>
                <a:ea typeface="Arial" panose="020B0604020202020204" pitchFamily="34" charset="0"/>
              </a:rPr>
              <a:t>Cluster 2</a:t>
            </a:r>
            <a:r>
              <a:rPr lang="en-IN" sz="2400" b="1" dirty="0">
                <a:latin typeface="Gabriola" panose="04040605051002020D02" pitchFamily="82" charset="0"/>
                <a:ea typeface="Arial" panose="020B0604020202020204" pitchFamily="34" charset="0"/>
              </a:rPr>
              <a:t>: Looking into the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in the second Cluster</a:t>
            </a:r>
            <a:endParaRPr lang="en-IN" sz="2400" dirty="0">
              <a:latin typeface="Gabriola" panose="04040605051002020D02" pitchFamily="82" charset="0"/>
            </a:endParaRPr>
          </a:p>
        </p:txBody>
      </p:sp>
      <p:pic>
        <p:nvPicPr>
          <p:cNvPr id="4" name="Picture 3">
            <a:extLst>
              <a:ext uri="{FF2B5EF4-FFF2-40B4-BE49-F238E27FC236}">
                <a16:creationId xmlns:a16="http://schemas.microsoft.com/office/drawing/2014/main" id="{05D28A87-D452-4402-A01E-6BB331D3B5A1}"/>
              </a:ext>
            </a:extLst>
          </p:cNvPr>
          <p:cNvPicPr>
            <a:picLocks noChangeAspect="1"/>
          </p:cNvPicPr>
          <p:nvPr/>
        </p:nvPicPr>
        <p:blipFill>
          <a:blip r:embed="rId2"/>
          <a:stretch>
            <a:fillRect/>
          </a:stretch>
        </p:blipFill>
        <p:spPr>
          <a:xfrm>
            <a:off x="887506" y="618630"/>
            <a:ext cx="8396008" cy="1090763"/>
          </a:xfrm>
          <a:prstGeom prst="rect">
            <a:avLst/>
          </a:prstGeom>
        </p:spPr>
      </p:pic>
      <p:sp>
        <p:nvSpPr>
          <p:cNvPr id="5" name="Rectangle 4">
            <a:extLst>
              <a:ext uri="{FF2B5EF4-FFF2-40B4-BE49-F238E27FC236}">
                <a16:creationId xmlns:a16="http://schemas.microsoft.com/office/drawing/2014/main" id="{5FFF0FAB-9DFD-44DD-87B2-A5A2AFA3CB31}"/>
              </a:ext>
            </a:extLst>
          </p:cNvPr>
          <p:cNvSpPr/>
          <p:nvPr/>
        </p:nvSpPr>
        <p:spPr>
          <a:xfrm>
            <a:off x="-304801" y="1866359"/>
            <a:ext cx="10246660" cy="878574"/>
          </a:xfrm>
          <a:prstGeom prst="rect">
            <a:avLst/>
          </a:prstGeom>
        </p:spPr>
        <p:txBody>
          <a:bodyPr wrap="square">
            <a:spAutoFit/>
          </a:bodyPr>
          <a:lstStyle/>
          <a:p>
            <a:pPr marL="342900" marR="368300">
              <a:lnSpc>
                <a:spcPct val="111000"/>
              </a:lnSpc>
              <a:spcAft>
                <a:spcPts val="0"/>
              </a:spcAft>
            </a:pPr>
            <a:r>
              <a:rPr lang="en-IN" sz="2400" b="1" dirty="0">
                <a:latin typeface="Gabriola" panose="04040605051002020D02" pitchFamily="82" charset="0"/>
                <a:ea typeface="Arial" panose="020B0604020202020204" pitchFamily="34" charset="0"/>
              </a:rPr>
              <a:t>The second cluster has one </a:t>
            </a:r>
            <a:r>
              <a:rPr lang="en-IN" sz="2400" b="1" dirty="0" err="1">
                <a:latin typeface="Gabriola" panose="04040605051002020D02" pitchFamily="82" charset="0"/>
                <a:ea typeface="Arial" panose="020B0604020202020204" pitchFamily="34" charset="0"/>
              </a:rPr>
              <a:t>neighborhood</a:t>
            </a:r>
            <a:r>
              <a:rPr lang="en-IN" sz="2400" b="1" dirty="0">
                <a:latin typeface="Gabriola" panose="04040605051002020D02" pitchFamily="82" charset="0"/>
                <a:ea typeface="Arial" panose="020B0604020202020204" pitchFamily="34" charset="0"/>
              </a:rPr>
              <a:t> which consists of Venues such as Restaurants, Golf courses, and wine shops.</a:t>
            </a:r>
            <a:endParaRPr lang="en-IN" sz="2400" dirty="0">
              <a:effectLst/>
              <a:latin typeface="Gabriola" panose="04040605051002020D02" pitchFamily="82" charset="0"/>
              <a:ea typeface="Times New Roman" panose="02020603050405020304" pitchFamily="18" charset="0"/>
            </a:endParaRPr>
          </a:p>
        </p:txBody>
      </p:sp>
      <p:sp>
        <p:nvSpPr>
          <p:cNvPr id="6" name="Rectangle 5">
            <a:extLst>
              <a:ext uri="{FF2B5EF4-FFF2-40B4-BE49-F238E27FC236}">
                <a16:creationId xmlns:a16="http://schemas.microsoft.com/office/drawing/2014/main" id="{AB6F551C-E5BB-41FF-B44F-CB58C83D5AE0}"/>
              </a:ext>
            </a:extLst>
          </p:cNvPr>
          <p:cNvSpPr/>
          <p:nvPr/>
        </p:nvSpPr>
        <p:spPr>
          <a:xfrm>
            <a:off x="0" y="2987015"/>
            <a:ext cx="7243482" cy="461665"/>
          </a:xfrm>
          <a:prstGeom prst="rect">
            <a:avLst/>
          </a:prstGeom>
        </p:spPr>
        <p:txBody>
          <a:bodyPr wrap="square">
            <a:spAutoFit/>
          </a:bodyPr>
          <a:lstStyle/>
          <a:p>
            <a:r>
              <a:rPr lang="en-IN" sz="2400" u="sng" dirty="0">
                <a:latin typeface="Gabriola" panose="04040605051002020D02" pitchFamily="82" charset="0"/>
                <a:ea typeface="Arial" panose="020B0604020202020204" pitchFamily="34" charset="0"/>
              </a:rPr>
              <a:t>Cluster 3</a:t>
            </a:r>
            <a:r>
              <a:rPr lang="en-IN" sz="2400" b="1" dirty="0">
                <a:latin typeface="Gabriola" panose="04040605051002020D02" pitchFamily="82" charset="0"/>
                <a:ea typeface="Arial" panose="020B0604020202020204" pitchFamily="34" charset="0"/>
              </a:rPr>
              <a:t>: Looking into the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in the third Cluster</a:t>
            </a:r>
            <a:endParaRPr lang="en-IN" sz="2400" dirty="0">
              <a:latin typeface="Gabriola" panose="04040605051002020D02" pitchFamily="82" charset="0"/>
            </a:endParaRPr>
          </a:p>
        </p:txBody>
      </p:sp>
      <p:pic>
        <p:nvPicPr>
          <p:cNvPr id="8" name="Picture 7">
            <a:extLst>
              <a:ext uri="{FF2B5EF4-FFF2-40B4-BE49-F238E27FC236}">
                <a16:creationId xmlns:a16="http://schemas.microsoft.com/office/drawing/2014/main" id="{A49D0B2E-23C5-41F2-890C-934471313721}"/>
              </a:ext>
            </a:extLst>
          </p:cNvPr>
          <p:cNvPicPr>
            <a:picLocks noChangeAspect="1"/>
          </p:cNvPicPr>
          <p:nvPr/>
        </p:nvPicPr>
        <p:blipFill>
          <a:blip r:embed="rId3"/>
          <a:stretch>
            <a:fillRect/>
          </a:stretch>
        </p:blipFill>
        <p:spPr>
          <a:xfrm>
            <a:off x="807104" y="3631581"/>
            <a:ext cx="9134755" cy="1260236"/>
          </a:xfrm>
          <a:prstGeom prst="rect">
            <a:avLst/>
          </a:prstGeom>
        </p:spPr>
      </p:pic>
      <p:sp>
        <p:nvSpPr>
          <p:cNvPr id="9" name="Rectangle 8">
            <a:extLst>
              <a:ext uri="{FF2B5EF4-FFF2-40B4-BE49-F238E27FC236}">
                <a16:creationId xmlns:a16="http://schemas.microsoft.com/office/drawing/2014/main" id="{AF89B25A-E55C-480A-B019-38A5036110A8}"/>
              </a:ext>
            </a:extLst>
          </p:cNvPr>
          <p:cNvSpPr/>
          <p:nvPr/>
        </p:nvSpPr>
        <p:spPr>
          <a:xfrm>
            <a:off x="0" y="5128524"/>
            <a:ext cx="10246659" cy="830997"/>
          </a:xfrm>
          <a:prstGeom prst="rect">
            <a:avLst/>
          </a:prstGeom>
        </p:spPr>
        <p:txBody>
          <a:bodyPr wrap="square">
            <a:spAutoFit/>
          </a:bodyPr>
          <a:lstStyle/>
          <a:p>
            <a:r>
              <a:rPr lang="en-IN" sz="2400" b="1" dirty="0">
                <a:latin typeface="Gabriola" panose="04040605051002020D02" pitchFamily="82" charset="0"/>
                <a:ea typeface="Arial" panose="020B0604020202020204" pitchFamily="34" charset="0"/>
              </a:rPr>
              <a:t>The third cluster has one </a:t>
            </a:r>
            <a:r>
              <a:rPr lang="en-IN" sz="2400" b="1" dirty="0" err="1">
                <a:latin typeface="Gabriola" panose="04040605051002020D02" pitchFamily="82" charset="0"/>
                <a:ea typeface="Arial" panose="020B0604020202020204" pitchFamily="34" charset="0"/>
              </a:rPr>
              <a:t>neighborhood</a:t>
            </a:r>
            <a:r>
              <a:rPr lang="en-IN" sz="2400" b="1" dirty="0">
                <a:latin typeface="Gabriola" panose="04040605051002020D02" pitchFamily="82" charset="0"/>
                <a:ea typeface="Arial" panose="020B0604020202020204" pitchFamily="34" charset="0"/>
              </a:rPr>
              <a:t> which consists of Venues such as Train stations, Restaurants, and Furniture shops.</a:t>
            </a:r>
            <a:endParaRPr lang="en-IN" sz="2400" dirty="0">
              <a:latin typeface="Gabriola" panose="04040605051002020D02" pitchFamily="82" charset="0"/>
            </a:endParaRPr>
          </a:p>
        </p:txBody>
      </p:sp>
    </p:spTree>
    <p:extLst>
      <p:ext uri="{BB962C8B-B14F-4D97-AF65-F5344CB8AC3E}">
        <p14:creationId xmlns:p14="http://schemas.microsoft.com/office/powerpoint/2010/main" val="1782982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B915B9-42DA-4B01-A8C1-CDA993A00730}"/>
              </a:ext>
            </a:extLst>
          </p:cNvPr>
          <p:cNvSpPr/>
          <p:nvPr/>
        </p:nvSpPr>
        <p:spPr>
          <a:xfrm>
            <a:off x="0" y="0"/>
            <a:ext cx="6123792" cy="461665"/>
          </a:xfrm>
          <a:prstGeom prst="rect">
            <a:avLst/>
          </a:prstGeom>
        </p:spPr>
        <p:txBody>
          <a:bodyPr wrap="none">
            <a:spAutoFit/>
          </a:bodyPr>
          <a:lstStyle/>
          <a:p>
            <a:r>
              <a:rPr lang="en-IN" sz="2400" u="sng" dirty="0">
                <a:latin typeface="Gabriola" panose="04040605051002020D02" pitchFamily="82" charset="0"/>
                <a:ea typeface="Arial" panose="020B0604020202020204" pitchFamily="34" charset="0"/>
              </a:rPr>
              <a:t>Cluster 4</a:t>
            </a:r>
            <a:r>
              <a:rPr lang="en-IN" sz="2400" b="1" dirty="0">
                <a:latin typeface="Gabriola" panose="04040605051002020D02" pitchFamily="82" charset="0"/>
                <a:ea typeface="Arial" panose="020B0604020202020204" pitchFamily="34" charset="0"/>
              </a:rPr>
              <a:t>: Looking into the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in the Fourth Cluster</a:t>
            </a:r>
            <a:endParaRPr lang="en-IN" sz="2400" dirty="0">
              <a:latin typeface="Gabriola" panose="04040605051002020D02" pitchFamily="82" charset="0"/>
            </a:endParaRPr>
          </a:p>
        </p:txBody>
      </p:sp>
      <p:pic>
        <p:nvPicPr>
          <p:cNvPr id="6" name="Picture 5">
            <a:extLst>
              <a:ext uri="{FF2B5EF4-FFF2-40B4-BE49-F238E27FC236}">
                <a16:creationId xmlns:a16="http://schemas.microsoft.com/office/drawing/2014/main" id="{24F48F4C-101E-40D6-B04A-2C3122A9A6BA}"/>
              </a:ext>
            </a:extLst>
          </p:cNvPr>
          <p:cNvPicPr>
            <a:picLocks noChangeAspect="1"/>
          </p:cNvPicPr>
          <p:nvPr/>
        </p:nvPicPr>
        <p:blipFill>
          <a:blip r:embed="rId2"/>
          <a:stretch>
            <a:fillRect/>
          </a:stretch>
        </p:blipFill>
        <p:spPr>
          <a:xfrm>
            <a:off x="116541" y="645458"/>
            <a:ext cx="9532209" cy="1786777"/>
          </a:xfrm>
          <a:prstGeom prst="rect">
            <a:avLst/>
          </a:prstGeom>
        </p:spPr>
      </p:pic>
      <p:sp>
        <p:nvSpPr>
          <p:cNvPr id="7" name="Rectangle 6">
            <a:extLst>
              <a:ext uri="{FF2B5EF4-FFF2-40B4-BE49-F238E27FC236}">
                <a16:creationId xmlns:a16="http://schemas.microsoft.com/office/drawing/2014/main" id="{82273511-5D03-4982-82BA-F57D06A5C7AD}"/>
              </a:ext>
            </a:extLst>
          </p:cNvPr>
          <p:cNvSpPr/>
          <p:nvPr/>
        </p:nvSpPr>
        <p:spPr>
          <a:xfrm>
            <a:off x="-302716" y="2616028"/>
            <a:ext cx="11212764" cy="897875"/>
          </a:xfrm>
          <a:prstGeom prst="rect">
            <a:avLst/>
          </a:prstGeom>
        </p:spPr>
        <p:txBody>
          <a:bodyPr wrap="square">
            <a:spAutoFit/>
          </a:bodyPr>
          <a:lstStyle/>
          <a:p>
            <a:pPr marL="342900" marR="317500">
              <a:lnSpc>
                <a:spcPct val="114000"/>
              </a:lnSpc>
              <a:spcAft>
                <a:spcPts val="0"/>
              </a:spcAft>
            </a:pPr>
            <a:r>
              <a:rPr lang="en-IN" sz="2400" b="1" dirty="0">
                <a:latin typeface="Gabriola" panose="04040605051002020D02" pitchFamily="82" charset="0"/>
                <a:ea typeface="Arial" panose="020B0604020202020204" pitchFamily="34" charset="0"/>
              </a:rPr>
              <a:t>The fourth cluster has two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in it, these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have common venues such as Parks, Gym/Fitness </a:t>
            </a:r>
            <a:r>
              <a:rPr lang="en-IN" sz="2400" b="1" dirty="0" err="1">
                <a:latin typeface="Gabriola" panose="04040605051002020D02" pitchFamily="82" charset="0"/>
                <a:ea typeface="Arial" panose="020B0604020202020204" pitchFamily="34" charset="0"/>
              </a:rPr>
              <a:t>centers</a:t>
            </a:r>
            <a:r>
              <a:rPr lang="en-IN" sz="2400" b="1" dirty="0">
                <a:latin typeface="Gabriola" panose="04040605051002020D02" pitchFamily="82" charset="0"/>
                <a:ea typeface="Arial" panose="020B0604020202020204" pitchFamily="34" charset="0"/>
              </a:rPr>
              <a:t>, Bus Stops, Restaurants, Electronics Stores and Soccer fields etc.</a:t>
            </a:r>
            <a:endParaRPr lang="en-IN" sz="2400" dirty="0">
              <a:effectLst/>
              <a:latin typeface="Gabriola" panose="04040605051002020D02" pitchFamily="82" charset="0"/>
              <a:ea typeface="Times New Roman" panose="02020603050405020304" pitchFamily="18" charset="0"/>
            </a:endParaRPr>
          </a:p>
        </p:txBody>
      </p:sp>
      <p:sp>
        <p:nvSpPr>
          <p:cNvPr id="8" name="Rectangle 7">
            <a:extLst>
              <a:ext uri="{FF2B5EF4-FFF2-40B4-BE49-F238E27FC236}">
                <a16:creationId xmlns:a16="http://schemas.microsoft.com/office/drawing/2014/main" id="{877261AF-BA1B-450D-AE70-FDE563B972FF}"/>
              </a:ext>
            </a:extLst>
          </p:cNvPr>
          <p:cNvSpPr/>
          <p:nvPr/>
        </p:nvSpPr>
        <p:spPr>
          <a:xfrm>
            <a:off x="0" y="3697696"/>
            <a:ext cx="5894562" cy="461665"/>
          </a:xfrm>
          <a:prstGeom prst="rect">
            <a:avLst/>
          </a:prstGeom>
        </p:spPr>
        <p:txBody>
          <a:bodyPr wrap="none">
            <a:spAutoFit/>
          </a:bodyPr>
          <a:lstStyle/>
          <a:p>
            <a:r>
              <a:rPr lang="en-IN" sz="2400" u="sng" dirty="0">
                <a:latin typeface="Gabriola" panose="04040605051002020D02" pitchFamily="82" charset="0"/>
                <a:ea typeface="Arial" panose="020B0604020202020204" pitchFamily="34" charset="0"/>
              </a:rPr>
              <a:t>Cluster 5</a:t>
            </a:r>
            <a:r>
              <a:rPr lang="en-IN" sz="2400" b="1" dirty="0">
                <a:latin typeface="Gabriola" panose="04040605051002020D02" pitchFamily="82" charset="0"/>
                <a:ea typeface="Arial" panose="020B0604020202020204" pitchFamily="34" charset="0"/>
              </a:rPr>
              <a:t>: Looking into the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in the Fifth Cluster</a:t>
            </a:r>
            <a:endParaRPr lang="en-IN" sz="2400" dirty="0">
              <a:latin typeface="Gabriola" panose="04040605051002020D02" pitchFamily="82" charset="0"/>
            </a:endParaRPr>
          </a:p>
        </p:txBody>
      </p:sp>
      <p:sp>
        <p:nvSpPr>
          <p:cNvPr id="9" name="Rectangle 8">
            <a:extLst>
              <a:ext uri="{FF2B5EF4-FFF2-40B4-BE49-F238E27FC236}">
                <a16:creationId xmlns:a16="http://schemas.microsoft.com/office/drawing/2014/main" id="{E5C15DD1-0072-41ED-8ED6-5AD2674D754A}"/>
              </a:ext>
            </a:extLst>
          </p:cNvPr>
          <p:cNvSpPr/>
          <p:nvPr/>
        </p:nvSpPr>
        <p:spPr>
          <a:xfrm>
            <a:off x="116541" y="5797043"/>
            <a:ext cx="10201835" cy="830997"/>
          </a:xfrm>
          <a:prstGeom prst="rect">
            <a:avLst/>
          </a:prstGeom>
        </p:spPr>
        <p:txBody>
          <a:bodyPr wrap="square">
            <a:spAutoFit/>
          </a:bodyPr>
          <a:lstStyle/>
          <a:p>
            <a:r>
              <a:rPr lang="en-IN" sz="2400" b="1" dirty="0">
                <a:latin typeface="Gabriola" panose="04040605051002020D02" pitchFamily="82" charset="0"/>
                <a:ea typeface="Arial" panose="020B0604020202020204" pitchFamily="34" charset="0"/>
              </a:rPr>
              <a:t>The fifth cluster has one </a:t>
            </a:r>
            <a:r>
              <a:rPr lang="en-IN" sz="2400" b="1" dirty="0" err="1">
                <a:latin typeface="Gabriola" panose="04040605051002020D02" pitchFamily="82" charset="0"/>
                <a:ea typeface="Arial" panose="020B0604020202020204" pitchFamily="34" charset="0"/>
              </a:rPr>
              <a:t>neighborhood</a:t>
            </a:r>
            <a:r>
              <a:rPr lang="en-IN" sz="2400" b="1" dirty="0">
                <a:latin typeface="Gabriola" panose="04040605051002020D02" pitchFamily="82" charset="0"/>
                <a:ea typeface="Arial" panose="020B0604020202020204" pitchFamily="34" charset="0"/>
              </a:rPr>
              <a:t> which consists of Venues such as Grocery shops, Bars, Restaurants, Furniture shops, and Department stores. </a:t>
            </a:r>
            <a:endParaRPr lang="en-IN" sz="2400" dirty="0">
              <a:latin typeface="Gabriola" panose="04040605051002020D02" pitchFamily="82" charset="0"/>
            </a:endParaRPr>
          </a:p>
        </p:txBody>
      </p:sp>
      <p:pic>
        <p:nvPicPr>
          <p:cNvPr id="11" name="Picture 10">
            <a:extLst>
              <a:ext uri="{FF2B5EF4-FFF2-40B4-BE49-F238E27FC236}">
                <a16:creationId xmlns:a16="http://schemas.microsoft.com/office/drawing/2014/main" id="{2267B66E-98FD-4DEA-8F5D-33CE9AA32EBA}"/>
              </a:ext>
            </a:extLst>
          </p:cNvPr>
          <p:cNvPicPr>
            <a:picLocks noChangeAspect="1"/>
          </p:cNvPicPr>
          <p:nvPr/>
        </p:nvPicPr>
        <p:blipFill>
          <a:blip r:embed="rId3"/>
          <a:stretch>
            <a:fillRect/>
          </a:stretch>
        </p:blipFill>
        <p:spPr>
          <a:xfrm>
            <a:off x="116541" y="4343154"/>
            <a:ext cx="9600640" cy="1283376"/>
          </a:xfrm>
          <a:prstGeom prst="rect">
            <a:avLst/>
          </a:prstGeom>
        </p:spPr>
      </p:pic>
    </p:spTree>
    <p:extLst>
      <p:ext uri="{BB962C8B-B14F-4D97-AF65-F5344CB8AC3E}">
        <p14:creationId xmlns:p14="http://schemas.microsoft.com/office/powerpoint/2010/main" val="2635365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D8ED-6A26-4F8E-A72C-42739C3590EA}"/>
              </a:ext>
            </a:extLst>
          </p:cNvPr>
          <p:cNvSpPr>
            <a:spLocks noGrp="1"/>
          </p:cNvSpPr>
          <p:nvPr>
            <p:ph type="title"/>
          </p:nvPr>
        </p:nvSpPr>
        <p:spPr>
          <a:xfrm>
            <a:off x="671356" y="986310"/>
            <a:ext cx="9613861" cy="1080938"/>
          </a:xfrm>
        </p:spPr>
        <p:txBody>
          <a:bodyPr>
            <a:noAutofit/>
          </a:bodyPr>
          <a:lstStyle/>
          <a:p>
            <a:r>
              <a:rPr lang="en-IN" sz="4800" b="1" dirty="0">
                <a:latin typeface="Gabriola" panose="04040605051002020D02" pitchFamily="82" charset="0"/>
              </a:rPr>
              <a:t>			Discussion</a:t>
            </a:r>
            <a:br>
              <a:rPr lang="en-IN" sz="4800" dirty="0">
                <a:latin typeface="Gabriola" panose="04040605051002020D02" pitchFamily="82" charset="0"/>
              </a:rPr>
            </a:br>
            <a:endParaRPr lang="en-IN" sz="4800" dirty="0">
              <a:latin typeface="Gabriola" panose="04040605051002020D02" pitchFamily="82" charset="0"/>
            </a:endParaRPr>
          </a:p>
        </p:txBody>
      </p:sp>
      <p:sp>
        <p:nvSpPr>
          <p:cNvPr id="3" name="Rectangle 2">
            <a:extLst>
              <a:ext uri="{FF2B5EF4-FFF2-40B4-BE49-F238E27FC236}">
                <a16:creationId xmlns:a16="http://schemas.microsoft.com/office/drawing/2014/main" id="{2772C23F-B877-40AE-BD57-44CF29EBD3AB}"/>
              </a:ext>
            </a:extLst>
          </p:cNvPr>
          <p:cNvSpPr/>
          <p:nvPr/>
        </p:nvSpPr>
        <p:spPr>
          <a:xfrm>
            <a:off x="-321879" y="2051876"/>
            <a:ext cx="11600330" cy="4806124"/>
          </a:xfrm>
          <a:prstGeom prst="rect">
            <a:avLst/>
          </a:prstGeom>
        </p:spPr>
        <p:txBody>
          <a:bodyPr wrap="square">
            <a:spAutoFit/>
          </a:bodyPr>
          <a:lstStyle/>
          <a:p>
            <a:pPr marL="628650" marR="304800" indent="-285750">
              <a:lnSpc>
                <a:spcPct val="129000"/>
              </a:lnSpc>
              <a:spcAft>
                <a:spcPts val="0"/>
              </a:spcAft>
              <a:buFont typeface="Arial" panose="020B0604020202020204" pitchFamily="34" charset="0"/>
              <a:buChar char="•"/>
            </a:pPr>
            <a:r>
              <a:rPr lang="en-IN" sz="2400" b="1" dirty="0">
                <a:latin typeface="Gabriola" panose="04040605051002020D02" pitchFamily="82" charset="0"/>
                <a:ea typeface="Arial" panose="020B0604020202020204" pitchFamily="34" charset="0"/>
              </a:rPr>
              <a:t>The aim of this project is to help people who want to relocate to the safest borough in London, expats can chose the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to which they want to relocate based on the most common venues in it. </a:t>
            </a:r>
          </a:p>
          <a:p>
            <a:pPr marL="628650" marR="304800" indent="-285750">
              <a:lnSpc>
                <a:spcPct val="129000"/>
              </a:lnSpc>
              <a:spcAft>
                <a:spcPts val="0"/>
              </a:spcAft>
              <a:buFont typeface="Arial" panose="020B0604020202020204" pitchFamily="34" charset="0"/>
              <a:buChar char="•"/>
            </a:pPr>
            <a:r>
              <a:rPr lang="en-IN" sz="2400" b="1" dirty="0">
                <a:latin typeface="Gabriola" panose="04040605051002020D02" pitchFamily="82" charset="0"/>
                <a:ea typeface="Arial" panose="020B0604020202020204" pitchFamily="34" charset="0"/>
              </a:rPr>
              <a:t>For example if a person is looking for a </a:t>
            </a:r>
            <a:r>
              <a:rPr lang="en-IN" sz="2400" b="1" dirty="0" err="1">
                <a:latin typeface="Gabriola" panose="04040605051002020D02" pitchFamily="82" charset="0"/>
                <a:ea typeface="Arial" panose="020B0604020202020204" pitchFamily="34" charset="0"/>
              </a:rPr>
              <a:t>neighborhood</a:t>
            </a:r>
            <a:r>
              <a:rPr lang="en-IN" sz="2400" b="1" dirty="0">
                <a:latin typeface="Gabriola" panose="04040605051002020D02" pitchFamily="82" charset="0"/>
                <a:ea typeface="Arial" panose="020B0604020202020204" pitchFamily="34" charset="0"/>
              </a:rPr>
              <a:t> with good connectivity and public transportation we can see that Clusters 3 and 4 have Train stations and Bus stops as the most common venues.</a:t>
            </a:r>
          </a:p>
          <a:p>
            <a:pPr marL="628650" marR="304800" indent="-285750">
              <a:lnSpc>
                <a:spcPct val="129000"/>
              </a:lnSpc>
              <a:spcAft>
                <a:spcPts val="0"/>
              </a:spcAft>
              <a:buFont typeface="Arial" panose="020B0604020202020204" pitchFamily="34" charset="0"/>
              <a:buChar char="•"/>
            </a:pPr>
            <a:r>
              <a:rPr lang="en-IN" sz="2400" b="1" dirty="0">
                <a:latin typeface="Gabriola" panose="04040605051002020D02" pitchFamily="82" charset="0"/>
                <a:ea typeface="Arial" panose="020B0604020202020204" pitchFamily="34" charset="0"/>
              </a:rPr>
              <a:t> If a person is looking for a </a:t>
            </a:r>
            <a:r>
              <a:rPr lang="en-IN" sz="2400" b="1" dirty="0" err="1">
                <a:latin typeface="Gabriola" panose="04040605051002020D02" pitchFamily="82" charset="0"/>
                <a:ea typeface="Arial" panose="020B0604020202020204" pitchFamily="34" charset="0"/>
              </a:rPr>
              <a:t>neighborhood</a:t>
            </a:r>
            <a:r>
              <a:rPr lang="en-IN" sz="2400" b="1" dirty="0">
                <a:latin typeface="Gabriola" panose="04040605051002020D02" pitchFamily="82" charset="0"/>
                <a:ea typeface="Arial" panose="020B0604020202020204" pitchFamily="34" charset="0"/>
              </a:rPr>
              <a:t> with stores and restaurants in a close proximity then the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in the first cluster is suitable. </a:t>
            </a:r>
          </a:p>
          <a:p>
            <a:pPr marL="628650" marR="304800" indent="-285750">
              <a:lnSpc>
                <a:spcPct val="129000"/>
              </a:lnSpc>
              <a:spcAft>
                <a:spcPts val="0"/>
              </a:spcAft>
              <a:buFont typeface="Arial" panose="020B0604020202020204" pitchFamily="34" charset="0"/>
              <a:buChar char="•"/>
            </a:pPr>
            <a:r>
              <a:rPr lang="en-IN" sz="2400" b="1" dirty="0">
                <a:latin typeface="Gabriola" panose="04040605051002020D02" pitchFamily="82" charset="0"/>
                <a:ea typeface="Arial" panose="020B0604020202020204" pitchFamily="34" charset="0"/>
              </a:rPr>
              <a:t>For a family I feel that the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in Cluster 4 are more suitable dues to the common venues in that cluster, these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have common venues such as Parks, Gym/Fitness </a:t>
            </a:r>
            <a:r>
              <a:rPr lang="en-IN" sz="2400" b="1" dirty="0" err="1">
                <a:latin typeface="Gabriola" panose="04040605051002020D02" pitchFamily="82" charset="0"/>
                <a:ea typeface="Arial" panose="020B0604020202020204" pitchFamily="34" charset="0"/>
              </a:rPr>
              <a:t>centers</a:t>
            </a:r>
            <a:r>
              <a:rPr lang="en-IN" sz="2400" b="1" dirty="0">
                <a:latin typeface="Gabriola" panose="04040605051002020D02" pitchFamily="82" charset="0"/>
                <a:ea typeface="Arial" panose="020B0604020202020204" pitchFamily="34" charset="0"/>
              </a:rPr>
              <a:t>, Bus Stops, Restaurants, Electronics Stores and Soccer fields which is ideal for a family. </a:t>
            </a:r>
          </a:p>
          <a:p>
            <a:pPr marL="628650" marR="304800" indent="-285750">
              <a:lnSpc>
                <a:spcPct val="129000"/>
              </a:lnSpc>
              <a:spcAft>
                <a:spcPts val="0"/>
              </a:spcAft>
              <a:buFont typeface="Arial" panose="020B0604020202020204" pitchFamily="34" charset="0"/>
              <a:buChar char="•"/>
            </a:pPr>
            <a:r>
              <a:rPr lang="en-IN" sz="2400" b="1" dirty="0">
                <a:latin typeface="Gabriola" panose="04040605051002020D02" pitchFamily="82" charset="0"/>
                <a:ea typeface="Arial" panose="020B0604020202020204" pitchFamily="34" charset="0"/>
              </a:rPr>
              <a:t>The choices of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may vary from person to person.</a:t>
            </a:r>
            <a:endParaRPr lang="en-IN" sz="2400" dirty="0">
              <a:effectLst/>
              <a:latin typeface="Gabriola" panose="04040605051002020D02" pitchFamily="82" charset="0"/>
              <a:ea typeface="Times New Roman" panose="02020603050405020304" pitchFamily="18" charset="0"/>
            </a:endParaRPr>
          </a:p>
        </p:txBody>
      </p:sp>
    </p:spTree>
    <p:extLst>
      <p:ext uri="{BB962C8B-B14F-4D97-AF65-F5344CB8AC3E}">
        <p14:creationId xmlns:p14="http://schemas.microsoft.com/office/powerpoint/2010/main" val="3356364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044B-4A90-44FB-A4D3-A3BE4FB20C7C}"/>
              </a:ext>
            </a:extLst>
          </p:cNvPr>
          <p:cNvSpPr>
            <a:spLocks noGrp="1"/>
          </p:cNvSpPr>
          <p:nvPr>
            <p:ph type="title"/>
          </p:nvPr>
        </p:nvSpPr>
        <p:spPr>
          <a:xfrm>
            <a:off x="366556" y="1022169"/>
            <a:ext cx="9613861" cy="1080938"/>
          </a:xfrm>
        </p:spPr>
        <p:txBody>
          <a:bodyPr>
            <a:noAutofit/>
          </a:bodyPr>
          <a:lstStyle/>
          <a:p>
            <a:r>
              <a:rPr lang="en-IN" sz="4800" b="1" dirty="0">
                <a:latin typeface="Gabriola" panose="04040605051002020D02" pitchFamily="82" charset="0"/>
              </a:rPr>
              <a:t>				Conclusion</a:t>
            </a:r>
            <a:br>
              <a:rPr lang="en-IN" sz="4800" dirty="0">
                <a:latin typeface="Gabriola" panose="04040605051002020D02" pitchFamily="82" charset="0"/>
              </a:rPr>
            </a:br>
            <a:endParaRPr lang="en-IN" sz="4800" dirty="0">
              <a:latin typeface="Gabriola" panose="04040605051002020D02" pitchFamily="82" charset="0"/>
            </a:endParaRPr>
          </a:p>
        </p:txBody>
      </p:sp>
      <p:sp>
        <p:nvSpPr>
          <p:cNvPr id="3" name="Rectangle 2">
            <a:extLst>
              <a:ext uri="{FF2B5EF4-FFF2-40B4-BE49-F238E27FC236}">
                <a16:creationId xmlns:a16="http://schemas.microsoft.com/office/drawing/2014/main" id="{845F0921-C7AA-43B8-BD0E-A3BB82BBD98C}"/>
              </a:ext>
            </a:extLst>
          </p:cNvPr>
          <p:cNvSpPr/>
          <p:nvPr/>
        </p:nvSpPr>
        <p:spPr>
          <a:xfrm>
            <a:off x="-337959" y="2284411"/>
            <a:ext cx="10318376" cy="4012830"/>
          </a:xfrm>
          <a:prstGeom prst="rect">
            <a:avLst/>
          </a:prstGeom>
        </p:spPr>
        <p:txBody>
          <a:bodyPr wrap="square">
            <a:spAutoFit/>
          </a:bodyPr>
          <a:lstStyle/>
          <a:p>
            <a:pPr marL="685800" marR="304800" indent="-342900">
              <a:lnSpc>
                <a:spcPct val="115000"/>
              </a:lnSpc>
              <a:spcAft>
                <a:spcPts val="0"/>
              </a:spcAft>
              <a:buFont typeface="Arial" panose="020B0604020202020204" pitchFamily="34" charset="0"/>
              <a:buChar char="•"/>
            </a:pPr>
            <a:r>
              <a:rPr lang="en-IN" sz="2800" b="1" dirty="0">
                <a:latin typeface="Gabriola" panose="04040605051002020D02" pitchFamily="82" charset="0"/>
                <a:ea typeface="Arial" panose="020B0604020202020204" pitchFamily="34" charset="0"/>
              </a:rPr>
              <a:t>This project helps a person get a better understanding of the </a:t>
            </a:r>
            <a:r>
              <a:rPr lang="en-IN" sz="2800" b="1" dirty="0" err="1">
                <a:latin typeface="Gabriola" panose="04040605051002020D02" pitchFamily="82" charset="0"/>
                <a:ea typeface="Arial" panose="020B0604020202020204" pitchFamily="34" charset="0"/>
              </a:rPr>
              <a:t>neighborhoods</a:t>
            </a:r>
            <a:r>
              <a:rPr lang="en-IN" sz="2800" b="1" dirty="0">
                <a:latin typeface="Gabriola" panose="04040605051002020D02" pitchFamily="82" charset="0"/>
                <a:ea typeface="Arial" panose="020B0604020202020204" pitchFamily="34" charset="0"/>
              </a:rPr>
              <a:t> with respect to the most common venues in that </a:t>
            </a:r>
            <a:r>
              <a:rPr lang="en-IN" sz="2800" b="1" dirty="0" err="1">
                <a:latin typeface="Gabriola" panose="04040605051002020D02" pitchFamily="82" charset="0"/>
                <a:ea typeface="Arial" panose="020B0604020202020204" pitchFamily="34" charset="0"/>
              </a:rPr>
              <a:t>neighborhood</a:t>
            </a:r>
            <a:r>
              <a:rPr lang="en-IN" sz="2800" b="1" dirty="0">
                <a:latin typeface="Gabriola" panose="04040605051002020D02" pitchFamily="82" charset="0"/>
                <a:ea typeface="Arial" panose="020B0604020202020204" pitchFamily="34" charset="0"/>
              </a:rPr>
              <a:t>. It is always helpful to make use of technology to stay one step ahead i.e. finding out more about places before moving into a </a:t>
            </a:r>
            <a:r>
              <a:rPr lang="en-IN" sz="2800" b="1" dirty="0" err="1">
                <a:latin typeface="Gabriola" panose="04040605051002020D02" pitchFamily="82" charset="0"/>
                <a:ea typeface="Arial" panose="020B0604020202020204" pitchFamily="34" charset="0"/>
              </a:rPr>
              <a:t>neighborhood</a:t>
            </a:r>
            <a:r>
              <a:rPr lang="en-IN" sz="2800" b="1" dirty="0">
                <a:latin typeface="Gabriola" panose="04040605051002020D02" pitchFamily="82" charset="0"/>
                <a:ea typeface="Arial" panose="020B0604020202020204" pitchFamily="34" charset="0"/>
              </a:rPr>
              <a:t>. </a:t>
            </a:r>
          </a:p>
          <a:p>
            <a:pPr marL="685800" marR="304800" indent="-342900">
              <a:lnSpc>
                <a:spcPct val="115000"/>
              </a:lnSpc>
              <a:spcAft>
                <a:spcPts val="0"/>
              </a:spcAft>
              <a:buFont typeface="Arial" panose="020B0604020202020204" pitchFamily="34" charset="0"/>
              <a:buChar char="•"/>
            </a:pPr>
            <a:r>
              <a:rPr lang="en-IN" sz="2800" b="1" dirty="0">
                <a:latin typeface="Gabriola" panose="04040605051002020D02" pitchFamily="82" charset="0"/>
                <a:ea typeface="Arial" panose="020B0604020202020204" pitchFamily="34" charset="0"/>
              </a:rPr>
              <a:t>We have just taken safety as a primary concern to shortlist the safest borough of London. The future of this project includes taking other factors such as cost of living in the areas into consideration to shortlist the borough, such as filtering areas based on a predefined budget.</a:t>
            </a:r>
            <a:endParaRPr lang="en-IN" sz="2800" dirty="0">
              <a:effectLst/>
              <a:latin typeface="Gabriola" panose="04040605051002020D02" pitchFamily="82" charset="0"/>
              <a:ea typeface="Times New Roman" panose="02020603050405020304" pitchFamily="18" charset="0"/>
            </a:endParaRPr>
          </a:p>
        </p:txBody>
      </p:sp>
    </p:spTree>
    <p:extLst>
      <p:ext uri="{BB962C8B-B14F-4D97-AF65-F5344CB8AC3E}">
        <p14:creationId xmlns:p14="http://schemas.microsoft.com/office/powerpoint/2010/main" val="4287101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2B59-C22A-4049-8300-CC622BC80D5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3312AE7-68A4-4C70-9EC7-5E8988481FAC}"/>
              </a:ext>
            </a:extLst>
          </p:cNvPr>
          <p:cNvSpPr>
            <a:spLocks noGrp="1"/>
          </p:cNvSpPr>
          <p:nvPr>
            <p:ph idx="1"/>
          </p:nvPr>
        </p:nvSpPr>
        <p:spPr>
          <a:xfrm>
            <a:off x="1" y="2242038"/>
            <a:ext cx="10294182" cy="4387361"/>
          </a:xfrm>
        </p:spPr>
        <p:txBody>
          <a:bodyPr>
            <a:normAutofit lnSpcReduction="10000"/>
          </a:bodyPr>
          <a:lstStyle/>
          <a:p>
            <a:pPr marL="0" indent="0">
              <a:buNone/>
            </a:pPr>
            <a:r>
              <a:rPr lang="en-IN" b="1" dirty="0">
                <a:latin typeface="Gabriola" panose="04040605051002020D02" pitchFamily="82" charset="0"/>
              </a:rPr>
              <a:t>Background</a:t>
            </a:r>
            <a:endParaRPr lang="en-IN" dirty="0">
              <a:latin typeface="Gabriola" panose="04040605051002020D02" pitchFamily="82" charset="0"/>
            </a:endParaRPr>
          </a:p>
          <a:p>
            <a:pPr marL="0" indent="0">
              <a:buNone/>
            </a:pPr>
            <a:r>
              <a:rPr lang="en-IN" dirty="0">
                <a:latin typeface="Gabriola" panose="04040605051002020D02" pitchFamily="82" charset="0"/>
              </a:rPr>
              <a:t> </a:t>
            </a:r>
          </a:p>
          <a:p>
            <a:r>
              <a:rPr lang="en-IN" b="1" dirty="0">
                <a:latin typeface="Gabriola" panose="04040605051002020D02" pitchFamily="82" charset="0"/>
              </a:rPr>
              <a:t>The average American moves about eleven times in their lifetime. This brings us to the question: Do people move until they find a place to settle down where they truly feel happy, or do our wants and needs change over time, prompting us to eventually leave a town we once called home for a new area that will bring us satisfaction? Or, do we too often move to a new area without knowing exactly what we’re getting into, forcing us to turn tail and run at the first sign of discomfort?</a:t>
            </a:r>
            <a:endParaRPr lang="en-IN" dirty="0">
              <a:latin typeface="Gabriola" panose="04040605051002020D02" pitchFamily="82" charset="0"/>
            </a:endParaRPr>
          </a:p>
          <a:p>
            <a:pPr marL="0" indent="0">
              <a:buNone/>
            </a:pPr>
            <a:endParaRPr lang="en-IN" dirty="0">
              <a:latin typeface="Gabriola" panose="04040605051002020D02" pitchFamily="82" charset="0"/>
            </a:endParaRPr>
          </a:p>
          <a:p>
            <a:r>
              <a:rPr lang="en-IN" b="1" dirty="0">
                <a:latin typeface="Gabriola" panose="04040605051002020D02" pitchFamily="82" charset="0"/>
              </a:rPr>
              <a:t>To minimize the chances of this happening, we should always do proper research when planning our next move in life. Consider the following factors when picking a new place to live so you don’t end up wasting your valuable time and money making a move you’ll end up regretting. Safety is a top concern when moving to a new area. If you don’t feel safe in your own home, you’re not going to be able to enjoy living there.</a:t>
            </a:r>
            <a:endParaRPr lang="en-IN" dirty="0">
              <a:latin typeface="Gabriola" panose="04040605051002020D02" pitchFamily="82" charset="0"/>
            </a:endParaRPr>
          </a:p>
        </p:txBody>
      </p:sp>
    </p:spTree>
    <p:extLst>
      <p:ext uri="{BB962C8B-B14F-4D97-AF65-F5344CB8AC3E}">
        <p14:creationId xmlns:p14="http://schemas.microsoft.com/office/powerpoint/2010/main" val="143016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14AABC-CC06-4A85-9CD1-C7F7B1BA653D}"/>
              </a:ext>
            </a:extLst>
          </p:cNvPr>
          <p:cNvSpPr/>
          <p:nvPr/>
        </p:nvSpPr>
        <p:spPr>
          <a:xfrm>
            <a:off x="184638" y="972185"/>
            <a:ext cx="8994531" cy="5896486"/>
          </a:xfrm>
          <a:prstGeom prst="rect">
            <a:avLst/>
          </a:prstGeom>
        </p:spPr>
        <p:txBody>
          <a:bodyPr wrap="square">
            <a:spAutoFit/>
          </a:bodyPr>
          <a:lstStyle/>
          <a:p>
            <a:pPr marL="457200">
              <a:spcAft>
                <a:spcPts val="0"/>
              </a:spcAft>
            </a:pPr>
            <a:r>
              <a:rPr lang="en-IN" sz="2400" b="1" u="sng" dirty="0">
                <a:latin typeface="Gabriola" panose="04040605051002020D02" pitchFamily="82" charset="0"/>
                <a:ea typeface="Arial" panose="020B0604020202020204" pitchFamily="34" charset="0"/>
              </a:rPr>
              <a:t>Problem</a:t>
            </a:r>
            <a:endParaRPr lang="en-IN" sz="2400" u="sng" dirty="0">
              <a:latin typeface="Gabriola" panose="04040605051002020D02" pitchFamily="82" charset="0"/>
              <a:ea typeface="Times New Roman" panose="02020603050405020304" pitchFamily="18" charset="0"/>
            </a:endParaRPr>
          </a:p>
          <a:p>
            <a:pPr>
              <a:lnSpc>
                <a:spcPts val="320"/>
              </a:lnSpc>
              <a:spcAft>
                <a:spcPts val="0"/>
              </a:spcAft>
            </a:pPr>
            <a:r>
              <a:rPr lang="en-IN" sz="2400" dirty="0">
                <a:latin typeface="Gabriola" panose="04040605051002020D02" pitchFamily="82" charset="0"/>
                <a:ea typeface="Times New Roman" panose="02020603050405020304" pitchFamily="18" charset="0"/>
              </a:rPr>
              <a:t> </a:t>
            </a:r>
          </a:p>
          <a:p>
            <a:pPr marL="342900" marR="393700">
              <a:lnSpc>
                <a:spcPct val="115000"/>
              </a:lnSpc>
              <a:spcAft>
                <a:spcPts val="0"/>
              </a:spcAft>
            </a:pPr>
            <a:r>
              <a:rPr lang="en-IN" sz="2400" b="1" dirty="0">
                <a:latin typeface="Gabriola" panose="04040605051002020D02" pitchFamily="82" charset="0"/>
                <a:ea typeface="Arial" panose="020B0604020202020204" pitchFamily="34" charset="0"/>
              </a:rPr>
              <a:t>The crime statistics dataset of London found on Kaggle has crimes in each Boroughs of London from 2008 to 2016. The year 2016 being the latest we will be considering the data of that year which is actually old information as of now. The crime rates in each borough may have changed over time.</a:t>
            </a:r>
            <a:endParaRPr lang="en-IN" sz="2400" dirty="0">
              <a:latin typeface="Gabriola" panose="04040605051002020D02" pitchFamily="82" charset="0"/>
              <a:ea typeface="Times New Roman" panose="02020603050405020304" pitchFamily="18" charset="0"/>
            </a:endParaRPr>
          </a:p>
          <a:p>
            <a:pPr>
              <a:lnSpc>
                <a:spcPts val="85"/>
              </a:lnSpc>
              <a:spcAft>
                <a:spcPts val="0"/>
              </a:spcAft>
            </a:pPr>
            <a:r>
              <a:rPr lang="en-IN" sz="2400" dirty="0">
                <a:latin typeface="Gabriola" panose="04040605051002020D02" pitchFamily="82" charset="0"/>
                <a:ea typeface="Times New Roman" panose="02020603050405020304" pitchFamily="18" charset="0"/>
              </a:rPr>
              <a:t> </a:t>
            </a:r>
          </a:p>
          <a:p>
            <a:pPr marL="342900" marR="342900">
              <a:lnSpc>
                <a:spcPct val="122000"/>
              </a:lnSpc>
              <a:spcAft>
                <a:spcPts val="0"/>
              </a:spcAft>
            </a:pPr>
            <a:r>
              <a:rPr lang="en-IN" sz="2400" b="1" dirty="0">
                <a:latin typeface="Gabriola" panose="04040605051002020D02" pitchFamily="82" charset="0"/>
                <a:ea typeface="Arial" panose="020B0604020202020204" pitchFamily="34" charset="0"/>
              </a:rPr>
              <a:t>This project aims to select the safest borough in London based on the total crimes, explore the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of that borough to find the 10 most common venues in each </a:t>
            </a:r>
            <a:r>
              <a:rPr lang="en-IN" sz="2400" b="1" dirty="0" err="1">
                <a:latin typeface="Gabriola" panose="04040605051002020D02" pitchFamily="82" charset="0"/>
                <a:ea typeface="Arial" panose="020B0604020202020204" pitchFamily="34" charset="0"/>
              </a:rPr>
              <a:t>neighborhood</a:t>
            </a:r>
            <a:r>
              <a:rPr lang="en-IN" sz="2400" b="1" dirty="0">
                <a:latin typeface="Gabriola" panose="04040605051002020D02" pitchFamily="82" charset="0"/>
                <a:ea typeface="Arial" panose="020B0604020202020204" pitchFamily="34" charset="0"/>
              </a:rPr>
              <a:t> and finally cluster the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using k-mean clustering.</a:t>
            </a:r>
          </a:p>
          <a:p>
            <a:pPr marL="342900" marR="342900">
              <a:lnSpc>
                <a:spcPct val="122000"/>
              </a:lnSpc>
              <a:spcAft>
                <a:spcPts val="0"/>
              </a:spcAft>
            </a:pPr>
            <a:endParaRPr lang="en-IN" sz="2400" b="1" u="sng" dirty="0">
              <a:latin typeface="Gabriola" panose="04040605051002020D02" pitchFamily="82" charset="0"/>
              <a:ea typeface="Arial" panose="020B0604020202020204" pitchFamily="34" charset="0"/>
            </a:endParaRPr>
          </a:p>
          <a:p>
            <a:pPr marL="342900" marR="342900">
              <a:lnSpc>
                <a:spcPct val="122000"/>
              </a:lnSpc>
              <a:spcAft>
                <a:spcPts val="0"/>
              </a:spcAft>
            </a:pPr>
            <a:r>
              <a:rPr lang="en-IN" sz="2400" b="1" u="sng" dirty="0">
                <a:latin typeface="Gabriola" panose="04040605051002020D02" pitchFamily="82" charset="0"/>
                <a:ea typeface="Arial" panose="020B0604020202020204" pitchFamily="34" charset="0"/>
              </a:rPr>
              <a:t>Interest</a:t>
            </a:r>
          </a:p>
          <a:p>
            <a:pPr>
              <a:lnSpc>
                <a:spcPts val="1295"/>
              </a:lnSpc>
              <a:spcAft>
                <a:spcPts val="0"/>
              </a:spcAft>
            </a:pPr>
            <a:endParaRPr lang="en-IN" sz="2400" dirty="0">
              <a:latin typeface="Gabriola" panose="04040605051002020D02" pitchFamily="82" charset="0"/>
              <a:ea typeface="Times New Roman" panose="02020603050405020304" pitchFamily="18" charset="0"/>
            </a:endParaRPr>
          </a:p>
          <a:p>
            <a:pPr>
              <a:lnSpc>
                <a:spcPts val="320"/>
              </a:lnSpc>
              <a:spcAft>
                <a:spcPts val="0"/>
              </a:spcAft>
            </a:pPr>
            <a:r>
              <a:rPr lang="en-IN" sz="2400" dirty="0">
                <a:latin typeface="Gabriola" panose="04040605051002020D02" pitchFamily="82" charset="0"/>
                <a:ea typeface="Times New Roman" panose="02020603050405020304" pitchFamily="18" charset="0"/>
              </a:rPr>
              <a:t> </a:t>
            </a:r>
          </a:p>
          <a:p>
            <a:pPr marL="342900" marR="495300">
              <a:lnSpc>
                <a:spcPct val="114000"/>
              </a:lnSpc>
              <a:spcAft>
                <a:spcPts val="0"/>
              </a:spcAft>
            </a:pPr>
            <a:r>
              <a:rPr lang="en-IN" sz="2400" b="1" dirty="0">
                <a:latin typeface="Gabriola" panose="04040605051002020D02" pitchFamily="82" charset="0"/>
                <a:ea typeface="Arial" panose="020B0604020202020204" pitchFamily="34" charset="0"/>
              </a:rPr>
              <a:t>Expats who are considering to relocate to London will be interested to identify the safest borough in London and explore its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and common venues around each </a:t>
            </a:r>
            <a:r>
              <a:rPr lang="en-IN" sz="2400" b="1" dirty="0" err="1">
                <a:latin typeface="Gabriola" panose="04040605051002020D02" pitchFamily="82" charset="0"/>
                <a:ea typeface="Arial" panose="020B0604020202020204" pitchFamily="34" charset="0"/>
              </a:rPr>
              <a:t>neighborhood</a:t>
            </a:r>
            <a:r>
              <a:rPr lang="en-IN" sz="2400" b="1" dirty="0">
                <a:latin typeface="Gabriola" panose="04040605051002020D02" pitchFamily="82" charset="0"/>
                <a:ea typeface="Arial" panose="020B0604020202020204" pitchFamily="34" charset="0"/>
              </a:rPr>
              <a:t>.</a:t>
            </a:r>
            <a:endParaRPr lang="en-IN" sz="2400" dirty="0">
              <a:effectLst/>
              <a:latin typeface="Gabriola" panose="04040605051002020D02" pitchFamily="82" charset="0"/>
              <a:ea typeface="Times New Roman" panose="02020603050405020304" pitchFamily="18" charset="0"/>
            </a:endParaRPr>
          </a:p>
        </p:txBody>
      </p:sp>
    </p:spTree>
    <p:extLst>
      <p:ext uri="{BB962C8B-B14F-4D97-AF65-F5344CB8AC3E}">
        <p14:creationId xmlns:p14="http://schemas.microsoft.com/office/powerpoint/2010/main" val="237674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1051-43EC-4A9B-BB18-4282E04A0590}"/>
              </a:ext>
            </a:extLst>
          </p:cNvPr>
          <p:cNvSpPr>
            <a:spLocks noGrp="1"/>
          </p:cNvSpPr>
          <p:nvPr>
            <p:ph type="title"/>
          </p:nvPr>
        </p:nvSpPr>
        <p:spPr>
          <a:xfrm>
            <a:off x="697906" y="964243"/>
            <a:ext cx="9613861" cy="1080938"/>
          </a:xfrm>
        </p:spPr>
        <p:txBody>
          <a:bodyPr>
            <a:normAutofit fontScale="90000"/>
          </a:bodyPr>
          <a:lstStyle/>
          <a:p>
            <a:r>
              <a:rPr lang="en-IN" sz="4800" b="1" dirty="0">
                <a:latin typeface="Gabriola" panose="04040605051002020D02" pitchFamily="82" charset="0"/>
              </a:rPr>
              <a:t>Data Acquisition and Cleaning</a:t>
            </a:r>
            <a:br>
              <a:rPr lang="en-IN" dirty="0"/>
            </a:br>
            <a:endParaRPr lang="en-IN" dirty="0"/>
          </a:p>
        </p:txBody>
      </p:sp>
      <p:sp>
        <p:nvSpPr>
          <p:cNvPr id="4" name="Rectangle 3">
            <a:extLst>
              <a:ext uri="{FF2B5EF4-FFF2-40B4-BE49-F238E27FC236}">
                <a16:creationId xmlns:a16="http://schemas.microsoft.com/office/drawing/2014/main" id="{9589008B-AFF9-4BD2-9C5C-867874E73A05}"/>
              </a:ext>
            </a:extLst>
          </p:cNvPr>
          <p:cNvSpPr/>
          <p:nvPr/>
        </p:nvSpPr>
        <p:spPr>
          <a:xfrm>
            <a:off x="281354" y="2244189"/>
            <a:ext cx="9372600" cy="369332"/>
          </a:xfrm>
          <a:prstGeom prst="rect">
            <a:avLst/>
          </a:prstGeom>
        </p:spPr>
        <p:txBody>
          <a:bodyPr wrap="square">
            <a:spAutoFit/>
          </a:bodyPr>
          <a:lstStyle/>
          <a:p>
            <a:r>
              <a:rPr lang="en-IN" b="1" dirty="0">
                <a:latin typeface="Arial" panose="020B0604020202020204" pitchFamily="34" charset="0"/>
                <a:ea typeface="Arial" panose="020B0604020202020204" pitchFamily="34" charset="0"/>
              </a:rPr>
              <a:t>The data acquired for this project is a combination of data from three sources.</a:t>
            </a:r>
            <a:endParaRPr lang="en-IN" dirty="0"/>
          </a:p>
        </p:txBody>
      </p:sp>
      <p:sp>
        <p:nvSpPr>
          <p:cNvPr id="5" name="Rectangle 4">
            <a:extLst>
              <a:ext uri="{FF2B5EF4-FFF2-40B4-BE49-F238E27FC236}">
                <a16:creationId xmlns:a16="http://schemas.microsoft.com/office/drawing/2014/main" id="{307B458D-5BEF-410A-A224-08E6EF6BD602}"/>
              </a:ext>
            </a:extLst>
          </p:cNvPr>
          <p:cNvSpPr/>
          <p:nvPr/>
        </p:nvSpPr>
        <p:spPr>
          <a:xfrm>
            <a:off x="281354" y="2967335"/>
            <a:ext cx="9856178" cy="646331"/>
          </a:xfrm>
          <a:prstGeom prst="rect">
            <a:avLst/>
          </a:prstGeom>
        </p:spPr>
        <p:txBody>
          <a:bodyPr wrap="square">
            <a:spAutoFit/>
          </a:bodyPr>
          <a:lstStyle/>
          <a:p>
            <a:r>
              <a:rPr lang="en-IN" b="1" dirty="0">
                <a:latin typeface="Arial" panose="020B0604020202020204" pitchFamily="34" charset="0"/>
                <a:ea typeface="Arial" panose="020B0604020202020204" pitchFamily="34" charset="0"/>
              </a:rPr>
              <a:t>The first data source of the project uses a London crime data that shows the crime per borough in London.</a:t>
            </a:r>
            <a:endParaRPr lang="en-IN" dirty="0"/>
          </a:p>
        </p:txBody>
      </p:sp>
      <p:sp>
        <p:nvSpPr>
          <p:cNvPr id="6" name="Rectangle 5">
            <a:extLst>
              <a:ext uri="{FF2B5EF4-FFF2-40B4-BE49-F238E27FC236}">
                <a16:creationId xmlns:a16="http://schemas.microsoft.com/office/drawing/2014/main" id="{93A9EB98-A365-423B-8A67-DC796E0A3B85}"/>
              </a:ext>
            </a:extLst>
          </p:cNvPr>
          <p:cNvSpPr/>
          <p:nvPr/>
        </p:nvSpPr>
        <p:spPr>
          <a:xfrm>
            <a:off x="281354" y="3758642"/>
            <a:ext cx="9627577" cy="646331"/>
          </a:xfrm>
          <a:prstGeom prst="rect">
            <a:avLst/>
          </a:prstGeom>
        </p:spPr>
        <p:txBody>
          <a:bodyPr wrap="square">
            <a:spAutoFit/>
          </a:bodyPr>
          <a:lstStyle/>
          <a:p>
            <a:r>
              <a:rPr lang="en-IN" b="1" dirty="0">
                <a:latin typeface="Arial" panose="020B0604020202020204" pitchFamily="34" charset="0"/>
                <a:ea typeface="Arial" panose="020B0604020202020204" pitchFamily="34" charset="0"/>
              </a:rPr>
              <a:t>The second source of data is scraped from a wikipedia page that contains the list of London boroughs.</a:t>
            </a:r>
            <a:endParaRPr lang="en-IN" dirty="0"/>
          </a:p>
        </p:txBody>
      </p:sp>
      <p:sp>
        <p:nvSpPr>
          <p:cNvPr id="7" name="Rectangle 6">
            <a:extLst>
              <a:ext uri="{FF2B5EF4-FFF2-40B4-BE49-F238E27FC236}">
                <a16:creationId xmlns:a16="http://schemas.microsoft.com/office/drawing/2014/main" id="{8F79D8DA-EBDB-4378-B039-354E4F485A87}"/>
              </a:ext>
            </a:extLst>
          </p:cNvPr>
          <p:cNvSpPr/>
          <p:nvPr/>
        </p:nvSpPr>
        <p:spPr>
          <a:xfrm>
            <a:off x="281354" y="4690628"/>
            <a:ext cx="9522069" cy="646331"/>
          </a:xfrm>
          <a:prstGeom prst="rect">
            <a:avLst/>
          </a:prstGeom>
        </p:spPr>
        <p:txBody>
          <a:bodyPr wrap="square">
            <a:spAutoFit/>
          </a:bodyPr>
          <a:lstStyle/>
          <a:p>
            <a:r>
              <a:rPr lang="en-IN" b="1" dirty="0">
                <a:latin typeface="Arial" panose="020B0604020202020204" pitchFamily="34" charset="0"/>
                <a:ea typeface="Arial" panose="020B0604020202020204" pitchFamily="34" charset="0"/>
              </a:rPr>
              <a:t>The third data source is the list of Neighborhoods in the Royal Borough of Kingston upon Thames as found on a wikipedia page. </a:t>
            </a:r>
            <a:endParaRPr lang="en-IN" dirty="0"/>
          </a:p>
        </p:txBody>
      </p:sp>
    </p:spTree>
    <p:extLst>
      <p:ext uri="{BB962C8B-B14F-4D97-AF65-F5344CB8AC3E}">
        <p14:creationId xmlns:p14="http://schemas.microsoft.com/office/powerpoint/2010/main" val="248435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182A1-2F97-43BF-9452-B91EEFD0F01D}"/>
              </a:ext>
            </a:extLst>
          </p:cNvPr>
          <p:cNvSpPr>
            <a:spLocks noGrp="1"/>
          </p:cNvSpPr>
          <p:nvPr>
            <p:ph type="title"/>
          </p:nvPr>
        </p:nvSpPr>
        <p:spPr>
          <a:xfrm>
            <a:off x="680321" y="929074"/>
            <a:ext cx="9613861" cy="1080938"/>
          </a:xfrm>
        </p:spPr>
        <p:txBody>
          <a:bodyPr>
            <a:normAutofit fontScale="90000"/>
          </a:bodyPr>
          <a:lstStyle/>
          <a:p>
            <a:r>
              <a:rPr lang="en-IN" sz="5300" b="1" dirty="0">
                <a:latin typeface="Gabriola" panose="04040605051002020D02" pitchFamily="82" charset="0"/>
              </a:rPr>
              <a:t>Data Cleaning</a:t>
            </a:r>
            <a:br>
              <a:rPr lang="en-IN" dirty="0"/>
            </a:br>
            <a:endParaRPr lang="en-IN" dirty="0"/>
          </a:p>
        </p:txBody>
      </p:sp>
      <p:sp>
        <p:nvSpPr>
          <p:cNvPr id="3" name="Rectangle 2">
            <a:extLst>
              <a:ext uri="{FF2B5EF4-FFF2-40B4-BE49-F238E27FC236}">
                <a16:creationId xmlns:a16="http://schemas.microsoft.com/office/drawing/2014/main" id="{098A79C7-4AAA-44DD-916B-D4E16FBB8946}"/>
              </a:ext>
            </a:extLst>
          </p:cNvPr>
          <p:cNvSpPr/>
          <p:nvPr/>
        </p:nvSpPr>
        <p:spPr>
          <a:xfrm>
            <a:off x="378070" y="2332112"/>
            <a:ext cx="8897815" cy="461665"/>
          </a:xfrm>
          <a:prstGeom prst="rect">
            <a:avLst/>
          </a:prstGeom>
        </p:spPr>
        <p:txBody>
          <a:bodyPr wrap="square">
            <a:spAutoFit/>
          </a:bodyPr>
          <a:lstStyle/>
          <a:p>
            <a:r>
              <a:rPr lang="en-IN" sz="2400" b="1" dirty="0">
                <a:latin typeface="Gabriola" panose="04040605051002020D02" pitchFamily="82" charset="0"/>
                <a:ea typeface="Arial" panose="020B0604020202020204" pitchFamily="34" charset="0"/>
              </a:rPr>
              <a:t>The data preparation for each of the three sources of data is done separately. </a:t>
            </a:r>
            <a:endParaRPr lang="en-IN" sz="2400" dirty="0">
              <a:latin typeface="Gabriola" panose="04040605051002020D02" pitchFamily="82" charset="0"/>
            </a:endParaRPr>
          </a:p>
        </p:txBody>
      </p:sp>
      <p:sp>
        <p:nvSpPr>
          <p:cNvPr id="4" name="Rectangle 3">
            <a:extLst>
              <a:ext uri="{FF2B5EF4-FFF2-40B4-BE49-F238E27FC236}">
                <a16:creationId xmlns:a16="http://schemas.microsoft.com/office/drawing/2014/main" id="{77576461-3764-400B-A265-697F6824024F}"/>
              </a:ext>
            </a:extLst>
          </p:cNvPr>
          <p:cNvSpPr/>
          <p:nvPr/>
        </p:nvSpPr>
        <p:spPr>
          <a:xfrm>
            <a:off x="448407" y="2828836"/>
            <a:ext cx="10058401" cy="830997"/>
          </a:xfrm>
          <a:prstGeom prst="rect">
            <a:avLst/>
          </a:prstGeom>
        </p:spPr>
        <p:txBody>
          <a:bodyPr wrap="square">
            <a:spAutoFit/>
          </a:bodyPr>
          <a:lstStyle/>
          <a:p>
            <a:pPr marL="285750" indent="-285750">
              <a:buFont typeface="Arial" panose="020B0604020202020204" pitchFamily="34" charset="0"/>
              <a:buChar char="•"/>
            </a:pPr>
            <a:r>
              <a:rPr lang="en-IN" sz="2400" b="1" dirty="0">
                <a:latin typeface="Gabriola" panose="04040605051002020D02" pitchFamily="82" charset="0"/>
                <a:ea typeface="Arial" panose="020B0604020202020204" pitchFamily="34" charset="0"/>
              </a:rPr>
              <a:t>From the London crime data, the crimes during the most recent year (2016) are only selected. The major categories of crime are pivoted to get the total crimes per the boroughs for each major category </a:t>
            </a:r>
            <a:endParaRPr lang="en-IN" sz="2400" dirty="0">
              <a:latin typeface="Gabriola" panose="04040605051002020D02" pitchFamily="82" charset="0"/>
            </a:endParaRPr>
          </a:p>
        </p:txBody>
      </p:sp>
      <p:sp>
        <p:nvSpPr>
          <p:cNvPr id="5" name="Rectangle 4">
            <a:extLst>
              <a:ext uri="{FF2B5EF4-FFF2-40B4-BE49-F238E27FC236}">
                <a16:creationId xmlns:a16="http://schemas.microsoft.com/office/drawing/2014/main" id="{547E14F7-70FE-4351-B79C-25251E4B9B47}"/>
              </a:ext>
            </a:extLst>
          </p:cNvPr>
          <p:cNvSpPr/>
          <p:nvPr/>
        </p:nvSpPr>
        <p:spPr>
          <a:xfrm>
            <a:off x="378069" y="3970825"/>
            <a:ext cx="9486899" cy="830997"/>
          </a:xfrm>
          <a:prstGeom prst="rect">
            <a:avLst/>
          </a:prstGeom>
        </p:spPr>
        <p:txBody>
          <a:bodyPr wrap="square">
            <a:spAutoFit/>
          </a:bodyPr>
          <a:lstStyle/>
          <a:p>
            <a:pPr marL="285750" indent="-285750">
              <a:buFont typeface="Arial" panose="020B0604020202020204" pitchFamily="34" charset="0"/>
              <a:buChar char="•"/>
            </a:pPr>
            <a:r>
              <a:rPr lang="en-IN" sz="2400" b="1" dirty="0">
                <a:latin typeface="Gabriola" panose="04040605051002020D02" pitchFamily="82" charset="0"/>
                <a:ea typeface="Arial" panose="020B0604020202020204" pitchFamily="34" charset="0"/>
              </a:rPr>
              <a:t>The second data is scraped from a wikipedia page using the Beautiful Soup library in python. Using this library we can extract the data in the tabular format as shown in the website. </a:t>
            </a:r>
            <a:endParaRPr lang="en-IN" sz="2400" dirty="0">
              <a:latin typeface="Gabriola" panose="04040605051002020D02" pitchFamily="82" charset="0"/>
            </a:endParaRPr>
          </a:p>
        </p:txBody>
      </p:sp>
      <p:sp>
        <p:nvSpPr>
          <p:cNvPr id="6" name="Rectangle 5">
            <a:extLst>
              <a:ext uri="{FF2B5EF4-FFF2-40B4-BE49-F238E27FC236}">
                <a16:creationId xmlns:a16="http://schemas.microsoft.com/office/drawing/2014/main" id="{740BB620-6A45-4250-AAAD-E7C063759C05}"/>
              </a:ext>
            </a:extLst>
          </p:cNvPr>
          <p:cNvSpPr/>
          <p:nvPr/>
        </p:nvSpPr>
        <p:spPr>
          <a:xfrm>
            <a:off x="0" y="5021547"/>
            <a:ext cx="10058401" cy="1318887"/>
          </a:xfrm>
          <a:prstGeom prst="rect">
            <a:avLst/>
          </a:prstGeom>
        </p:spPr>
        <p:txBody>
          <a:bodyPr wrap="square">
            <a:spAutoFit/>
          </a:bodyPr>
          <a:lstStyle/>
          <a:p>
            <a:pPr marL="628650" marR="381000" indent="-285750">
              <a:lnSpc>
                <a:spcPct val="114000"/>
              </a:lnSpc>
              <a:spcAft>
                <a:spcPts val="0"/>
              </a:spcAft>
              <a:buFont typeface="Arial" panose="020B0604020202020204" pitchFamily="34" charset="0"/>
              <a:buChar char="•"/>
            </a:pPr>
            <a:r>
              <a:rPr lang="en-IN" sz="2400" b="1" dirty="0">
                <a:latin typeface="Gabriola" panose="04040605051002020D02" pitchFamily="82" charset="0"/>
                <a:ea typeface="Arial" panose="020B0604020202020204" pitchFamily="34" charset="0"/>
              </a:rPr>
              <a:t>The two datasets are merged on the Borough names to form a new dataset that combines the necessary information in one dataset . The purpose of this dataset is to visualize the crime rates in each borough and identify the borough with the least crimes recorded during the year 2016.</a:t>
            </a:r>
            <a:endParaRPr lang="en-IN" sz="2400" dirty="0">
              <a:effectLst/>
              <a:latin typeface="Gabriola" panose="04040605051002020D02" pitchFamily="82" charset="0"/>
              <a:ea typeface="Times New Roman" panose="02020603050405020304" pitchFamily="18" charset="0"/>
            </a:endParaRPr>
          </a:p>
        </p:txBody>
      </p:sp>
    </p:spTree>
    <p:extLst>
      <p:ext uri="{BB962C8B-B14F-4D97-AF65-F5344CB8AC3E}">
        <p14:creationId xmlns:p14="http://schemas.microsoft.com/office/powerpoint/2010/main" val="3437669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80A129-BD57-4B96-BC4B-0CE533A9B90E}"/>
              </a:ext>
            </a:extLst>
          </p:cNvPr>
          <p:cNvSpPr/>
          <p:nvPr/>
        </p:nvSpPr>
        <p:spPr>
          <a:xfrm>
            <a:off x="594945" y="494519"/>
            <a:ext cx="9305193" cy="1200329"/>
          </a:xfrm>
          <a:prstGeom prst="rect">
            <a:avLst/>
          </a:prstGeom>
        </p:spPr>
        <p:txBody>
          <a:bodyPr wrap="square">
            <a:spAutoFit/>
          </a:bodyPr>
          <a:lstStyle/>
          <a:p>
            <a:pPr marL="285750" indent="-285750">
              <a:buFont typeface="Arial" panose="020B0604020202020204" pitchFamily="34" charset="0"/>
              <a:buChar char="•"/>
            </a:pPr>
            <a:r>
              <a:rPr lang="en-IN" sz="2400" b="1" dirty="0">
                <a:latin typeface="Gabriola" panose="04040605051002020D02" pitchFamily="82" charset="0"/>
                <a:ea typeface="Arial" panose="020B0604020202020204" pitchFamily="34" charset="0"/>
              </a:rPr>
              <a:t>After visualizing the crime in each borough we can find the borough with the lowest crime rate. The third data set is created, with the names of the neighbourhoods and the name of the borough with the latitude and longitude obtained using Google Maps API geocoding</a:t>
            </a:r>
          </a:p>
        </p:txBody>
      </p:sp>
      <p:sp>
        <p:nvSpPr>
          <p:cNvPr id="3" name="Rectangle 2">
            <a:extLst>
              <a:ext uri="{FF2B5EF4-FFF2-40B4-BE49-F238E27FC236}">
                <a16:creationId xmlns:a16="http://schemas.microsoft.com/office/drawing/2014/main" id="{77B04131-FF27-4065-9AF8-1D078A9C8961}"/>
              </a:ext>
            </a:extLst>
          </p:cNvPr>
          <p:cNvSpPr/>
          <p:nvPr/>
        </p:nvSpPr>
        <p:spPr>
          <a:xfrm>
            <a:off x="594945" y="1879267"/>
            <a:ext cx="9375532" cy="1200329"/>
          </a:xfrm>
          <a:prstGeom prst="rect">
            <a:avLst/>
          </a:prstGeom>
        </p:spPr>
        <p:txBody>
          <a:bodyPr wrap="square">
            <a:spAutoFit/>
          </a:bodyPr>
          <a:lstStyle/>
          <a:p>
            <a:pPr marL="285750" indent="-285750">
              <a:buFont typeface="Arial" panose="020B0604020202020204" pitchFamily="34" charset="0"/>
              <a:buChar char="•"/>
            </a:pPr>
            <a:r>
              <a:rPr lang="en-IN" sz="2400" b="1" dirty="0">
                <a:latin typeface="Gabriola" panose="04040605051002020D02" pitchFamily="82" charset="0"/>
                <a:ea typeface="Arial" panose="020B0604020202020204" pitchFamily="34" charset="0"/>
              </a:rPr>
              <a:t>The new dataset is used to generate the 10 most common venues for each </a:t>
            </a:r>
            <a:r>
              <a:rPr lang="en-IN" sz="2400" b="1" dirty="0" err="1">
                <a:latin typeface="Gabriola" panose="04040605051002020D02" pitchFamily="82" charset="0"/>
                <a:ea typeface="Arial" panose="020B0604020202020204" pitchFamily="34" charset="0"/>
              </a:rPr>
              <a:t>neighborhood</a:t>
            </a:r>
            <a:r>
              <a:rPr lang="en-IN" sz="2400" b="1" dirty="0">
                <a:latin typeface="Gabriola" panose="04040605051002020D02" pitchFamily="82" charset="0"/>
                <a:ea typeface="Arial" panose="020B0604020202020204" pitchFamily="34" charset="0"/>
              </a:rPr>
              <a:t> using the Foursquare API, finally using k means clustering algorithm to cluster similar </a:t>
            </a:r>
            <a:r>
              <a:rPr lang="en-IN" sz="2400" b="1" dirty="0" err="1">
                <a:latin typeface="Gabriola" panose="04040605051002020D02" pitchFamily="82" charset="0"/>
                <a:ea typeface="Arial" panose="020B0604020202020204" pitchFamily="34" charset="0"/>
              </a:rPr>
              <a:t>neighborhoods</a:t>
            </a:r>
            <a:r>
              <a:rPr lang="en-IN" sz="2400" b="1" dirty="0">
                <a:latin typeface="Gabriola" panose="04040605051002020D02" pitchFamily="82" charset="0"/>
                <a:ea typeface="Arial" panose="020B0604020202020204" pitchFamily="34" charset="0"/>
              </a:rPr>
              <a:t> together.</a:t>
            </a:r>
            <a:endParaRPr lang="en-IN" sz="2400" dirty="0">
              <a:latin typeface="Gabriola" panose="04040605051002020D02" pitchFamily="82" charset="0"/>
            </a:endParaRPr>
          </a:p>
        </p:txBody>
      </p:sp>
    </p:spTree>
    <p:extLst>
      <p:ext uri="{BB962C8B-B14F-4D97-AF65-F5344CB8AC3E}">
        <p14:creationId xmlns:p14="http://schemas.microsoft.com/office/powerpoint/2010/main" val="1120481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59418-E303-4586-B9C9-AE8FBCB4DE92}"/>
              </a:ext>
            </a:extLst>
          </p:cNvPr>
          <p:cNvSpPr>
            <a:spLocks noGrp="1"/>
          </p:cNvSpPr>
          <p:nvPr>
            <p:ph type="title"/>
          </p:nvPr>
        </p:nvSpPr>
        <p:spPr>
          <a:xfrm>
            <a:off x="680323" y="999413"/>
            <a:ext cx="9613857" cy="1080938"/>
          </a:xfrm>
        </p:spPr>
        <p:txBody>
          <a:bodyPr>
            <a:normAutofit fontScale="90000"/>
          </a:bodyPr>
          <a:lstStyle/>
          <a:p>
            <a:r>
              <a:rPr lang="en-IN" sz="4800" b="1" dirty="0">
                <a:latin typeface="Gabriola" panose="04040605051002020D02" pitchFamily="82" charset="0"/>
              </a:rPr>
              <a:t>Methodology</a:t>
            </a:r>
            <a:br>
              <a:rPr lang="en-IN" dirty="0"/>
            </a:br>
            <a:endParaRPr lang="en-IN" dirty="0"/>
          </a:p>
        </p:txBody>
      </p:sp>
      <p:pic>
        <p:nvPicPr>
          <p:cNvPr id="6" name="Picture Placeholder 5">
            <a:extLst>
              <a:ext uri="{FF2B5EF4-FFF2-40B4-BE49-F238E27FC236}">
                <a16:creationId xmlns:a16="http://schemas.microsoft.com/office/drawing/2014/main" id="{333A52E9-2E9A-45B2-A55B-3175FDC56911}"/>
              </a:ext>
            </a:extLst>
          </p:cNvPr>
          <p:cNvPicPr>
            <a:picLocks noGrp="1" noChangeAspect="1"/>
          </p:cNvPicPr>
          <p:nvPr>
            <p:ph type="pic" idx="1"/>
          </p:nvPr>
        </p:nvPicPr>
        <p:blipFill rotWithShape="1">
          <a:blip r:embed="rId2"/>
          <a:srcRect l="-445" t="-2198" r="-173" b="-167"/>
          <a:stretch/>
        </p:blipFill>
        <p:spPr>
          <a:xfrm>
            <a:off x="362572" y="2795830"/>
            <a:ext cx="11126195" cy="2716306"/>
          </a:xfrm>
        </p:spPr>
      </p:pic>
      <p:sp>
        <p:nvSpPr>
          <p:cNvPr id="4" name="Text Placeholder 3">
            <a:extLst>
              <a:ext uri="{FF2B5EF4-FFF2-40B4-BE49-F238E27FC236}">
                <a16:creationId xmlns:a16="http://schemas.microsoft.com/office/drawing/2014/main" id="{C492DE82-60D3-4301-BA3E-51B79DA6DDC7}"/>
              </a:ext>
            </a:extLst>
          </p:cNvPr>
          <p:cNvSpPr>
            <a:spLocks noGrp="1"/>
          </p:cNvSpPr>
          <p:nvPr>
            <p:ph type="body" sz="half" idx="2"/>
          </p:nvPr>
        </p:nvSpPr>
        <p:spPr>
          <a:xfrm>
            <a:off x="362572" y="5710518"/>
            <a:ext cx="11126195" cy="1066800"/>
          </a:xfrm>
        </p:spPr>
        <p:txBody>
          <a:bodyPr>
            <a:noAutofit/>
          </a:bodyPr>
          <a:lstStyle/>
          <a:p>
            <a:r>
              <a:rPr lang="en-IN" sz="2400" b="1" dirty="0">
                <a:latin typeface="Gabriola" panose="04040605051002020D02" pitchFamily="82" charset="0"/>
              </a:rPr>
              <a:t>The count for each of the major categories of crime returns the value 33 which is the number of London boroughs. ‘Theft and Handling’ is the highest reported crime during the year 2016 followed by ‘Violence against the person’, ‘Criminal damage’. The lowest recorded crimes are ’Drugs’, ‘Robbery’ and ‘Other Notifiable offenses’.</a:t>
            </a:r>
            <a:endParaRPr lang="en-IN" sz="2400" dirty="0">
              <a:latin typeface="Gabriola" panose="04040605051002020D02" pitchFamily="82" charset="0"/>
            </a:endParaRPr>
          </a:p>
        </p:txBody>
      </p:sp>
      <p:sp>
        <p:nvSpPr>
          <p:cNvPr id="7" name="Rectangle 6">
            <a:extLst>
              <a:ext uri="{FF2B5EF4-FFF2-40B4-BE49-F238E27FC236}">
                <a16:creationId xmlns:a16="http://schemas.microsoft.com/office/drawing/2014/main" id="{51DE176B-DA8F-4794-B128-DFB82801A85A}"/>
              </a:ext>
            </a:extLst>
          </p:cNvPr>
          <p:cNvSpPr/>
          <p:nvPr/>
        </p:nvSpPr>
        <p:spPr>
          <a:xfrm>
            <a:off x="-233713" y="2059484"/>
            <a:ext cx="3082895" cy="461665"/>
          </a:xfrm>
          <a:prstGeom prst="rect">
            <a:avLst/>
          </a:prstGeom>
        </p:spPr>
        <p:txBody>
          <a:bodyPr wrap="none">
            <a:spAutoFit/>
          </a:bodyPr>
          <a:lstStyle/>
          <a:p>
            <a:pPr marL="457200">
              <a:spcAft>
                <a:spcPts val="0"/>
              </a:spcAft>
            </a:pPr>
            <a:r>
              <a:rPr lang="en-IN" sz="2400" b="1" dirty="0">
                <a:latin typeface="Gabriola" panose="04040605051002020D02" pitchFamily="82" charset="0"/>
                <a:ea typeface="Arial" panose="020B0604020202020204" pitchFamily="34" charset="0"/>
              </a:rPr>
              <a:t>Exploratory Data Analysis</a:t>
            </a:r>
            <a:endParaRPr lang="en-IN" sz="2400" dirty="0">
              <a:effectLst/>
              <a:latin typeface="Gabriola" panose="04040605051002020D02" pitchFamily="82" charset="0"/>
              <a:ea typeface="Times New Roman" panose="02020603050405020304" pitchFamily="18" charset="0"/>
            </a:endParaRPr>
          </a:p>
        </p:txBody>
      </p:sp>
      <p:sp>
        <p:nvSpPr>
          <p:cNvPr id="8" name="Rectangle 7">
            <a:extLst>
              <a:ext uri="{FF2B5EF4-FFF2-40B4-BE49-F238E27FC236}">
                <a16:creationId xmlns:a16="http://schemas.microsoft.com/office/drawing/2014/main" id="{913BE60F-4FAD-4BF5-B8A2-11EB3A9D2EDB}"/>
              </a:ext>
            </a:extLst>
          </p:cNvPr>
          <p:cNvSpPr/>
          <p:nvPr/>
        </p:nvSpPr>
        <p:spPr>
          <a:xfrm>
            <a:off x="3689455" y="2447365"/>
            <a:ext cx="3373039" cy="461665"/>
          </a:xfrm>
          <a:prstGeom prst="rect">
            <a:avLst/>
          </a:prstGeom>
        </p:spPr>
        <p:txBody>
          <a:bodyPr wrap="none">
            <a:spAutoFit/>
          </a:bodyPr>
          <a:lstStyle/>
          <a:p>
            <a:pPr marL="457200">
              <a:spcAft>
                <a:spcPts val="0"/>
              </a:spcAft>
            </a:pPr>
            <a:r>
              <a:rPr lang="en-IN" sz="2400" b="1" dirty="0">
                <a:latin typeface="Gabriola" panose="04040605051002020D02" pitchFamily="82" charset="0"/>
                <a:ea typeface="Arial" panose="020B0604020202020204" pitchFamily="34" charset="0"/>
              </a:rPr>
              <a:t>Statistical summary of crimes</a:t>
            </a:r>
            <a:endParaRPr lang="en-IN" sz="2400" dirty="0">
              <a:effectLst/>
              <a:latin typeface="Gabriola" panose="04040605051002020D02" pitchFamily="82" charset="0"/>
              <a:ea typeface="Times New Roman" panose="02020603050405020304" pitchFamily="18" charset="0"/>
            </a:endParaRPr>
          </a:p>
        </p:txBody>
      </p:sp>
    </p:spTree>
    <p:extLst>
      <p:ext uri="{BB962C8B-B14F-4D97-AF65-F5344CB8AC3E}">
        <p14:creationId xmlns:p14="http://schemas.microsoft.com/office/powerpoint/2010/main" val="2492040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2DD9C-3D92-4B6E-B4CD-65F2357170F4}"/>
              </a:ext>
            </a:extLst>
          </p:cNvPr>
          <p:cNvSpPr>
            <a:spLocks noGrp="1"/>
          </p:cNvSpPr>
          <p:nvPr>
            <p:ph type="title"/>
          </p:nvPr>
        </p:nvSpPr>
        <p:spPr>
          <a:xfrm>
            <a:off x="0" y="5231625"/>
            <a:ext cx="10409019" cy="453051"/>
          </a:xfrm>
        </p:spPr>
        <p:txBody>
          <a:bodyPr>
            <a:normAutofit fontScale="90000"/>
          </a:bodyPr>
          <a:lstStyle/>
          <a:p>
            <a:r>
              <a:rPr lang="en-IN" b="1" dirty="0">
                <a:latin typeface="Gabriola" panose="04040605051002020D02" pitchFamily="82" charset="0"/>
              </a:rPr>
              <a:t>Comparing five boroughs with the highest crime rate during the year 2016 it is evident that Westminster has the highest crimes recorded followed by Lambeth, Southwark, Newham and Tower Hamlets. Westminster has a significantly higher crime rate than the other 4 boroughs</a:t>
            </a:r>
            <a:endParaRPr lang="en-IN" dirty="0">
              <a:latin typeface="Gabriola" panose="04040605051002020D02" pitchFamily="82" charset="0"/>
            </a:endParaRPr>
          </a:p>
        </p:txBody>
      </p:sp>
      <p:pic>
        <p:nvPicPr>
          <p:cNvPr id="6" name="Picture Placeholder 5">
            <a:extLst>
              <a:ext uri="{FF2B5EF4-FFF2-40B4-BE49-F238E27FC236}">
                <a16:creationId xmlns:a16="http://schemas.microsoft.com/office/drawing/2014/main" id="{4AA1EA5D-C847-4B93-B35C-8CCF070D9922}"/>
              </a:ext>
            </a:extLst>
          </p:cNvPr>
          <p:cNvPicPr>
            <a:picLocks noGrp="1" noChangeAspect="1"/>
          </p:cNvPicPr>
          <p:nvPr>
            <p:ph type="pic" idx="1"/>
          </p:nvPr>
        </p:nvPicPr>
        <p:blipFill rotWithShape="1">
          <a:blip r:embed="rId2"/>
          <a:srcRect t="-3310" b="1"/>
          <a:stretch/>
        </p:blipFill>
        <p:spPr>
          <a:xfrm>
            <a:off x="2285002" y="709567"/>
            <a:ext cx="6008301" cy="3871398"/>
          </a:xfrm>
        </p:spPr>
      </p:pic>
      <p:sp>
        <p:nvSpPr>
          <p:cNvPr id="7" name="Rectangle 6">
            <a:extLst>
              <a:ext uri="{FF2B5EF4-FFF2-40B4-BE49-F238E27FC236}">
                <a16:creationId xmlns:a16="http://schemas.microsoft.com/office/drawing/2014/main" id="{02F8D003-D127-4F1F-B761-489E8F8F70B7}"/>
              </a:ext>
            </a:extLst>
          </p:cNvPr>
          <p:cNvSpPr/>
          <p:nvPr/>
        </p:nvSpPr>
        <p:spPr>
          <a:xfrm>
            <a:off x="2546857" y="209584"/>
            <a:ext cx="4390946" cy="369332"/>
          </a:xfrm>
          <a:prstGeom prst="rect">
            <a:avLst/>
          </a:prstGeom>
        </p:spPr>
        <p:txBody>
          <a:bodyPr wrap="none">
            <a:spAutoFit/>
          </a:bodyPr>
          <a:lstStyle/>
          <a:p>
            <a:pPr algn="ctr">
              <a:spcAft>
                <a:spcPts val="0"/>
              </a:spcAft>
            </a:pPr>
            <a:r>
              <a:rPr lang="en-IN" b="1" dirty="0">
                <a:latin typeface="Arial" panose="020B0604020202020204" pitchFamily="34" charset="0"/>
                <a:ea typeface="Arial" panose="020B0604020202020204" pitchFamily="34" charset="0"/>
              </a:rPr>
              <a:t>Boroughs with the highest crime rates</a:t>
            </a: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7248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id="{6311A6F7-97F0-4E30-83E5-8E3ABD226184}"/>
              </a:ext>
            </a:extLst>
          </p:cNvPr>
          <p:cNvPicPr>
            <a:picLocks noChangeAspect="1"/>
          </p:cNvPicPr>
          <p:nvPr/>
        </p:nvPicPr>
        <p:blipFill rotWithShape="1">
          <a:blip r:embed="rId2"/>
          <a:srcRect l="-129" t="-386" r="129" b="-325"/>
          <a:stretch/>
        </p:blipFill>
        <p:spPr>
          <a:xfrm>
            <a:off x="1834984" y="575007"/>
            <a:ext cx="6573911" cy="4058074"/>
          </a:xfrm>
          <a:prstGeom prst="rect">
            <a:avLst/>
          </a:prstGeom>
        </p:spPr>
      </p:pic>
      <p:sp>
        <p:nvSpPr>
          <p:cNvPr id="3" name="Rectangle 2">
            <a:extLst>
              <a:ext uri="{FF2B5EF4-FFF2-40B4-BE49-F238E27FC236}">
                <a16:creationId xmlns:a16="http://schemas.microsoft.com/office/drawing/2014/main" id="{21F1500A-4E81-414A-B2A3-3E70F84C78DD}"/>
              </a:ext>
            </a:extLst>
          </p:cNvPr>
          <p:cNvSpPr/>
          <p:nvPr/>
        </p:nvSpPr>
        <p:spPr>
          <a:xfrm>
            <a:off x="2214920" y="124616"/>
            <a:ext cx="4750018" cy="369332"/>
          </a:xfrm>
          <a:prstGeom prst="rect">
            <a:avLst/>
          </a:prstGeom>
        </p:spPr>
        <p:txBody>
          <a:bodyPr wrap="none">
            <a:spAutoFit/>
          </a:bodyPr>
          <a:lstStyle/>
          <a:p>
            <a:pPr marL="457200">
              <a:spcAft>
                <a:spcPts val="0"/>
              </a:spcAft>
            </a:pPr>
            <a:r>
              <a:rPr lang="en-IN" b="1" dirty="0">
                <a:latin typeface="Arial" panose="020B0604020202020204" pitchFamily="34" charset="0"/>
                <a:ea typeface="Arial" panose="020B0604020202020204" pitchFamily="34" charset="0"/>
              </a:rPr>
              <a:t>Boroughs with the lowest crime rates</a:t>
            </a:r>
            <a:endParaRPr lang="en-IN" sz="2000" dirty="0">
              <a:latin typeface="Times New Roman" panose="02020603050405020304" pitchFamily="18" charset="0"/>
              <a:ea typeface="Times New Roman" panose="02020603050405020304" pitchFamily="18" charset="0"/>
            </a:endParaRPr>
          </a:p>
        </p:txBody>
      </p:sp>
      <p:sp>
        <p:nvSpPr>
          <p:cNvPr id="4" name="Title 1">
            <a:extLst>
              <a:ext uri="{FF2B5EF4-FFF2-40B4-BE49-F238E27FC236}">
                <a16:creationId xmlns:a16="http://schemas.microsoft.com/office/drawing/2014/main" id="{81456C14-25BA-4C34-A479-A373C8A71C5A}"/>
              </a:ext>
            </a:extLst>
          </p:cNvPr>
          <p:cNvSpPr txBox="1">
            <a:spLocks/>
          </p:cNvSpPr>
          <p:nvPr/>
        </p:nvSpPr>
        <p:spPr>
          <a:xfrm>
            <a:off x="0" y="4779497"/>
            <a:ext cx="9693546" cy="622971"/>
          </a:xfrm>
          <a:prstGeom prst="rect">
            <a:avLst/>
          </a:prstGeom>
        </p:spPr>
        <p:txBody>
          <a:bodyPr>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342900" indent="-342900">
              <a:buFont typeface="Arial" panose="020B0604020202020204" pitchFamily="34" charset="0"/>
              <a:buChar char="•"/>
            </a:pPr>
            <a:r>
              <a:rPr lang="en-IN" sz="2000" b="1" dirty="0">
                <a:latin typeface="Gabriola" panose="04040605051002020D02" pitchFamily="82" charset="0"/>
              </a:rPr>
              <a:t>Comparing five boroughs with the lowest crime rate during the year 2016, City of London has the lowest recorded crimes followed by Kingston upon Thames, Sutton, Richmond upon Thames and Merton</a:t>
            </a:r>
            <a:endParaRPr lang="en-IN" sz="2000" dirty="0">
              <a:latin typeface="Gabriola" panose="04040605051002020D02" pitchFamily="82" charset="0"/>
            </a:endParaRPr>
          </a:p>
        </p:txBody>
      </p:sp>
      <p:sp>
        <p:nvSpPr>
          <p:cNvPr id="5" name="Text Placeholder 3">
            <a:extLst>
              <a:ext uri="{FF2B5EF4-FFF2-40B4-BE49-F238E27FC236}">
                <a16:creationId xmlns:a16="http://schemas.microsoft.com/office/drawing/2014/main" id="{DFEFA5DA-12D8-4DDA-BC31-436D97B3C6B5}"/>
              </a:ext>
            </a:extLst>
          </p:cNvPr>
          <p:cNvSpPr txBox="1">
            <a:spLocks/>
          </p:cNvSpPr>
          <p:nvPr/>
        </p:nvSpPr>
        <p:spPr>
          <a:xfrm>
            <a:off x="0" y="5548883"/>
            <a:ext cx="11725836" cy="62297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IN" sz="2000" b="1" dirty="0">
                <a:latin typeface="Gabriola" panose="04040605051002020D02" pitchFamily="82" charset="0"/>
              </a:rPr>
              <a:t>City of London has a significantly lower crime rate because it </a:t>
            </a:r>
            <a:r>
              <a:rPr lang="en-IN" sz="2000" b="1" dirty="0" err="1">
                <a:latin typeface="Gabriola" panose="04040605051002020D02" pitchFamily="82" charset="0"/>
              </a:rPr>
              <a:t>i</a:t>
            </a:r>
            <a:r>
              <a:rPr lang="en-IN" sz="2000" b="1" dirty="0">
                <a:latin typeface="Gabriola" panose="04040605051002020D02" pitchFamily="82" charset="0"/>
              </a:rPr>
              <a:t> is the 33rd principal division of Greater London but it is not a London borough. It has an area of 1.12 square miles and a population of 7000 as of 2013 which suggests that it is a small area</a:t>
            </a:r>
            <a:endParaRPr lang="en-IN" sz="2000" dirty="0">
              <a:latin typeface="Gabriola" panose="04040605051002020D02" pitchFamily="82" charset="0"/>
            </a:endParaRPr>
          </a:p>
        </p:txBody>
      </p:sp>
      <p:sp>
        <p:nvSpPr>
          <p:cNvPr id="6" name="Rectangle 5">
            <a:extLst>
              <a:ext uri="{FF2B5EF4-FFF2-40B4-BE49-F238E27FC236}">
                <a16:creationId xmlns:a16="http://schemas.microsoft.com/office/drawing/2014/main" id="{CD822C65-1882-4AB9-B69D-AB901855CB26}"/>
              </a:ext>
            </a:extLst>
          </p:cNvPr>
          <p:cNvSpPr/>
          <p:nvPr/>
        </p:nvSpPr>
        <p:spPr>
          <a:xfrm>
            <a:off x="-316546" y="6318270"/>
            <a:ext cx="11522428" cy="415114"/>
          </a:xfrm>
          <a:prstGeom prst="rect">
            <a:avLst/>
          </a:prstGeom>
        </p:spPr>
        <p:txBody>
          <a:bodyPr wrap="square">
            <a:spAutoFit/>
          </a:bodyPr>
          <a:lstStyle/>
          <a:p>
            <a:pPr marL="685800" marR="292100" indent="-342900">
              <a:lnSpc>
                <a:spcPct val="115000"/>
              </a:lnSpc>
              <a:spcAft>
                <a:spcPts val="0"/>
              </a:spcAft>
              <a:buFont typeface="Arial" panose="020B0604020202020204" pitchFamily="34" charset="0"/>
              <a:buChar char="•"/>
            </a:pPr>
            <a:r>
              <a:rPr lang="en-IN" sz="2000" b="1" dirty="0">
                <a:latin typeface="Gabriola" panose="04040605051002020D02" pitchFamily="82" charset="0"/>
                <a:ea typeface="Arial" panose="020B0604020202020204" pitchFamily="34" charset="0"/>
              </a:rPr>
              <a:t>We will consider the next borough with the lowest crime rate as the safest borough in London which is Kingston upon Thames.</a:t>
            </a:r>
            <a:endParaRPr lang="en-IN" sz="2000" dirty="0">
              <a:latin typeface="Gabriola" panose="04040605051002020D02" pitchFamily="82" charset="0"/>
              <a:ea typeface="Times New Roman" panose="02020603050405020304" pitchFamily="18" charset="0"/>
            </a:endParaRPr>
          </a:p>
        </p:txBody>
      </p:sp>
    </p:spTree>
    <p:extLst>
      <p:ext uri="{BB962C8B-B14F-4D97-AF65-F5344CB8AC3E}">
        <p14:creationId xmlns:p14="http://schemas.microsoft.com/office/powerpoint/2010/main" val="369721574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398</TotalTime>
  <Words>1637</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Gabriola</vt:lpstr>
      <vt:lpstr>Times New Roman</vt:lpstr>
      <vt:lpstr>Trebuchet MS</vt:lpstr>
      <vt:lpstr>Berlin</vt:lpstr>
      <vt:lpstr>The Battle of Neighbourhoods     By G. PRADEEP </vt:lpstr>
      <vt:lpstr>Introduction</vt:lpstr>
      <vt:lpstr>PowerPoint Presentation</vt:lpstr>
      <vt:lpstr>Data Acquisition and Cleaning </vt:lpstr>
      <vt:lpstr>Data Cleaning </vt:lpstr>
      <vt:lpstr>PowerPoint Presentation</vt:lpstr>
      <vt:lpstr>Methodology </vt:lpstr>
      <vt:lpstr>Comparing five boroughs with the highest crime rate during the year 2016 it is evident that Westminster has the highest crimes recorded followed by Lambeth, Southwark, Newham and Tower Hamlets. Westminster has a significantly higher crime rate than the other 4 boroughs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Discussion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pradeep reddy</dc:creator>
  <cp:lastModifiedBy>pradeep reddy</cp:lastModifiedBy>
  <cp:revision>21</cp:revision>
  <dcterms:created xsi:type="dcterms:W3CDTF">2019-11-22T05:34:35Z</dcterms:created>
  <dcterms:modified xsi:type="dcterms:W3CDTF">2019-11-22T12:12:59Z</dcterms:modified>
</cp:coreProperties>
</file>