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258" r:id="rId5"/>
    <p:sldId id="260" r:id="rId6"/>
    <p:sldId id="273" r:id="rId7"/>
    <p:sldId id="261" r:id="rId8"/>
    <p:sldId id="269" r:id="rId9"/>
    <p:sldId id="271" r:id="rId10"/>
    <p:sldId id="263" r:id="rId11"/>
    <p:sldId id="272" r:id="rId12"/>
    <p:sldId id="264" r:id="rId13"/>
    <p:sldId id="266" r:id="rId14"/>
    <p:sldId id="267" r:id="rId15"/>
    <p:sldId id="268" r:id="rId16"/>
    <p:sldId id="274" r:id="rId17"/>
    <p:sldId id="275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823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73" autoAdjust="0"/>
  </p:normalViewPr>
  <p:slideViewPr>
    <p:cSldViewPr showGuides="1">
      <p:cViewPr varScale="1">
        <p:scale>
          <a:sx n="91" d="100"/>
          <a:sy n="91" d="100"/>
        </p:scale>
        <p:origin x="-1404" y="-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52" y="2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744DE3E1-2B9E-49C5-BD3E-B2AD19303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2736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7F86FCD7-E4C8-4A29-97B0-223B804A54B0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BBA9060-EB69-4156-B1BC-E48F49C60E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70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399"/>
            <a:ext cx="7772400" cy="914401"/>
          </a:xfrm>
        </p:spPr>
        <p:txBody>
          <a:bodyPr>
            <a:normAutofit/>
          </a:bodyPr>
          <a:lstStyle>
            <a:lvl1pPr>
              <a:defRPr sz="2400" baseline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246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8CB24AA5-079D-4153-95EB-1A4B692BD45C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" y="6362700"/>
            <a:ext cx="2133600" cy="365125"/>
          </a:xfrm>
        </p:spPr>
        <p:txBody>
          <a:bodyPr/>
          <a:lstStyle/>
          <a:p>
            <a:fld id="{E876F8E0-2025-4B23-AE62-C19C03E89A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9" y="6309878"/>
            <a:ext cx="1641465" cy="471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9" y="6309878"/>
            <a:ext cx="1641465" cy="47192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b" anchorCtr="0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b" anchorCtr="0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4AA5-079D-4153-95EB-1A4B692BD45C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F8E0-2025-4B23-AE62-C19C03E89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F8E0-2025-4B23-AE62-C19C03E89A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b" anchorCtr="0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F8E0-2025-4B23-AE62-C19C03E89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b" anchorCtr="0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F8E0-2025-4B23-AE62-C19C03E89A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b" anchorCtr="0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4AA5-079D-4153-95EB-1A4B692BD45C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E876F8E0-2025-4B23-AE62-C19C03E89A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0" y="6511724"/>
            <a:ext cx="990600" cy="28479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D8233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0" y="6511724"/>
            <a:ext cx="990600" cy="2847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D8233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54" r:id="rId7"/>
  </p:sldLayoutIdLst>
  <p:transition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pun-20-5084\Workspace\Shared_Data\X590_Hybrid_Charger_Shared_Drive\X590_LATTE_EXC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905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Segoe UI Light" pitchFamily="34" charset="0"/>
              </a:rPr>
              <a:t>Automated Diagnostics Using LATTE</a:t>
            </a:r>
            <a:endParaRPr lang="en-US" sz="5400" dirty="0">
              <a:latin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5607" y="636704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egoe UI Light" pitchFamily="34" charset="0"/>
                <a:cs typeface="Arial" pitchFamily="34" charset="0"/>
              </a:rPr>
              <a:t>Feb 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4800600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1200" dirty="0" smtClean="0">
                <a:latin typeface="Segoe UI Light" pitchFamily="34" charset="0"/>
              </a:rPr>
              <a:t>Author:</a:t>
            </a:r>
          </a:p>
          <a:p>
            <a:r>
              <a:rPr lang="en-US" sz="1200" dirty="0" smtClean="0">
                <a:latin typeface="Segoe UI Light" pitchFamily="34" charset="0"/>
              </a:rPr>
              <a:t>                          Pradeep Singh</a:t>
            </a:r>
            <a:endParaRPr lang="en-US" sz="1200" dirty="0">
              <a:latin typeface="Segoe UI Light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Steps for Automated Diagnostics using LATTE </a:t>
            </a:r>
            <a:r>
              <a:rPr lang="en-US" dirty="0"/>
              <a:t>	</a:t>
            </a: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381000"/>
          </a:xfrm>
        </p:spPr>
        <p:txBody>
          <a:bodyPr>
            <a:noAutofit/>
          </a:bodyPr>
          <a:lstStyle/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3. </a:t>
            </a:r>
            <a:r>
              <a:rPr lang="es-ES_tradnl" sz="1400" dirty="0" err="1" smtClean="0">
                <a:latin typeface="Segoe UI Light" pitchFamily="34" charset="0"/>
              </a:rPr>
              <a:t>On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clicking</a:t>
            </a:r>
            <a:r>
              <a:rPr lang="es-ES_tradnl" sz="1400" dirty="0" smtClean="0">
                <a:latin typeface="Segoe UI Light" pitchFamily="34" charset="0"/>
              </a:rPr>
              <a:t> “</a:t>
            </a:r>
            <a:r>
              <a:rPr lang="es-ES_tradnl" sz="1400" b="1" dirty="0" err="1" smtClean="0">
                <a:latin typeface="Segoe UI Light" pitchFamily="34" charset="0"/>
              </a:rPr>
              <a:t>Generate</a:t>
            </a:r>
            <a:r>
              <a:rPr lang="es-ES_tradnl" sz="1400" b="1" dirty="0" smtClean="0">
                <a:latin typeface="Segoe UI Light" pitchFamily="34" charset="0"/>
              </a:rPr>
              <a:t> Script</a:t>
            </a:r>
            <a:r>
              <a:rPr lang="es-ES_tradnl" sz="1400" dirty="0" smtClean="0">
                <a:latin typeface="Segoe UI Light" pitchFamily="34" charset="0"/>
              </a:rPr>
              <a:t>” </a:t>
            </a:r>
            <a:r>
              <a:rPr lang="es-ES_tradnl" sz="1400" dirty="0" err="1" smtClean="0">
                <a:latin typeface="Segoe UI Light" pitchFamily="34" charset="0"/>
              </a:rPr>
              <a:t>button</a:t>
            </a:r>
            <a:r>
              <a:rPr lang="es-ES_tradnl" sz="1400" dirty="0" smtClean="0">
                <a:latin typeface="Segoe UI Light" pitchFamily="34" charset="0"/>
              </a:rPr>
              <a:t> , </a:t>
            </a:r>
            <a:r>
              <a:rPr lang="es-ES_tradnl" sz="1400" dirty="0" err="1" smtClean="0">
                <a:latin typeface="Segoe UI Light" pitchFamily="34" charset="0"/>
              </a:rPr>
              <a:t>following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window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will</a:t>
            </a:r>
            <a:r>
              <a:rPr lang="es-ES_tradnl" sz="1400" dirty="0" smtClean="0">
                <a:latin typeface="Segoe UI Light" pitchFamily="34" charset="0"/>
              </a:rPr>
              <a:t> open :</a:t>
            </a:r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None/>
            </a:pPr>
            <a:r>
              <a:rPr lang="en-GB" sz="1400" b="1" dirty="0" smtClean="0"/>
              <a:t>	</a:t>
            </a: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dirty="0" smtClean="0">
              <a:sym typeface="Wingdings" pitchFamily="2" charset="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419600" y="2362200"/>
            <a:ext cx="2743200" cy="2133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24000" y="4495800"/>
            <a:ext cx="3124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6600" y="19005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Latte script for the </a:t>
            </a:r>
            <a:r>
              <a:rPr lang="en-US" sz="1200" dirty="0" err="1" smtClean="0">
                <a:latin typeface="Segoe UI Light" pitchFamily="34" charset="0"/>
              </a:rPr>
              <a:t>testcases</a:t>
            </a:r>
            <a:r>
              <a:rPr lang="en-US" sz="1200" dirty="0" smtClean="0">
                <a:latin typeface="Segoe UI Light" pitchFamily="34" charset="0"/>
              </a:rPr>
              <a:t> generated.</a:t>
            </a:r>
            <a:endParaRPr lang="en-US" sz="1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6438900" cy="433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Steps for Automated Diagnostics using LATTE </a:t>
            </a:r>
            <a:r>
              <a:rPr lang="en-US" dirty="0"/>
              <a:t>	</a:t>
            </a: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381000"/>
          </a:xfrm>
        </p:spPr>
        <p:txBody>
          <a:bodyPr>
            <a:noAutofit/>
          </a:bodyPr>
          <a:lstStyle/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4. </a:t>
            </a:r>
            <a:r>
              <a:rPr lang="es-ES_tradnl" sz="1400" dirty="0" err="1" smtClean="0">
                <a:latin typeface="Segoe UI Light" pitchFamily="34" charset="0"/>
              </a:rPr>
              <a:t>Enter</a:t>
            </a:r>
            <a:r>
              <a:rPr lang="es-ES_tradnl" sz="1400" dirty="0" smtClean="0">
                <a:latin typeface="Segoe UI Light" pitchFamily="34" charset="0"/>
              </a:rPr>
              <a:t> Y </a:t>
            </a:r>
            <a:r>
              <a:rPr lang="es-ES_tradnl" sz="1400" dirty="0" err="1" smtClean="0">
                <a:latin typeface="Segoe UI Light" pitchFamily="34" charset="0"/>
              </a:rPr>
              <a:t>to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start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execution</a:t>
            </a:r>
            <a:r>
              <a:rPr lang="es-ES_tradnl" sz="1400" dirty="0" smtClean="0">
                <a:latin typeface="Segoe UI Light" pitchFamily="34" charset="0"/>
              </a:rPr>
              <a:t> of LATTE script </a:t>
            </a:r>
            <a:r>
              <a:rPr lang="es-ES_tradnl" sz="1400" dirty="0" err="1" smtClean="0">
                <a:latin typeface="Segoe UI Light" pitchFamily="34" charset="0"/>
              </a:rPr>
              <a:t>for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the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testcases</a:t>
            </a:r>
            <a:r>
              <a:rPr lang="es-ES_tradnl" sz="1400" dirty="0" smtClean="0">
                <a:latin typeface="Segoe UI Light" pitchFamily="34" charset="0"/>
              </a:rPr>
              <a:t>:</a:t>
            </a:r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None/>
            </a:pPr>
            <a:r>
              <a:rPr lang="en-GB" sz="1400" b="1" dirty="0" smtClean="0"/>
              <a:t>	</a:t>
            </a: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dirty="0" smtClean="0"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5800" y="5029200"/>
            <a:ext cx="2743200" cy="6073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86600" y="47244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err="1" smtClean="0">
                <a:latin typeface="Segoe UI Light" pitchFamily="34" charset="0"/>
              </a:rPr>
              <a:t>Enter</a:t>
            </a:r>
            <a:r>
              <a:rPr lang="es-ES_tradnl" sz="1200" dirty="0" smtClean="0">
                <a:latin typeface="Segoe UI Light" pitchFamily="34" charset="0"/>
              </a:rPr>
              <a:t> Y </a:t>
            </a:r>
            <a:r>
              <a:rPr lang="es-ES_tradnl" sz="1200" dirty="0" err="1" smtClean="0">
                <a:latin typeface="Segoe UI Light" pitchFamily="34" charset="0"/>
              </a:rPr>
              <a:t>to</a:t>
            </a:r>
            <a:r>
              <a:rPr lang="es-ES_tradnl" sz="1200" dirty="0" smtClean="0">
                <a:latin typeface="Segoe UI Light" pitchFamily="34" charset="0"/>
              </a:rPr>
              <a:t> </a:t>
            </a:r>
            <a:r>
              <a:rPr lang="es-ES_tradnl" sz="1200" dirty="0" err="1" smtClean="0">
                <a:latin typeface="Segoe UI Light" pitchFamily="34" charset="0"/>
              </a:rPr>
              <a:t>start</a:t>
            </a:r>
            <a:r>
              <a:rPr lang="es-ES_tradnl" sz="1200" dirty="0" smtClean="0">
                <a:latin typeface="Segoe UI Light" pitchFamily="34" charset="0"/>
              </a:rPr>
              <a:t> </a:t>
            </a:r>
            <a:r>
              <a:rPr lang="es-ES_tradnl" sz="1200" dirty="0" err="1" smtClean="0">
                <a:latin typeface="Segoe UI Light" pitchFamily="34" charset="0"/>
              </a:rPr>
              <a:t>execution</a:t>
            </a:r>
            <a:endParaRPr lang="en-US" sz="1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6705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Steps for Automated Diagnostics using LATTE </a:t>
            </a:r>
            <a:r>
              <a:rPr lang="en-US" dirty="0"/>
              <a:t>	</a:t>
            </a: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609600"/>
          </a:xfrm>
        </p:spPr>
        <p:txBody>
          <a:bodyPr>
            <a:noAutofit/>
          </a:bodyPr>
          <a:lstStyle/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5. </a:t>
            </a:r>
            <a:r>
              <a:rPr lang="es-ES_tradnl" sz="1400" dirty="0" err="1" smtClean="0">
                <a:latin typeface="Segoe UI Light" pitchFamily="34" charset="0"/>
              </a:rPr>
              <a:t>You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will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see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following</a:t>
            </a:r>
            <a:r>
              <a:rPr lang="es-ES_tradnl" sz="1400" dirty="0" smtClean="0">
                <a:latin typeface="Segoe UI Light" pitchFamily="34" charset="0"/>
              </a:rPr>
              <a:t> status once </a:t>
            </a:r>
            <a:r>
              <a:rPr lang="es-ES_tradnl" sz="1400" dirty="0" err="1" smtClean="0">
                <a:latin typeface="Segoe UI Light" pitchFamily="34" charset="0"/>
              </a:rPr>
              <a:t>the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execution</a:t>
            </a:r>
            <a:r>
              <a:rPr lang="es-ES_tradnl" sz="1400" dirty="0" smtClean="0">
                <a:latin typeface="Segoe UI Light" pitchFamily="34" charset="0"/>
              </a:rPr>
              <a:t> of LATTE script </a:t>
            </a:r>
            <a:r>
              <a:rPr lang="es-ES_tradnl" sz="1400" dirty="0" err="1" smtClean="0">
                <a:latin typeface="Segoe UI Light" pitchFamily="34" charset="0"/>
              </a:rPr>
              <a:t>starts</a:t>
            </a:r>
            <a:r>
              <a:rPr lang="es-ES_tradnl" sz="1400" dirty="0" smtClean="0">
                <a:latin typeface="Segoe UI Light" pitchFamily="34" charset="0"/>
              </a:rPr>
              <a:t> :</a:t>
            </a:r>
          </a:p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     </a:t>
            </a:r>
            <a:r>
              <a:rPr lang="es-ES_tradnl" sz="1400" dirty="0" err="1" smtClean="0">
                <a:latin typeface="Segoe UI Light" pitchFamily="34" charset="0"/>
              </a:rPr>
              <a:t>Before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execution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make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sure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that</a:t>
            </a:r>
            <a:r>
              <a:rPr lang="es-ES_tradnl" sz="1400" dirty="0" smtClean="0">
                <a:latin typeface="Segoe UI Light" pitchFamily="34" charset="0"/>
              </a:rPr>
              <a:t> hardware </a:t>
            </a:r>
            <a:r>
              <a:rPr lang="es-ES_tradnl" sz="1400" dirty="0" err="1" smtClean="0">
                <a:latin typeface="Segoe UI Light" pitchFamily="34" charset="0"/>
              </a:rPr>
              <a:t>is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powered</a:t>
            </a:r>
            <a:r>
              <a:rPr lang="es-ES_tradnl" sz="1400" dirty="0" smtClean="0">
                <a:latin typeface="Segoe UI Light" pitchFamily="34" charset="0"/>
              </a:rPr>
              <a:t> up and </a:t>
            </a:r>
            <a:r>
              <a:rPr lang="es-ES_tradnl" sz="1400" dirty="0" err="1" smtClean="0">
                <a:latin typeface="Segoe UI Light" pitchFamily="34" charset="0"/>
              </a:rPr>
              <a:t>connected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to</a:t>
            </a:r>
            <a:r>
              <a:rPr lang="es-ES_tradnl" sz="1400" dirty="0" smtClean="0">
                <a:latin typeface="Segoe UI Light" pitchFamily="34" charset="0"/>
              </a:rPr>
              <a:t> PC </a:t>
            </a:r>
            <a:r>
              <a:rPr lang="es-ES_tradnl" sz="1400" dirty="0" err="1" smtClean="0">
                <a:latin typeface="Segoe UI Light" pitchFamily="34" charset="0"/>
              </a:rPr>
              <a:t>via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CANcase</a:t>
            </a:r>
            <a:r>
              <a:rPr lang="es-ES_tradnl" sz="1400" dirty="0" smtClean="0">
                <a:latin typeface="Segoe UI Light" pitchFamily="34" charset="0"/>
              </a:rPr>
              <a:t>.</a:t>
            </a:r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None/>
            </a:pPr>
            <a:r>
              <a:rPr lang="en-GB" sz="1400" b="1" dirty="0" smtClean="0"/>
              <a:t>	</a:t>
            </a: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Steps for Automated Diagnostics using LATTE </a:t>
            </a:r>
            <a:r>
              <a:rPr lang="en-US" dirty="0"/>
              <a:t>	</a:t>
            </a: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609600"/>
          </a:xfrm>
        </p:spPr>
        <p:txBody>
          <a:bodyPr>
            <a:noAutofit/>
          </a:bodyPr>
          <a:lstStyle/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6. </a:t>
            </a:r>
            <a:r>
              <a:rPr lang="es-ES_tradnl" sz="1400" dirty="0" err="1" smtClean="0">
                <a:latin typeface="Segoe UI Light" pitchFamily="34" charset="0"/>
              </a:rPr>
              <a:t>After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execution</a:t>
            </a:r>
            <a:r>
              <a:rPr lang="es-ES_tradnl" sz="1400" dirty="0" smtClean="0">
                <a:latin typeface="Segoe UI Light" pitchFamily="34" charset="0"/>
              </a:rPr>
              <a:t> of script </a:t>
            </a:r>
            <a:r>
              <a:rPr lang="es-ES_tradnl" sz="1400" dirty="0" err="1" smtClean="0">
                <a:latin typeface="Segoe UI Light" pitchFamily="34" charset="0"/>
              </a:rPr>
              <a:t>is</a:t>
            </a:r>
            <a:r>
              <a:rPr lang="es-ES_tradnl" sz="1400" dirty="0" smtClean="0">
                <a:latin typeface="Segoe UI Light" pitchFamily="34" charset="0"/>
              </a:rPr>
              <a:t> complete , </a:t>
            </a:r>
            <a:r>
              <a:rPr lang="es-ES_tradnl" sz="1400" dirty="0" err="1" smtClean="0">
                <a:latin typeface="Segoe UI Light" pitchFamily="34" charset="0"/>
              </a:rPr>
              <a:t>it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will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generate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corresponding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report</a:t>
            </a:r>
            <a:r>
              <a:rPr lang="es-ES_tradnl" sz="1400" dirty="0" smtClean="0">
                <a:latin typeface="Segoe UI Light" pitchFamily="34" charset="0"/>
              </a:rPr>
              <a:t> as </a:t>
            </a:r>
            <a:r>
              <a:rPr lang="es-ES_tradnl" sz="1400" dirty="0" err="1" smtClean="0">
                <a:latin typeface="Segoe UI Light" pitchFamily="34" charset="0"/>
              </a:rPr>
              <a:t>shown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below</a:t>
            </a:r>
            <a:r>
              <a:rPr lang="es-ES_tradnl" sz="1400" dirty="0" smtClean="0">
                <a:latin typeface="Segoe UI Light" pitchFamily="34" charset="0"/>
              </a:rPr>
              <a:t>:</a:t>
            </a:r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None/>
            </a:pPr>
            <a:r>
              <a:rPr lang="en-GB" sz="1400" b="1" dirty="0" smtClean="0"/>
              <a:t>	</a:t>
            </a: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dirty="0" smtClean="0"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Steps for Automated Diagnostics using LATTE </a:t>
            </a:r>
            <a:r>
              <a:rPr lang="en-US" dirty="0"/>
              <a:t>	</a:t>
            </a: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304800" y="1066800"/>
            <a:ext cx="8001000" cy="609600"/>
          </a:xfrm>
        </p:spPr>
        <p:txBody>
          <a:bodyPr>
            <a:noAutofit/>
          </a:bodyPr>
          <a:lstStyle/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7. </a:t>
            </a:r>
            <a:r>
              <a:rPr lang="es-ES_tradnl" sz="1400" dirty="0" err="1" smtClean="0">
                <a:latin typeface="Segoe UI Light" pitchFamily="34" charset="0"/>
              </a:rPr>
              <a:t>After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execution</a:t>
            </a:r>
            <a:r>
              <a:rPr lang="es-ES_tradnl" sz="1400" dirty="0" smtClean="0">
                <a:latin typeface="Segoe UI Light" pitchFamily="34" charset="0"/>
              </a:rPr>
              <a:t> of script </a:t>
            </a:r>
            <a:r>
              <a:rPr lang="es-ES_tradnl" sz="1400" dirty="0" err="1" smtClean="0">
                <a:latin typeface="Segoe UI Light" pitchFamily="34" charset="0"/>
              </a:rPr>
              <a:t>is</a:t>
            </a:r>
            <a:r>
              <a:rPr lang="es-ES_tradnl" sz="1400" dirty="0" smtClean="0">
                <a:latin typeface="Segoe UI Light" pitchFamily="34" charset="0"/>
              </a:rPr>
              <a:t> complete , </a:t>
            </a:r>
            <a:r>
              <a:rPr lang="es-ES_tradnl" sz="1400" dirty="0" err="1" smtClean="0">
                <a:latin typeface="Segoe UI Light" pitchFamily="34" charset="0"/>
              </a:rPr>
              <a:t>the</a:t>
            </a:r>
            <a:r>
              <a:rPr lang="es-ES_tradnl" sz="1400" dirty="0" smtClean="0">
                <a:latin typeface="Segoe UI Light" pitchFamily="34" charset="0"/>
              </a:rPr>
              <a:t> folder </a:t>
            </a:r>
            <a:r>
              <a:rPr lang="es-ES_tradnl" sz="1400" b="1" dirty="0" err="1" smtClean="0">
                <a:latin typeface="Segoe UI Light" pitchFamily="34" charset="0"/>
              </a:rPr>
              <a:t>Diagnostic_Services</a:t>
            </a:r>
            <a:r>
              <a:rPr lang="es-ES_tradnl" sz="1400" b="1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will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contain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all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the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generated</a:t>
            </a:r>
            <a:r>
              <a:rPr lang="es-ES_tradnl" sz="1400" dirty="0" smtClean="0">
                <a:latin typeface="Segoe UI Light" pitchFamily="34" charset="0"/>
              </a:rPr>
              <a:t>  files </a:t>
            </a:r>
            <a:r>
              <a:rPr lang="es-ES_tradnl" sz="1400" dirty="0" err="1" smtClean="0">
                <a:latin typeface="Segoe UI Light" pitchFamily="34" charset="0"/>
              </a:rPr>
              <a:t>related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to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that</a:t>
            </a:r>
            <a:r>
              <a:rPr lang="es-ES_tradnl" sz="1400" dirty="0" smtClean="0">
                <a:latin typeface="Segoe UI Light" pitchFamily="34" charset="0"/>
              </a:rPr>
              <a:t> particular </a:t>
            </a:r>
            <a:r>
              <a:rPr lang="es-ES_tradnl" sz="1400" dirty="0" err="1" smtClean="0">
                <a:latin typeface="Segoe UI Light" pitchFamily="34" charset="0"/>
              </a:rPr>
              <a:t>testcase</a:t>
            </a:r>
            <a:r>
              <a:rPr lang="es-ES_tradnl" sz="1400" dirty="0" smtClean="0">
                <a:latin typeface="Segoe UI Light" pitchFamily="34" charset="0"/>
              </a:rPr>
              <a:t>:</a:t>
            </a:r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None/>
            </a:pPr>
            <a:r>
              <a:rPr lang="en-GB" sz="1400" b="1" dirty="0" smtClean="0"/>
              <a:t>	</a:t>
            </a: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dirty="0" smtClean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6191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810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itchFamily="34" charset="0"/>
              </a:rPr>
              <a:t>8. The batch file created “SITS-SW-280-307-TLA_IntegrationTest.bat “ can be used for future              execution of the </a:t>
            </a:r>
            <a:r>
              <a:rPr lang="en-US" sz="1400" dirty="0" err="1" smtClean="0">
                <a:latin typeface="Segoe UI Light" pitchFamily="34" charset="0"/>
              </a:rPr>
              <a:t>testcase</a:t>
            </a:r>
            <a:r>
              <a:rPr lang="en-US" sz="1400" dirty="0" smtClean="0">
                <a:latin typeface="Segoe UI Light" pitchFamily="34" charset="0"/>
              </a:rPr>
              <a:t> script .</a:t>
            </a:r>
            <a:endParaRPr lang="en-US" sz="1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Overview of Automated Diagnostics using LATTE</a:t>
            </a:r>
            <a:endParaRPr lang="en-US" b="1" dirty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1600200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n-GB" sz="1400" dirty="0" smtClean="0">
                <a:latin typeface="Segoe UI Light" pitchFamily="34" charset="0"/>
              </a:rPr>
              <a:t>Automated Diagnostics execution involves following:</a:t>
            </a:r>
          </a:p>
          <a:p>
            <a:pPr marL="342900" lvl="1" indent="-342900">
              <a:buFontTx/>
              <a:buChar char="-"/>
            </a:pPr>
            <a:endParaRPr lang="en-GB" sz="1400" dirty="0" smtClean="0">
              <a:latin typeface="Segoe UI Light" pitchFamily="34" charset="0"/>
            </a:endParaRPr>
          </a:p>
          <a:p>
            <a:pPr marL="342900" lvl="1" indent="-342900">
              <a:buFontTx/>
              <a:buChar char="-"/>
            </a:pPr>
            <a:r>
              <a:rPr lang="en-GB" sz="1400" dirty="0" smtClean="0">
                <a:latin typeface="Segoe UI Light" pitchFamily="34" charset="0"/>
              </a:rPr>
              <a:t>Set of LATTE python libraries and other support libraries in a computer .</a:t>
            </a:r>
          </a:p>
          <a:p>
            <a:pPr marL="342900" lvl="1" indent="-342900">
              <a:buFontTx/>
              <a:buChar char="-"/>
            </a:pPr>
            <a:r>
              <a:rPr lang="en-GB" sz="1400" dirty="0" smtClean="0">
                <a:latin typeface="Segoe UI Light" pitchFamily="34" charset="0"/>
              </a:rPr>
              <a:t>A Lear ECU connected to computer via </a:t>
            </a:r>
            <a:r>
              <a:rPr lang="en-GB" sz="1400" dirty="0" err="1" smtClean="0">
                <a:latin typeface="Segoe UI Light" pitchFamily="34" charset="0"/>
              </a:rPr>
              <a:t>CANcase</a:t>
            </a:r>
            <a:r>
              <a:rPr lang="en-GB" sz="1400" dirty="0" smtClean="0">
                <a:latin typeface="Segoe UI Light" pitchFamily="34" charset="0"/>
              </a:rPr>
              <a:t> that allows to perform automatic tests.</a:t>
            </a:r>
          </a:p>
          <a:p>
            <a:pPr marL="342900" lvl="1" indent="-342900">
              <a:buFontTx/>
              <a:buChar char="-"/>
            </a:pPr>
            <a:r>
              <a:rPr lang="en-GB" sz="1400" dirty="0" smtClean="0">
                <a:latin typeface="Segoe UI Light" pitchFamily="34" charset="0"/>
              </a:rPr>
              <a:t>ECU powered by power supply.</a:t>
            </a:r>
          </a:p>
          <a:p>
            <a:pPr marL="342900" lvl="1" indent="-342900">
              <a:buNone/>
            </a:pPr>
            <a:endParaRPr lang="en-GB" sz="1400" b="1" dirty="0" smtClean="0"/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None/>
            </a:pPr>
            <a:endParaRPr lang="en-GB" sz="1400" b="1" dirty="0" smtClean="0"/>
          </a:p>
        </p:txBody>
      </p:sp>
      <p:pic>
        <p:nvPicPr>
          <p:cNvPr id="6" name="53 Imagen" descr="Ordenad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010426"/>
            <a:ext cx="1625397" cy="1625397"/>
          </a:xfrm>
          <a:prstGeom prst="rect">
            <a:avLst/>
          </a:prstGeom>
        </p:spPr>
      </p:pic>
      <p:pic>
        <p:nvPicPr>
          <p:cNvPr id="8" name="61 Imagen" descr="fuente al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3959423"/>
            <a:ext cx="1525965" cy="1143000"/>
          </a:xfrm>
          <a:prstGeom prst="rect">
            <a:avLst/>
          </a:prstGeom>
        </p:spPr>
      </p:pic>
      <p:pic>
        <p:nvPicPr>
          <p:cNvPr id="11" name="34 Imagen" descr="canca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4140398"/>
            <a:ext cx="838200" cy="733425"/>
          </a:xfrm>
          <a:prstGeom prst="rect">
            <a:avLst/>
          </a:prstGeom>
        </p:spPr>
      </p:pic>
      <p:cxnSp>
        <p:nvCxnSpPr>
          <p:cNvPr id="12" name="36 Conector recto"/>
          <p:cNvCxnSpPr/>
          <p:nvPr/>
        </p:nvCxnSpPr>
        <p:spPr>
          <a:xfrm flipV="1">
            <a:off x="2286000" y="4554736"/>
            <a:ext cx="609600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8 Conector recto"/>
          <p:cNvCxnSpPr/>
          <p:nvPr/>
        </p:nvCxnSpPr>
        <p:spPr>
          <a:xfrm>
            <a:off x="3789922" y="4558152"/>
            <a:ext cx="705878" cy="1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b5ef411f-6734-4935-9073-fc233165fae9"/>
          <p:cNvPicPr>
            <a:picLocks noChangeAspect="1" noChangeArrowheads="1"/>
          </p:cNvPicPr>
          <p:nvPr/>
        </p:nvPicPr>
        <p:blipFill>
          <a:blip r:embed="rId5" cstate="print"/>
          <a:srcRect l="3370" t="20317" r="7332" b="16508"/>
          <a:stretch>
            <a:fillRect/>
          </a:stretch>
        </p:blipFill>
        <p:spPr bwMode="auto">
          <a:xfrm>
            <a:off x="4648200" y="3959423"/>
            <a:ext cx="1371600" cy="128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52 Conector recto"/>
          <p:cNvCxnSpPr/>
          <p:nvPr/>
        </p:nvCxnSpPr>
        <p:spPr>
          <a:xfrm>
            <a:off x="6096000" y="4569023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5712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itchFamily="34" charset="0"/>
              </a:rPr>
              <a:t>Computer</a:t>
            </a:r>
            <a:endParaRPr lang="en-US" sz="1400" dirty="0">
              <a:latin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487084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itchFamily="34" charset="0"/>
              </a:rPr>
              <a:t>CAN case</a:t>
            </a:r>
            <a:endParaRPr lang="en-US" sz="1400" dirty="0">
              <a:latin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itchFamily="34" charset="0"/>
              </a:rPr>
              <a:t>ECU</a:t>
            </a:r>
            <a:endParaRPr lang="en-US" sz="1400" dirty="0">
              <a:latin typeface="Segoe UI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5102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itchFamily="34" charset="0"/>
              </a:rPr>
              <a:t>Power Supply</a:t>
            </a:r>
            <a:endParaRPr lang="en-US" sz="1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83713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Tools for Automated Diagnostics using LATTE </a:t>
            </a:r>
            <a:r>
              <a:rPr lang="en-US" dirty="0"/>
              <a:t>	</a:t>
            </a: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304800" y="1371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In setup PC is needed: </a:t>
            </a: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Python 2.6.X or 2.7.X 32 bits version</a:t>
            </a: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Python Editor   </a:t>
            </a:r>
            <a:r>
              <a:rPr kumimoji="0" lang="en-GB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PyScripter</a:t>
            </a: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, latest 32 bits version available</a:t>
            </a:r>
          </a:p>
          <a:p>
            <a:pPr marL="742950" lvl="2" indent="-342900">
              <a:buFontTx/>
              <a:buChar char="-"/>
            </a:pPr>
            <a:r>
              <a:rPr lang="en-GB" sz="1400" dirty="0" smtClean="0">
                <a:latin typeface="Segoe UI Light" pitchFamily="34" charset="0"/>
                <a:sym typeface="Wingdings" pitchFamily="2" charset="2"/>
              </a:rPr>
              <a:t>Latte </a:t>
            </a:r>
            <a:r>
              <a:rPr lang="en-GB" sz="1400" dirty="0" err="1" smtClean="0">
                <a:latin typeface="Segoe UI Light" pitchFamily="34" charset="0"/>
                <a:sym typeface="Wingdings" pitchFamily="2" charset="2"/>
              </a:rPr>
              <a:t>libs</a:t>
            </a:r>
            <a:endParaRPr lang="en-GB" sz="1400" dirty="0" smtClean="0">
              <a:latin typeface="Segoe UI Light" pitchFamily="34" charset="0"/>
              <a:sym typeface="Wingdings" pitchFamily="2" charset="2"/>
            </a:endParaRPr>
          </a:p>
          <a:p>
            <a:pPr marL="742950" lvl="2" indent="-342900">
              <a:buFontTx/>
              <a:buChar char="-"/>
            </a:pPr>
            <a:r>
              <a:rPr lang="en-GB" sz="1400" dirty="0" smtClean="0">
                <a:latin typeface="Segoe UI Light" pitchFamily="34" charset="0"/>
                <a:sym typeface="Wingdings" pitchFamily="2" charset="2"/>
              </a:rPr>
              <a:t>Supporting scripts and </a:t>
            </a:r>
            <a:r>
              <a:rPr lang="en-GB" sz="1400" dirty="0" err="1" smtClean="0">
                <a:latin typeface="Segoe UI Light" pitchFamily="34" charset="0"/>
                <a:sym typeface="Wingdings" pitchFamily="2" charset="2"/>
              </a:rPr>
              <a:t>Testcase</a:t>
            </a:r>
            <a:r>
              <a:rPr lang="en-GB" sz="1400" dirty="0" smtClean="0">
                <a:latin typeface="Segoe UI Light" pitchFamily="34" charset="0"/>
                <a:sym typeface="Wingdings" pitchFamily="2" charset="2"/>
              </a:rPr>
              <a:t> template can be found at shared drive:</a:t>
            </a:r>
          </a:p>
          <a:p>
            <a:pPr marL="742950" lvl="2" indent="-342900"/>
            <a:r>
              <a:rPr lang="en-GB" sz="1400" dirty="0" smtClean="0">
                <a:latin typeface="Segoe UI Light" pitchFamily="34" charset="0"/>
                <a:sym typeface="Wingdings" pitchFamily="2" charset="2"/>
              </a:rPr>
              <a:t>        </a:t>
            </a:r>
            <a:r>
              <a:rPr lang="en-GB" sz="1400" dirty="0" smtClean="0">
                <a:latin typeface="Segoe UI Light" pitchFamily="34" charset="0"/>
                <a:sym typeface="Wingdings" pitchFamily="2" charset="2"/>
                <a:hlinkClick r:id="rId2" action="ppaction://hlinkfile"/>
              </a:rPr>
              <a:t>\\pun-20-5084\Workspace\Shared_Data\X590_Hybrid_Charger_Shared_Drive\X590_LATTE_EXCEL</a:t>
            </a:r>
            <a:endParaRPr lang="en-GB" sz="1400" dirty="0" smtClean="0">
              <a:latin typeface="Segoe UI Light" pitchFamily="34" charset="0"/>
              <a:sym typeface="Wingdings" pitchFamily="2" charset="2"/>
            </a:endParaRPr>
          </a:p>
          <a:p>
            <a:pPr marL="742950" lvl="2" indent="-342900"/>
            <a:endParaRPr lang="en-GB" sz="1400" dirty="0" smtClean="0">
              <a:latin typeface="Segoe UI Light" pitchFamily="34" charset="0"/>
              <a:sym typeface="Wingdings" pitchFamily="2" charset="2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Required Latte libraries</a:t>
            </a:r>
            <a:r>
              <a:rPr lang="en-US" dirty="0"/>
              <a:t>	</a:t>
            </a:r>
          </a:p>
        </p:txBody>
      </p:sp>
      <p:sp>
        <p:nvSpPr>
          <p:cNvPr id="14" name="5 Marcador de contenido"/>
          <p:cNvSpPr>
            <a:spLocks noGrp="1"/>
          </p:cNvSpPr>
          <p:nvPr>
            <p:ph idx="1"/>
          </p:nvPr>
        </p:nvSpPr>
        <p:spPr>
          <a:xfrm>
            <a:off x="304800" y="1357120"/>
            <a:ext cx="8229600" cy="1157480"/>
          </a:xfrm>
        </p:spPr>
        <p:txBody>
          <a:bodyPr/>
          <a:lstStyle/>
          <a:p>
            <a:pPr marL="342900" lvl="1" indent="-342900">
              <a:buFontTx/>
              <a:buChar char="-"/>
            </a:pPr>
            <a:r>
              <a:rPr lang="en-GB" sz="1600" dirty="0" smtClean="0">
                <a:latin typeface="Segoe UI Light" pitchFamily="34" charset="0"/>
              </a:rPr>
              <a:t>Python libraries for communication ( </a:t>
            </a:r>
            <a:r>
              <a:rPr lang="en-GB" sz="1600" b="1" dirty="0" smtClean="0">
                <a:latin typeface="Segoe UI Light" pitchFamily="34" charset="0"/>
              </a:rPr>
              <a:t>\</a:t>
            </a:r>
            <a:r>
              <a:rPr lang="en-GB" sz="1600" b="1" dirty="0" err="1" smtClean="0">
                <a:latin typeface="Segoe UI Light" pitchFamily="34" charset="0"/>
              </a:rPr>
              <a:t>latte_libs</a:t>
            </a:r>
            <a:r>
              <a:rPr lang="en-GB" sz="1600" b="1" dirty="0" smtClean="0">
                <a:latin typeface="Segoe UI Light" pitchFamily="34" charset="0"/>
              </a:rPr>
              <a:t>\com_v1 </a:t>
            </a:r>
            <a:r>
              <a:rPr lang="en-GB" sz="1600" dirty="0" smtClean="0">
                <a:latin typeface="Segoe UI Light" pitchFamily="34" charset="0"/>
              </a:rPr>
              <a:t>) :</a:t>
            </a:r>
            <a:endParaRPr lang="en-GB" sz="1400" dirty="0" smtClean="0">
              <a:latin typeface="Segoe UI Light" pitchFamily="34" charset="0"/>
            </a:endParaRPr>
          </a:p>
          <a:p>
            <a:pPr marL="742950" lvl="2" indent="-342900">
              <a:buFontTx/>
              <a:buChar char="-"/>
            </a:pPr>
            <a:r>
              <a:rPr lang="en-GB" sz="1400" dirty="0" smtClean="0">
                <a:latin typeface="Segoe UI Light" pitchFamily="34" charset="0"/>
              </a:rPr>
              <a:t>Vector devices for CAN/LIN </a:t>
            </a:r>
            <a:r>
              <a:rPr lang="en-GB" sz="1400" dirty="0" smtClean="0">
                <a:latin typeface="Segoe UI Light" pitchFamily="34" charset="0"/>
                <a:sym typeface="Wingdings" pitchFamily="2" charset="2"/>
              </a:rPr>
              <a:t> send CAN frames, read CAN frames sent by our module, send LIN frames, simulate LIN slaves, read LIN frames sent by our module, send </a:t>
            </a:r>
            <a:r>
              <a:rPr lang="en-GB" sz="1400" dirty="0" err="1" smtClean="0">
                <a:latin typeface="Segoe UI Light" pitchFamily="34" charset="0"/>
                <a:sym typeface="Wingdings" pitchFamily="2" charset="2"/>
              </a:rPr>
              <a:t>diag</a:t>
            </a:r>
            <a:r>
              <a:rPr lang="en-GB" sz="1400" dirty="0" smtClean="0">
                <a:latin typeface="Segoe UI Light" pitchFamily="34" charset="0"/>
                <a:sym typeface="Wingdings" pitchFamily="2" charset="2"/>
              </a:rPr>
              <a:t> requests and responses by CAN.</a:t>
            </a:r>
          </a:p>
          <a:p>
            <a:pPr marL="742950" lvl="2" indent="-342900">
              <a:buFontTx/>
              <a:buChar char="-"/>
            </a:pP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dirty="0" smtClean="0">
              <a:sym typeface="Wingdings" pitchFamily="2" charset="2"/>
            </a:endParaRPr>
          </a:p>
        </p:txBody>
      </p:sp>
      <p:sp>
        <p:nvSpPr>
          <p:cNvPr id="15" name="5 Marcador de contenido"/>
          <p:cNvSpPr txBox="1">
            <a:spLocks/>
          </p:cNvSpPr>
          <p:nvPr/>
        </p:nvSpPr>
        <p:spPr bwMode="auto">
          <a:xfrm>
            <a:off x="457200" y="25908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kumimoji="0" lang="en-GB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Python library for Report</a:t>
            </a:r>
            <a:r>
              <a:rPr lang="en-GB" sz="1600" dirty="0" smtClean="0">
                <a:latin typeface="Segoe UI Light" pitchFamily="34" charset="0"/>
              </a:rPr>
              <a:t> ( </a:t>
            </a:r>
            <a:r>
              <a:rPr lang="en-GB" sz="1600" b="1" dirty="0" smtClean="0">
                <a:latin typeface="Segoe UI Light" pitchFamily="34" charset="0"/>
              </a:rPr>
              <a:t>\</a:t>
            </a:r>
            <a:r>
              <a:rPr lang="en-GB" sz="1600" b="1" dirty="0" err="1" smtClean="0">
                <a:latin typeface="Segoe UI Light" pitchFamily="34" charset="0"/>
              </a:rPr>
              <a:t>latte_libs</a:t>
            </a:r>
            <a:r>
              <a:rPr lang="en-GB" sz="1600" b="1" dirty="0" smtClean="0">
                <a:latin typeface="Segoe UI Light" pitchFamily="34" charset="0"/>
              </a:rPr>
              <a:t>\ report_api_v2.0.0 </a:t>
            </a:r>
            <a:r>
              <a:rPr lang="en-GB" sz="1600" dirty="0" smtClean="0">
                <a:latin typeface="Segoe UI Light" pitchFamily="34" charset="0"/>
              </a:rPr>
              <a:t>) </a:t>
            </a:r>
            <a:r>
              <a:rPr kumimoji="0" lang="en-GB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Report with all tests performed in an integration</a:t>
            </a:r>
            <a:r>
              <a:rPr kumimoji="0" lang="en-GB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 test Python </a:t>
            </a: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script</a:t>
            </a:r>
            <a:r>
              <a:rPr kumimoji="0" lang="en-GB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endParaRPr kumimoji="0" lang="en-GB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itchFamily="34" charset="0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Supporting Scripts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5 Marcador de contenido"/>
          <p:cNvSpPr>
            <a:spLocks noGrp="1"/>
          </p:cNvSpPr>
          <p:nvPr>
            <p:ph idx="1"/>
          </p:nvPr>
        </p:nvSpPr>
        <p:spPr>
          <a:xfrm>
            <a:off x="304800" y="1143001"/>
            <a:ext cx="8229600" cy="1219200"/>
          </a:xfrm>
        </p:spPr>
        <p:txBody>
          <a:bodyPr/>
          <a:lstStyle/>
          <a:p>
            <a:pPr marL="742950" lvl="2" indent="-342900">
              <a:buNone/>
            </a:pP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r>
              <a:rPr lang="en-GB" sz="1400" dirty="0" smtClean="0">
                <a:latin typeface="Segoe UI Light" pitchFamily="34" charset="0"/>
                <a:sym typeface="Wingdings" pitchFamily="2" charset="2"/>
              </a:rPr>
              <a:t>- In IEC we have created “</a:t>
            </a:r>
            <a:r>
              <a:rPr lang="en-GB" sz="1400" b="1" dirty="0" smtClean="0">
                <a:latin typeface="Segoe UI Light" pitchFamily="34" charset="0"/>
                <a:sym typeface="Wingdings" pitchFamily="2" charset="2"/>
              </a:rPr>
              <a:t>LatteScriptGenerator_X590.py</a:t>
            </a:r>
            <a:r>
              <a:rPr lang="en-GB" sz="1400" dirty="0" smtClean="0">
                <a:latin typeface="Segoe UI Light" pitchFamily="34" charset="0"/>
                <a:sym typeface="Wingdings" pitchFamily="2" charset="2"/>
              </a:rPr>
              <a:t> “ python script that extracts the data from </a:t>
            </a:r>
          </a:p>
          <a:p>
            <a:pPr marL="742950" lvl="2" indent="-342900">
              <a:buNone/>
            </a:pPr>
            <a:r>
              <a:rPr lang="en-GB" sz="1400" dirty="0" smtClean="0">
                <a:latin typeface="Segoe UI Light" pitchFamily="34" charset="0"/>
                <a:sym typeface="Wingdings" pitchFamily="2" charset="2"/>
              </a:rPr>
              <a:t>  excel and writes it in LATTE accepted format to a xxx.py file</a:t>
            </a:r>
          </a:p>
        </p:txBody>
      </p: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Folder Hierarchy</a:t>
            </a:r>
            <a:r>
              <a:rPr lang="en-US" dirty="0"/>
              <a:t>	</a:t>
            </a: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304800" y="11430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2" indent="-342900"/>
            <a:endParaRPr lang="en-GB" sz="1400" dirty="0" smtClean="0">
              <a:latin typeface="Segoe UI Light" pitchFamily="34" charset="0"/>
              <a:sym typeface="Wingdings" pitchFamily="2" charset="2"/>
            </a:endParaRPr>
          </a:p>
          <a:p>
            <a:pPr marL="342900" lvl="1" indent="-342900">
              <a:spcBef>
                <a:spcPct val="20000"/>
              </a:spcBef>
              <a:buFontTx/>
              <a:buChar char="-"/>
              <a:defRPr/>
            </a:pPr>
            <a:r>
              <a:rPr lang="en-GB" sz="1600" b="1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X590_LATTE_EXCEL</a:t>
            </a:r>
            <a:r>
              <a:rPr lang="en-GB" sz="16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</a:rPr>
              <a:t> folder contains following: </a:t>
            </a:r>
            <a:endParaRPr lang="en-GB" sz="1400" dirty="0" smtClean="0">
              <a:latin typeface="Segoe UI Light" pitchFamily="34" charset="0"/>
              <a:sym typeface="Wingdings" pitchFamily="2" charset="2"/>
            </a:endParaRPr>
          </a:p>
          <a:p>
            <a:pPr marL="742950" lvl="2" indent="-342900">
              <a:spcBef>
                <a:spcPct val="20000"/>
              </a:spcBef>
              <a:buFontTx/>
              <a:buChar char="-"/>
              <a:defRPr/>
            </a:pPr>
            <a:r>
              <a:rPr lang="en-GB" sz="1200" b="1" dirty="0" err="1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Diagnostic_Services</a:t>
            </a:r>
            <a:endParaRPr lang="en-GB" sz="1200" b="1" dirty="0" smtClean="0">
              <a:latin typeface="Segoe UI Light" pitchFamily="34" charset="0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742950" lvl="2" indent="-342900">
              <a:spcBef>
                <a:spcPct val="20000"/>
              </a:spcBef>
              <a:defRPr/>
            </a:pPr>
            <a:r>
              <a:rPr lang="en-GB" sz="12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       - </a:t>
            </a:r>
            <a:r>
              <a:rPr lang="en-GB" sz="1200" dirty="0" err="1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ScriptGeneratorFiles</a:t>
            </a:r>
            <a:r>
              <a:rPr lang="en-GB" sz="12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(Contains scripts created by IEC)</a:t>
            </a:r>
          </a:p>
          <a:p>
            <a:pPr marL="742950" lvl="2" indent="-342900">
              <a:spcBef>
                <a:spcPct val="20000"/>
              </a:spcBef>
              <a:defRPr/>
            </a:pPr>
            <a:r>
              <a:rPr lang="en-GB" sz="12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               - LatteScriptGenerator_X590.py </a:t>
            </a:r>
          </a:p>
          <a:p>
            <a:pPr marL="742950" lvl="2" indent="-342900">
              <a:spcBef>
                <a:spcPct val="20000"/>
              </a:spcBef>
              <a:defRPr/>
            </a:pPr>
            <a:r>
              <a:rPr lang="en-GB" sz="12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               - GenerateScript.bat</a:t>
            </a:r>
          </a:p>
          <a:p>
            <a:pPr marL="742950" lvl="2" indent="-342900">
              <a:spcBef>
                <a:spcPct val="20000"/>
              </a:spcBef>
              <a:defRPr/>
            </a:pPr>
            <a:r>
              <a:rPr lang="en-GB" sz="12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       - SITS-SW-280-307-TLA.xlsm(</a:t>
            </a:r>
            <a:r>
              <a:rPr lang="en-GB" sz="1200" dirty="0" err="1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Testcase</a:t>
            </a:r>
            <a:r>
              <a:rPr lang="en-GB" sz="12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template file)</a:t>
            </a:r>
          </a:p>
          <a:p>
            <a:pPr marL="742950" lvl="2" indent="-342900">
              <a:spcBef>
                <a:spcPct val="20000"/>
              </a:spcBef>
              <a:defRPr/>
            </a:pPr>
            <a:endParaRPr lang="en-GB" sz="1200" dirty="0" smtClean="0">
              <a:latin typeface="Segoe UI Light" pitchFamily="34" charset="0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742950" lvl="2" indent="-342900">
              <a:spcBef>
                <a:spcPct val="20000"/>
              </a:spcBef>
              <a:buFontTx/>
              <a:buChar char="-"/>
              <a:defRPr/>
            </a:pPr>
            <a:r>
              <a:rPr lang="en-GB" sz="1200" b="1" dirty="0" err="1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latte_libs</a:t>
            </a:r>
            <a:endParaRPr lang="en-GB" sz="1200" b="1" dirty="0" smtClean="0">
              <a:latin typeface="Segoe UI Light" pitchFamily="34" charset="0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742950" lvl="2" indent="-342900">
              <a:spcBef>
                <a:spcPct val="20000"/>
              </a:spcBef>
              <a:defRPr/>
            </a:pPr>
            <a:r>
              <a:rPr lang="en-GB" sz="1200" b="1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       - </a:t>
            </a:r>
            <a:r>
              <a:rPr lang="en-GB" sz="12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com_v1 (latte library for communication over CAN)</a:t>
            </a:r>
          </a:p>
          <a:p>
            <a:pPr marL="742950" lvl="2" indent="-342900">
              <a:spcBef>
                <a:spcPct val="20000"/>
              </a:spcBef>
              <a:defRPr/>
            </a:pPr>
            <a:r>
              <a:rPr lang="en-GB" sz="1200" b="1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	  </a:t>
            </a:r>
            <a:r>
              <a:rPr lang="en-GB" sz="12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- report_api_v2.0.0 (latte library for generating test report in xml format)</a:t>
            </a: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64103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295400" y="4737102"/>
            <a:ext cx="685800" cy="596898"/>
          </a:xfrm>
          <a:prstGeom prst="bentConnector3">
            <a:avLst>
              <a:gd name="adj1" fmla="val 95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8"/>
          <p:cNvCxnSpPr/>
          <p:nvPr/>
        </p:nvCxnSpPr>
        <p:spPr>
          <a:xfrm>
            <a:off x="1295400" y="5486400"/>
            <a:ext cx="685800" cy="457200"/>
          </a:xfrm>
          <a:prstGeom prst="bentConnector3">
            <a:avLst>
              <a:gd name="adj1" fmla="val 95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/>
          <p:cNvCxnSpPr/>
          <p:nvPr/>
        </p:nvCxnSpPr>
        <p:spPr>
          <a:xfrm flipV="1">
            <a:off x="2743200" y="4191000"/>
            <a:ext cx="838200" cy="444498"/>
          </a:xfrm>
          <a:prstGeom prst="bentConnector3">
            <a:avLst>
              <a:gd name="adj1" fmla="val -15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/>
          <p:cNvCxnSpPr/>
          <p:nvPr/>
        </p:nvCxnSpPr>
        <p:spPr>
          <a:xfrm>
            <a:off x="2743200" y="4800600"/>
            <a:ext cx="838200" cy="228600"/>
          </a:xfrm>
          <a:prstGeom prst="bentConnector3">
            <a:avLst>
              <a:gd name="adj1" fmla="val 235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/>
          <p:cNvCxnSpPr/>
          <p:nvPr/>
        </p:nvCxnSpPr>
        <p:spPr>
          <a:xfrm>
            <a:off x="2895600" y="5943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/>
          <p:nvPr/>
        </p:nvCxnSpPr>
        <p:spPr>
          <a:xfrm>
            <a:off x="4953000" y="4191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Overview of </a:t>
            </a:r>
            <a:r>
              <a:rPr lang="en-US" b="1" dirty="0" err="1" smtClean="0">
                <a:latin typeface="Segoe UI Light" pitchFamily="34" charset="0"/>
              </a:rPr>
              <a:t>Testcase</a:t>
            </a:r>
            <a:r>
              <a:rPr lang="en-US" b="1" dirty="0" smtClean="0">
                <a:latin typeface="Segoe UI Light" pitchFamily="34" charset="0"/>
              </a:rPr>
              <a:t> template</a:t>
            </a:r>
            <a:r>
              <a:rPr lang="en-US" dirty="0"/>
              <a:t>	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0" y="1371601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400" dirty="0" err="1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Testcase</a:t>
            </a: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template </a:t>
            </a:r>
            <a:r>
              <a:rPr lang="en-GB" sz="1400" b="1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SITS-SW-280-307-TLA.xlsm </a:t>
            </a: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contains following sheets: </a:t>
            </a:r>
          </a:p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400" b="1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- Change History </a:t>
            </a: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(To log changes done  by people over the time)</a:t>
            </a:r>
          </a:p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400" b="1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- </a:t>
            </a:r>
            <a:r>
              <a:rPr lang="en-GB" sz="1400" b="1" dirty="0" err="1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tla_library</a:t>
            </a: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(Contains Report headers and CAN/LIN configuration)</a:t>
            </a:r>
          </a:p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400" b="1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- Integration Test </a:t>
            </a: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(</a:t>
            </a:r>
            <a:r>
              <a:rPr lang="en-GB" sz="1400" dirty="0" err="1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Testcases</a:t>
            </a: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need to be written here)</a:t>
            </a:r>
          </a:p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400" b="1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- Guidelines </a:t>
            </a: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(Contains guidelines regarding terms used in template)</a:t>
            </a:r>
          </a:p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 </a:t>
            </a:r>
          </a:p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 </a:t>
            </a:r>
          </a:p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 </a:t>
            </a:r>
          </a:p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       </a:t>
            </a: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1400" noProof="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</a:t>
            </a:r>
            <a:endParaRPr kumimoji="0" lang="en-GB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itchFamily="34" charset="0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Steps for Automated Diagnostics using LATTE</a:t>
            </a:r>
            <a:r>
              <a:rPr lang="en-US" dirty="0"/>
              <a:t>	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304800" y="1367135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2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AutoNum type="arabicPeriod"/>
              <a:defRPr/>
            </a:pP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Write Diagnostics </a:t>
            </a:r>
            <a:r>
              <a:rPr lang="en-GB" sz="1400" dirty="0" err="1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testcases</a:t>
            </a:r>
            <a:r>
              <a:rPr lang="en-GB" sz="140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using the template </a:t>
            </a:r>
            <a:r>
              <a:rPr lang="en-GB" sz="1400" b="1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SITS-SW-280-307-TLA.xlsm</a:t>
            </a: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1400" noProof="0" dirty="0" smtClean="0">
                <a:latin typeface="Segoe UI Light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</a:t>
            </a:r>
            <a:endParaRPr kumimoji="0" lang="en-GB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itchFamily="34" charset="0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62125"/>
            <a:ext cx="86868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</a:rPr>
              <a:t>Steps for Automated Diagnostics using LATTE </a:t>
            </a:r>
            <a:r>
              <a:rPr lang="en-US" dirty="0"/>
              <a:t>	</a:t>
            </a: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1066800"/>
          </a:xfrm>
        </p:spPr>
        <p:txBody>
          <a:bodyPr>
            <a:noAutofit/>
          </a:bodyPr>
          <a:lstStyle/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2. </a:t>
            </a:r>
            <a:r>
              <a:rPr lang="es-ES_tradnl" sz="1400" dirty="0" err="1" smtClean="0">
                <a:latin typeface="Segoe UI Light" pitchFamily="34" charset="0"/>
              </a:rPr>
              <a:t>After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writing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testcases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click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on</a:t>
            </a:r>
            <a:r>
              <a:rPr lang="es-ES_tradnl" sz="1400" dirty="0" smtClean="0">
                <a:latin typeface="Segoe UI Light" pitchFamily="34" charset="0"/>
              </a:rPr>
              <a:t> “</a:t>
            </a:r>
            <a:r>
              <a:rPr lang="es-ES_tradnl" sz="1400" b="1" dirty="0" err="1" smtClean="0">
                <a:latin typeface="Segoe UI Light" pitchFamily="34" charset="0"/>
              </a:rPr>
              <a:t>Generate</a:t>
            </a:r>
            <a:r>
              <a:rPr lang="es-ES_tradnl" sz="1400" b="1" dirty="0" smtClean="0">
                <a:latin typeface="Segoe UI Light" pitchFamily="34" charset="0"/>
              </a:rPr>
              <a:t> Script</a:t>
            </a:r>
            <a:r>
              <a:rPr lang="es-ES_tradnl" sz="1400" dirty="0" smtClean="0">
                <a:latin typeface="Segoe UI Light" pitchFamily="34" charset="0"/>
              </a:rPr>
              <a:t>” </a:t>
            </a:r>
            <a:r>
              <a:rPr lang="es-ES_tradnl" sz="1400" dirty="0" err="1" smtClean="0">
                <a:latin typeface="Segoe UI Light" pitchFamily="34" charset="0"/>
              </a:rPr>
              <a:t>button</a:t>
            </a:r>
            <a:r>
              <a:rPr lang="es-ES_tradnl" sz="1400" dirty="0" smtClean="0">
                <a:latin typeface="Segoe UI Light" pitchFamily="34" charset="0"/>
              </a:rPr>
              <a:t> as </a:t>
            </a:r>
            <a:r>
              <a:rPr lang="es-ES_tradnl" sz="1400" dirty="0" err="1" smtClean="0">
                <a:latin typeface="Segoe UI Light" pitchFamily="34" charset="0"/>
              </a:rPr>
              <a:t>shown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below</a:t>
            </a:r>
            <a:r>
              <a:rPr lang="es-ES_tradnl" sz="1400" dirty="0" smtClean="0">
                <a:latin typeface="Segoe UI Light" pitchFamily="34" charset="0"/>
              </a:rPr>
              <a:t>.</a:t>
            </a:r>
          </a:p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    </a:t>
            </a:r>
            <a:r>
              <a:rPr lang="es-ES_tradnl" sz="1400" dirty="0" err="1" smtClean="0">
                <a:latin typeface="Segoe UI Light" pitchFamily="34" charset="0"/>
              </a:rPr>
              <a:t>Clicking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on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this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button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generates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following</a:t>
            </a:r>
            <a:r>
              <a:rPr lang="es-ES_tradnl" sz="1400" dirty="0" smtClean="0">
                <a:latin typeface="Segoe UI Light" pitchFamily="34" charset="0"/>
              </a:rPr>
              <a:t> :</a:t>
            </a:r>
          </a:p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         - </a:t>
            </a:r>
            <a:r>
              <a:rPr lang="es-ES_tradnl" sz="1400" b="1" dirty="0" smtClean="0">
                <a:latin typeface="Segoe UI Light" pitchFamily="34" charset="0"/>
              </a:rPr>
              <a:t>LATTE script </a:t>
            </a:r>
            <a:r>
              <a:rPr lang="es-ES_tradnl" sz="1400" b="1" dirty="0" err="1" smtClean="0">
                <a:latin typeface="Segoe UI Light" pitchFamily="34" charset="0"/>
              </a:rPr>
              <a:t>file</a:t>
            </a:r>
            <a:r>
              <a:rPr lang="es-ES_tradnl" sz="1400" b="1" dirty="0" smtClean="0">
                <a:latin typeface="Segoe UI Light" pitchFamily="34" charset="0"/>
              </a:rPr>
              <a:t> </a:t>
            </a:r>
            <a:r>
              <a:rPr lang="es-ES_tradnl" sz="1400" dirty="0" smtClean="0">
                <a:latin typeface="Segoe UI Light" pitchFamily="34" charset="0"/>
              </a:rPr>
              <a:t>(xxx.py) </a:t>
            </a:r>
            <a:r>
              <a:rPr lang="es-ES_tradnl" sz="1400" dirty="0" err="1" smtClean="0">
                <a:latin typeface="Segoe UI Light" pitchFamily="34" charset="0"/>
              </a:rPr>
              <a:t>for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the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testcases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written</a:t>
            </a:r>
            <a:r>
              <a:rPr lang="es-ES_tradnl" sz="1400" dirty="0" smtClean="0">
                <a:latin typeface="Segoe UI Light" pitchFamily="34" charset="0"/>
              </a:rPr>
              <a:t> in </a:t>
            </a:r>
            <a:r>
              <a:rPr lang="es-ES_tradnl" sz="1400" dirty="0" err="1" smtClean="0">
                <a:latin typeface="Segoe UI Light" pitchFamily="34" charset="0"/>
              </a:rPr>
              <a:t>excel</a:t>
            </a:r>
            <a:r>
              <a:rPr lang="es-ES_tradnl" sz="1400" dirty="0" smtClean="0">
                <a:latin typeface="Segoe UI Light" pitchFamily="34" charset="0"/>
              </a:rPr>
              <a:t>.</a:t>
            </a:r>
          </a:p>
          <a:p>
            <a:pPr marL="742950" lvl="2" indent="-342900">
              <a:buNone/>
            </a:pPr>
            <a:r>
              <a:rPr lang="es-ES_tradnl" sz="1400" dirty="0" smtClean="0">
                <a:latin typeface="Segoe UI Light" pitchFamily="34" charset="0"/>
              </a:rPr>
              <a:t>         - </a:t>
            </a:r>
            <a:r>
              <a:rPr lang="es-ES_tradnl" sz="1400" b="1" dirty="0" err="1" smtClean="0">
                <a:latin typeface="Segoe UI Light" pitchFamily="34" charset="0"/>
              </a:rPr>
              <a:t>Batch</a:t>
            </a:r>
            <a:r>
              <a:rPr lang="es-ES_tradnl" sz="1400" b="1" dirty="0" smtClean="0">
                <a:latin typeface="Segoe UI Light" pitchFamily="34" charset="0"/>
              </a:rPr>
              <a:t> </a:t>
            </a:r>
            <a:r>
              <a:rPr lang="es-ES_tradnl" sz="1400" b="1" dirty="0" err="1" smtClean="0">
                <a:latin typeface="Segoe UI Light" pitchFamily="34" charset="0"/>
              </a:rPr>
              <a:t>file</a:t>
            </a:r>
            <a:r>
              <a:rPr lang="es-ES_tradnl" sz="1400" b="1" dirty="0" smtClean="0">
                <a:latin typeface="Segoe UI Light" pitchFamily="34" charset="0"/>
              </a:rPr>
              <a:t> </a:t>
            </a:r>
            <a:r>
              <a:rPr lang="es-ES_tradnl" sz="1400" dirty="0" smtClean="0">
                <a:latin typeface="Segoe UI Light" pitchFamily="34" charset="0"/>
              </a:rPr>
              <a:t>(xxx.bat) </a:t>
            </a:r>
            <a:r>
              <a:rPr lang="es-ES_tradnl" sz="1400" dirty="0" err="1" smtClean="0">
                <a:latin typeface="Segoe UI Light" pitchFamily="34" charset="0"/>
              </a:rPr>
              <a:t>for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future</a:t>
            </a:r>
            <a:r>
              <a:rPr lang="es-ES_tradnl" sz="1400" dirty="0" smtClean="0">
                <a:latin typeface="Segoe UI Light" pitchFamily="34" charset="0"/>
              </a:rPr>
              <a:t> </a:t>
            </a:r>
            <a:r>
              <a:rPr lang="es-ES_tradnl" sz="1400" dirty="0" err="1" smtClean="0">
                <a:latin typeface="Segoe UI Light" pitchFamily="34" charset="0"/>
              </a:rPr>
              <a:t>execution</a:t>
            </a:r>
            <a:r>
              <a:rPr lang="es-ES_tradnl" sz="1400" dirty="0" smtClean="0">
                <a:latin typeface="Segoe UI Light" pitchFamily="34" charset="0"/>
              </a:rPr>
              <a:t> of </a:t>
            </a:r>
            <a:r>
              <a:rPr lang="es-ES_tradnl" sz="1400" dirty="0" err="1" smtClean="0">
                <a:latin typeface="Segoe UI Light" pitchFamily="34" charset="0"/>
              </a:rPr>
              <a:t>the</a:t>
            </a:r>
            <a:r>
              <a:rPr lang="es-ES_tradnl" sz="1400" dirty="0" smtClean="0">
                <a:latin typeface="Segoe UI Light" pitchFamily="34" charset="0"/>
              </a:rPr>
              <a:t> script.</a:t>
            </a:r>
          </a:p>
          <a:p>
            <a:pPr marL="742950" lvl="2" indent="-342900">
              <a:buNone/>
            </a:pPr>
            <a:endParaRPr lang="es-ES_tradnl" sz="1400" dirty="0" smtClean="0">
              <a:latin typeface="Segoe UI Light" pitchFamily="34" charset="0"/>
            </a:endParaRPr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FontTx/>
              <a:buChar char="-"/>
            </a:pPr>
            <a:endParaRPr lang="en-GB" sz="1400" b="1" dirty="0" smtClean="0"/>
          </a:p>
          <a:p>
            <a:pPr marL="342900" lvl="1" indent="-342900">
              <a:buNone/>
            </a:pPr>
            <a:r>
              <a:rPr lang="en-GB" sz="1400" b="1" dirty="0" smtClean="0"/>
              <a:t>	</a:t>
            </a: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dirty="0" smtClean="0">
              <a:sym typeface="Wingdings" pitchFamily="2" charset="2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95600"/>
            <a:ext cx="457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5638800" y="3124200"/>
            <a:ext cx="9144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2667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itchFamily="34" charset="0"/>
              </a:rPr>
              <a:t>Click this button to generate Latte script for the </a:t>
            </a:r>
            <a:r>
              <a:rPr lang="en-US" sz="1200" dirty="0" err="1" smtClean="0">
                <a:latin typeface="Segoe UI Light" pitchFamily="34" charset="0"/>
              </a:rPr>
              <a:t>testcases</a:t>
            </a:r>
            <a:r>
              <a:rPr lang="en-US" sz="1200" dirty="0" smtClean="0">
                <a:latin typeface="Segoe UI Light" pitchFamily="34" charset="0"/>
              </a:rPr>
              <a:t>.</a:t>
            </a:r>
            <a:endParaRPr lang="en-US" sz="1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70493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57C03F4DC1BE4591E5C8786FEC1489" ma:contentTypeVersion="0" ma:contentTypeDescription="Create a new document." ma:contentTypeScope="" ma:versionID="d5601daa7733ef8999e734a07c02ba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621355-BA30-4DC9-A2EB-26F9A60BF5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F289C-93A0-4C20-91DC-725D2EE04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B800F0-1E9C-4AD2-950F-AE2C94611BB6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9960</TotalTime>
  <Words>572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Automated Diagnostics Using LATTE</vt:lpstr>
      <vt:lpstr>Overview of Automated Diagnostics using LATTE</vt:lpstr>
      <vt:lpstr>Tools for Automated Diagnostics using LATTE  </vt:lpstr>
      <vt:lpstr>Required Latte libraries </vt:lpstr>
      <vt:lpstr>Supporting Scripts </vt:lpstr>
      <vt:lpstr>Folder Hierarchy </vt:lpstr>
      <vt:lpstr>Overview of Testcase template </vt:lpstr>
      <vt:lpstr>Steps for Automated Diagnostics using LATTE </vt:lpstr>
      <vt:lpstr>Steps for Automated Diagnostics using LATTE  </vt:lpstr>
      <vt:lpstr>Steps for Automated Diagnostics using LATTE  </vt:lpstr>
      <vt:lpstr>Steps for Automated Diagnostics using LATTE  </vt:lpstr>
      <vt:lpstr>Steps for Automated Diagnostics using LATTE  </vt:lpstr>
      <vt:lpstr>Steps for Automated Diagnostics using LATTE  </vt:lpstr>
      <vt:lpstr>Steps for Automated Diagnostics using LATTE  </vt:lpstr>
    </vt:vector>
  </TitlesOfParts>
  <Company>Lear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Ayan Adhikari</dc:creator>
  <cp:lastModifiedBy>Pradeep Singh</cp:lastModifiedBy>
  <cp:revision>538</cp:revision>
  <cp:lastPrinted>2016-08-08T22:37:00Z</cp:lastPrinted>
  <dcterms:created xsi:type="dcterms:W3CDTF">2010-10-26T20:07:00Z</dcterms:created>
  <dcterms:modified xsi:type="dcterms:W3CDTF">2017-02-18T12:45:28Z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0x010100D257C03F4DC1BE4591E5C8786FEC1489</vt:lpwstr>
  </property>
</Properties>
</file>