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7" r:id="rId3"/>
    <p:sldId id="300" r:id="rId4"/>
    <p:sldId id="301" r:id="rId5"/>
    <p:sldId id="303" r:id="rId6"/>
    <p:sldId id="302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99"/>
    <a:srgbClr val="00CC99"/>
    <a:srgbClr val="7CF6D9"/>
    <a:srgbClr val="74FEC9"/>
    <a:srgbClr val="7BF7AA"/>
    <a:srgbClr val="B1E1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4713" autoAdjust="0"/>
  </p:normalViewPr>
  <p:slideViewPr>
    <p:cSldViewPr>
      <p:cViewPr>
        <p:scale>
          <a:sx n="90" d="100"/>
          <a:sy n="90" d="100"/>
        </p:scale>
        <p:origin x="-156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645B3F-0EF6-4226-87A4-408F3BD7CC44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0A23F-9387-4F29-BE7E-6734128FF5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7E9B92-89A3-4D42-94EB-6D446FCB56EE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6F9DB6-BD03-4160-A672-ABCA3B06B6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692B-EA64-4C98-B1FF-781A5EE92E7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0412" cy="3429000"/>
          </a:xfrm>
          <a:ln/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11" y="4493930"/>
            <a:ext cx="5798862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47" tIns="44922" rIns="89847" bIns="44922"/>
          <a:lstStyle/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Lear </a:t>
            </a:r>
            <a:r>
              <a:rPr lang="en-US" sz="1400" dirty="0"/>
              <a:t>is a Leading Tier 1 global automotive supplier </a:t>
            </a:r>
            <a:r>
              <a:rPr lang="en-US" sz="1400" dirty="0" smtClean="0"/>
              <a:t>with annual revenue last year of $12 billion.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$2.2 billion three-year sales backlog as of the start of this year and we continue to win new business in all regions of the world.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strong </a:t>
            </a:r>
            <a:r>
              <a:rPr lang="en-US" sz="1400" dirty="0"/>
              <a:t>global market </a:t>
            </a:r>
            <a:r>
              <a:rPr lang="en-US" sz="1400" dirty="0" smtClean="0"/>
              <a:t>positions in two </a:t>
            </a:r>
            <a:r>
              <a:rPr lang="en-US" sz="1400" dirty="0"/>
              <a:t>critical automotive </a:t>
            </a:r>
            <a:r>
              <a:rPr lang="en-US" sz="1400" dirty="0" smtClean="0"/>
              <a:t>segments:</a:t>
            </a:r>
            <a:endParaRPr lang="en-US" sz="1400" dirty="0"/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Seating</a:t>
            </a:r>
            <a:endParaRPr lang="en-US" sz="1400" b="1" dirty="0"/>
          </a:p>
          <a:p>
            <a:pPr lvl="1" eaLnBrk="0" hangingPunct="0">
              <a:lnSpc>
                <a:spcPct val="85000"/>
              </a:lnSpc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Electrical Power Management Systems</a:t>
            </a:r>
            <a:r>
              <a:rPr lang="en-US" sz="1400" dirty="0"/>
              <a:t>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are a leader in product quality, customer service and innovation.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have a diversified sales and customer </a:t>
            </a:r>
            <a:r>
              <a:rPr lang="en-US" sz="1400" dirty="0" smtClean="0"/>
              <a:t>base, and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strong financial position.</a:t>
            </a:r>
            <a:endParaRPr lang="en-US" sz="1400" dirty="0"/>
          </a:p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692B-EA64-4C98-B1FF-781A5EE92E7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0412" cy="3429000"/>
          </a:xfrm>
          <a:ln/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11" y="4493930"/>
            <a:ext cx="5798862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47" tIns="44922" rIns="89847" bIns="44922"/>
          <a:lstStyle/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Lear </a:t>
            </a:r>
            <a:r>
              <a:rPr lang="en-US" sz="1400" dirty="0"/>
              <a:t>is a Leading Tier 1 global automotive supplier </a:t>
            </a:r>
            <a:r>
              <a:rPr lang="en-US" sz="1400" dirty="0" smtClean="0"/>
              <a:t>with annual revenue last year of $12 billion.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$2.2 billion three-year sales backlog as of the start of this year and we continue to win new business in all regions of the world.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strong </a:t>
            </a:r>
            <a:r>
              <a:rPr lang="en-US" sz="1400" dirty="0"/>
              <a:t>global market </a:t>
            </a:r>
            <a:r>
              <a:rPr lang="en-US" sz="1400" dirty="0" smtClean="0"/>
              <a:t>positions in two </a:t>
            </a:r>
            <a:r>
              <a:rPr lang="en-US" sz="1400" dirty="0"/>
              <a:t>critical automotive </a:t>
            </a:r>
            <a:r>
              <a:rPr lang="en-US" sz="1400" dirty="0" smtClean="0"/>
              <a:t>segments:</a:t>
            </a:r>
            <a:endParaRPr lang="en-US" sz="1400" dirty="0"/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Seating</a:t>
            </a:r>
            <a:endParaRPr lang="en-US" sz="1400" b="1" dirty="0"/>
          </a:p>
          <a:p>
            <a:pPr lvl="1" eaLnBrk="0" hangingPunct="0">
              <a:lnSpc>
                <a:spcPct val="85000"/>
              </a:lnSpc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Electrical Power Management Systems</a:t>
            </a:r>
            <a:r>
              <a:rPr lang="en-US" sz="1400" dirty="0"/>
              <a:t>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are a leader in product quality, customer service and innovation.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have a diversified sales and customer </a:t>
            </a:r>
            <a:r>
              <a:rPr lang="en-US" sz="1400" dirty="0" smtClean="0"/>
              <a:t>base, and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strong financial position.</a:t>
            </a:r>
            <a:endParaRPr lang="en-US" sz="1400" dirty="0"/>
          </a:p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692B-EA64-4C98-B1FF-781A5EE92E7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0412" cy="3429000"/>
          </a:xfrm>
          <a:ln/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11" y="4493930"/>
            <a:ext cx="5798862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47" tIns="44922" rIns="89847" bIns="44922"/>
          <a:lstStyle/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Lear </a:t>
            </a:r>
            <a:r>
              <a:rPr lang="en-US" sz="1400" dirty="0"/>
              <a:t>is a Leading Tier 1 global automotive supplier </a:t>
            </a:r>
            <a:r>
              <a:rPr lang="en-US" sz="1400" dirty="0" smtClean="0"/>
              <a:t>with annual revenue last year of $12 billion.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$2.2 billion three-year sales backlog as of the start of this year and we continue to win new business in all regions of the world.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strong </a:t>
            </a:r>
            <a:r>
              <a:rPr lang="en-US" sz="1400" dirty="0"/>
              <a:t>global market </a:t>
            </a:r>
            <a:r>
              <a:rPr lang="en-US" sz="1400" dirty="0" smtClean="0"/>
              <a:t>positions in two </a:t>
            </a:r>
            <a:r>
              <a:rPr lang="en-US" sz="1400" dirty="0"/>
              <a:t>critical automotive </a:t>
            </a:r>
            <a:r>
              <a:rPr lang="en-US" sz="1400" dirty="0" smtClean="0"/>
              <a:t>segments:</a:t>
            </a:r>
            <a:endParaRPr lang="en-US" sz="1400" dirty="0"/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Seating</a:t>
            </a:r>
            <a:endParaRPr lang="en-US" sz="1400" b="1" dirty="0"/>
          </a:p>
          <a:p>
            <a:pPr lvl="1" eaLnBrk="0" hangingPunct="0">
              <a:lnSpc>
                <a:spcPct val="85000"/>
              </a:lnSpc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Electrical Power Management Systems</a:t>
            </a:r>
            <a:r>
              <a:rPr lang="en-US" sz="1400" dirty="0"/>
              <a:t>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are a leader in product quality, customer service and innovation.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have a diversified sales and customer </a:t>
            </a:r>
            <a:r>
              <a:rPr lang="en-US" sz="1400" dirty="0" smtClean="0"/>
              <a:t>base, and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strong financial position.</a:t>
            </a:r>
            <a:endParaRPr lang="en-US" sz="1400" dirty="0"/>
          </a:p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692B-EA64-4C98-B1FF-781A5EE92E7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0412" cy="3429000"/>
          </a:xfrm>
          <a:ln/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11" y="4493930"/>
            <a:ext cx="5798862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47" tIns="44922" rIns="89847" bIns="44922"/>
          <a:lstStyle/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Lear </a:t>
            </a:r>
            <a:r>
              <a:rPr lang="en-US" sz="1400" dirty="0"/>
              <a:t>is a Leading Tier 1 global automotive supplier </a:t>
            </a:r>
            <a:r>
              <a:rPr lang="en-US" sz="1400" dirty="0" smtClean="0"/>
              <a:t>with annual revenue last year of $12 billion.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$2.2 billion three-year sales backlog as of the start of this year and we continue to win new business in all regions of the world.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strong </a:t>
            </a:r>
            <a:r>
              <a:rPr lang="en-US" sz="1400" dirty="0"/>
              <a:t>global market </a:t>
            </a:r>
            <a:r>
              <a:rPr lang="en-US" sz="1400" dirty="0" smtClean="0"/>
              <a:t>positions in two </a:t>
            </a:r>
            <a:r>
              <a:rPr lang="en-US" sz="1400" dirty="0"/>
              <a:t>critical automotive </a:t>
            </a:r>
            <a:r>
              <a:rPr lang="en-US" sz="1400" dirty="0" smtClean="0"/>
              <a:t>segments:</a:t>
            </a:r>
            <a:endParaRPr lang="en-US" sz="1400" dirty="0"/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Seating</a:t>
            </a:r>
            <a:endParaRPr lang="en-US" sz="1400" b="1" dirty="0"/>
          </a:p>
          <a:p>
            <a:pPr lvl="1" eaLnBrk="0" hangingPunct="0">
              <a:lnSpc>
                <a:spcPct val="85000"/>
              </a:lnSpc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Electrical Power Management Systems</a:t>
            </a:r>
            <a:r>
              <a:rPr lang="en-US" sz="1400" dirty="0"/>
              <a:t>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are a leader in product quality, customer service and innovation.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have a diversified sales and customer </a:t>
            </a:r>
            <a:r>
              <a:rPr lang="en-US" sz="1400" dirty="0" smtClean="0"/>
              <a:t>base, and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strong financial position.</a:t>
            </a:r>
            <a:endParaRPr lang="en-US" sz="1400" dirty="0"/>
          </a:p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692B-EA64-4C98-B1FF-781A5EE92E7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0412" cy="3429000"/>
          </a:xfrm>
          <a:ln/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11" y="4493930"/>
            <a:ext cx="5798862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47" tIns="44922" rIns="89847" bIns="44922"/>
          <a:lstStyle/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Lear </a:t>
            </a:r>
            <a:r>
              <a:rPr lang="en-US" sz="1400" dirty="0"/>
              <a:t>is a Leading Tier 1 global automotive supplier </a:t>
            </a:r>
            <a:r>
              <a:rPr lang="en-US" sz="1400" dirty="0" smtClean="0"/>
              <a:t>with annual revenue last year of $12 billion.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$2.2 billion three-year sales backlog as of the start of this year and we continue to win new business in all regions of the world.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strong </a:t>
            </a:r>
            <a:r>
              <a:rPr lang="en-US" sz="1400" dirty="0"/>
              <a:t>global market </a:t>
            </a:r>
            <a:r>
              <a:rPr lang="en-US" sz="1400" dirty="0" smtClean="0"/>
              <a:t>positions in two </a:t>
            </a:r>
            <a:r>
              <a:rPr lang="en-US" sz="1400" dirty="0"/>
              <a:t>critical automotive </a:t>
            </a:r>
            <a:r>
              <a:rPr lang="en-US" sz="1400" dirty="0" smtClean="0"/>
              <a:t>segments:</a:t>
            </a:r>
            <a:endParaRPr lang="en-US" sz="1400" dirty="0"/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Seating</a:t>
            </a:r>
            <a:endParaRPr lang="en-US" sz="1400" b="1" dirty="0"/>
          </a:p>
          <a:p>
            <a:pPr lvl="1" eaLnBrk="0" hangingPunct="0">
              <a:lnSpc>
                <a:spcPct val="85000"/>
              </a:lnSpc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Electrical Power Management Systems</a:t>
            </a:r>
            <a:r>
              <a:rPr lang="en-US" sz="1400" dirty="0"/>
              <a:t>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are a leader in product quality, customer service and innovation.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have a diversified sales and customer </a:t>
            </a:r>
            <a:r>
              <a:rPr lang="en-US" sz="1400" dirty="0" smtClean="0"/>
              <a:t>base, and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strong financial position.</a:t>
            </a:r>
            <a:endParaRPr lang="en-US" sz="1400" dirty="0"/>
          </a:p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692B-EA64-4C98-B1FF-781A5EE92E7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0412" cy="3429000"/>
          </a:xfrm>
          <a:ln/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11" y="4493930"/>
            <a:ext cx="5798862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47" tIns="44922" rIns="89847" bIns="44922"/>
          <a:lstStyle/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Lear </a:t>
            </a:r>
            <a:r>
              <a:rPr lang="en-US" sz="1400" dirty="0"/>
              <a:t>is a Leading Tier 1 global automotive supplier </a:t>
            </a:r>
            <a:r>
              <a:rPr lang="en-US" sz="1400" dirty="0" smtClean="0"/>
              <a:t>with annual revenue last year of $12 billion.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$2.2 billion three-year sales backlog as of the start of this year and we continue to win new business in all regions of the world.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strong </a:t>
            </a:r>
            <a:r>
              <a:rPr lang="en-US" sz="1400" dirty="0"/>
              <a:t>global market </a:t>
            </a:r>
            <a:r>
              <a:rPr lang="en-US" sz="1400" dirty="0" smtClean="0"/>
              <a:t>positions in two </a:t>
            </a:r>
            <a:r>
              <a:rPr lang="en-US" sz="1400" dirty="0"/>
              <a:t>critical automotive </a:t>
            </a:r>
            <a:r>
              <a:rPr lang="en-US" sz="1400" dirty="0" smtClean="0"/>
              <a:t>segments:</a:t>
            </a:r>
            <a:endParaRPr lang="en-US" sz="1400" dirty="0"/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Seating</a:t>
            </a:r>
            <a:endParaRPr lang="en-US" sz="1400" b="1" dirty="0"/>
          </a:p>
          <a:p>
            <a:pPr lvl="1" eaLnBrk="0" hangingPunct="0">
              <a:lnSpc>
                <a:spcPct val="85000"/>
              </a:lnSpc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Electrical Power Management Systems</a:t>
            </a:r>
            <a:r>
              <a:rPr lang="en-US" sz="1400" dirty="0"/>
              <a:t>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are a leader in product quality, customer service and innovation.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have a diversified sales and customer </a:t>
            </a:r>
            <a:r>
              <a:rPr lang="en-US" sz="1400" dirty="0" smtClean="0"/>
              <a:t>base, and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strong financial position.</a:t>
            </a:r>
            <a:endParaRPr lang="en-US" sz="1400" dirty="0"/>
          </a:p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692B-EA64-4C98-B1FF-781A5EE92E7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0412" cy="3429000"/>
          </a:xfrm>
          <a:ln/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11" y="4493930"/>
            <a:ext cx="5798862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47" tIns="44922" rIns="89847" bIns="44922"/>
          <a:lstStyle/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Lear </a:t>
            </a:r>
            <a:r>
              <a:rPr lang="en-US" sz="1400" dirty="0"/>
              <a:t>is a Leading Tier 1 global automotive supplier </a:t>
            </a:r>
            <a:r>
              <a:rPr lang="en-US" sz="1400" dirty="0" smtClean="0"/>
              <a:t>with annual revenue last year of $12 billion.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$2.2 billion three-year sales backlog as of the start of this year and we continue to win new business in all regions of the world.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strong </a:t>
            </a:r>
            <a:r>
              <a:rPr lang="en-US" sz="1400" dirty="0"/>
              <a:t>global market </a:t>
            </a:r>
            <a:r>
              <a:rPr lang="en-US" sz="1400" dirty="0" smtClean="0"/>
              <a:t>positions in two </a:t>
            </a:r>
            <a:r>
              <a:rPr lang="en-US" sz="1400" dirty="0"/>
              <a:t>critical automotive </a:t>
            </a:r>
            <a:r>
              <a:rPr lang="en-US" sz="1400" dirty="0" smtClean="0"/>
              <a:t>segments:</a:t>
            </a:r>
            <a:endParaRPr lang="en-US" sz="1400" dirty="0"/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Seating</a:t>
            </a:r>
            <a:endParaRPr lang="en-US" sz="1400" b="1" dirty="0"/>
          </a:p>
          <a:p>
            <a:pPr lvl="1" eaLnBrk="0" hangingPunct="0">
              <a:lnSpc>
                <a:spcPct val="85000"/>
              </a:lnSpc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Electrical Power Management Systems</a:t>
            </a:r>
            <a:r>
              <a:rPr lang="en-US" sz="1400" dirty="0"/>
              <a:t>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are a leader in product quality, customer service and innovation.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have a diversified sales and customer </a:t>
            </a:r>
            <a:r>
              <a:rPr lang="en-US" sz="1400" dirty="0" smtClean="0"/>
              <a:t>base, and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strong financial position.</a:t>
            </a:r>
            <a:endParaRPr lang="en-US" sz="1400" dirty="0"/>
          </a:p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692B-EA64-4C98-B1FF-781A5EE92E7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0412" cy="3429000"/>
          </a:xfrm>
          <a:ln/>
        </p:spPr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11" y="4493930"/>
            <a:ext cx="5798862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47" tIns="44922" rIns="89847" bIns="44922"/>
          <a:lstStyle/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Lear </a:t>
            </a:r>
            <a:r>
              <a:rPr lang="en-US" sz="1400" dirty="0"/>
              <a:t>is a Leading Tier 1 global automotive supplier </a:t>
            </a:r>
            <a:r>
              <a:rPr lang="en-US" sz="1400" dirty="0" smtClean="0"/>
              <a:t>with annual revenue last year of $12 billion.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$2.2 billion three-year sales backlog as of the start of this year and we continue to win new business in all regions of the world.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strong </a:t>
            </a:r>
            <a:r>
              <a:rPr lang="en-US" sz="1400" dirty="0"/>
              <a:t>global market </a:t>
            </a:r>
            <a:r>
              <a:rPr lang="en-US" sz="1400" dirty="0" smtClean="0"/>
              <a:t>positions in two </a:t>
            </a:r>
            <a:r>
              <a:rPr lang="en-US" sz="1400" dirty="0"/>
              <a:t>critical automotive </a:t>
            </a:r>
            <a:r>
              <a:rPr lang="en-US" sz="1400" dirty="0" smtClean="0"/>
              <a:t>segments:</a:t>
            </a:r>
            <a:endParaRPr lang="en-US" sz="1400" dirty="0"/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Seating</a:t>
            </a:r>
            <a:endParaRPr lang="en-US" sz="1400" b="1" dirty="0"/>
          </a:p>
          <a:p>
            <a:pPr lvl="1" eaLnBrk="0" hangingPunct="0">
              <a:lnSpc>
                <a:spcPct val="85000"/>
              </a:lnSpc>
              <a:spcBef>
                <a:spcPct val="40000"/>
              </a:spcBef>
              <a:buClr>
                <a:srgbClr val="CC0000"/>
              </a:buClr>
              <a:buFontTx/>
              <a:buNone/>
            </a:pPr>
            <a:r>
              <a:rPr lang="en-US" sz="1400" b="1" dirty="0"/>
              <a:t>	Electrical Power Management Systems</a:t>
            </a:r>
            <a:r>
              <a:rPr lang="en-US" sz="1400" dirty="0"/>
              <a:t>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are a leader in product quality, customer service and innovation.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/>
              <a:t>We have a diversified sales and customer </a:t>
            </a:r>
            <a:r>
              <a:rPr lang="en-US" sz="1400" dirty="0" smtClean="0"/>
              <a:t>base, and </a:t>
            </a:r>
          </a:p>
          <a:p>
            <a:pPr eaLnBrk="0" hangingPunct="0">
              <a:spcBef>
                <a:spcPct val="80000"/>
              </a:spcBef>
              <a:buClr>
                <a:srgbClr val="CC0000"/>
              </a:buClr>
              <a:buFontTx/>
              <a:buNone/>
            </a:pPr>
            <a:r>
              <a:rPr lang="en-US" sz="1400" dirty="0" smtClean="0"/>
              <a:t>We have a strong financial position.</a:t>
            </a:r>
            <a:endParaRPr lang="en-US" sz="1400" dirty="0"/>
          </a:p>
          <a:p>
            <a:pPr eaLnBrk="0" hangingPunct="0">
              <a:spcBef>
                <a:spcPct val="30000"/>
              </a:spcBef>
              <a:buClrTx/>
              <a:buFontTx/>
              <a:buNone/>
            </a:pPr>
            <a:endParaRPr lang="en-US" sz="11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10_26_art_11_1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91440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>
            <a:lvl1pPr>
              <a:defRPr sz="4000" baseline="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B7D1C-DA5C-4550-8C40-88493F60520B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F51F-A27D-43F3-B60E-EAE3190BA0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A9F1E-532A-4676-A282-6171933520D2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D3D5C-BC15-42D2-8D44-DDADA0CB104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91F2D-B914-4D2C-8B46-B53F32AF3107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8729F-02BA-4200-B17D-3250143280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73D61-F959-4C73-A07B-A4035A59CB73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8ACE0-3A0C-496E-A9AC-F28CE475D79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ugs for Corp PPT_SEAT.jpg"/>
          <p:cNvPicPr>
            <a:picLocks noChangeAspect="1"/>
          </p:cNvPicPr>
          <p:nvPr userDrawn="1"/>
        </p:nvPicPr>
        <p:blipFill>
          <a:blip r:embed="rId2" cstate="print"/>
          <a:srcRect r="5498" b="5498"/>
          <a:stretch>
            <a:fillRect/>
          </a:stretch>
        </p:blipFill>
        <p:spPr bwMode="auto">
          <a:xfrm>
            <a:off x="0" y="655320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59499-DBE0-4E2D-8C1A-D0365C83038B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1ACBF-2A55-49A2-883E-978BA014E1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5CD12-B0F1-45D1-9DAA-3A98F304431D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AE08C-945E-48B1-9722-E93F6B6B86F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06D7F-1D45-42E8-BF0E-3CF6D636058E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BBA0F-E89E-47A5-ABD7-8796E1B151D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028DD-5271-4ED3-96A9-8E91C538D786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03102-1D17-4445-B18A-C6C3FF825C8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ACA1-769A-491A-AD60-822146290720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DFCDE-EEC5-4A57-AA06-F058CC7C51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B76E-CEA0-41E1-9A8E-EBA91EC5B6E6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4FDA-8C4F-47DB-AC0E-49FA2D29538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6F42-07D2-4A3B-A0FC-5C644DA3F1E1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0F557-4718-47F9-B6C4-39311CEABE0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E4B9-9B38-4BCD-B8D4-5DCFF020D36A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261B4-FEBD-48A1-A8F0-8DDDBDFBFA6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ear_header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8" y="304800"/>
            <a:ext cx="9136062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 descr="slugs for Corp PPT_SEAT.jpg"/>
          <p:cNvPicPr>
            <a:picLocks noChangeAspect="1"/>
          </p:cNvPicPr>
          <p:nvPr/>
        </p:nvPicPr>
        <p:blipFill>
          <a:blip r:embed="rId15" cstate="print"/>
          <a:srcRect r="5498" b="5498"/>
          <a:stretch>
            <a:fillRect/>
          </a:stretch>
        </p:blipFill>
        <p:spPr bwMode="auto">
          <a:xfrm>
            <a:off x="0" y="655320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802963-3C63-417D-967F-1D98F560FE95}" type="datetimeFigureOut">
              <a:rPr lang="en-US"/>
              <a:pPr>
                <a:defRPr/>
              </a:pPr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-15240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DF83D43F-9596-4606-9F4C-202944A37E9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Latte</a:t>
            </a:r>
            <a:br>
              <a:rPr lang="en-US" smtClean="0"/>
            </a:br>
            <a:r>
              <a:rPr lang="en-US" sz="2200" smtClean="0"/>
              <a:t>(Lear Automated Target Tools Environment)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29000" y="220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mtClean="0"/>
              <a:t>November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78342-ABCB-4D6F-ACDD-65A13520E52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What is Latte?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04800" y="976120"/>
            <a:ext cx="8229600" cy="624080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n-GB" sz="1600" b="1" smtClean="0"/>
              <a:t>Set of python libraries used in a test setup with a Lear ECU connected that allows to perform automatic tests.</a:t>
            </a:r>
          </a:p>
          <a:p>
            <a:pPr marL="342900" lvl="1" indent="-342900">
              <a:buFontTx/>
              <a:buChar char="-"/>
            </a:pPr>
            <a:endParaRPr lang="en-GB" sz="1600" b="1" smtClean="0"/>
          </a:p>
          <a:p>
            <a:pPr marL="342900" lvl="1" indent="-342900">
              <a:buFontTx/>
              <a:buChar char="-"/>
            </a:pPr>
            <a:r>
              <a:rPr lang="en-GB" sz="1600" b="1" smtClean="0"/>
              <a:t>Connections need it in the setup where test will be performed:</a:t>
            </a:r>
          </a:p>
          <a:p>
            <a:pPr marL="342900" lvl="1" indent="-342900">
              <a:buNone/>
            </a:pPr>
            <a:endParaRPr lang="en-GB" sz="1600" b="1" smtClean="0"/>
          </a:p>
          <a:p>
            <a:pPr marL="342900" lvl="1" indent="-342900">
              <a:buFontTx/>
              <a:buChar char="-"/>
            </a:pPr>
            <a:endParaRPr lang="en-GB" sz="1600" b="1" smtClean="0"/>
          </a:p>
          <a:p>
            <a:pPr marL="342900" lvl="1" indent="-342900">
              <a:buNone/>
            </a:pPr>
            <a:endParaRPr lang="en-GB" sz="1600" b="1" smtClean="0"/>
          </a:p>
        </p:txBody>
      </p:sp>
      <p:pic>
        <p:nvPicPr>
          <p:cNvPr id="54" name="53 Imagen" descr="Ordenad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667000"/>
            <a:ext cx="1625397" cy="1625397"/>
          </a:xfrm>
          <a:prstGeom prst="rect">
            <a:avLst/>
          </a:prstGeom>
        </p:spPr>
      </p:pic>
      <p:pic>
        <p:nvPicPr>
          <p:cNvPr id="61" name="60 Imagen" descr="lauterbac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5029200"/>
            <a:ext cx="1157288" cy="770123"/>
          </a:xfrm>
          <a:prstGeom prst="rect">
            <a:avLst/>
          </a:prstGeom>
        </p:spPr>
      </p:pic>
      <p:pic>
        <p:nvPicPr>
          <p:cNvPr id="62" name="61 Imagen" descr="fuente ali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0835" y="4724400"/>
            <a:ext cx="1525965" cy="1143000"/>
          </a:xfrm>
          <a:prstGeom prst="rect">
            <a:avLst/>
          </a:prstGeom>
        </p:spPr>
      </p:pic>
      <p:cxnSp>
        <p:nvCxnSpPr>
          <p:cNvPr id="22" name="21 Conector recto"/>
          <p:cNvCxnSpPr/>
          <p:nvPr/>
        </p:nvCxnSpPr>
        <p:spPr>
          <a:xfrm>
            <a:off x="2362200" y="4267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3352800" y="5410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 descr="cancas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0" y="2895600"/>
            <a:ext cx="838200" cy="733425"/>
          </a:xfrm>
          <a:prstGeom prst="rect">
            <a:avLst/>
          </a:prstGeom>
        </p:spPr>
      </p:pic>
      <p:cxnSp>
        <p:nvCxnSpPr>
          <p:cNvPr id="37" name="36 Conector recto"/>
          <p:cNvCxnSpPr>
            <a:endCxn id="35" idx="1"/>
          </p:cNvCxnSpPr>
          <p:nvPr/>
        </p:nvCxnSpPr>
        <p:spPr>
          <a:xfrm flipV="1">
            <a:off x="3200400" y="3262313"/>
            <a:ext cx="609600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4495800" y="3505200"/>
            <a:ext cx="609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581400" y="2590800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No license cancase</a:t>
            </a:r>
            <a:endParaRPr lang="en-US" sz="1200"/>
          </a:p>
        </p:txBody>
      </p:sp>
      <p:pic>
        <p:nvPicPr>
          <p:cNvPr id="1026" name="Picture 2" descr="b5ef411f-6734-4935-9073-fc233165fae9"/>
          <p:cNvPicPr>
            <a:picLocks noChangeAspect="1" noChangeArrowheads="1"/>
          </p:cNvPicPr>
          <p:nvPr/>
        </p:nvPicPr>
        <p:blipFill>
          <a:blip r:embed="rId7" cstate="print"/>
          <a:srcRect l="3370" t="20317" r="7332" b="16508"/>
          <a:stretch>
            <a:fillRect/>
          </a:stretch>
        </p:blipFill>
        <p:spPr bwMode="auto">
          <a:xfrm>
            <a:off x="5181600" y="4495800"/>
            <a:ext cx="1371600" cy="128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50 CuadroTexto"/>
          <p:cNvSpPr txBox="1"/>
          <p:nvPr/>
        </p:nvSpPr>
        <p:spPr>
          <a:xfrm>
            <a:off x="5562600" y="59436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VW module</a:t>
            </a:r>
            <a:endParaRPr lang="en-US" sz="1200"/>
          </a:p>
        </p:txBody>
      </p:sp>
      <p:cxnSp>
        <p:nvCxnSpPr>
          <p:cNvPr id="53" name="52 Conector recto"/>
          <p:cNvCxnSpPr/>
          <p:nvPr/>
        </p:nvCxnSpPr>
        <p:spPr>
          <a:xfrm>
            <a:off x="6629400" y="5257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78342-ABCB-4D6F-ACDD-65A13520E52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What allows Latte?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04800" y="976120"/>
            <a:ext cx="8229600" cy="2757680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n-GB" sz="1600" b="1" smtClean="0"/>
              <a:t>Python libraries that allows to communicate with:</a:t>
            </a:r>
          </a:p>
          <a:p>
            <a:pPr marL="342900" lvl="1" indent="-342900">
              <a:buNone/>
            </a:pPr>
            <a:endParaRPr lang="en-GB" sz="1600" b="1" smtClean="0"/>
          </a:p>
          <a:p>
            <a:pPr marL="742950" lvl="2" indent="-342900">
              <a:buFontTx/>
              <a:buChar char="-"/>
            </a:pPr>
            <a:r>
              <a:rPr lang="en-GB" sz="1400" b="1" smtClean="0"/>
              <a:t>Trace 32 debugger  </a:t>
            </a:r>
            <a:r>
              <a:rPr lang="en-GB" sz="1400" b="1" smtClean="0">
                <a:sym typeface="Wingdings" pitchFamily="2" charset="2"/>
              </a:rPr>
              <a:t> download code, run , stop, read var, write var, break points</a:t>
            </a:r>
          </a:p>
          <a:p>
            <a:pPr marL="742950" lvl="2" indent="-342900">
              <a:buNone/>
            </a:pPr>
            <a:endParaRPr lang="en-GB" sz="1400" b="1" smtClean="0"/>
          </a:p>
          <a:p>
            <a:pPr marL="742950" lvl="2" indent="-342900">
              <a:buFontTx/>
              <a:buChar char="-"/>
            </a:pPr>
            <a:r>
              <a:rPr lang="en-GB" sz="1400" b="1" smtClean="0"/>
              <a:t>Vector devices for CAN/LIN </a:t>
            </a:r>
            <a:r>
              <a:rPr lang="en-GB" sz="1400" b="1" smtClean="0">
                <a:sym typeface="Wingdings" pitchFamily="2" charset="2"/>
              </a:rPr>
              <a:t> send CAN frames, read CAN frames sent by our module, send LIN frames, simulate LIN slaves, read LIN frames sent by our module, send diag requests and responses by CAN.</a:t>
            </a: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FontTx/>
              <a:buChar char="-"/>
            </a:pP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smtClean="0">
              <a:sym typeface="Wingdings" pitchFamily="2" charset="2"/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457200" y="3733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Python library that</a:t>
            </a:r>
            <a:r>
              <a:rPr kumimoji="0" lang="en-GB" sz="16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allows </a:t>
            </a:r>
            <a:r>
              <a:rPr kumimoji="0" lang="en-GB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create: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Report with all tests performed in an integration</a:t>
            </a:r>
            <a:r>
              <a:rPr kumimoji="0" lang="en-GB" sz="1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test Python </a:t>
            </a: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script</a:t>
            </a:r>
            <a:r>
              <a:rPr kumimoji="0" lang="en-GB" sz="1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78342-ABCB-4D6F-ACDD-65A13520E52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What is needed to use Latte?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04800" y="976120"/>
            <a:ext cx="8229600" cy="1309880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n-GB" sz="1600" b="1" smtClean="0"/>
              <a:t>In setup PC is needed: </a:t>
            </a:r>
          </a:p>
          <a:p>
            <a:pPr marL="342900" lvl="1" indent="-342900">
              <a:buFontTx/>
              <a:buChar char="-"/>
            </a:pPr>
            <a:endParaRPr lang="en-GB" sz="1600" b="1" smtClean="0"/>
          </a:p>
          <a:p>
            <a:pPr marL="742950" lvl="2" indent="-342900">
              <a:buFontTx/>
              <a:buChar char="-"/>
            </a:pPr>
            <a:r>
              <a:rPr lang="en-GB" sz="1400" b="1" smtClean="0"/>
              <a:t>Python 2.6.X or 2.7.X 32 bits version</a:t>
            </a:r>
          </a:p>
          <a:p>
            <a:pPr marL="742950" lvl="2" indent="-342900">
              <a:buFontTx/>
              <a:buChar char="-"/>
            </a:pPr>
            <a:r>
              <a:rPr lang="en-GB" sz="1400" b="1" smtClean="0">
                <a:sym typeface="Wingdings" pitchFamily="2" charset="2"/>
              </a:rPr>
              <a:t>Python Editor   PyScripter, latest 32 bits version available</a:t>
            </a: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FontTx/>
              <a:buChar char="-"/>
            </a:pPr>
            <a:endParaRPr lang="en-GB" sz="1400" b="1" dirty="0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smtClean="0">
              <a:sym typeface="Wingdings" pitchFamily="2" charset="2"/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81000" y="24384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your PC is needed: 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2" indent="-342900">
              <a:buFontTx/>
              <a:buChar char="-"/>
            </a:pPr>
            <a:r>
              <a:rPr lang="en-GB" sz="1400" b="1" smtClean="0"/>
              <a:t>OPTIONAL: Python 2.6.X or 2.7.X 32 bits version</a:t>
            </a:r>
          </a:p>
          <a:p>
            <a:pPr marL="742950" lvl="2" indent="-342900">
              <a:buFontTx/>
              <a:buChar char="-"/>
            </a:pPr>
            <a:r>
              <a:rPr lang="en-GB" sz="1400" b="1" smtClean="0">
                <a:sym typeface="Wingdings" pitchFamily="2" charset="2"/>
              </a:rPr>
              <a:t>Python Editor   PyScripter, latest 32 bits version available</a:t>
            </a:r>
          </a:p>
          <a:p>
            <a:pPr marL="742950" lvl="2" indent="-342900">
              <a:buFontTx/>
              <a:buChar char="-"/>
            </a:pPr>
            <a:r>
              <a:rPr lang="en-GB" sz="1400" b="1" smtClean="0">
                <a:sym typeface="Wingdings" pitchFamily="2" charset="2"/>
              </a:rPr>
              <a:t>Latte libs</a:t>
            </a:r>
          </a:p>
          <a:p>
            <a:pPr marL="742950" lvl="2" indent="-342900">
              <a:buFontTx/>
              <a:buChar char="-"/>
            </a:pPr>
            <a:r>
              <a:rPr lang="en-GB" sz="1400" b="1" smtClean="0">
                <a:sym typeface="Wingdings" pitchFamily="2" charset="2"/>
              </a:rPr>
              <a:t>Python integration test script</a:t>
            </a: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78342-ABCB-4D6F-ACDD-65A13520E52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What is needed to use Latte?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304800" y="10668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6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Integration Test is executed in the setup PC: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2" indent="-342900">
              <a:buFontTx/>
              <a:buChar char="-"/>
            </a:pPr>
            <a:r>
              <a:rPr lang="en-GB" sz="1400" b="1" smtClean="0"/>
              <a:t>Always work with a network mapped drive</a:t>
            </a:r>
          </a:p>
          <a:p>
            <a:pPr marL="742950" lvl="2" indent="-342900">
              <a:buFontTx/>
              <a:buChar char="-"/>
            </a:pPr>
            <a:r>
              <a:rPr lang="en-GB" sz="1400" b="1" smtClean="0">
                <a:sym typeface="Wingdings" pitchFamily="2" charset="2"/>
              </a:rPr>
              <a:t>Run the tests scripts always on the setup PC, but using mapped drive  so, the script is located in your personal PC but it runs in setup PC.</a:t>
            </a: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76156" y="28956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PC setup</a:t>
            </a:r>
            <a:endParaRPr lang="en-US"/>
          </a:p>
        </p:txBody>
      </p:sp>
      <p:grpSp>
        <p:nvGrpSpPr>
          <p:cNvPr id="27" name="26 Grupo"/>
          <p:cNvGrpSpPr/>
          <p:nvPr/>
        </p:nvGrpSpPr>
        <p:grpSpPr>
          <a:xfrm>
            <a:off x="6324600" y="3048000"/>
            <a:ext cx="1035540" cy="1219200"/>
            <a:chOff x="1828800" y="2971800"/>
            <a:chExt cx="1035540" cy="1219200"/>
          </a:xfrm>
        </p:grpSpPr>
        <p:pic>
          <p:nvPicPr>
            <p:cNvPr id="10" name="9 Imagen" descr="Ordenado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1" y="3429001"/>
              <a:ext cx="761999" cy="761999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1828800" y="2971800"/>
              <a:ext cx="103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Your PC</a:t>
              </a:r>
              <a:endParaRPr lang="en-US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1143000" y="3429000"/>
            <a:ext cx="3352800" cy="1488558"/>
            <a:chOff x="1524000" y="2667000"/>
            <a:chExt cx="7162800" cy="3200400"/>
          </a:xfrm>
        </p:grpSpPr>
        <p:pic>
          <p:nvPicPr>
            <p:cNvPr id="14" name="13 Imagen" descr="Ordenado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2667000"/>
              <a:ext cx="1625397" cy="1625397"/>
            </a:xfrm>
            <a:prstGeom prst="rect">
              <a:avLst/>
            </a:prstGeom>
          </p:spPr>
        </p:pic>
        <p:pic>
          <p:nvPicPr>
            <p:cNvPr id="15" name="14 Imagen" descr="lauterbach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400" y="5029200"/>
              <a:ext cx="1157288" cy="770123"/>
            </a:xfrm>
            <a:prstGeom prst="rect">
              <a:avLst/>
            </a:prstGeom>
          </p:spPr>
        </p:pic>
        <p:pic>
          <p:nvPicPr>
            <p:cNvPr id="16" name="15 Imagen" descr="fuente alim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0835" y="4724400"/>
              <a:ext cx="1525965" cy="1143000"/>
            </a:xfrm>
            <a:prstGeom prst="rect">
              <a:avLst/>
            </a:prstGeom>
          </p:spPr>
        </p:pic>
        <p:cxnSp>
          <p:nvCxnSpPr>
            <p:cNvPr id="17" name="16 Conector recto"/>
            <p:cNvCxnSpPr/>
            <p:nvPr/>
          </p:nvCxnSpPr>
          <p:spPr>
            <a:xfrm>
              <a:off x="2362200" y="4267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3352800" y="54102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18 Imagen" descr="cancas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0" y="2895600"/>
              <a:ext cx="838200" cy="733425"/>
            </a:xfrm>
            <a:prstGeom prst="rect">
              <a:avLst/>
            </a:prstGeom>
          </p:spPr>
        </p:pic>
        <p:cxnSp>
          <p:nvCxnSpPr>
            <p:cNvPr id="20" name="19 Conector recto"/>
            <p:cNvCxnSpPr>
              <a:endCxn id="19" idx="1"/>
            </p:cNvCxnSpPr>
            <p:nvPr/>
          </p:nvCxnSpPr>
          <p:spPr>
            <a:xfrm flipV="1">
              <a:off x="3200400" y="3262313"/>
              <a:ext cx="609600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4495800" y="35052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 descr="b5ef411f-6734-4935-9073-fc233165fae9"/>
            <p:cNvPicPr>
              <a:picLocks noChangeAspect="1" noChangeArrowheads="1"/>
            </p:cNvPicPr>
            <p:nvPr/>
          </p:nvPicPr>
          <p:blipFill>
            <a:blip r:embed="rId7" cstate="print"/>
            <a:srcRect l="3370" t="20317" r="7332" b="16508"/>
            <a:stretch>
              <a:fillRect/>
            </a:stretch>
          </p:blipFill>
          <p:spPr bwMode="auto">
            <a:xfrm>
              <a:off x="5181600" y="4495800"/>
              <a:ext cx="1371600" cy="12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24 Conector recto"/>
            <p:cNvCxnSpPr/>
            <p:nvPr/>
          </p:nvCxnSpPr>
          <p:spPr>
            <a:xfrm>
              <a:off x="6629400" y="52578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27 CuadroTexto"/>
          <p:cNvSpPr txBox="1"/>
          <p:nvPr/>
        </p:nvSpPr>
        <p:spPr>
          <a:xfrm>
            <a:off x="6172200" y="4724400"/>
            <a:ext cx="2488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Mapped drive: example = z</a:t>
            </a:r>
          </a:p>
          <a:p>
            <a:r>
              <a:rPr lang="es-ES_tradnl" sz="1200" smtClean="0"/>
              <a:t>Your code is here</a:t>
            </a:r>
          </a:p>
          <a:p>
            <a:r>
              <a:rPr lang="es-ES_tradnl" sz="1200" smtClean="0"/>
              <a:t>Your IT script is here</a:t>
            </a:r>
          </a:p>
          <a:p>
            <a:r>
              <a:rPr lang="es-ES_tradnl" sz="1200" smtClean="0"/>
              <a:t>Your report will be generated here</a:t>
            </a:r>
            <a:endParaRPr lang="en-US" sz="1200"/>
          </a:p>
        </p:txBody>
      </p:sp>
      <p:sp>
        <p:nvSpPr>
          <p:cNvPr id="29" name="28 CuadroTexto"/>
          <p:cNvSpPr txBox="1"/>
          <p:nvPr/>
        </p:nvSpPr>
        <p:spPr>
          <a:xfrm>
            <a:off x="762000" y="51816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Mapped drive: example = z</a:t>
            </a:r>
          </a:p>
          <a:p>
            <a:r>
              <a:rPr lang="es-ES_tradnl" sz="1200" smtClean="0"/>
              <a:t>Run IT script from here</a:t>
            </a:r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78342-ABCB-4D6F-ACDD-65A13520E52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Where is Latte?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04800" y="976120"/>
            <a:ext cx="8229600" cy="4205480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n-GB" sz="1600" b="1" smtClean="0"/>
              <a:t>In VW project you can find latte libraries and tools in this directory:</a:t>
            </a:r>
          </a:p>
          <a:p>
            <a:pPr marL="342900" lvl="1" indent="-342900">
              <a:buNone/>
            </a:pPr>
            <a:endParaRPr lang="en-GB" sz="1600" b="1" smtClean="0"/>
          </a:p>
          <a:p>
            <a:pPr marL="742950" lvl="2" indent="-342900">
              <a:buFontTx/>
              <a:buChar char="-"/>
            </a:pPr>
            <a:r>
              <a:rPr lang="en-GB" sz="1400" b="1" smtClean="0"/>
              <a:t>PQ26_trunk\tools\latte_libs</a:t>
            </a:r>
          </a:p>
          <a:p>
            <a:pPr marL="1200150" lvl="3" indent="-342900">
              <a:buFontTx/>
              <a:buChar char="-"/>
            </a:pPr>
            <a:r>
              <a:rPr lang="en-GB" sz="1200" b="1" smtClean="0"/>
              <a:t>00_guidelines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>
                <a:solidFill>
                  <a:schemeClr val="tx2"/>
                </a:solidFill>
              </a:rPr>
              <a:t>LATTE_General_Guidelines.doc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>
                <a:solidFill>
                  <a:schemeClr val="tx2"/>
                </a:solidFill>
              </a:rPr>
              <a:t>LATTE_VW_PQ26_Guidelines.doc</a:t>
            </a:r>
          </a:p>
          <a:p>
            <a:pPr marL="1200150" lvl="3" indent="-342900">
              <a:buFontTx/>
              <a:buChar char="-"/>
            </a:pPr>
            <a:r>
              <a:rPr lang="en-GB" sz="1200" b="1" smtClean="0"/>
              <a:t>01_template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SITS-SW-280-VWBCMPQ26-swc.py</a:t>
            </a:r>
          </a:p>
          <a:p>
            <a:pPr marL="1200150" lvl="3" indent="-342900">
              <a:buFontTx/>
              <a:buChar char="-"/>
            </a:pPr>
            <a:r>
              <a:rPr lang="en-GB" sz="1200" b="1" smtClean="0"/>
              <a:t>com_v1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Docs  </a:t>
            </a:r>
            <a:r>
              <a:rPr lang="en-GB" sz="1000" b="1" smtClean="0">
                <a:sym typeface="Wingdings" pitchFamily="2" charset="2"/>
              </a:rPr>
              <a:t> </a:t>
            </a:r>
            <a:r>
              <a:rPr lang="en-GB" sz="1000" b="1" smtClean="0">
                <a:solidFill>
                  <a:schemeClr val="tx2"/>
                </a:solidFill>
                <a:sym typeface="Wingdings" pitchFamily="2" charset="2"/>
              </a:rPr>
              <a:t>Com Python API.doc</a:t>
            </a:r>
            <a:endParaRPr lang="en-GB" sz="1000" b="1" smtClean="0">
              <a:solidFill>
                <a:schemeClr val="tx2"/>
              </a:solidFill>
            </a:endParaRP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Example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files</a:t>
            </a:r>
          </a:p>
          <a:p>
            <a:pPr marL="1200150" lvl="3" indent="-342900">
              <a:buFontTx/>
              <a:buChar char="-"/>
            </a:pPr>
            <a:r>
              <a:rPr lang="en-GB" sz="1200" b="1" smtClean="0"/>
              <a:t>report_v1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Docs </a:t>
            </a:r>
            <a:r>
              <a:rPr lang="en-GB" sz="1000" b="1" smtClean="0">
                <a:sym typeface="Wingdings" pitchFamily="2" charset="2"/>
              </a:rPr>
              <a:t> </a:t>
            </a:r>
            <a:r>
              <a:rPr lang="en-GB" sz="1000" b="1" smtClean="0">
                <a:solidFill>
                  <a:schemeClr val="tx2"/>
                </a:solidFill>
                <a:sym typeface="Wingdings" pitchFamily="2" charset="2"/>
              </a:rPr>
              <a:t>IT Report Python API.doc</a:t>
            </a:r>
            <a:endParaRPr lang="en-GB" sz="1000" b="1" smtClean="0">
              <a:solidFill>
                <a:schemeClr val="tx2"/>
              </a:solidFill>
            </a:endParaRP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example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files</a:t>
            </a:r>
          </a:p>
          <a:p>
            <a:pPr marL="1200150" lvl="3" indent="-342900">
              <a:buFontTx/>
              <a:buChar char="-"/>
            </a:pPr>
            <a:r>
              <a:rPr lang="en-GB" sz="1200" b="1" smtClean="0"/>
              <a:t>trace32_v1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Docs </a:t>
            </a:r>
            <a:r>
              <a:rPr lang="en-GB" sz="1000" b="1" smtClean="0">
                <a:sym typeface="Wingdings" pitchFamily="2" charset="2"/>
              </a:rPr>
              <a:t> </a:t>
            </a:r>
            <a:r>
              <a:rPr lang="en-GB" sz="1000" b="1" smtClean="0">
                <a:solidFill>
                  <a:schemeClr val="tx2"/>
                </a:solidFill>
                <a:sym typeface="Wingdings" pitchFamily="2" charset="2"/>
              </a:rPr>
              <a:t>Trace32 Python API.doc</a:t>
            </a:r>
            <a:endParaRPr lang="en-GB" sz="1000" b="1" smtClean="0">
              <a:solidFill>
                <a:schemeClr val="tx2"/>
              </a:solidFill>
            </a:endParaRP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Example</a:t>
            </a:r>
          </a:p>
          <a:p>
            <a:pPr marL="1657350" lvl="4" indent="-342900">
              <a:buFontTx/>
              <a:buChar char="-"/>
            </a:pPr>
            <a:r>
              <a:rPr lang="en-GB" sz="1000" b="1" smtClean="0"/>
              <a:t>Files</a:t>
            </a:r>
            <a:endParaRPr lang="en-GB" sz="1400" b="1" smtClean="0"/>
          </a:p>
          <a:p>
            <a:pPr marL="742950" lvl="2" indent="-342900">
              <a:buNone/>
            </a:pPr>
            <a:r>
              <a:rPr lang="en-GB" sz="1400" b="1" smtClean="0"/>
              <a:t>	</a:t>
            </a:r>
            <a:endParaRPr lang="en-GB" sz="1400" b="1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smtClean="0">
              <a:sym typeface="Wingdings" pitchFamily="2" charset="2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2971800" y="5029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-76200" y="5105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0015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	PQ26_trunk\tools\latte_tools</a:t>
            </a:r>
          </a:p>
          <a:p>
            <a:pPr marL="1200150" lvl="3" indent="-342900" eaLnBrk="0" hangingPunct="0">
              <a:spcBef>
                <a:spcPct val="20000"/>
              </a:spcBef>
              <a:buFontTx/>
              <a:buChar char="-"/>
            </a:pPr>
            <a:r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gen_c_files_dict.py    </a:t>
            </a:r>
            <a:r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 file that has to be executed manually and generates </a:t>
            </a:r>
            <a:r>
              <a:rPr lang="en-US" sz="12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a dictionary with the full mapped path of the C, H, CPP and HPP project files </a:t>
            </a:r>
            <a:r>
              <a:rPr lang="en-GB" sz="12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that will be used in </a:t>
            </a:r>
            <a:r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case of using breakpoints (set and clear). Avoid using complete absolute</a:t>
            </a:r>
            <a:r>
              <a:rPr kumimoji="0" lang="en-GB" sz="12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 paht in the IT script.</a:t>
            </a:r>
            <a:r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i</a:t>
            </a:r>
            <a:endParaRPr kumimoji="0" lang="en-GB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867400" y="3200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Important to read this docs</a:t>
            </a:r>
            <a:endParaRPr lang="en-US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4114800" y="2286000"/>
            <a:ext cx="1752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 flipV="1">
            <a:off x="4038600" y="32004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4114800" y="35052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4038600" y="3581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78342-ABCB-4D6F-ACDD-65A13520E52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Where to put the integration test?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04800" y="976120"/>
            <a:ext cx="8229600" cy="1919480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n-GB" sz="1600" b="1" smtClean="0"/>
              <a:t>In VW project the IT will be located in a folder called </a:t>
            </a:r>
            <a:r>
              <a:rPr lang="en-GB" sz="1600" b="1" smtClean="0">
                <a:solidFill>
                  <a:schemeClr val="tx2"/>
                </a:solidFill>
              </a:rPr>
              <a:t>itest</a:t>
            </a:r>
            <a:r>
              <a:rPr lang="en-GB" sz="1600" b="1" smtClean="0"/>
              <a:t> inside the swc. </a:t>
            </a:r>
          </a:p>
          <a:p>
            <a:pPr marL="342900" lvl="1" indent="-342900">
              <a:buFontTx/>
              <a:buChar char="-"/>
            </a:pPr>
            <a:r>
              <a:rPr lang="en-GB" sz="1600" b="1" smtClean="0"/>
              <a:t>The name of the IT script will have this format: </a:t>
            </a:r>
            <a:r>
              <a:rPr lang="en-US" sz="1600" smtClean="0"/>
              <a:t>SITS-SW-280-VWBCMPQ26-swc.py </a:t>
            </a:r>
            <a:endParaRPr lang="en-GB" sz="1600" b="1" smtClean="0"/>
          </a:p>
          <a:p>
            <a:pPr marL="342900" lvl="1" indent="-342900">
              <a:buFontTx/>
              <a:buChar char="-"/>
            </a:pPr>
            <a:endParaRPr lang="en-GB" sz="1600" b="1" smtClean="0"/>
          </a:p>
          <a:p>
            <a:pPr marL="342900" lvl="1" indent="-342900">
              <a:buNone/>
            </a:pPr>
            <a:r>
              <a:rPr lang="en-GB" sz="1600" b="1" smtClean="0"/>
              <a:t>	for example:</a:t>
            </a:r>
          </a:p>
          <a:p>
            <a:pPr marL="342900" lvl="1" indent="-342900">
              <a:buNone/>
            </a:pPr>
            <a:r>
              <a:rPr lang="en-GB" sz="1600" b="1" smtClean="0"/>
              <a:t>		swcHorn\itest\ SITS-SW-280-VWBCMPQ26-swcHorn_Diags.py</a:t>
            </a:r>
            <a:r>
              <a:rPr lang="en-GB" sz="1400" b="1" smtClean="0"/>
              <a:t>	</a:t>
            </a:r>
            <a:endParaRPr lang="en-GB" sz="1400" b="1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smtClean="0">
              <a:sym typeface="Wingdings" pitchFamily="2" charset="2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2971800" y="5029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78342-ABCB-4D6F-ACDD-65A13520E52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What to include in the IT folder?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04800" y="976120"/>
            <a:ext cx="8229600" cy="1995680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n-GB" sz="1600" b="1" smtClean="0"/>
              <a:t>The Python integration test script (</a:t>
            </a:r>
            <a:r>
              <a:rPr lang="en-US" sz="1600" smtClean="0"/>
              <a:t>SITS-SW-280-VWBCMPQ26-swc.py </a:t>
            </a:r>
            <a:r>
              <a:rPr lang="en-GB" sz="1600" b="1" smtClean="0"/>
              <a:t>)</a:t>
            </a:r>
          </a:p>
          <a:p>
            <a:pPr marL="342900" lvl="1" indent="-342900">
              <a:buFontTx/>
              <a:buChar char="-"/>
            </a:pPr>
            <a:r>
              <a:rPr lang="es-ES_tradnl" sz="1600" b="1" smtClean="0"/>
              <a:t>CAN dbc file if needed</a:t>
            </a:r>
          </a:p>
          <a:p>
            <a:pPr marL="342900" lvl="1" indent="-342900">
              <a:buFontTx/>
              <a:buChar char="-"/>
            </a:pPr>
            <a:r>
              <a:rPr lang="es-ES_tradnl" sz="1600" b="1" smtClean="0"/>
              <a:t>LIN ldf file if needed</a:t>
            </a:r>
          </a:p>
          <a:p>
            <a:pPr marL="342900" lvl="1" indent="-342900">
              <a:buFontTx/>
              <a:buChar char="-"/>
            </a:pPr>
            <a:endParaRPr lang="es-ES_tradnl" sz="1600" b="1" smtClean="0"/>
          </a:p>
          <a:p>
            <a:pPr marL="342900" lvl="1" indent="-342900">
              <a:buFontTx/>
              <a:buChar char="-"/>
            </a:pPr>
            <a:r>
              <a:rPr lang="es-ES_tradnl" sz="1600" b="1" smtClean="0"/>
              <a:t>After executing the Python script, following output files are generated:</a:t>
            </a:r>
          </a:p>
          <a:p>
            <a:pPr marL="742950" lvl="2" indent="-342900">
              <a:buFontTx/>
              <a:buChar char="-"/>
            </a:pPr>
            <a:r>
              <a:rPr lang="es-ES_tradnl" sz="1400" b="1" smtClean="0"/>
              <a:t>Xml and html files containing the report</a:t>
            </a:r>
          </a:p>
          <a:p>
            <a:pPr marL="742950" lvl="2" indent="-342900">
              <a:buFontTx/>
              <a:buChar char="-"/>
            </a:pPr>
            <a:r>
              <a:rPr lang="es-ES_tradnl" sz="1400" b="1" smtClean="0"/>
              <a:t>Txt containing log frames</a:t>
            </a:r>
          </a:p>
          <a:p>
            <a:pPr marL="742950" lvl="2" indent="-342900">
              <a:buFontTx/>
              <a:buChar char="-"/>
            </a:pPr>
            <a:endParaRPr lang="es-ES_tradnl" sz="1400" b="1" smtClean="0"/>
          </a:p>
          <a:p>
            <a:pPr marL="742950" lvl="2" indent="-342900">
              <a:buFontTx/>
              <a:buChar char="-"/>
            </a:pPr>
            <a:endParaRPr lang="es-ES_tradnl" sz="1400" b="1" smtClean="0"/>
          </a:p>
          <a:p>
            <a:pPr marL="742950" lvl="2" indent="-342900">
              <a:buFontTx/>
              <a:buChar char="-"/>
            </a:pPr>
            <a:endParaRPr lang="es-ES_tradnl" sz="1400" b="1" smtClean="0"/>
          </a:p>
          <a:p>
            <a:pPr marL="742950" lvl="2" indent="-342900">
              <a:buFontTx/>
              <a:buChar char="-"/>
            </a:pPr>
            <a:endParaRPr lang="es-ES_tradnl" sz="1400" b="1" smtClean="0"/>
          </a:p>
          <a:p>
            <a:pPr marL="342900" lvl="1" indent="-342900">
              <a:buFontTx/>
              <a:buChar char="-"/>
            </a:pPr>
            <a:endParaRPr lang="en-GB" sz="1600" b="1" smtClean="0"/>
          </a:p>
          <a:p>
            <a:pPr marL="342900" lvl="1" indent="-342900">
              <a:buFontTx/>
              <a:buChar char="-"/>
            </a:pPr>
            <a:endParaRPr lang="en-GB" sz="1600" b="1" smtClean="0"/>
          </a:p>
          <a:p>
            <a:pPr marL="342900" lvl="1" indent="-342900">
              <a:buNone/>
            </a:pPr>
            <a:r>
              <a:rPr lang="en-GB" sz="1400" b="1" smtClean="0"/>
              <a:t>	</a:t>
            </a:r>
            <a:endParaRPr lang="en-GB" sz="1400" b="1" smtClean="0">
              <a:sym typeface="Wingdings" pitchFamily="2" charset="2"/>
            </a:endParaRPr>
          </a:p>
          <a:p>
            <a:pPr marL="742950" lvl="2" indent="-342900">
              <a:buNone/>
            </a:pPr>
            <a:endParaRPr lang="en-GB" sz="1400" b="1" smtClean="0">
              <a:sym typeface="Wingdings" pitchFamily="2" charset="2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2971800" y="5029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sp>
        <p:nvSpPr>
          <p:cNvPr id="9" name="5 Marcador de contenido"/>
          <p:cNvSpPr txBox="1">
            <a:spLocks/>
          </p:cNvSpPr>
          <p:nvPr/>
        </p:nvSpPr>
        <p:spPr bwMode="auto">
          <a:xfrm>
            <a:off x="304800" y="3185920"/>
            <a:ext cx="8229600" cy="199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output files will be commited in: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1600" smtClean="0"/>
              <a:t>VW_BCM_PQ26_PRJDATA/trunk/40_Software/05_SW_ARCHITECTURE/SW_COMPONENTS/swc/04_IntegrationTest</a:t>
            </a:r>
            <a:endParaRPr kumimoji="0" lang="es-ES_tradnl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s-ES_tradnl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s-ES_tradnl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s-ES_tradnl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78342-ABCB-4D6F-ACDD-65A13520E52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Examples: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2971800" y="5029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sp>
        <p:nvSpPr>
          <p:cNvPr id="10" name="5 Marcador de contenido"/>
          <p:cNvSpPr>
            <a:spLocks noGrp="1"/>
          </p:cNvSpPr>
          <p:nvPr>
            <p:ph idx="1"/>
          </p:nvPr>
        </p:nvSpPr>
        <p:spPr>
          <a:xfrm>
            <a:off x="304800" y="976120"/>
            <a:ext cx="8229600" cy="3900680"/>
          </a:xfrm>
        </p:spPr>
        <p:txBody>
          <a:bodyPr/>
          <a:lstStyle/>
          <a:p>
            <a:pPr marL="342900" lvl="1" indent="-342900">
              <a:buNone/>
            </a:pPr>
            <a:r>
              <a:rPr lang="es-ES_tradnl" sz="1600" b="1" smtClean="0"/>
              <a:t>In com_v1 folder there is an Example of how to use the CAN Python library.</a:t>
            </a:r>
          </a:p>
          <a:p>
            <a:pPr marL="342900" lvl="1" indent="-342900">
              <a:buNone/>
            </a:pPr>
            <a:endParaRPr lang="es-ES_tradnl" sz="1600" b="1" smtClean="0"/>
          </a:p>
          <a:p>
            <a:pPr marL="342900" lvl="1" indent="-342900">
              <a:buNone/>
            </a:pPr>
            <a:endParaRPr lang="es-ES_tradnl" sz="1600" b="1" smtClean="0"/>
          </a:p>
          <a:p>
            <a:pPr marL="342900" lvl="1" indent="-342900">
              <a:buNone/>
            </a:pPr>
            <a:r>
              <a:rPr lang="es-ES_tradnl" sz="1600" b="1" smtClean="0"/>
              <a:t>In trace32_v1 folder there is an Example of how to use the Trace Python library.</a:t>
            </a:r>
          </a:p>
          <a:p>
            <a:pPr marL="342900" lvl="1" indent="-342900">
              <a:buNone/>
            </a:pPr>
            <a:endParaRPr lang="es-ES_tradnl" sz="1600" b="1" smtClean="0"/>
          </a:p>
          <a:p>
            <a:pPr marL="342900" lvl="1" indent="-342900">
              <a:buNone/>
            </a:pPr>
            <a:endParaRPr lang="es-ES_tradnl" sz="1600" b="1" smtClean="0"/>
          </a:p>
          <a:p>
            <a:pPr marL="342900" lvl="1" indent="-342900">
              <a:buNone/>
            </a:pPr>
            <a:r>
              <a:rPr lang="es-ES_tradnl" sz="1600" b="1" smtClean="0"/>
              <a:t>In report_v1 folder there is an Example of how to use the Report Python library.</a:t>
            </a:r>
          </a:p>
          <a:p>
            <a:pPr marL="342900" lvl="1" indent="-342900">
              <a:buNone/>
            </a:pPr>
            <a:endParaRPr lang="es-ES_tradnl" sz="1600" b="1" smtClean="0"/>
          </a:p>
          <a:p>
            <a:pPr marL="342900" lvl="1" indent="-342900">
              <a:buNone/>
            </a:pPr>
            <a:endParaRPr lang="es-ES_tradnl" sz="1600" b="1" smtClean="0"/>
          </a:p>
          <a:p>
            <a:pPr marL="342900" lvl="1" indent="-342900">
              <a:buNone/>
            </a:pPr>
            <a:r>
              <a:rPr lang="es-ES_tradnl" sz="1600" b="1" smtClean="0"/>
              <a:t>With a combination of the three ones we will create our Python IT script</a:t>
            </a:r>
            <a:r>
              <a:rPr lang="es-ES_tradnl" sz="1600" b="1" smtClean="0"/>
              <a:t>. </a:t>
            </a:r>
          </a:p>
          <a:p>
            <a:pPr marL="342900" lvl="1" indent="-342900">
              <a:buNone/>
            </a:pPr>
            <a:endParaRPr lang="es-ES_tradnl" sz="1600" b="1" smtClean="0"/>
          </a:p>
          <a:p>
            <a:pPr marL="342900" lvl="1" indent="-342900">
              <a:buNone/>
            </a:pPr>
            <a:r>
              <a:rPr lang="es-ES_tradnl" sz="1600" b="1" smtClean="0"/>
              <a:t>It is important to begin using the template that is in latte_libs\01_Template</a:t>
            </a:r>
            <a:endParaRPr lang="es-ES_tradnl" sz="1600" b="1" smtClean="0"/>
          </a:p>
          <a:p>
            <a:pPr marL="342900" lvl="1" indent="-342900">
              <a:buNone/>
            </a:pPr>
            <a:endParaRPr lang="es-ES_tradnl" sz="1600" b="1" smtClean="0"/>
          </a:p>
          <a:p>
            <a:pPr marL="342900" lvl="1" indent="-342900">
              <a:buNone/>
            </a:pPr>
            <a:endParaRPr lang="es-ES_tradnl" sz="16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975</Words>
  <Application>Microsoft Office PowerPoint</Application>
  <PresentationFormat>Presentación en pantalla (4:3)</PresentationFormat>
  <Paragraphs>192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Latte (Lear Automated Target Tools Environment) </vt:lpstr>
      <vt:lpstr> What is Latte?</vt:lpstr>
      <vt:lpstr> What allows Latte?</vt:lpstr>
      <vt:lpstr> What is needed to use Latte?</vt:lpstr>
      <vt:lpstr> What is needed to use Latte?</vt:lpstr>
      <vt:lpstr> Where is Latte?</vt:lpstr>
      <vt:lpstr> Where to put the integration test?</vt:lpstr>
      <vt:lpstr> What to include in the IT folder?</vt:lpstr>
      <vt:lpstr> Examples:</vt:lpstr>
    </vt:vector>
  </TitlesOfParts>
  <Company>Lear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Mskauradchun</dc:creator>
  <cp:lastModifiedBy>mgalofre</cp:lastModifiedBy>
  <cp:revision>300</cp:revision>
  <dcterms:created xsi:type="dcterms:W3CDTF">2010-10-26T20:07:00Z</dcterms:created>
  <dcterms:modified xsi:type="dcterms:W3CDTF">2013-11-13T09:31:26Z</dcterms:modified>
</cp:coreProperties>
</file>