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60" y="1249245"/>
            <a:ext cx="9248503" cy="2063932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skerville Old Face" panose="02020602080505020303" pitchFamily="18" charset="0"/>
              </a:rPr>
              <a:t>CSS </a:t>
            </a:r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skerville Old Face" panose="02020602080505020303" pitchFamily="18" charset="0"/>
              </a:rPr>
              <a:t>TAGS AND </a:t>
            </a:r>
            <a:r>
              <a:rPr lang="en-US" sz="6000" b="1" u="sng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askerville Old Face" panose="02020602080505020303" pitchFamily="18" charset="0"/>
              </a:rPr>
              <a:t>THEIR DEFINATION  </a:t>
            </a:r>
            <a:endParaRPr lang="en-IN" sz="6000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31153" y="4663440"/>
            <a:ext cx="5148072" cy="20939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Name : Pradeep </a:t>
            </a:r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Singh</a:t>
            </a:r>
          </a:p>
          <a:p>
            <a:pPr algn="l"/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Enrollment No.</a:t>
            </a:r>
            <a:r>
              <a:rPr lang="en-US" sz="2800" b="1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 :- </a:t>
            </a:r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2404030400169</a:t>
            </a:r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 </a:t>
            </a:r>
            <a:endParaRPr lang="en-US" sz="2800" b="1" u="sng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l"/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Branch : BSc CS IT</a:t>
            </a:r>
          </a:p>
          <a:p>
            <a:pPr algn="l"/>
            <a:r>
              <a:rPr lang="en-US" sz="2800" b="1" u="sng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Division : A</a:t>
            </a:r>
            <a:endParaRPr lang="en-IN" sz="2800" b="1" u="sng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0433304" cy="3063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dirty="0">
                <a:latin typeface="Baskerville Old Face" panose="02020602080505020303" pitchFamily="18" charset="0"/>
              </a:rPr>
              <a:t>3</a:t>
            </a:r>
            <a:r>
              <a:rPr lang="en-IN" sz="3200" b="1" dirty="0" smtClean="0">
                <a:latin typeface="Baskerville Old Face" panose="02020602080505020303" pitchFamily="18" charset="0"/>
              </a:rPr>
              <a:t>. </a:t>
            </a:r>
            <a:r>
              <a:rPr lang="en-IN" sz="3200" b="1" u="sng" dirty="0">
                <a:latin typeface="Baskerville Old Face" panose="02020602080505020303" pitchFamily="18" charset="0"/>
              </a:rPr>
              <a:t>CSS Border Color</a:t>
            </a:r>
          </a:p>
          <a:p>
            <a:pPr fontAlgn="base"/>
            <a:r>
              <a:rPr lang="en-US" sz="2400" dirty="0">
                <a:latin typeface="Baskerville Old Face" panose="02020602080505020303" pitchFamily="18" charset="0"/>
              </a:rPr>
              <a:t>Borders in CSS are used to create a visible outline around an element. They can be customized in terms of</a:t>
            </a:r>
          </a:p>
          <a:p>
            <a:pPr fontAlgn="base"/>
            <a:r>
              <a:rPr lang="en-US" sz="2400" dirty="0">
                <a:latin typeface="Baskerville Old Face" panose="02020602080505020303" pitchFamily="18" charset="0"/>
              </a:rPr>
              <a:t>Width: The thickness of the border.</a:t>
            </a:r>
          </a:p>
          <a:p>
            <a:pPr fontAlgn="base"/>
            <a:r>
              <a:rPr lang="en-US" sz="2400" dirty="0">
                <a:latin typeface="Baskerville Old Face" panose="02020602080505020303" pitchFamily="18" charset="0"/>
              </a:rPr>
              <a:t>Style: The appearance of the border (solid, dashed, dotted, etc.).</a:t>
            </a:r>
          </a:p>
          <a:p>
            <a:pPr fontAlgn="base"/>
            <a:r>
              <a:rPr lang="en-US" sz="2400" dirty="0">
                <a:latin typeface="Baskerville Old Face" panose="02020602080505020303" pitchFamily="18" charset="0"/>
              </a:rPr>
              <a:t>Color: The color of the border.</a:t>
            </a:r>
          </a:p>
          <a:p>
            <a:pPr algn="just"/>
            <a:endParaRPr lang="en-US" sz="2600" dirty="0">
              <a:latin typeface="Baskerville Old Face" panose="02020602080505020303" pitchFamily="18" charset="0"/>
            </a:endParaRPr>
          </a:p>
          <a:p>
            <a:pPr algn="just"/>
            <a:endParaRPr lang="en-IN" sz="2200" dirty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3063240"/>
            <a:ext cx="6583680" cy="352044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6506208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874" y="2540200"/>
            <a:ext cx="10607645" cy="19360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000" b="1" u="sng" dirty="0" smtClean="0">
                <a:latin typeface="Baskerville Old Face" panose="02020602080505020303" pitchFamily="18" charset="0"/>
              </a:rPr>
              <a:t>THANKYOU</a:t>
            </a:r>
            <a:endParaRPr lang="en-IN" sz="8000" b="1" u="sng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2" y="594801"/>
            <a:ext cx="10894423" cy="1326321"/>
          </a:xfrm>
        </p:spPr>
        <p:txBody>
          <a:bodyPr>
            <a:normAutofit/>
          </a:bodyPr>
          <a:lstStyle/>
          <a:p>
            <a:r>
              <a:rPr lang="en-IN" sz="4400" b="1" u="sng" dirty="0" smtClean="0">
                <a:latin typeface="Baskerville Old Face" panose="02020602080505020303" pitchFamily="18" charset="0"/>
              </a:rPr>
              <a:t>CSS (</a:t>
            </a:r>
            <a:r>
              <a:rPr lang="en-IN" sz="4400" b="1" u="sng" dirty="0">
                <a:latin typeface="Baskerville Old Face" panose="02020602080505020303" pitchFamily="18" charset="0"/>
              </a:rPr>
              <a:t>Cascading Style </a:t>
            </a:r>
            <a:r>
              <a:rPr lang="en-IN" sz="4400" b="1" u="sng" dirty="0" smtClean="0">
                <a:latin typeface="Baskerville Old Face" panose="02020602080505020303" pitchFamily="18" charset="0"/>
              </a:rPr>
              <a:t>Sheets</a:t>
            </a:r>
            <a:r>
              <a:rPr lang="en-US" sz="4400" b="1" u="sng" dirty="0" smtClean="0">
                <a:latin typeface="Baskerville Old Face" panose="02020602080505020303" pitchFamily="18" charset="0"/>
              </a:rPr>
              <a:t>)</a:t>
            </a:r>
            <a:endParaRPr lang="en-IN" sz="4400" b="1" u="sng" dirty="0"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96" y="1771329"/>
            <a:ext cx="10702834" cy="461292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It is a stylesheet language used to style and enhance website presentation</a:t>
            </a:r>
            <a:r>
              <a:rPr lang="en-US" sz="28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CSS is one of the main three components of a webpage along </a:t>
            </a:r>
            <a:r>
              <a:rPr lang="en-US" sz="2800" dirty="0" smtClean="0">
                <a:latin typeface="Baskerville Old Face" panose="02020602080505020303" pitchFamily="18" charset="0"/>
              </a:rPr>
              <a:t>with </a:t>
            </a:r>
            <a:r>
              <a:rPr lang="en-US" sz="2800" dirty="0">
                <a:latin typeface="Baskerville Old Face" panose="02020602080505020303" pitchFamily="18" charset="0"/>
              </a:rPr>
              <a:t>HTML  </a:t>
            </a:r>
            <a:r>
              <a:rPr lang="en-US" sz="2800" dirty="0" smtClean="0">
                <a:latin typeface="Baskerville Old Face" panose="02020602080505020303" pitchFamily="18" charset="0"/>
              </a:rPr>
              <a:t>and JavaScript.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</a:rPr>
              <a:t>HTML adds </a:t>
            </a:r>
            <a:r>
              <a:rPr lang="en-US" sz="2800" dirty="0">
                <a:latin typeface="Baskerville Old Face" panose="02020602080505020303" pitchFamily="18" charset="0"/>
              </a:rPr>
              <a:t>Structure to a Webpage,  JavaScript </a:t>
            </a:r>
            <a:r>
              <a:rPr lang="en-US" sz="2800" dirty="0" smtClean="0">
                <a:latin typeface="Baskerville Old Face" panose="02020602080505020303" pitchFamily="18" charset="0"/>
              </a:rPr>
              <a:t>adds </a:t>
            </a:r>
            <a:r>
              <a:rPr lang="en-US" sz="2800" dirty="0">
                <a:latin typeface="Baskerville Old Face" panose="02020602080505020303" pitchFamily="18" charset="0"/>
              </a:rPr>
              <a:t>logic to it and CSS makes it visually </a:t>
            </a:r>
            <a:r>
              <a:rPr lang="en-US" sz="2800" dirty="0" err="1">
                <a:latin typeface="Baskerville Old Face" panose="02020602080505020303" pitchFamily="18" charset="0"/>
              </a:rPr>
              <a:t>visually</a:t>
            </a:r>
            <a:r>
              <a:rPr lang="en-US" sz="2800" dirty="0">
                <a:latin typeface="Baskerville Old Face" panose="02020602080505020303" pitchFamily="18" charset="0"/>
              </a:rPr>
              <a:t> appealing or stylish. It controls the layout of a web page i.e. how HTML elements will be displayed </a:t>
            </a:r>
            <a:r>
              <a:rPr lang="en-US" sz="2800" dirty="0" smtClean="0">
                <a:latin typeface="Baskerville Old Face" panose="02020602080505020303" pitchFamily="18" charset="0"/>
              </a:rPr>
              <a:t>on </a:t>
            </a:r>
            <a:r>
              <a:rPr lang="en-US" sz="2800" dirty="0">
                <a:latin typeface="Baskerville Old Face" panose="02020602080505020303" pitchFamily="18" charset="0"/>
              </a:rPr>
              <a:t>a web </a:t>
            </a:r>
            <a:r>
              <a:rPr lang="en-US" sz="2800" dirty="0" smtClean="0">
                <a:latin typeface="Baskerville Old Face" panose="02020602080505020303" pitchFamily="18" charset="0"/>
              </a:rPr>
              <a:t>page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askerville Old Face" panose="02020602080505020303" pitchFamily="18" charset="0"/>
              </a:rPr>
              <a:t> CSS </a:t>
            </a:r>
            <a:r>
              <a:rPr lang="en-US" sz="2800" dirty="0">
                <a:latin typeface="Baskerville Old Face" panose="02020602080505020303" pitchFamily="18" charset="0"/>
              </a:rPr>
              <a:t>describes how HTML elements should be displayed</a:t>
            </a:r>
            <a:r>
              <a:rPr lang="en-US" sz="28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Baskerville Old Face" panose="02020602080505020303" pitchFamily="18" charset="0"/>
              </a:rPr>
              <a:t>CSS is the language we use to style an HTML document.</a:t>
            </a:r>
            <a:r>
              <a:rPr lang="en-US" sz="2800" dirty="0" smtClean="0">
                <a:latin typeface="Baskerville Old Face" panose="02020602080505020303" pitchFamily="18" charset="0"/>
              </a:rPr>
              <a:t> 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370" y="368584"/>
            <a:ext cx="8368939" cy="1326321"/>
          </a:xfrm>
        </p:spPr>
        <p:txBody>
          <a:bodyPr/>
          <a:lstStyle/>
          <a:p>
            <a:pPr algn="ctr"/>
            <a:r>
              <a:rPr lang="en-IN" sz="4400" u="sng" dirty="0" smtClean="0">
                <a:effectLst/>
                <a:latin typeface="Baskerville Old Face" panose="02020602080505020303" pitchFamily="18" charset="0"/>
              </a:rPr>
              <a:t>CSS Page </a:t>
            </a:r>
            <a:r>
              <a:rPr lang="en-IN" sz="4400" u="sng" dirty="0">
                <a:effectLst/>
                <a:latin typeface="Baskerville Old Face" panose="02020602080505020303" pitchFamily="18" charset="0"/>
              </a:rPr>
              <a:t>Structure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18" y="1694905"/>
            <a:ext cx="8220891" cy="483003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5132"/>
            <a:ext cx="10432869" cy="1314994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CSS </a:t>
            </a:r>
            <a:r>
              <a:rPr lang="en-IN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Syntax</a:t>
            </a:r>
            <a:endParaRPr lang="en-IN" sz="5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46" y="1550126"/>
            <a:ext cx="10824754" cy="5094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3200" dirty="0">
              <a:effectLst/>
              <a:latin typeface="Baskerville Old Face" panose="02020602080505020303" pitchFamily="18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sz="2800" dirty="0" smtClean="0">
                <a:latin typeface="Baskerville Old Face" panose="02020602080505020303" pitchFamily="18" charset="0"/>
              </a:rPr>
              <a:t>The </a:t>
            </a:r>
            <a:r>
              <a:rPr lang="en-US" sz="2800" dirty="0">
                <a:latin typeface="Baskerville Old Face" panose="02020602080505020303" pitchFamily="18" charset="0"/>
              </a:rPr>
              <a:t>selector points to the HTML element you want to style.</a:t>
            </a:r>
          </a:p>
          <a:p>
            <a:pPr algn="just"/>
            <a:r>
              <a:rPr lang="en-US" sz="2800" dirty="0">
                <a:latin typeface="Baskerville Old Face" panose="02020602080505020303" pitchFamily="18" charset="0"/>
              </a:rPr>
              <a:t>The declaration block contains one or more declarations separated by semicolons.</a:t>
            </a:r>
          </a:p>
          <a:p>
            <a:pPr algn="just"/>
            <a:r>
              <a:rPr lang="en-US" sz="2800" dirty="0">
                <a:latin typeface="Baskerville Old Face" panose="02020602080505020303" pitchFamily="18" charset="0"/>
              </a:rPr>
              <a:t>Each declaration includes a CSS property name and a value, separated by a colon.</a:t>
            </a:r>
          </a:p>
          <a:p>
            <a:pPr algn="just"/>
            <a:r>
              <a:rPr lang="en-US" sz="2800" dirty="0">
                <a:latin typeface="Baskerville Old Face" panose="02020602080505020303" pitchFamily="18" charset="0"/>
              </a:rPr>
              <a:t>Multiple CSS declarations are separated with semicolons, and declaration blocks are surrounded by curly braces.</a:t>
            </a:r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22" y="1323703"/>
            <a:ext cx="7207574" cy="141078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30629" y="1261872"/>
            <a:ext cx="7248579" cy="547062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Baskerville Old Face" panose="02020602080505020303" pitchFamily="18" charset="0"/>
              </a:rPr>
              <a:t>CSS </a:t>
            </a:r>
            <a:r>
              <a:rPr lang="en-US" sz="2400" dirty="0">
                <a:latin typeface="Baskerville Old Face" panose="02020602080505020303" pitchFamily="18" charset="0"/>
              </a:rPr>
              <a:t>selectors are used to "find" (or select) the HTML elements you want to style.</a:t>
            </a:r>
          </a:p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We can divide CSS selectors into five </a:t>
            </a:r>
            <a:r>
              <a:rPr lang="en-US" sz="2400" dirty="0" smtClean="0">
                <a:latin typeface="Baskerville Old Face" panose="02020602080505020303" pitchFamily="18" charset="0"/>
              </a:rPr>
              <a:t>categories: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Baskerville Old Face" panose="02020602080505020303" pitchFamily="18" charset="0"/>
              </a:rPr>
              <a:t>Simple </a:t>
            </a:r>
            <a:r>
              <a:rPr lang="en-US" sz="2400" dirty="0">
                <a:latin typeface="Baskerville Old Face" panose="02020602080505020303" pitchFamily="18" charset="0"/>
              </a:rPr>
              <a:t>selectors (select elements based on name, id, </a:t>
            </a:r>
            <a:r>
              <a:rPr lang="en-US" sz="2400" dirty="0" smtClean="0">
                <a:latin typeface="Baskerville Old Face" panose="02020602080505020303" pitchFamily="18" charset="0"/>
              </a:rPr>
              <a:t>class)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 smtClean="0">
                <a:latin typeface="Baskerville Old Face" panose="02020602080505020303" pitchFamily="18" charset="0"/>
                <a:hlinkClick r:id="rId2"/>
              </a:rPr>
              <a:t>Combinator</a:t>
            </a:r>
            <a:r>
              <a:rPr lang="en-US" sz="2400" dirty="0" smtClean="0">
                <a:latin typeface="Baskerville Old Face" panose="02020602080505020303" pitchFamily="18" charset="0"/>
                <a:hlinkClick r:id="rId2"/>
              </a:rPr>
              <a:t> </a:t>
            </a:r>
            <a:r>
              <a:rPr lang="en-US" sz="2400" dirty="0">
                <a:latin typeface="Baskerville Old Face" panose="02020602080505020303" pitchFamily="18" charset="0"/>
                <a:hlinkClick r:id="rId2"/>
              </a:rPr>
              <a:t>selectors</a:t>
            </a:r>
            <a:r>
              <a:rPr lang="en-US" sz="2400" dirty="0">
                <a:latin typeface="Baskerville Old Face" panose="02020602080505020303" pitchFamily="18" charset="0"/>
              </a:rPr>
              <a:t> (select elements based on a specific relationship between </a:t>
            </a:r>
            <a:r>
              <a:rPr lang="en-US" sz="2400" dirty="0" smtClean="0">
                <a:latin typeface="Baskerville Old Face" panose="02020602080505020303" pitchFamily="18" charset="0"/>
              </a:rPr>
              <a:t>them)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Baskerville Old Face" panose="02020602080505020303" pitchFamily="18" charset="0"/>
                <a:hlinkClick r:id="rId3"/>
              </a:rPr>
              <a:t>Pseudo-class </a:t>
            </a:r>
            <a:r>
              <a:rPr lang="en-US" sz="2400" dirty="0">
                <a:latin typeface="Baskerville Old Face" panose="02020602080505020303" pitchFamily="18" charset="0"/>
                <a:hlinkClick r:id="rId3"/>
              </a:rPr>
              <a:t>selectors</a:t>
            </a:r>
            <a:r>
              <a:rPr lang="en-US" sz="2400" dirty="0">
                <a:latin typeface="Baskerville Old Face" panose="02020602080505020303" pitchFamily="18" charset="0"/>
              </a:rPr>
              <a:t> (select elements based on a certain </a:t>
            </a:r>
            <a:r>
              <a:rPr lang="en-US" sz="2400" dirty="0" smtClean="0">
                <a:latin typeface="Baskerville Old Face" panose="02020602080505020303" pitchFamily="18" charset="0"/>
              </a:rPr>
              <a:t>state)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Baskerville Old Face" panose="02020602080505020303" pitchFamily="18" charset="0"/>
                <a:hlinkClick r:id="rId4"/>
              </a:rPr>
              <a:t>Pseudo-elements </a:t>
            </a:r>
            <a:r>
              <a:rPr lang="en-US" sz="2400" dirty="0">
                <a:latin typeface="Baskerville Old Face" panose="02020602080505020303" pitchFamily="18" charset="0"/>
                <a:hlinkClick r:id="rId4"/>
              </a:rPr>
              <a:t>selectors</a:t>
            </a:r>
            <a:r>
              <a:rPr lang="en-US" sz="2400" dirty="0">
                <a:latin typeface="Baskerville Old Face" panose="02020602080505020303" pitchFamily="18" charset="0"/>
              </a:rPr>
              <a:t> (select and style a part of an </a:t>
            </a:r>
            <a:r>
              <a:rPr lang="en-US" sz="2400" dirty="0" smtClean="0">
                <a:latin typeface="Baskerville Old Face" panose="02020602080505020303" pitchFamily="18" charset="0"/>
              </a:rPr>
              <a:t>element)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latin typeface="Baskerville Old Face" panose="02020602080505020303" pitchFamily="18" charset="0"/>
                <a:hlinkClick r:id="rId5"/>
              </a:rPr>
              <a:t>Attribute </a:t>
            </a:r>
            <a:r>
              <a:rPr lang="en-US" sz="2400" dirty="0">
                <a:latin typeface="Baskerville Old Face" panose="02020602080505020303" pitchFamily="18" charset="0"/>
                <a:hlinkClick r:id="rId5"/>
              </a:rPr>
              <a:t>selectors</a:t>
            </a:r>
            <a:r>
              <a:rPr lang="en-US" sz="2400" dirty="0">
                <a:latin typeface="Baskerville Old Face" panose="02020602080505020303" pitchFamily="18" charset="0"/>
              </a:rPr>
              <a:t> (select elements based on an attribute or attribute value)</a:t>
            </a:r>
          </a:p>
          <a:p>
            <a:pPr marL="0" indent="0" algn="just">
              <a:buNone/>
            </a:pP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4864"/>
            <a:ext cx="104415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u="sng" dirty="0">
                <a:latin typeface="Baskerville Old Face" panose="02020602080505020303" pitchFamily="18" charset="0"/>
              </a:rPr>
              <a:t>CSS </a:t>
            </a:r>
            <a:r>
              <a:rPr lang="en-IN" sz="5400" b="1" u="sng" dirty="0" smtClean="0">
                <a:latin typeface="Baskerville Old Face" panose="02020602080505020303" pitchFamily="18" charset="0"/>
              </a:rPr>
              <a:t>Selectors</a:t>
            </a:r>
            <a:endParaRPr lang="en-IN" sz="5400" b="1" u="sng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224" y="1861604"/>
            <a:ext cx="4443984" cy="33194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  <a:headEnd/>
            <a:tailE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3" y="980223"/>
            <a:ext cx="7815071" cy="569832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There are three ways of inserting a style sheet: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External CSS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Internal CSS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Inline </a:t>
            </a:r>
            <a:r>
              <a:rPr lang="en-US" sz="2400" dirty="0" smtClean="0">
                <a:latin typeface="Baskerville Old Face" panose="02020602080505020303" pitchFamily="18" charset="0"/>
              </a:rPr>
              <a:t>CSS</a:t>
            </a:r>
          </a:p>
          <a:p>
            <a:pPr marL="0" indent="0">
              <a:buNone/>
            </a:pPr>
            <a:r>
              <a:rPr lang="en-IN" sz="3200" dirty="0" smtClean="0">
                <a:latin typeface="Baskerville Old Face" panose="02020602080505020303" pitchFamily="18" charset="0"/>
              </a:rPr>
              <a:t>1. 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External 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External </a:t>
            </a:r>
            <a:r>
              <a:rPr lang="en-US" sz="2400" dirty="0">
                <a:latin typeface="Baskerville Old Face" panose="02020602080505020303" pitchFamily="18" charset="0"/>
              </a:rPr>
              <a:t>styles are defined within the &lt;link&gt; element, inside the &lt;head&gt; section of an HTML </a:t>
            </a:r>
            <a:r>
              <a:rPr lang="en-US" sz="2400" dirty="0" smtClean="0">
                <a:latin typeface="Baskerville Old Face" panose="02020602080505020303" pitchFamily="18" charset="0"/>
              </a:rPr>
              <a:t>page: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To </a:t>
            </a:r>
            <a:r>
              <a:rPr lang="en-US" sz="2400" dirty="0">
                <a:latin typeface="Baskerville Old Face" panose="02020602080505020303" pitchFamily="18" charset="0"/>
              </a:rPr>
              <a:t>link an external CSS file to an HTML document, you need to use the &lt;link&gt; element within the &lt;head&gt; section of your HTML file.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latin typeface="Baskerville Old Face" panose="02020602080505020303" pitchFamily="18" charset="0"/>
              </a:rPr>
              <a:t>&lt;link&gt; element should have the </a:t>
            </a:r>
            <a:r>
              <a:rPr lang="en-US" sz="2400" dirty="0" err="1">
                <a:latin typeface="Baskerville Old Face" panose="02020602080505020303" pitchFamily="18" charset="0"/>
              </a:rPr>
              <a:t>rel</a:t>
            </a:r>
            <a:r>
              <a:rPr lang="en-US" sz="2400" dirty="0">
                <a:latin typeface="Baskerville Old Face" panose="02020602080505020303" pitchFamily="18" charset="0"/>
              </a:rPr>
              <a:t> attribute set to “stylesheet” and the </a:t>
            </a:r>
            <a:r>
              <a:rPr lang="en-US" sz="2400" dirty="0" err="1">
                <a:latin typeface="Baskerville Old Face" panose="02020602080505020303" pitchFamily="18" charset="0"/>
              </a:rPr>
              <a:t>href</a:t>
            </a:r>
            <a:r>
              <a:rPr lang="en-US" sz="2400" dirty="0">
                <a:latin typeface="Baskerville Old Face" panose="02020602080505020303" pitchFamily="18" charset="0"/>
              </a:rPr>
              <a:t> attribute specifying the path to your CSS file.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538" y="0"/>
            <a:ext cx="45672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4400" b="1" u="sng" dirty="0" smtClean="0">
                <a:latin typeface="Baskerville Old Face" panose="02020602080505020303" pitchFamily="18" charset="0"/>
              </a:rPr>
              <a:t>Ways </a:t>
            </a:r>
            <a:r>
              <a:rPr lang="en-IN" sz="4400" b="1" u="sng" dirty="0">
                <a:latin typeface="Baskerville Old Face" panose="02020602080505020303" pitchFamily="18" charset="0"/>
              </a:rPr>
              <a:t>to Insert </a:t>
            </a:r>
            <a:r>
              <a:rPr lang="en-IN" sz="4400" b="1" u="sng" dirty="0" smtClean="0">
                <a:latin typeface="Baskerville Old Face" panose="02020602080505020303" pitchFamily="18" charset="0"/>
              </a:rPr>
              <a:t>CSS</a:t>
            </a:r>
            <a:endParaRPr lang="en-IN" sz="4400" b="1" u="sng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0" y="3465618"/>
            <a:ext cx="3465702" cy="303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386789"/>
            <a:ext cx="4837302" cy="2771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5" y="1"/>
            <a:ext cx="7646126" cy="65836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smtClean="0">
                <a:latin typeface="Baskerville Old Face" panose="02020602080505020303" pitchFamily="18" charset="0"/>
              </a:rPr>
              <a:t>2. </a:t>
            </a:r>
            <a:r>
              <a:rPr lang="en-US" sz="3600" b="1" u="sng" dirty="0" smtClean="0">
                <a:latin typeface="Baskerville Old Face" panose="02020602080505020303" pitchFamily="18" charset="0"/>
              </a:rPr>
              <a:t>Internal 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askerville Old Face" panose="02020602080505020303" pitchFamily="18" charset="0"/>
              </a:rPr>
              <a:t>Internal CSS is a method for defining CSS styles directly within an HTML document. </a:t>
            </a:r>
            <a:endParaRPr lang="en-US" sz="2600" dirty="0" smtClean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askerville Old Face" panose="02020602080505020303" pitchFamily="18" charset="0"/>
              </a:rPr>
              <a:t>It’s </a:t>
            </a:r>
            <a:r>
              <a:rPr lang="en-US" sz="2600" dirty="0">
                <a:latin typeface="Baskerville Old Face" panose="02020602080505020303" pitchFamily="18" charset="0"/>
              </a:rPr>
              <a:t>particularly useful for applying unique styles to a single web page, and it’s embedded within the &lt;style&gt; element located in the &lt;head&gt; section of the HTML file</a:t>
            </a:r>
            <a:r>
              <a:rPr lang="en-US" sz="2600" dirty="0" smtClean="0">
                <a:latin typeface="Baskerville Old Face" panose="02020602080505020303" pitchFamily="18" charset="0"/>
              </a:rPr>
              <a:t>.</a:t>
            </a:r>
          </a:p>
          <a:p>
            <a:pPr marL="0" indent="0" algn="just">
              <a:buNone/>
            </a:pPr>
            <a:endParaRPr lang="en-US" sz="800" dirty="0" smtClean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US" sz="3600" b="1" dirty="0" smtClean="0">
                <a:latin typeface="Baskerville Old Face" panose="02020602080505020303" pitchFamily="18" charset="0"/>
              </a:rPr>
              <a:t>3. </a:t>
            </a:r>
            <a:r>
              <a:rPr lang="en-US" sz="3600" b="1" u="sng" dirty="0">
                <a:latin typeface="Baskerville Old Face" panose="02020602080505020303" pitchFamily="18" charset="0"/>
              </a:rPr>
              <a:t>Inline CSS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Inline CSS is a method that applies CSS styling directly to HTML elements using the ‘style’ attribute. </a:t>
            </a:r>
            <a:endParaRPr lang="en-US" sz="2400" dirty="0" smtClean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Baskerville Old Face" panose="02020602080505020303" pitchFamily="18" charset="0"/>
              </a:rPr>
              <a:t>This </a:t>
            </a:r>
            <a:r>
              <a:rPr lang="en-US" sz="2400" dirty="0">
                <a:latin typeface="Baskerville Old Face" panose="02020602080505020303" pitchFamily="18" charset="0"/>
              </a:rPr>
              <a:t>approach allows developers to define styles for individual elements, making it an effective tool for applying unique styles to specific HTML elements.</a:t>
            </a:r>
          </a:p>
          <a:p>
            <a:endParaRPr lang="en-IN" sz="2200" dirty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1" y="306191"/>
            <a:ext cx="3615118" cy="28302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1" y="3719536"/>
            <a:ext cx="3615118" cy="28641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192000" cy="286207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600" b="1" u="sng" dirty="0" smtClean="0">
                <a:effectLst/>
                <a:latin typeface="Baskerville Old Face" panose="02020602080505020303" pitchFamily="18" charset="0"/>
              </a:rPr>
              <a:t>CSS COLORS </a:t>
            </a:r>
          </a:p>
          <a:p>
            <a:pPr marL="0" indent="0" algn="just">
              <a:buNone/>
            </a:pPr>
            <a:r>
              <a:rPr lang="en-IN" sz="3200" b="1" dirty="0" smtClean="0">
                <a:latin typeface="Baskerville Old Face" panose="02020602080505020303" pitchFamily="18" charset="0"/>
              </a:rPr>
              <a:t>1. 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CSS </a:t>
            </a:r>
            <a:r>
              <a:rPr lang="en-IN" sz="3200" b="1" u="sng" dirty="0">
                <a:latin typeface="Baskerville Old Face" panose="02020602080505020303" pitchFamily="18" charset="0"/>
              </a:rPr>
              <a:t>Background 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Color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You can set the background color for HTML </a:t>
            </a:r>
            <a:r>
              <a:rPr lang="en-US" sz="2400" dirty="0" smtClean="0">
                <a:latin typeface="Baskerville Old Face" panose="02020602080505020303" pitchFamily="18" charset="0"/>
              </a:rPr>
              <a:t>elements.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The CSS background is the area behind an element’s content, which can be a color, image, or both. The background property lets you control these aspects, including color, image, position, and repetition</a:t>
            </a:r>
            <a:r>
              <a:rPr lang="en-US" sz="2400" dirty="0" smtClean="0">
                <a:latin typeface="Baskerville Old Face" panose="02020602080505020303" pitchFamily="18" charset="0"/>
              </a:rPr>
              <a:t>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88" y="2670048"/>
            <a:ext cx="7278624" cy="40782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12079223" cy="262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dirty="0" smtClean="0">
                <a:latin typeface="Baskerville Old Face" panose="02020602080505020303" pitchFamily="18" charset="0"/>
              </a:rPr>
              <a:t>2. </a:t>
            </a:r>
            <a:r>
              <a:rPr lang="en-IN" sz="3200" b="1" u="sng" dirty="0" smtClean="0">
                <a:latin typeface="Baskerville Old Face" panose="02020602080505020303" pitchFamily="18" charset="0"/>
              </a:rPr>
              <a:t>CSS </a:t>
            </a:r>
            <a:r>
              <a:rPr lang="en-IN" sz="3200" b="1" u="sng" dirty="0">
                <a:latin typeface="Baskerville Old Face" panose="02020602080505020303" pitchFamily="18" charset="0"/>
              </a:rPr>
              <a:t>Text Color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Sets the color of the text using color name, hex value, or RGB value</a:t>
            </a:r>
            <a:r>
              <a:rPr lang="en-US" sz="24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The color property is used to apply color to the text. It’s important to ensure good contrast between the text and the background for readability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sz="2200" dirty="0">
              <a:effectLst/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2419746"/>
            <a:ext cx="6958584" cy="41547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505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Baskerville Old Face</vt:lpstr>
      <vt:lpstr>Century Gothic</vt:lpstr>
      <vt:lpstr>Wingdings</vt:lpstr>
      <vt:lpstr>Wingdings 3</vt:lpstr>
      <vt:lpstr>Ion</vt:lpstr>
      <vt:lpstr>CSS TAGS AND THEIR DEFINATION  </vt:lpstr>
      <vt:lpstr>CSS (Cascading Style Sheets)</vt:lpstr>
      <vt:lpstr>CSS Page Structure </vt:lpstr>
      <vt:lpstr>CSS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34</cp:revision>
  <dcterms:created xsi:type="dcterms:W3CDTF">2024-12-22T08:08:00Z</dcterms:created>
  <dcterms:modified xsi:type="dcterms:W3CDTF">2024-12-26T09:40:22Z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5F8D690753C04CE9B457329FCE0C38E1_12</vt:lpwstr>
  </property>
  <property fmtid="{D5CDD505-2E9C-101B-9397-08002B2CF9AE}" pid="3" name="KSOProductBuildVer">
    <vt:lpwstr>1033-12.2.0.19307</vt:lpwstr>
  </property>
</Properties>
</file>