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65" r:id="rId3"/>
    <p:sldId id="266" r:id="rId4"/>
    <p:sldId id="258" r:id="rId5"/>
    <p:sldId id="259" r:id="rId6"/>
    <p:sldId id="260" r:id="rId7"/>
    <p:sldId id="261" r:id="rId8"/>
    <p:sldId id="262" r:id="rId9"/>
    <p:sldId id="269" r:id="rId10"/>
    <p:sldId id="268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FC02E2-9987-4BF2-8FEC-804C2584FE37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A05A7AC-05AB-4EFA-9EF7-61D58275EEC9}">
      <dgm:prSet/>
      <dgm:spPr/>
      <dgm:t>
        <a:bodyPr/>
        <a:lstStyle/>
        <a:p>
          <a:r>
            <a:rPr lang="en-US" dirty="0"/>
            <a:t>Asset Health – Asset Condition (Asset API)</a:t>
          </a:r>
        </a:p>
      </dgm:t>
    </dgm:pt>
    <dgm:pt modelId="{3EBA5070-FA3A-4313-A01B-3D5050F1F1FF}" type="parTrans" cxnId="{122EB527-1985-4C4B-B461-A9C739AC9756}">
      <dgm:prSet/>
      <dgm:spPr/>
      <dgm:t>
        <a:bodyPr/>
        <a:lstStyle/>
        <a:p>
          <a:endParaRPr lang="en-US"/>
        </a:p>
      </dgm:t>
    </dgm:pt>
    <dgm:pt modelId="{DB7C6FA1-FB4C-403E-AD3D-4680B47FFE65}" type="sibTrans" cxnId="{122EB527-1985-4C4B-B461-A9C739AC9756}">
      <dgm:prSet/>
      <dgm:spPr/>
      <dgm:t>
        <a:bodyPr/>
        <a:lstStyle/>
        <a:p>
          <a:endParaRPr lang="en-US"/>
        </a:p>
      </dgm:t>
    </dgm:pt>
    <dgm:pt modelId="{46911A36-9EBA-4E46-90EA-B99EE334F970}">
      <dgm:prSet/>
      <dgm:spPr/>
      <dgm:t>
        <a:bodyPr/>
        <a:lstStyle/>
        <a:p>
          <a:r>
            <a:rPr lang="en-US"/>
            <a:t>FDD Alerts</a:t>
          </a:r>
        </a:p>
      </dgm:t>
    </dgm:pt>
    <dgm:pt modelId="{6968A3C2-9912-4500-833C-E909CCC15F01}" type="parTrans" cxnId="{53BBA9F5-5599-4C1B-B134-7D47A4C3D5A7}">
      <dgm:prSet/>
      <dgm:spPr/>
      <dgm:t>
        <a:bodyPr/>
        <a:lstStyle/>
        <a:p>
          <a:endParaRPr lang="en-US"/>
        </a:p>
      </dgm:t>
    </dgm:pt>
    <dgm:pt modelId="{0CBD65CC-8389-45D6-9149-C053F8AA923E}" type="sibTrans" cxnId="{53BBA9F5-5599-4C1B-B134-7D47A4C3D5A7}">
      <dgm:prSet/>
      <dgm:spPr/>
      <dgm:t>
        <a:bodyPr/>
        <a:lstStyle/>
        <a:p>
          <a:endParaRPr lang="en-US"/>
        </a:p>
      </dgm:t>
    </dgm:pt>
    <dgm:pt modelId="{BC691189-5560-4D92-A85D-A5EDD7B54C0D}">
      <dgm:prSet/>
      <dgm:spPr/>
      <dgm:t>
        <a:bodyPr/>
        <a:lstStyle/>
        <a:p>
          <a:r>
            <a:rPr lang="en-US"/>
            <a:t>Energy Consumption KWH &amp; AED </a:t>
          </a:r>
        </a:p>
      </dgm:t>
    </dgm:pt>
    <dgm:pt modelId="{3487AD4A-3C6A-4380-BE7D-A65054D86996}" type="parTrans" cxnId="{1BF48996-70AB-44DF-B9C9-D685EE73AE7D}">
      <dgm:prSet/>
      <dgm:spPr/>
      <dgm:t>
        <a:bodyPr/>
        <a:lstStyle/>
        <a:p>
          <a:endParaRPr lang="en-US"/>
        </a:p>
      </dgm:t>
    </dgm:pt>
    <dgm:pt modelId="{27D00444-FBAD-41AD-B16A-A1088841E0A8}" type="sibTrans" cxnId="{1BF48996-70AB-44DF-B9C9-D685EE73AE7D}">
      <dgm:prSet/>
      <dgm:spPr/>
      <dgm:t>
        <a:bodyPr/>
        <a:lstStyle/>
        <a:p>
          <a:endParaRPr lang="en-US"/>
        </a:p>
      </dgm:t>
    </dgm:pt>
    <dgm:pt modelId="{1904BBC3-86E9-4101-B108-E187F6EEE70F}">
      <dgm:prSet/>
      <dgm:spPr/>
      <dgm:t>
        <a:bodyPr/>
        <a:lstStyle/>
        <a:p>
          <a:r>
            <a:rPr lang="en-US"/>
            <a:t>Energy Savings KWH &amp; AED</a:t>
          </a:r>
        </a:p>
      </dgm:t>
    </dgm:pt>
    <dgm:pt modelId="{5EE25D66-2CF8-4787-B3B7-9FB2B0477FD7}" type="parTrans" cxnId="{C994DE65-D7D4-4148-A140-75A53EC09DB3}">
      <dgm:prSet/>
      <dgm:spPr/>
      <dgm:t>
        <a:bodyPr/>
        <a:lstStyle/>
        <a:p>
          <a:endParaRPr lang="en-US"/>
        </a:p>
      </dgm:t>
    </dgm:pt>
    <dgm:pt modelId="{4997C2B0-5D5F-41A6-B7EA-48329C28F884}" type="sibTrans" cxnId="{C994DE65-D7D4-4148-A140-75A53EC09DB3}">
      <dgm:prSet/>
      <dgm:spPr/>
      <dgm:t>
        <a:bodyPr/>
        <a:lstStyle/>
        <a:p>
          <a:endParaRPr lang="en-US"/>
        </a:p>
      </dgm:t>
    </dgm:pt>
    <dgm:pt modelId="{22B4FDD0-647D-42CD-A5E6-DEE2765209C7}">
      <dgm:prSet/>
      <dgm:spPr/>
      <dgm:t>
        <a:bodyPr/>
        <a:lstStyle/>
        <a:p>
          <a:r>
            <a:rPr lang="en-US"/>
            <a:t>Actuals Vs. Budget </a:t>
          </a:r>
        </a:p>
      </dgm:t>
    </dgm:pt>
    <dgm:pt modelId="{89CBB12A-D4D1-4310-9757-4BDC43A4F512}" type="parTrans" cxnId="{C7C57B91-0D25-461D-984E-4631D8B5B7C6}">
      <dgm:prSet/>
      <dgm:spPr/>
      <dgm:t>
        <a:bodyPr/>
        <a:lstStyle/>
        <a:p>
          <a:endParaRPr lang="en-US"/>
        </a:p>
      </dgm:t>
    </dgm:pt>
    <dgm:pt modelId="{88A35EB1-2AEC-4702-B89B-250704BE25DA}" type="sibTrans" cxnId="{C7C57B91-0D25-461D-984E-4631D8B5B7C6}">
      <dgm:prSet/>
      <dgm:spPr/>
      <dgm:t>
        <a:bodyPr/>
        <a:lstStyle/>
        <a:p>
          <a:endParaRPr lang="en-US"/>
        </a:p>
      </dgm:t>
    </dgm:pt>
    <dgm:pt modelId="{71D90B7B-C3FC-4052-A7A7-76F4D2ACC17F}">
      <dgm:prSet/>
      <dgm:spPr/>
      <dgm:t>
        <a:bodyPr/>
        <a:lstStyle/>
        <a:p>
          <a:r>
            <a:rPr lang="en-US"/>
            <a:t>Overall Vendor KPI %</a:t>
          </a:r>
        </a:p>
      </dgm:t>
    </dgm:pt>
    <dgm:pt modelId="{917BA1A3-145F-4005-842B-2045E57AE688}" type="parTrans" cxnId="{BDA9EC45-3F84-4B2C-BEDE-B35FD8411AE3}">
      <dgm:prSet/>
      <dgm:spPr/>
      <dgm:t>
        <a:bodyPr/>
        <a:lstStyle/>
        <a:p>
          <a:endParaRPr lang="en-US"/>
        </a:p>
      </dgm:t>
    </dgm:pt>
    <dgm:pt modelId="{1A2189FB-E06C-4FBD-9C8F-338C5F70AFE0}" type="sibTrans" cxnId="{BDA9EC45-3F84-4B2C-BEDE-B35FD8411AE3}">
      <dgm:prSet/>
      <dgm:spPr/>
      <dgm:t>
        <a:bodyPr/>
        <a:lstStyle/>
        <a:p>
          <a:endParaRPr lang="en-US"/>
        </a:p>
      </dgm:t>
    </dgm:pt>
    <dgm:pt modelId="{E2013EBD-0380-44DD-A645-4639925F7965}">
      <dgm:prSet/>
      <dgm:spPr/>
      <dgm:t>
        <a:bodyPr/>
        <a:lstStyle/>
        <a:p>
          <a:r>
            <a:rPr lang="en-US"/>
            <a:t>No. of tenants with Contracts &amp; %</a:t>
          </a:r>
        </a:p>
      </dgm:t>
    </dgm:pt>
    <dgm:pt modelId="{EC9B406F-B07F-49E7-B797-3CBB4B5D499E}" type="parTrans" cxnId="{A8EF65BA-DA7A-46CD-A28A-CBBA4CED6453}">
      <dgm:prSet/>
      <dgm:spPr/>
      <dgm:t>
        <a:bodyPr/>
        <a:lstStyle/>
        <a:p>
          <a:endParaRPr lang="en-US"/>
        </a:p>
      </dgm:t>
    </dgm:pt>
    <dgm:pt modelId="{008186C5-28E5-4365-8BB9-20B342DFF7CD}" type="sibTrans" cxnId="{A8EF65BA-DA7A-46CD-A28A-CBBA4CED6453}">
      <dgm:prSet/>
      <dgm:spPr/>
      <dgm:t>
        <a:bodyPr/>
        <a:lstStyle/>
        <a:p>
          <a:endParaRPr lang="en-US"/>
        </a:p>
      </dgm:t>
    </dgm:pt>
    <dgm:pt modelId="{BF26DF89-75F1-4D51-B280-904992BE6E8A}">
      <dgm:prSet/>
      <dgm:spPr/>
      <dgm:t>
        <a:bodyPr/>
        <a:lstStyle/>
        <a:p>
          <a:r>
            <a:rPr lang="en-US"/>
            <a:t>Work Order – PPM on going &amp; Completion %</a:t>
          </a:r>
        </a:p>
      </dgm:t>
    </dgm:pt>
    <dgm:pt modelId="{378CC66D-3BEC-4B21-A99C-9543F937B916}" type="parTrans" cxnId="{4D2BC3EE-2EB5-44D5-8DDF-C731F1A30DC1}">
      <dgm:prSet/>
      <dgm:spPr/>
      <dgm:t>
        <a:bodyPr/>
        <a:lstStyle/>
        <a:p>
          <a:endParaRPr lang="en-US"/>
        </a:p>
      </dgm:t>
    </dgm:pt>
    <dgm:pt modelId="{AA5B2D01-E84D-4ADC-BD5E-9ED44B99EA15}" type="sibTrans" cxnId="{4D2BC3EE-2EB5-44D5-8DDF-C731F1A30DC1}">
      <dgm:prSet/>
      <dgm:spPr/>
      <dgm:t>
        <a:bodyPr/>
        <a:lstStyle/>
        <a:p>
          <a:endParaRPr lang="en-US"/>
        </a:p>
      </dgm:t>
    </dgm:pt>
    <dgm:pt modelId="{76C7CE8F-AAF0-4010-A00F-18FD047FE318}">
      <dgm:prSet/>
      <dgm:spPr/>
      <dgm:t>
        <a:bodyPr/>
        <a:lstStyle/>
        <a:p>
          <a:r>
            <a:rPr lang="en-US"/>
            <a:t>Work Order – Reactive Maintenance open &amp; overdue.</a:t>
          </a:r>
        </a:p>
      </dgm:t>
    </dgm:pt>
    <dgm:pt modelId="{B3AF835B-D964-405D-AB2B-ABEA66455B78}" type="parTrans" cxnId="{0ED6E92B-83E7-4C22-AEEF-D69FA6E82FA6}">
      <dgm:prSet/>
      <dgm:spPr/>
      <dgm:t>
        <a:bodyPr/>
        <a:lstStyle/>
        <a:p>
          <a:endParaRPr lang="en-US"/>
        </a:p>
      </dgm:t>
    </dgm:pt>
    <dgm:pt modelId="{FB449F7B-B7AF-4E3E-A0FE-96A918B6A28A}" type="sibTrans" cxnId="{0ED6E92B-83E7-4C22-AEEF-D69FA6E82FA6}">
      <dgm:prSet/>
      <dgm:spPr/>
      <dgm:t>
        <a:bodyPr/>
        <a:lstStyle/>
        <a:p>
          <a:endParaRPr lang="en-US"/>
        </a:p>
      </dgm:t>
    </dgm:pt>
    <dgm:pt modelId="{6CC86540-4F93-403B-B85D-017F4C84EA55}">
      <dgm:prSet/>
      <dgm:spPr/>
      <dgm:t>
        <a:bodyPr/>
        <a:lstStyle/>
        <a:p>
          <a:r>
            <a:rPr lang="en-US"/>
            <a:t>Critical Spare Availability %</a:t>
          </a:r>
        </a:p>
      </dgm:t>
    </dgm:pt>
    <dgm:pt modelId="{D9FAB520-C761-4827-A782-7420663AB598}" type="parTrans" cxnId="{140F5911-165C-4ACF-B553-CAA8C095CE65}">
      <dgm:prSet/>
      <dgm:spPr/>
      <dgm:t>
        <a:bodyPr/>
        <a:lstStyle/>
        <a:p>
          <a:endParaRPr lang="en-US"/>
        </a:p>
      </dgm:t>
    </dgm:pt>
    <dgm:pt modelId="{4A5B6B24-667E-4C33-A9F5-8C9B72126D7C}" type="sibTrans" cxnId="{140F5911-165C-4ACF-B553-CAA8C095CE65}">
      <dgm:prSet/>
      <dgm:spPr/>
      <dgm:t>
        <a:bodyPr/>
        <a:lstStyle/>
        <a:p>
          <a:endParaRPr lang="en-US"/>
        </a:p>
      </dgm:t>
    </dgm:pt>
    <dgm:pt modelId="{AD4D8DC3-F259-4003-A01E-4D1E96F9B89A}" type="pres">
      <dgm:prSet presAssocID="{83FC02E2-9987-4BF2-8FEC-804C2584FE37}" presName="Name0" presStyleCnt="0">
        <dgm:presLayoutVars>
          <dgm:dir/>
          <dgm:resizeHandles val="exact"/>
        </dgm:presLayoutVars>
      </dgm:prSet>
      <dgm:spPr/>
    </dgm:pt>
    <dgm:pt modelId="{33382542-7C35-4154-9CF8-9FA0ACB4DCAA}" type="pres">
      <dgm:prSet presAssocID="{AA05A7AC-05AB-4EFA-9EF7-61D58275EEC9}" presName="node" presStyleLbl="node1" presStyleIdx="0" presStyleCnt="10">
        <dgm:presLayoutVars>
          <dgm:bulletEnabled val="1"/>
        </dgm:presLayoutVars>
      </dgm:prSet>
      <dgm:spPr/>
    </dgm:pt>
    <dgm:pt modelId="{EA7EA240-3499-4F57-88DE-F2DD76511B25}" type="pres">
      <dgm:prSet presAssocID="{DB7C6FA1-FB4C-403E-AD3D-4680B47FFE65}" presName="sibTrans" presStyleLbl="sibTrans1D1" presStyleIdx="0" presStyleCnt="9"/>
      <dgm:spPr/>
    </dgm:pt>
    <dgm:pt modelId="{067EF79D-B5EF-46F8-BC26-8FC90E1C8C2E}" type="pres">
      <dgm:prSet presAssocID="{DB7C6FA1-FB4C-403E-AD3D-4680B47FFE65}" presName="connectorText" presStyleLbl="sibTrans1D1" presStyleIdx="0" presStyleCnt="9"/>
      <dgm:spPr/>
    </dgm:pt>
    <dgm:pt modelId="{0858754A-334C-4EAA-9873-25A275F0ADCF}" type="pres">
      <dgm:prSet presAssocID="{46911A36-9EBA-4E46-90EA-B99EE334F970}" presName="node" presStyleLbl="node1" presStyleIdx="1" presStyleCnt="10">
        <dgm:presLayoutVars>
          <dgm:bulletEnabled val="1"/>
        </dgm:presLayoutVars>
      </dgm:prSet>
      <dgm:spPr/>
    </dgm:pt>
    <dgm:pt modelId="{3A2239F6-C2A0-4A49-BDB0-FF94BCD5A65C}" type="pres">
      <dgm:prSet presAssocID="{0CBD65CC-8389-45D6-9149-C053F8AA923E}" presName="sibTrans" presStyleLbl="sibTrans1D1" presStyleIdx="1" presStyleCnt="9"/>
      <dgm:spPr/>
    </dgm:pt>
    <dgm:pt modelId="{FE0B24FC-1CE4-4508-8421-AB1C1B37503A}" type="pres">
      <dgm:prSet presAssocID="{0CBD65CC-8389-45D6-9149-C053F8AA923E}" presName="connectorText" presStyleLbl="sibTrans1D1" presStyleIdx="1" presStyleCnt="9"/>
      <dgm:spPr/>
    </dgm:pt>
    <dgm:pt modelId="{E9A3E342-1BEF-458E-A5B4-3391E9141E8A}" type="pres">
      <dgm:prSet presAssocID="{BC691189-5560-4D92-A85D-A5EDD7B54C0D}" presName="node" presStyleLbl="node1" presStyleIdx="2" presStyleCnt="10">
        <dgm:presLayoutVars>
          <dgm:bulletEnabled val="1"/>
        </dgm:presLayoutVars>
      </dgm:prSet>
      <dgm:spPr/>
    </dgm:pt>
    <dgm:pt modelId="{4C33A193-0E7E-4E0C-8428-7C4E37A4D3B6}" type="pres">
      <dgm:prSet presAssocID="{27D00444-FBAD-41AD-B16A-A1088841E0A8}" presName="sibTrans" presStyleLbl="sibTrans1D1" presStyleIdx="2" presStyleCnt="9"/>
      <dgm:spPr/>
    </dgm:pt>
    <dgm:pt modelId="{0A1AF9D6-B209-404A-A176-DB8DC41DAD9D}" type="pres">
      <dgm:prSet presAssocID="{27D00444-FBAD-41AD-B16A-A1088841E0A8}" presName="connectorText" presStyleLbl="sibTrans1D1" presStyleIdx="2" presStyleCnt="9"/>
      <dgm:spPr/>
    </dgm:pt>
    <dgm:pt modelId="{6E506187-55C2-488F-82BB-E34E202485FE}" type="pres">
      <dgm:prSet presAssocID="{1904BBC3-86E9-4101-B108-E187F6EEE70F}" presName="node" presStyleLbl="node1" presStyleIdx="3" presStyleCnt="10">
        <dgm:presLayoutVars>
          <dgm:bulletEnabled val="1"/>
        </dgm:presLayoutVars>
      </dgm:prSet>
      <dgm:spPr/>
    </dgm:pt>
    <dgm:pt modelId="{D5FB6AB8-7A5B-4994-9559-F16C9E2E6F72}" type="pres">
      <dgm:prSet presAssocID="{4997C2B0-5D5F-41A6-B7EA-48329C28F884}" presName="sibTrans" presStyleLbl="sibTrans1D1" presStyleIdx="3" presStyleCnt="9"/>
      <dgm:spPr/>
    </dgm:pt>
    <dgm:pt modelId="{360CF828-3707-4A1C-A113-8F58ED09C478}" type="pres">
      <dgm:prSet presAssocID="{4997C2B0-5D5F-41A6-B7EA-48329C28F884}" presName="connectorText" presStyleLbl="sibTrans1D1" presStyleIdx="3" presStyleCnt="9"/>
      <dgm:spPr/>
    </dgm:pt>
    <dgm:pt modelId="{D45B612E-9978-464A-9CC0-41944B7B8AD8}" type="pres">
      <dgm:prSet presAssocID="{22B4FDD0-647D-42CD-A5E6-DEE2765209C7}" presName="node" presStyleLbl="node1" presStyleIdx="4" presStyleCnt="10">
        <dgm:presLayoutVars>
          <dgm:bulletEnabled val="1"/>
        </dgm:presLayoutVars>
      </dgm:prSet>
      <dgm:spPr/>
    </dgm:pt>
    <dgm:pt modelId="{28D36E84-B8AF-4868-891D-2AD5007964D2}" type="pres">
      <dgm:prSet presAssocID="{88A35EB1-2AEC-4702-B89B-250704BE25DA}" presName="sibTrans" presStyleLbl="sibTrans1D1" presStyleIdx="4" presStyleCnt="9"/>
      <dgm:spPr/>
    </dgm:pt>
    <dgm:pt modelId="{8BF4230B-AB62-49E7-B5C0-B7202AD1F312}" type="pres">
      <dgm:prSet presAssocID="{88A35EB1-2AEC-4702-B89B-250704BE25DA}" presName="connectorText" presStyleLbl="sibTrans1D1" presStyleIdx="4" presStyleCnt="9"/>
      <dgm:spPr/>
    </dgm:pt>
    <dgm:pt modelId="{EAE36A36-FA1D-4E7A-A283-BBA18B29617C}" type="pres">
      <dgm:prSet presAssocID="{71D90B7B-C3FC-4052-A7A7-76F4D2ACC17F}" presName="node" presStyleLbl="node1" presStyleIdx="5" presStyleCnt="10">
        <dgm:presLayoutVars>
          <dgm:bulletEnabled val="1"/>
        </dgm:presLayoutVars>
      </dgm:prSet>
      <dgm:spPr/>
    </dgm:pt>
    <dgm:pt modelId="{F2DBE1FB-F955-40BD-8CFD-A9E5EAB2BB4B}" type="pres">
      <dgm:prSet presAssocID="{1A2189FB-E06C-4FBD-9C8F-338C5F70AFE0}" presName="sibTrans" presStyleLbl="sibTrans1D1" presStyleIdx="5" presStyleCnt="9"/>
      <dgm:spPr/>
    </dgm:pt>
    <dgm:pt modelId="{279F9591-5EDD-41D2-8E45-012E11CEC44D}" type="pres">
      <dgm:prSet presAssocID="{1A2189FB-E06C-4FBD-9C8F-338C5F70AFE0}" presName="connectorText" presStyleLbl="sibTrans1D1" presStyleIdx="5" presStyleCnt="9"/>
      <dgm:spPr/>
    </dgm:pt>
    <dgm:pt modelId="{8FA06161-994D-4C2F-A021-93F7DA555C1B}" type="pres">
      <dgm:prSet presAssocID="{E2013EBD-0380-44DD-A645-4639925F7965}" presName="node" presStyleLbl="node1" presStyleIdx="6" presStyleCnt="10">
        <dgm:presLayoutVars>
          <dgm:bulletEnabled val="1"/>
        </dgm:presLayoutVars>
      </dgm:prSet>
      <dgm:spPr/>
    </dgm:pt>
    <dgm:pt modelId="{3C7144BF-830A-4491-AF86-FAAC8E3535F6}" type="pres">
      <dgm:prSet presAssocID="{008186C5-28E5-4365-8BB9-20B342DFF7CD}" presName="sibTrans" presStyleLbl="sibTrans1D1" presStyleIdx="6" presStyleCnt="9"/>
      <dgm:spPr/>
    </dgm:pt>
    <dgm:pt modelId="{2EE3E17C-FF7F-4CA7-BEA4-5C96280B6731}" type="pres">
      <dgm:prSet presAssocID="{008186C5-28E5-4365-8BB9-20B342DFF7CD}" presName="connectorText" presStyleLbl="sibTrans1D1" presStyleIdx="6" presStyleCnt="9"/>
      <dgm:spPr/>
    </dgm:pt>
    <dgm:pt modelId="{EC7B0950-1870-4DBF-A922-85A6B6508B94}" type="pres">
      <dgm:prSet presAssocID="{BF26DF89-75F1-4D51-B280-904992BE6E8A}" presName="node" presStyleLbl="node1" presStyleIdx="7" presStyleCnt="10">
        <dgm:presLayoutVars>
          <dgm:bulletEnabled val="1"/>
        </dgm:presLayoutVars>
      </dgm:prSet>
      <dgm:spPr/>
    </dgm:pt>
    <dgm:pt modelId="{2B2EBCF6-C7FD-4367-B788-BD3E6E9986E0}" type="pres">
      <dgm:prSet presAssocID="{AA5B2D01-E84D-4ADC-BD5E-9ED44B99EA15}" presName="sibTrans" presStyleLbl="sibTrans1D1" presStyleIdx="7" presStyleCnt="9"/>
      <dgm:spPr/>
    </dgm:pt>
    <dgm:pt modelId="{62B9A6C7-B98A-46A7-B9FA-BBFDD4FAE9DD}" type="pres">
      <dgm:prSet presAssocID="{AA5B2D01-E84D-4ADC-BD5E-9ED44B99EA15}" presName="connectorText" presStyleLbl="sibTrans1D1" presStyleIdx="7" presStyleCnt="9"/>
      <dgm:spPr/>
    </dgm:pt>
    <dgm:pt modelId="{BF8C2A02-CBAB-4C82-BCB3-9FE57BAF36F6}" type="pres">
      <dgm:prSet presAssocID="{76C7CE8F-AAF0-4010-A00F-18FD047FE318}" presName="node" presStyleLbl="node1" presStyleIdx="8" presStyleCnt="10">
        <dgm:presLayoutVars>
          <dgm:bulletEnabled val="1"/>
        </dgm:presLayoutVars>
      </dgm:prSet>
      <dgm:spPr/>
    </dgm:pt>
    <dgm:pt modelId="{E41A7F9A-2E35-4A85-B987-2A35C306D6C7}" type="pres">
      <dgm:prSet presAssocID="{FB449F7B-B7AF-4E3E-A0FE-96A918B6A28A}" presName="sibTrans" presStyleLbl="sibTrans1D1" presStyleIdx="8" presStyleCnt="9"/>
      <dgm:spPr/>
    </dgm:pt>
    <dgm:pt modelId="{1A8EFABE-ECF9-492F-8084-CF6EB705E17F}" type="pres">
      <dgm:prSet presAssocID="{FB449F7B-B7AF-4E3E-A0FE-96A918B6A28A}" presName="connectorText" presStyleLbl="sibTrans1D1" presStyleIdx="8" presStyleCnt="9"/>
      <dgm:spPr/>
    </dgm:pt>
    <dgm:pt modelId="{AD6F00B2-BFEF-4EB3-8EFB-F4CBCA38BE4E}" type="pres">
      <dgm:prSet presAssocID="{6CC86540-4F93-403B-B85D-017F4C84EA55}" presName="node" presStyleLbl="node1" presStyleIdx="9" presStyleCnt="10">
        <dgm:presLayoutVars>
          <dgm:bulletEnabled val="1"/>
        </dgm:presLayoutVars>
      </dgm:prSet>
      <dgm:spPr/>
    </dgm:pt>
  </dgm:ptLst>
  <dgm:cxnLst>
    <dgm:cxn modelId="{91CD7109-3FB6-495E-BE3D-E6CD31C720CD}" type="presOf" srcId="{0CBD65CC-8389-45D6-9149-C053F8AA923E}" destId="{3A2239F6-C2A0-4A49-BDB0-FF94BCD5A65C}" srcOrd="0" destOrd="0" presId="urn:microsoft.com/office/officeart/2016/7/layout/RepeatingBendingProcessNew"/>
    <dgm:cxn modelId="{140F5911-165C-4ACF-B553-CAA8C095CE65}" srcId="{83FC02E2-9987-4BF2-8FEC-804C2584FE37}" destId="{6CC86540-4F93-403B-B85D-017F4C84EA55}" srcOrd="9" destOrd="0" parTransId="{D9FAB520-C761-4827-A782-7420663AB598}" sibTransId="{4A5B6B24-667E-4C33-A9F5-8C9B72126D7C}"/>
    <dgm:cxn modelId="{2A59E012-62B3-4E24-8635-53E11EEB83A1}" type="presOf" srcId="{83FC02E2-9987-4BF2-8FEC-804C2584FE37}" destId="{AD4D8DC3-F259-4003-A01E-4D1E96F9B89A}" srcOrd="0" destOrd="0" presId="urn:microsoft.com/office/officeart/2016/7/layout/RepeatingBendingProcessNew"/>
    <dgm:cxn modelId="{B934EB1B-6394-41B0-AE0C-42CFAC04865A}" type="presOf" srcId="{76C7CE8F-AAF0-4010-A00F-18FD047FE318}" destId="{BF8C2A02-CBAB-4C82-BCB3-9FE57BAF36F6}" srcOrd="0" destOrd="0" presId="urn:microsoft.com/office/officeart/2016/7/layout/RepeatingBendingProcessNew"/>
    <dgm:cxn modelId="{2DB0FD20-152A-422B-8122-DBBE535DCC9F}" type="presOf" srcId="{008186C5-28E5-4365-8BB9-20B342DFF7CD}" destId="{2EE3E17C-FF7F-4CA7-BEA4-5C96280B6731}" srcOrd="1" destOrd="0" presId="urn:microsoft.com/office/officeart/2016/7/layout/RepeatingBendingProcessNew"/>
    <dgm:cxn modelId="{122EB527-1985-4C4B-B461-A9C739AC9756}" srcId="{83FC02E2-9987-4BF2-8FEC-804C2584FE37}" destId="{AA05A7AC-05AB-4EFA-9EF7-61D58275EEC9}" srcOrd="0" destOrd="0" parTransId="{3EBA5070-FA3A-4313-A01B-3D5050F1F1FF}" sibTransId="{DB7C6FA1-FB4C-403E-AD3D-4680B47FFE65}"/>
    <dgm:cxn modelId="{7F2C0828-778E-420E-81E2-594D6F21D676}" type="presOf" srcId="{AA05A7AC-05AB-4EFA-9EF7-61D58275EEC9}" destId="{33382542-7C35-4154-9CF8-9FA0ACB4DCAA}" srcOrd="0" destOrd="0" presId="urn:microsoft.com/office/officeart/2016/7/layout/RepeatingBendingProcessNew"/>
    <dgm:cxn modelId="{7920092A-DA74-4D8B-BB3E-3353F6CC5119}" type="presOf" srcId="{46911A36-9EBA-4E46-90EA-B99EE334F970}" destId="{0858754A-334C-4EAA-9873-25A275F0ADCF}" srcOrd="0" destOrd="0" presId="urn:microsoft.com/office/officeart/2016/7/layout/RepeatingBendingProcessNew"/>
    <dgm:cxn modelId="{0ED6E92B-83E7-4C22-AEEF-D69FA6E82FA6}" srcId="{83FC02E2-9987-4BF2-8FEC-804C2584FE37}" destId="{76C7CE8F-AAF0-4010-A00F-18FD047FE318}" srcOrd="8" destOrd="0" parTransId="{B3AF835B-D964-405D-AB2B-ABEA66455B78}" sibTransId="{FB449F7B-B7AF-4E3E-A0FE-96A918B6A28A}"/>
    <dgm:cxn modelId="{7C3B5A3C-DFD0-4D7C-8D49-C8FAD2C12795}" type="presOf" srcId="{88A35EB1-2AEC-4702-B89B-250704BE25DA}" destId="{8BF4230B-AB62-49E7-B5C0-B7202AD1F312}" srcOrd="1" destOrd="0" presId="urn:microsoft.com/office/officeart/2016/7/layout/RepeatingBendingProcessNew"/>
    <dgm:cxn modelId="{AE589A43-5AC6-4919-9815-BFF063541542}" type="presOf" srcId="{BC691189-5560-4D92-A85D-A5EDD7B54C0D}" destId="{E9A3E342-1BEF-458E-A5B4-3391E9141E8A}" srcOrd="0" destOrd="0" presId="urn:microsoft.com/office/officeart/2016/7/layout/RepeatingBendingProcessNew"/>
    <dgm:cxn modelId="{DFF77564-96D5-460B-8821-9716FF66AEF3}" type="presOf" srcId="{FB449F7B-B7AF-4E3E-A0FE-96A918B6A28A}" destId="{1A8EFABE-ECF9-492F-8084-CF6EB705E17F}" srcOrd="1" destOrd="0" presId="urn:microsoft.com/office/officeart/2016/7/layout/RepeatingBendingProcessNew"/>
    <dgm:cxn modelId="{C994DE65-D7D4-4148-A140-75A53EC09DB3}" srcId="{83FC02E2-9987-4BF2-8FEC-804C2584FE37}" destId="{1904BBC3-86E9-4101-B108-E187F6EEE70F}" srcOrd="3" destOrd="0" parTransId="{5EE25D66-2CF8-4787-B3B7-9FB2B0477FD7}" sibTransId="{4997C2B0-5D5F-41A6-B7EA-48329C28F884}"/>
    <dgm:cxn modelId="{BDA9EC45-3F84-4B2C-BEDE-B35FD8411AE3}" srcId="{83FC02E2-9987-4BF2-8FEC-804C2584FE37}" destId="{71D90B7B-C3FC-4052-A7A7-76F4D2ACC17F}" srcOrd="5" destOrd="0" parTransId="{917BA1A3-145F-4005-842B-2045E57AE688}" sibTransId="{1A2189FB-E06C-4FBD-9C8F-338C5F70AFE0}"/>
    <dgm:cxn modelId="{70508D46-AF1E-426E-8E41-D71DCD27325B}" type="presOf" srcId="{AA5B2D01-E84D-4ADC-BD5E-9ED44B99EA15}" destId="{62B9A6C7-B98A-46A7-B9FA-BBFDD4FAE9DD}" srcOrd="1" destOrd="0" presId="urn:microsoft.com/office/officeart/2016/7/layout/RepeatingBendingProcessNew"/>
    <dgm:cxn modelId="{EE5E3D49-6A73-4C2A-9CB6-A8CAA3FCABE0}" type="presOf" srcId="{BF26DF89-75F1-4D51-B280-904992BE6E8A}" destId="{EC7B0950-1870-4DBF-A922-85A6B6508B94}" srcOrd="0" destOrd="0" presId="urn:microsoft.com/office/officeart/2016/7/layout/RepeatingBendingProcessNew"/>
    <dgm:cxn modelId="{07A47C6E-A666-4888-AF51-E9D23AD3B226}" type="presOf" srcId="{AA5B2D01-E84D-4ADC-BD5E-9ED44B99EA15}" destId="{2B2EBCF6-C7FD-4367-B788-BD3E6E9986E0}" srcOrd="0" destOrd="0" presId="urn:microsoft.com/office/officeart/2016/7/layout/RepeatingBendingProcessNew"/>
    <dgm:cxn modelId="{6ECD946E-778F-49CA-BA1A-ABEC7EEC0F8D}" type="presOf" srcId="{008186C5-28E5-4365-8BB9-20B342DFF7CD}" destId="{3C7144BF-830A-4491-AF86-FAAC8E3535F6}" srcOrd="0" destOrd="0" presId="urn:microsoft.com/office/officeart/2016/7/layout/RepeatingBendingProcessNew"/>
    <dgm:cxn modelId="{4ECB7870-786F-4367-A909-91109C890CA2}" type="presOf" srcId="{4997C2B0-5D5F-41A6-B7EA-48329C28F884}" destId="{360CF828-3707-4A1C-A113-8F58ED09C478}" srcOrd="1" destOrd="0" presId="urn:microsoft.com/office/officeart/2016/7/layout/RepeatingBendingProcessNew"/>
    <dgm:cxn modelId="{1EDD0A55-B699-4FE3-A776-0F5AB4C73EDD}" type="presOf" srcId="{4997C2B0-5D5F-41A6-B7EA-48329C28F884}" destId="{D5FB6AB8-7A5B-4994-9559-F16C9E2E6F72}" srcOrd="0" destOrd="0" presId="urn:microsoft.com/office/officeart/2016/7/layout/RepeatingBendingProcessNew"/>
    <dgm:cxn modelId="{22601D77-4786-46F2-BF3F-43860B3AAB9C}" type="presOf" srcId="{DB7C6FA1-FB4C-403E-AD3D-4680B47FFE65}" destId="{EA7EA240-3499-4F57-88DE-F2DD76511B25}" srcOrd="0" destOrd="0" presId="urn:microsoft.com/office/officeart/2016/7/layout/RepeatingBendingProcessNew"/>
    <dgm:cxn modelId="{8CDABF85-D837-48FC-B71A-168F14268A7E}" type="presOf" srcId="{71D90B7B-C3FC-4052-A7A7-76F4D2ACC17F}" destId="{EAE36A36-FA1D-4E7A-A283-BBA18B29617C}" srcOrd="0" destOrd="0" presId="urn:microsoft.com/office/officeart/2016/7/layout/RepeatingBendingProcessNew"/>
    <dgm:cxn modelId="{5368D58C-4D8B-488A-B974-BAB3ACFA3FBF}" type="presOf" srcId="{22B4FDD0-647D-42CD-A5E6-DEE2765209C7}" destId="{D45B612E-9978-464A-9CC0-41944B7B8AD8}" srcOrd="0" destOrd="0" presId="urn:microsoft.com/office/officeart/2016/7/layout/RepeatingBendingProcessNew"/>
    <dgm:cxn modelId="{C7C57B91-0D25-461D-984E-4631D8B5B7C6}" srcId="{83FC02E2-9987-4BF2-8FEC-804C2584FE37}" destId="{22B4FDD0-647D-42CD-A5E6-DEE2765209C7}" srcOrd="4" destOrd="0" parTransId="{89CBB12A-D4D1-4310-9757-4BDC43A4F512}" sibTransId="{88A35EB1-2AEC-4702-B89B-250704BE25DA}"/>
    <dgm:cxn modelId="{4D512C96-A7B7-4F58-B111-FE1A06BC54E6}" type="presOf" srcId="{27D00444-FBAD-41AD-B16A-A1088841E0A8}" destId="{0A1AF9D6-B209-404A-A176-DB8DC41DAD9D}" srcOrd="1" destOrd="0" presId="urn:microsoft.com/office/officeart/2016/7/layout/RepeatingBendingProcessNew"/>
    <dgm:cxn modelId="{1BF48996-70AB-44DF-B9C9-D685EE73AE7D}" srcId="{83FC02E2-9987-4BF2-8FEC-804C2584FE37}" destId="{BC691189-5560-4D92-A85D-A5EDD7B54C0D}" srcOrd="2" destOrd="0" parTransId="{3487AD4A-3C6A-4380-BE7D-A65054D86996}" sibTransId="{27D00444-FBAD-41AD-B16A-A1088841E0A8}"/>
    <dgm:cxn modelId="{67AD849A-911F-4552-8462-7FB067FF3E1A}" type="presOf" srcId="{1A2189FB-E06C-4FBD-9C8F-338C5F70AFE0}" destId="{279F9591-5EDD-41D2-8E45-012E11CEC44D}" srcOrd="1" destOrd="0" presId="urn:microsoft.com/office/officeart/2016/7/layout/RepeatingBendingProcessNew"/>
    <dgm:cxn modelId="{CD34E5AD-5B12-49B0-A4E3-5D9F2F055D66}" type="presOf" srcId="{6CC86540-4F93-403B-B85D-017F4C84EA55}" destId="{AD6F00B2-BFEF-4EB3-8EFB-F4CBCA38BE4E}" srcOrd="0" destOrd="0" presId="urn:microsoft.com/office/officeart/2016/7/layout/RepeatingBendingProcessNew"/>
    <dgm:cxn modelId="{68554CB1-842C-49E5-BCA9-8CCDA93186AB}" type="presOf" srcId="{E2013EBD-0380-44DD-A645-4639925F7965}" destId="{8FA06161-994D-4C2F-A021-93F7DA555C1B}" srcOrd="0" destOrd="0" presId="urn:microsoft.com/office/officeart/2016/7/layout/RepeatingBendingProcessNew"/>
    <dgm:cxn modelId="{ACB5E7B5-B039-4552-9168-A691B47DC644}" type="presOf" srcId="{DB7C6FA1-FB4C-403E-AD3D-4680B47FFE65}" destId="{067EF79D-B5EF-46F8-BC26-8FC90E1C8C2E}" srcOrd="1" destOrd="0" presId="urn:microsoft.com/office/officeart/2016/7/layout/RepeatingBendingProcessNew"/>
    <dgm:cxn modelId="{A8EF65BA-DA7A-46CD-A28A-CBBA4CED6453}" srcId="{83FC02E2-9987-4BF2-8FEC-804C2584FE37}" destId="{E2013EBD-0380-44DD-A645-4639925F7965}" srcOrd="6" destOrd="0" parTransId="{EC9B406F-B07F-49E7-B797-3CBB4B5D499E}" sibTransId="{008186C5-28E5-4365-8BB9-20B342DFF7CD}"/>
    <dgm:cxn modelId="{BBDF72BD-E027-4262-AD02-738F8D49AAC6}" type="presOf" srcId="{88A35EB1-2AEC-4702-B89B-250704BE25DA}" destId="{28D36E84-B8AF-4868-891D-2AD5007964D2}" srcOrd="0" destOrd="0" presId="urn:microsoft.com/office/officeart/2016/7/layout/RepeatingBendingProcessNew"/>
    <dgm:cxn modelId="{09C1BDCE-7AD9-412A-8C89-CDF01C6F4212}" type="presOf" srcId="{27D00444-FBAD-41AD-B16A-A1088841E0A8}" destId="{4C33A193-0E7E-4E0C-8428-7C4E37A4D3B6}" srcOrd="0" destOrd="0" presId="urn:microsoft.com/office/officeart/2016/7/layout/RepeatingBendingProcessNew"/>
    <dgm:cxn modelId="{5A1505D1-C6F6-431F-ADB9-849218E5FCDE}" type="presOf" srcId="{1A2189FB-E06C-4FBD-9C8F-338C5F70AFE0}" destId="{F2DBE1FB-F955-40BD-8CFD-A9E5EAB2BB4B}" srcOrd="0" destOrd="0" presId="urn:microsoft.com/office/officeart/2016/7/layout/RepeatingBendingProcessNew"/>
    <dgm:cxn modelId="{E8D0E4DF-8B7F-41F2-AE6E-37A7B6AF99CF}" type="presOf" srcId="{1904BBC3-86E9-4101-B108-E187F6EEE70F}" destId="{6E506187-55C2-488F-82BB-E34E202485FE}" srcOrd="0" destOrd="0" presId="urn:microsoft.com/office/officeart/2016/7/layout/RepeatingBendingProcessNew"/>
    <dgm:cxn modelId="{D65D64E6-BE71-4372-9A4C-1FC51237B533}" type="presOf" srcId="{FB449F7B-B7AF-4E3E-A0FE-96A918B6A28A}" destId="{E41A7F9A-2E35-4A85-B987-2A35C306D6C7}" srcOrd="0" destOrd="0" presId="urn:microsoft.com/office/officeart/2016/7/layout/RepeatingBendingProcessNew"/>
    <dgm:cxn modelId="{4D2BC3EE-2EB5-44D5-8DDF-C731F1A30DC1}" srcId="{83FC02E2-9987-4BF2-8FEC-804C2584FE37}" destId="{BF26DF89-75F1-4D51-B280-904992BE6E8A}" srcOrd="7" destOrd="0" parTransId="{378CC66D-3BEC-4B21-A99C-9543F937B916}" sibTransId="{AA5B2D01-E84D-4ADC-BD5E-9ED44B99EA15}"/>
    <dgm:cxn modelId="{53BBA9F5-5599-4C1B-B134-7D47A4C3D5A7}" srcId="{83FC02E2-9987-4BF2-8FEC-804C2584FE37}" destId="{46911A36-9EBA-4E46-90EA-B99EE334F970}" srcOrd="1" destOrd="0" parTransId="{6968A3C2-9912-4500-833C-E909CCC15F01}" sibTransId="{0CBD65CC-8389-45D6-9149-C053F8AA923E}"/>
    <dgm:cxn modelId="{AA043CFA-4996-4880-A7F4-01E6A4036020}" type="presOf" srcId="{0CBD65CC-8389-45D6-9149-C053F8AA923E}" destId="{FE0B24FC-1CE4-4508-8421-AB1C1B37503A}" srcOrd="1" destOrd="0" presId="urn:microsoft.com/office/officeart/2016/7/layout/RepeatingBendingProcessNew"/>
    <dgm:cxn modelId="{E1939038-A1CB-4980-81FC-0AF767E81266}" type="presParOf" srcId="{AD4D8DC3-F259-4003-A01E-4D1E96F9B89A}" destId="{33382542-7C35-4154-9CF8-9FA0ACB4DCAA}" srcOrd="0" destOrd="0" presId="urn:microsoft.com/office/officeart/2016/7/layout/RepeatingBendingProcessNew"/>
    <dgm:cxn modelId="{56611DA0-345E-4C20-B45E-6DC82BBFABA5}" type="presParOf" srcId="{AD4D8DC3-F259-4003-A01E-4D1E96F9B89A}" destId="{EA7EA240-3499-4F57-88DE-F2DD76511B25}" srcOrd="1" destOrd="0" presId="urn:microsoft.com/office/officeart/2016/7/layout/RepeatingBendingProcessNew"/>
    <dgm:cxn modelId="{CA62EA14-1E0A-4267-B3D0-2AB6636A592E}" type="presParOf" srcId="{EA7EA240-3499-4F57-88DE-F2DD76511B25}" destId="{067EF79D-B5EF-46F8-BC26-8FC90E1C8C2E}" srcOrd="0" destOrd="0" presId="urn:microsoft.com/office/officeart/2016/7/layout/RepeatingBendingProcessNew"/>
    <dgm:cxn modelId="{A19CD99C-3CAE-470B-BEF9-ED949404D6EC}" type="presParOf" srcId="{AD4D8DC3-F259-4003-A01E-4D1E96F9B89A}" destId="{0858754A-334C-4EAA-9873-25A275F0ADCF}" srcOrd="2" destOrd="0" presId="urn:microsoft.com/office/officeart/2016/7/layout/RepeatingBendingProcessNew"/>
    <dgm:cxn modelId="{90695359-1611-400A-96DC-07E35989A0CD}" type="presParOf" srcId="{AD4D8DC3-F259-4003-A01E-4D1E96F9B89A}" destId="{3A2239F6-C2A0-4A49-BDB0-FF94BCD5A65C}" srcOrd="3" destOrd="0" presId="urn:microsoft.com/office/officeart/2016/7/layout/RepeatingBendingProcessNew"/>
    <dgm:cxn modelId="{794A050B-45C9-4239-9F95-0C1DA0F87872}" type="presParOf" srcId="{3A2239F6-C2A0-4A49-BDB0-FF94BCD5A65C}" destId="{FE0B24FC-1CE4-4508-8421-AB1C1B37503A}" srcOrd="0" destOrd="0" presId="urn:microsoft.com/office/officeart/2016/7/layout/RepeatingBendingProcessNew"/>
    <dgm:cxn modelId="{EFAF6C9C-1D64-4D38-895D-E28FBE1CA231}" type="presParOf" srcId="{AD4D8DC3-F259-4003-A01E-4D1E96F9B89A}" destId="{E9A3E342-1BEF-458E-A5B4-3391E9141E8A}" srcOrd="4" destOrd="0" presId="urn:microsoft.com/office/officeart/2016/7/layout/RepeatingBendingProcessNew"/>
    <dgm:cxn modelId="{F654446A-E1E2-45EA-A8A3-2CCABFE7AADB}" type="presParOf" srcId="{AD4D8DC3-F259-4003-A01E-4D1E96F9B89A}" destId="{4C33A193-0E7E-4E0C-8428-7C4E37A4D3B6}" srcOrd="5" destOrd="0" presId="urn:microsoft.com/office/officeart/2016/7/layout/RepeatingBendingProcessNew"/>
    <dgm:cxn modelId="{F2787F1E-8037-4BA9-86AF-80AA2786D80C}" type="presParOf" srcId="{4C33A193-0E7E-4E0C-8428-7C4E37A4D3B6}" destId="{0A1AF9D6-B209-404A-A176-DB8DC41DAD9D}" srcOrd="0" destOrd="0" presId="urn:microsoft.com/office/officeart/2016/7/layout/RepeatingBendingProcessNew"/>
    <dgm:cxn modelId="{94A2B39E-3B5D-4A01-A608-E7BE3F9A8F66}" type="presParOf" srcId="{AD4D8DC3-F259-4003-A01E-4D1E96F9B89A}" destId="{6E506187-55C2-488F-82BB-E34E202485FE}" srcOrd="6" destOrd="0" presId="urn:microsoft.com/office/officeart/2016/7/layout/RepeatingBendingProcessNew"/>
    <dgm:cxn modelId="{4A9BC76E-CC25-484C-A03B-640A41200C7D}" type="presParOf" srcId="{AD4D8DC3-F259-4003-A01E-4D1E96F9B89A}" destId="{D5FB6AB8-7A5B-4994-9559-F16C9E2E6F72}" srcOrd="7" destOrd="0" presId="urn:microsoft.com/office/officeart/2016/7/layout/RepeatingBendingProcessNew"/>
    <dgm:cxn modelId="{A38A3139-09D0-44B4-9B5D-CE8B3A53540A}" type="presParOf" srcId="{D5FB6AB8-7A5B-4994-9559-F16C9E2E6F72}" destId="{360CF828-3707-4A1C-A113-8F58ED09C478}" srcOrd="0" destOrd="0" presId="urn:microsoft.com/office/officeart/2016/7/layout/RepeatingBendingProcessNew"/>
    <dgm:cxn modelId="{9B1B206F-19D0-488E-A1CB-328FD5D5A411}" type="presParOf" srcId="{AD4D8DC3-F259-4003-A01E-4D1E96F9B89A}" destId="{D45B612E-9978-464A-9CC0-41944B7B8AD8}" srcOrd="8" destOrd="0" presId="urn:microsoft.com/office/officeart/2016/7/layout/RepeatingBendingProcessNew"/>
    <dgm:cxn modelId="{370C0FBC-1DB3-4E81-AD8B-48845FCDD455}" type="presParOf" srcId="{AD4D8DC3-F259-4003-A01E-4D1E96F9B89A}" destId="{28D36E84-B8AF-4868-891D-2AD5007964D2}" srcOrd="9" destOrd="0" presId="urn:microsoft.com/office/officeart/2016/7/layout/RepeatingBendingProcessNew"/>
    <dgm:cxn modelId="{D74DB13D-A356-4B59-96FE-ACD0DB8EA35A}" type="presParOf" srcId="{28D36E84-B8AF-4868-891D-2AD5007964D2}" destId="{8BF4230B-AB62-49E7-B5C0-B7202AD1F312}" srcOrd="0" destOrd="0" presId="urn:microsoft.com/office/officeart/2016/7/layout/RepeatingBendingProcessNew"/>
    <dgm:cxn modelId="{BA0915C4-F1BD-45C6-84A2-EAFA0397BA01}" type="presParOf" srcId="{AD4D8DC3-F259-4003-A01E-4D1E96F9B89A}" destId="{EAE36A36-FA1D-4E7A-A283-BBA18B29617C}" srcOrd="10" destOrd="0" presId="urn:microsoft.com/office/officeart/2016/7/layout/RepeatingBendingProcessNew"/>
    <dgm:cxn modelId="{3827DC2B-2A9B-4E61-BBFA-88A4413D97BB}" type="presParOf" srcId="{AD4D8DC3-F259-4003-A01E-4D1E96F9B89A}" destId="{F2DBE1FB-F955-40BD-8CFD-A9E5EAB2BB4B}" srcOrd="11" destOrd="0" presId="urn:microsoft.com/office/officeart/2016/7/layout/RepeatingBendingProcessNew"/>
    <dgm:cxn modelId="{C14F8826-D9ED-44C6-891D-E757268DC4CE}" type="presParOf" srcId="{F2DBE1FB-F955-40BD-8CFD-A9E5EAB2BB4B}" destId="{279F9591-5EDD-41D2-8E45-012E11CEC44D}" srcOrd="0" destOrd="0" presId="urn:microsoft.com/office/officeart/2016/7/layout/RepeatingBendingProcessNew"/>
    <dgm:cxn modelId="{DCC3BC7B-B7EA-4189-B7C5-B64C87861663}" type="presParOf" srcId="{AD4D8DC3-F259-4003-A01E-4D1E96F9B89A}" destId="{8FA06161-994D-4C2F-A021-93F7DA555C1B}" srcOrd="12" destOrd="0" presId="urn:microsoft.com/office/officeart/2016/7/layout/RepeatingBendingProcessNew"/>
    <dgm:cxn modelId="{C3469816-1A98-40A2-AC9F-05D112A8C892}" type="presParOf" srcId="{AD4D8DC3-F259-4003-A01E-4D1E96F9B89A}" destId="{3C7144BF-830A-4491-AF86-FAAC8E3535F6}" srcOrd="13" destOrd="0" presId="urn:microsoft.com/office/officeart/2016/7/layout/RepeatingBendingProcessNew"/>
    <dgm:cxn modelId="{E6758EAA-7CEE-49B0-A3A2-FFA6F6EDF76C}" type="presParOf" srcId="{3C7144BF-830A-4491-AF86-FAAC8E3535F6}" destId="{2EE3E17C-FF7F-4CA7-BEA4-5C96280B6731}" srcOrd="0" destOrd="0" presId="urn:microsoft.com/office/officeart/2016/7/layout/RepeatingBendingProcessNew"/>
    <dgm:cxn modelId="{A4AC2728-053F-4686-B593-1110BA756BA4}" type="presParOf" srcId="{AD4D8DC3-F259-4003-A01E-4D1E96F9B89A}" destId="{EC7B0950-1870-4DBF-A922-85A6B6508B94}" srcOrd="14" destOrd="0" presId="urn:microsoft.com/office/officeart/2016/7/layout/RepeatingBendingProcessNew"/>
    <dgm:cxn modelId="{E9A6BBC0-1861-45E7-9C88-47F13C6D41E3}" type="presParOf" srcId="{AD4D8DC3-F259-4003-A01E-4D1E96F9B89A}" destId="{2B2EBCF6-C7FD-4367-B788-BD3E6E9986E0}" srcOrd="15" destOrd="0" presId="urn:microsoft.com/office/officeart/2016/7/layout/RepeatingBendingProcessNew"/>
    <dgm:cxn modelId="{D4B6EFEE-E153-431A-9384-309BEF019FDB}" type="presParOf" srcId="{2B2EBCF6-C7FD-4367-B788-BD3E6E9986E0}" destId="{62B9A6C7-B98A-46A7-B9FA-BBFDD4FAE9DD}" srcOrd="0" destOrd="0" presId="urn:microsoft.com/office/officeart/2016/7/layout/RepeatingBendingProcessNew"/>
    <dgm:cxn modelId="{F25872CC-DDA2-4FF1-9AB9-06A9B80E18BB}" type="presParOf" srcId="{AD4D8DC3-F259-4003-A01E-4D1E96F9B89A}" destId="{BF8C2A02-CBAB-4C82-BCB3-9FE57BAF36F6}" srcOrd="16" destOrd="0" presId="urn:microsoft.com/office/officeart/2016/7/layout/RepeatingBendingProcessNew"/>
    <dgm:cxn modelId="{063A5119-74FC-4541-9B12-17570B68C7DF}" type="presParOf" srcId="{AD4D8DC3-F259-4003-A01E-4D1E96F9B89A}" destId="{E41A7F9A-2E35-4A85-B987-2A35C306D6C7}" srcOrd="17" destOrd="0" presId="urn:microsoft.com/office/officeart/2016/7/layout/RepeatingBendingProcessNew"/>
    <dgm:cxn modelId="{FFD06508-DFE8-4247-8572-A64A04D5DE55}" type="presParOf" srcId="{E41A7F9A-2E35-4A85-B987-2A35C306D6C7}" destId="{1A8EFABE-ECF9-492F-8084-CF6EB705E17F}" srcOrd="0" destOrd="0" presId="urn:microsoft.com/office/officeart/2016/7/layout/RepeatingBendingProcessNew"/>
    <dgm:cxn modelId="{E883A052-D66D-41B6-A06C-40D6FBA7DDF9}" type="presParOf" srcId="{AD4D8DC3-F259-4003-A01E-4D1E96F9B89A}" destId="{AD6F00B2-BFEF-4EB3-8EFB-F4CBCA38BE4E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7EA240-3499-4F57-88DE-F2DD76511B25}">
      <dsp:nvSpPr>
        <dsp:cNvPr id="0" name=""/>
        <dsp:cNvSpPr/>
      </dsp:nvSpPr>
      <dsp:spPr>
        <a:xfrm>
          <a:off x="1675738" y="1053176"/>
          <a:ext cx="353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3765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43011" y="1096974"/>
        <a:ext cx="19218" cy="3843"/>
      </dsp:txXfrm>
    </dsp:sp>
    <dsp:sp modelId="{33382542-7C35-4154-9CF8-9FA0ACB4DCAA}">
      <dsp:nvSpPr>
        <dsp:cNvPr id="0" name=""/>
        <dsp:cNvSpPr/>
      </dsp:nvSpPr>
      <dsp:spPr>
        <a:xfrm>
          <a:off x="6384" y="597550"/>
          <a:ext cx="1671153" cy="10026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888" tIns="85956" rIns="81888" bIns="8595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Asset Health – Asset Condition (Asset API)</a:t>
          </a:r>
        </a:p>
      </dsp:txBody>
      <dsp:txXfrm>
        <a:off x="6384" y="597550"/>
        <a:ext cx="1671153" cy="1002692"/>
      </dsp:txXfrm>
    </dsp:sp>
    <dsp:sp modelId="{3A2239F6-C2A0-4A49-BDB0-FF94BCD5A65C}">
      <dsp:nvSpPr>
        <dsp:cNvPr id="0" name=""/>
        <dsp:cNvSpPr/>
      </dsp:nvSpPr>
      <dsp:spPr>
        <a:xfrm>
          <a:off x="3731257" y="1053176"/>
          <a:ext cx="353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3765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98530" y="1096974"/>
        <a:ext cx="19218" cy="3843"/>
      </dsp:txXfrm>
    </dsp:sp>
    <dsp:sp modelId="{0858754A-334C-4EAA-9873-25A275F0ADCF}">
      <dsp:nvSpPr>
        <dsp:cNvPr id="0" name=""/>
        <dsp:cNvSpPr/>
      </dsp:nvSpPr>
      <dsp:spPr>
        <a:xfrm>
          <a:off x="2061903" y="597550"/>
          <a:ext cx="1671153" cy="100269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888" tIns="85956" rIns="81888" bIns="8595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FDD Alerts</a:t>
          </a:r>
        </a:p>
      </dsp:txBody>
      <dsp:txXfrm>
        <a:off x="2061903" y="597550"/>
        <a:ext cx="1671153" cy="1002692"/>
      </dsp:txXfrm>
    </dsp:sp>
    <dsp:sp modelId="{4C33A193-0E7E-4E0C-8428-7C4E37A4D3B6}">
      <dsp:nvSpPr>
        <dsp:cNvPr id="0" name=""/>
        <dsp:cNvSpPr/>
      </dsp:nvSpPr>
      <dsp:spPr>
        <a:xfrm>
          <a:off x="5786776" y="1053176"/>
          <a:ext cx="353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3765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54049" y="1096974"/>
        <a:ext cx="19218" cy="3843"/>
      </dsp:txXfrm>
    </dsp:sp>
    <dsp:sp modelId="{E9A3E342-1BEF-458E-A5B4-3391E9141E8A}">
      <dsp:nvSpPr>
        <dsp:cNvPr id="0" name=""/>
        <dsp:cNvSpPr/>
      </dsp:nvSpPr>
      <dsp:spPr>
        <a:xfrm>
          <a:off x="4117422" y="597550"/>
          <a:ext cx="1671153" cy="100269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888" tIns="85956" rIns="81888" bIns="8595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Energy Consumption KWH &amp; AED </a:t>
          </a:r>
        </a:p>
      </dsp:txBody>
      <dsp:txXfrm>
        <a:off x="4117422" y="597550"/>
        <a:ext cx="1671153" cy="1002692"/>
      </dsp:txXfrm>
    </dsp:sp>
    <dsp:sp modelId="{D5FB6AB8-7A5B-4994-9559-F16C9E2E6F72}">
      <dsp:nvSpPr>
        <dsp:cNvPr id="0" name=""/>
        <dsp:cNvSpPr/>
      </dsp:nvSpPr>
      <dsp:spPr>
        <a:xfrm>
          <a:off x="7842295" y="1053176"/>
          <a:ext cx="353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3765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009568" y="1096974"/>
        <a:ext cx="19218" cy="3843"/>
      </dsp:txXfrm>
    </dsp:sp>
    <dsp:sp modelId="{6E506187-55C2-488F-82BB-E34E202485FE}">
      <dsp:nvSpPr>
        <dsp:cNvPr id="0" name=""/>
        <dsp:cNvSpPr/>
      </dsp:nvSpPr>
      <dsp:spPr>
        <a:xfrm>
          <a:off x="6172941" y="597550"/>
          <a:ext cx="1671153" cy="100269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888" tIns="85956" rIns="81888" bIns="8595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Energy Savings KWH &amp; AED</a:t>
          </a:r>
        </a:p>
      </dsp:txBody>
      <dsp:txXfrm>
        <a:off x="6172941" y="597550"/>
        <a:ext cx="1671153" cy="1002692"/>
      </dsp:txXfrm>
    </dsp:sp>
    <dsp:sp modelId="{28D36E84-B8AF-4868-891D-2AD5007964D2}">
      <dsp:nvSpPr>
        <dsp:cNvPr id="0" name=""/>
        <dsp:cNvSpPr/>
      </dsp:nvSpPr>
      <dsp:spPr>
        <a:xfrm>
          <a:off x="841961" y="1598442"/>
          <a:ext cx="8222075" cy="353765"/>
        </a:xfrm>
        <a:custGeom>
          <a:avLst/>
          <a:gdLst/>
          <a:ahLst/>
          <a:cxnLst/>
          <a:rect l="0" t="0" r="0" b="0"/>
          <a:pathLst>
            <a:path>
              <a:moveTo>
                <a:pt x="8222075" y="0"/>
              </a:moveTo>
              <a:lnTo>
                <a:pt x="8222075" y="193982"/>
              </a:lnTo>
              <a:lnTo>
                <a:pt x="0" y="193982"/>
              </a:lnTo>
              <a:lnTo>
                <a:pt x="0" y="353765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47223" y="1773403"/>
        <a:ext cx="411552" cy="3843"/>
      </dsp:txXfrm>
    </dsp:sp>
    <dsp:sp modelId="{D45B612E-9978-464A-9CC0-41944B7B8AD8}">
      <dsp:nvSpPr>
        <dsp:cNvPr id="0" name=""/>
        <dsp:cNvSpPr/>
      </dsp:nvSpPr>
      <dsp:spPr>
        <a:xfrm>
          <a:off x="8228460" y="597550"/>
          <a:ext cx="1671153" cy="100269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888" tIns="85956" rIns="81888" bIns="8595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Actuals Vs. Budget </a:t>
          </a:r>
        </a:p>
      </dsp:txBody>
      <dsp:txXfrm>
        <a:off x="8228460" y="597550"/>
        <a:ext cx="1671153" cy="1002692"/>
      </dsp:txXfrm>
    </dsp:sp>
    <dsp:sp modelId="{F2DBE1FB-F955-40BD-8CFD-A9E5EAB2BB4B}">
      <dsp:nvSpPr>
        <dsp:cNvPr id="0" name=""/>
        <dsp:cNvSpPr/>
      </dsp:nvSpPr>
      <dsp:spPr>
        <a:xfrm>
          <a:off x="1675738" y="2440233"/>
          <a:ext cx="353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3765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43011" y="2484031"/>
        <a:ext cx="19218" cy="3843"/>
      </dsp:txXfrm>
    </dsp:sp>
    <dsp:sp modelId="{EAE36A36-FA1D-4E7A-A283-BBA18B29617C}">
      <dsp:nvSpPr>
        <dsp:cNvPr id="0" name=""/>
        <dsp:cNvSpPr/>
      </dsp:nvSpPr>
      <dsp:spPr>
        <a:xfrm>
          <a:off x="6384" y="1984607"/>
          <a:ext cx="1671153" cy="10026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888" tIns="85956" rIns="81888" bIns="8595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Overall Vendor KPI %</a:t>
          </a:r>
        </a:p>
      </dsp:txBody>
      <dsp:txXfrm>
        <a:off x="6384" y="1984607"/>
        <a:ext cx="1671153" cy="1002692"/>
      </dsp:txXfrm>
    </dsp:sp>
    <dsp:sp modelId="{3C7144BF-830A-4491-AF86-FAAC8E3535F6}">
      <dsp:nvSpPr>
        <dsp:cNvPr id="0" name=""/>
        <dsp:cNvSpPr/>
      </dsp:nvSpPr>
      <dsp:spPr>
        <a:xfrm>
          <a:off x="3731257" y="2440233"/>
          <a:ext cx="353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3765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98530" y="2484031"/>
        <a:ext cx="19218" cy="3843"/>
      </dsp:txXfrm>
    </dsp:sp>
    <dsp:sp modelId="{8FA06161-994D-4C2F-A021-93F7DA555C1B}">
      <dsp:nvSpPr>
        <dsp:cNvPr id="0" name=""/>
        <dsp:cNvSpPr/>
      </dsp:nvSpPr>
      <dsp:spPr>
        <a:xfrm>
          <a:off x="2061903" y="1984607"/>
          <a:ext cx="1671153" cy="100269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888" tIns="85956" rIns="81888" bIns="8595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No. of tenants with Contracts &amp; %</a:t>
          </a:r>
        </a:p>
      </dsp:txBody>
      <dsp:txXfrm>
        <a:off x="2061903" y="1984607"/>
        <a:ext cx="1671153" cy="1002692"/>
      </dsp:txXfrm>
    </dsp:sp>
    <dsp:sp modelId="{2B2EBCF6-C7FD-4367-B788-BD3E6E9986E0}">
      <dsp:nvSpPr>
        <dsp:cNvPr id="0" name=""/>
        <dsp:cNvSpPr/>
      </dsp:nvSpPr>
      <dsp:spPr>
        <a:xfrm>
          <a:off x="5786776" y="2440233"/>
          <a:ext cx="353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3765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54049" y="2484031"/>
        <a:ext cx="19218" cy="3843"/>
      </dsp:txXfrm>
    </dsp:sp>
    <dsp:sp modelId="{EC7B0950-1870-4DBF-A922-85A6B6508B94}">
      <dsp:nvSpPr>
        <dsp:cNvPr id="0" name=""/>
        <dsp:cNvSpPr/>
      </dsp:nvSpPr>
      <dsp:spPr>
        <a:xfrm>
          <a:off x="4117422" y="1984607"/>
          <a:ext cx="1671153" cy="100269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888" tIns="85956" rIns="81888" bIns="8595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Work Order – PPM on going &amp; Completion %</a:t>
          </a:r>
        </a:p>
      </dsp:txBody>
      <dsp:txXfrm>
        <a:off x="4117422" y="1984607"/>
        <a:ext cx="1671153" cy="1002692"/>
      </dsp:txXfrm>
    </dsp:sp>
    <dsp:sp modelId="{E41A7F9A-2E35-4A85-B987-2A35C306D6C7}">
      <dsp:nvSpPr>
        <dsp:cNvPr id="0" name=""/>
        <dsp:cNvSpPr/>
      </dsp:nvSpPr>
      <dsp:spPr>
        <a:xfrm>
          <a:off x="7842295" y="2440233"/>
          <a:ext cx="3537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3765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009568" y="2484031"/>
        <a:ext cx="19218" cy="3843"/>
      </dsp:txXfrm>
    </dsp:sp>
    <dsp:sp modelId="{BF8C2A02-CBAB-4C82-BCB3-9FE57BAF36F6}">
      <dsp:nvSpPr>
        <dsp:cNvPr id="0" name=""/>
        <dsp:cNvSpPr/>
      </dsp:nvSpPr>
      <dsp:spPr>
        <a:xfrm>
          <a:off x="6172941" y="1984607"/>
          <a:ext cx="1671153" cy="100269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888" tIns="85956" rIns="81888" bIns="8595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Work Order – Reactive Maintenance open &amp; overdue.</a:t>
          </a:r>
        </a:p>
      </dsp:txBody>
      <dsp:txXfrm>
        <a:off x="6172941" y="1984607"/>
        <a:ext cx="1671153" cy="1002692"/>
      </dsp:txXfrm>
    </dsp:sp>
    <dsp:sp modelId="{AD6F00B2-BFEF-4EB3-8EFB-F4CBCA38BE4E}">
      <dsp:nvSpPr>
        <dsp:cNvPr id="0" name=""/>
        <dsp:cNvSpPr/>
      </dsp:nvSpPr>
      <dsp:spPr>
        <a:xfrm>
          <a:off x="8228460" y="1984607"/>
          <a:ext cx="1671153" cy="100269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888" tIns="85956" rIns="81888" bIns="8595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Critical Spare Availability %</a:t>
          </a:r>
        </a:p>
      </dsp:txBody>
      <dsp:txXfrm>
        <a:off x="8228460" y="1984607"/>
        <a:ext cx="1671153" cy="10026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Picture 2">
            <a:extLst>
              <a:ext uri="{FF2B5EF4-FFF2-40B4-BE49-F238E27FC236}">
                <a16:creationId xmlns:a16="http://schemas.microsoft.com/office/drawing/2014/main" id="{174E31E4-530B-4247-962C-F46F5F66D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0" name="Group 295">
            <a:extLst>
              <a:ext uri="{FF2B5EF4-FFF2-40B4-BE49-F238E27FC236}">
                <a16:creationId xmlns:a16="http://schemas.microsoft.com/office/drawing/2014/main" id="{96FA2727-C33B-44D1-885B-76DC0424E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4A64FD4C-29BA-46E7-AE31-AB38BB69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09" name="Rectangle 5">
                <a:extLst>
                  <a:ext uri="{FF2B5EF4-FFF2-40B4-BE49-F238E27FC236}">
                    <a16:creationId xmlns:a16="http://schemas.microsoft.com/office/drawing/2014/main" id="{A28E5FB6-5905-4F5D-A6CE-E6222C405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10" name="Freeform 6">
                <a:extLst>
                  <a:ext uri="{FF2B5EF4-FFF2-40B4-BE49-F238E27FC236}">
                    <a16:creationId xmlns:a16="http://schemas.microsoft.com/office/drawing/2014/main" id="{F838FE17-378C-4BCE-80C0-FDD1CB074E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1" name="Freeform 7">
                <a:extLst>
                  <a:ext uri="{FF2B5EF4-FFF2-40B4-BE49-F238E27FC236}">
                    <a16:creationId xmlns:a16="http://schemas.microsoft.com/office/drawing/2014/main" id="{12A1474E-6A37-4F4D-A638-DD0EC0A5B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2" name="Freeform 8">
                <a:extLst>
                  <a:ext uri="{FF2B5EF4-FFF2-40B4-BE49-F238E27FC236}">
                    <a16:creationId xmlns:a16="http://schemas.microsoft.com/office/drawing/2014/main" id="{49EA8CC2-4D0F-4C86-9CA9-FC3792FED1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3" name="Freeform 9">
                <a:extLst>
                  <a:ext uri="{FF2B5EF4-FFF2-40B4-BE49-F238E27FC236}">
                    <a16:creationId xmlns:a16="http://schemas.microsoft.com/office/drawing/2014/main" id="{69548BD5-92E6-42BD-9719-16AA005C5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4" name="Freeform 10">
                <a:extLst>
                  <a:ext uri="{FF2B5EF4-FFF2-40B4-BE49-F238E27FC236}">
                    <a16:creationId xmlns:a16="http://schemas.microsoft.com/office/drawing/2014/main" id="{93005965-F240-4349-A563-515973BF0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5" name="Freeform 11">
                <a:extLst>
                  <a:ext uri="{FF2B5EF4-FFF2-40B4-BE49-F238E27FC236}">
                    <a16:creationId xmlns:a16="http://schemas.microsoft.com/office/drawing/2014/main" id="{277A546F-05BB-4274-A6A6-9DACC27AB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6" name="Freeform 12">
                <a:extLst>
                  <a:ext uri="{FF2B5EF4-FFF2-40B4-BE49-F238E27FC236}">
                    <a16:creationId xmlns:a16="http://schemas.microsoft.com/office/drawing/2014/main" id="{7BE7FF91-E18E-41AA-A952-07CB0C02C8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7" name="Freeform 13">
                <a:extLst>
                  <a:ext uri="{FF2B5EF4-FFF2-40B4-BE49-F238E27FC236}">
                    <a16:creationId xmlns:a16="http://schemas.microsoft.com/office/drawing/2014/main" id="{3F6A31AA-E4FB-4DD0-9AB1-BDD994CFA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8" name="Freeform 14">
                <a:extLst>
                  <a:ext uri="{FF2B5EF4-FFF2-40B4-BE49-F238E27FC236}">
                    <a16:creationId xmlns:a16="http://schemas.microsoft.com/office/drawing/2014/main" id="{F99B8398-08D8-4C1E-8D7F-BAFB4D3937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9" name="Freeform 15">
                <a:extLst>
                  <a:ext uri="{FF2B5EF4-FFF2-40B4-BE49-F238E27FC236}">
                    <a16:creationId xmlns:a16="http://schemas.microsoft.com/office/drawing/2014/main" id="{CD3984BB-CCC2-49D9-A80B-9507BE5A9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0" name="Line 16">
                <a:extLst>
                  <a:ext uri="{FF2B5EF4-FFF2-40B4-BE49-F238E27FC236}">
                    <a16:creationId xmlns:a16="http://schemas.microsoft.com/office/drawing/2014/main" id="{78FF7C07-82F5-4A64-9D71-29CBE1B79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21" name="Freeform 17">
                <a:extLst>
                  <a:ext uri="{FF2B5EF4-FFF2-40B4-BE49-F238E27FC236}">
                    <a16:creationId xmlns:a16="http://schemas.microsoft.com/office/drawing/2014/main" id="{7F1773CA-6AE7-4723-B072-CEC5F3829B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2" name="Freeform 18">
                <a:extLst>
                  <a:ext uri="{FF2B5EF4-FFF2-40B4-BE49-F238E27FC236}">
                    <a16:creationId xmlns:a16="http://schemas.microsoft.com/office/drawing/2014/main" id="{D5EC23E0-B877-4A62-B084-5407401FB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3" name="Freeform 19">
                <a:extLst>
                  <a:ext uri="{FF2B5EF4-FFF2-40B4-BE49-F238E27FC236}">
                    <a16:creationId xmlns:a16="http://schemas.microsoft.com/office/drawing/2014/main" id="{633C4B0E-E7C6-4A1A-9D3A-80C8E3C59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4" name="Freeform 20">
                <a:extLst>
                  <a:ext uri="{FF2B5EF4-FFF2-40B4-BE49-F238E27FC236}">
                    <a16:creationId xmlns:a16="http://schemas.microsoft.com/office/drawing/2014/main" id="{AB21372F-73AC-4C69-81F0-0D44D36F6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5" name="Rectangle 21">
                <a:extLst>
                  <a:ext uri="{FF2B5EF4-FFF2-40B4-BE49-F238E27FC236}">
                    <a16:creationId xmlns:a16="http://schemas.microsoft.com/office/drawing/2014/main" id="{B5619D97-D7A8-4DFF-8AB1-F4B393C1B4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26" name="Freeform 22">
                <a:extLst>
                  <a:ext uri="{FF2B5EF4-FFF2-40B4-BE49-F238E27FC236}">
                    <a16:creationId xmlns:a16="http://schemas.microsoft.com/office/drawing/2014/main" id="{55E03CED-9618-41BB-898B-2FECEFD7B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7" name="Freeform 23">
                <a:extLst>
                  <a:ext uri="{FF2B5EF4-FFF2-40B4-BE49-F238E27FC236}">
                    <a16:creationId xmlns:a16="http://schemas.microsoft.com/office/drawing/2014/main" id="{78F0A5C5-589E-4053-A41A-FA77210C3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8" name="Freeform 24">
                <a:extLst>
                  <a:ext uri="{FF2B5EF4-FFF2-40B4-BE49-F238E27FC236}">
                    <a16:creationId xmlns:a16="http://schemas.microsoft.com/office/drawing/2014/main" id="{AC2718F8-15C5-4DAB-B194-AAEE8A205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9" name="Freeform 25">
                <a:extLst>
                  <a:ext uri="{FF2B5EF4-FFF2-40B4-BE49-F238E27FC236}">
                    <a16:creationId xmlns:a16="http://schemas.microsoft.com/office/drawing/2014/main" id="{23C6608B-EA21-4579-B33F-55E52AC28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0" name="Freeform 26">
                <a:extLst>
                  <a:ext uri="{FF2B5EF4-FFF2-40B4-BE49-F238E27FC236}">
                    <a16:creationId xmlns:a16="http://schemas.microsoft.com/office/drawing/2014/main" id="{4A2FEFA2-D838-4CE1-90BA-B6C2EEB5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1" name="Freeform 27">
                <a:extLst>
                  <a:ext uri="{FF2B5EF4-FFF2-40B4-BE49-F238E27FC236}">
                    <a16:creationId xmlns:a16="http://schemas.microsoft.com/office/drawing/2014/main" id="{1A39CA24-DF18-4FCC-8265-36FC72ED5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2" name="Freeform 28">
                <a:extLst>
                  <a:ext uri="{FF2B5EF4-FFF2-40B4-BE49-F238E27FC236}">
                    <a16:creationId xmlns:a16="http://schemas.microsoft.com/office/drawing/2014/main" id="{50A32DBD-9B22-49C3-A628-A98533FBF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3" name="Freeform 29">
                <a:extLst>
                  <a:ext uri="{FF2B5EF4-FFF2-40B4-BE49-F238E27FC236}">
                    <a16:creationId xmlns:a16="http://schemas.microsoft.com/office/drawing/2014/main" id="{A3C0B30D-BB1A-4B3D-A162-3EBE6267F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4" name="Freeform 30">
                <a:extLst>
                  <a:ext uri="{FF2B5EF4-FFF2-40B4-BE49-F238E27FC236}">
                    <a16:creationId xmlns:a16="http://schemas.microsoft.com/office/drawing/2014/main" id="{092B125A-1548-445E-8689-07BEEC8155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5" name="Freeform 31">
                <a:extLst>
                  <a:ext uri="{FF2B5EF4-FFF2-40B4-BE49-F238E27FC236}">
                    <a16:creationId xmlns:a16="http://schemas.microsoft.com/office/drawing/2014/main" id="{D6A7D7B9-9A7E-4FD2-A1B4-1C5CFAE54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DB1B0C3F-D935-4306-B5B1-6AA635881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99" name="Freeform 32">
                <a:extLst>
                  <a:ext uri="{FF2B5EF4-FFF2-40B4-BE49-F238E27FC236}">
                    <a16:creationId xmlns:a16="http://schemas.microsoft.com/office/drawing/2014/main" id="{75BC67F5-D485-467A-BCCB-D062EB6DD0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0" name="Freeform 33">
                <a:extLst>
                  <a:ext uri="{FF2B5EF4-FFF2-40B4-BE49-F238E27FC236}">
                    <a16:creationId xmlns:a16="http://schemas.microsoft.com/office/drawing/2014/main" id="{7FB0B620-AB12-4F0B-AD1C-A47A5FBC63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1" name="Freeform 34">
                <a:extLst>
                  <a:ext uri="{FF2B5EF4-FFF2-40B4-BE49-F238E27FC236}">
                    <a16:creationId xmlns:a16="http://schemas.microsoft.com/office/drawing/2014/main" id="{6AEFA891-E591-4F7F-9DBA-FC78E9B8F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2" name="Freeform 35">
                <a:extLst>
                  <a:ext uri="{FF2B5EF4-FFF2-40B4-BE49-F238E27FC236}">
                    <a16:creationId xmlns:a16="http://schemas.microsoft.com/office/drawing/2014/main" id="{78921FFF-4B57-4E33-BE94-5A8BFC95E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3" name="Freeform 36">
                <a:extLst>
                  <a:ext uri="{FF2B5EF4-FFF2-40B4-BE49-F238E27FC236}">
                    <a16:creationId xmlns:a16="http://schemas.microsoft.com/office/drawing/2014/main" id="{0C4A1658-5AAE-4925-B106-BC0A17862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4" name="Freeform 37">
                <a:extLst>
                  <a:ext uri="{FF2B5EF4-FFF2-40B4-BE49-F238E27FC236}">
                    <a16:creationId xmlns:a16="http://schemas.microsoft.com/office/drawing/2014/main" id="{DE6DF3EB-099A-427A-A999-3BAF3BCA94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5" name="Freeform 38">
                <a:extLst>
                  <a:ext uri="{FF2B5EF4-FFF2-40B4-BE49-F238E27FC236}">
                    <a16:creationId xmlns:a16="http://schemas.microsoft.com/office/drawing/2014/main" id="{CC595EFE-4690-4B81-83B1-F863B951B0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6" name="Freeform 39">
                <a:extLst>
                  <a:ext uri="{FF2B5EF4-FFF2-40B4-BE49-F238E27FC236}">
                    <a16:creationId xmlns:a16="http://schemas.microsoft.com/office/drawing/2014/main" id="{400FAC39-AEAC-4B54-9694-29D537C203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7" name="Freeform 40">
                <a:extLst>
                  <a:ext uri="{FF2B5EF4-FFF2-40B4-BE49-F238E27FC236}">
                    <a16:creationId xmlns:a16="http://schemas.microsoft.com/office/drawing/2014/main" id="{C61298B0-056E-4D83-B168-1C054A17A0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8" name="Rectangle 41">
                <a:extLst>
                  <a:ext uri="{FF2B5EF4-FFF2-40B4-BE49-F238E27FC236}">
                    <a16:creationId xmlns:a16="http://schemas.microsoft.com/office/drawing/2014/main" id="{9F9E69A2-F9B0-40C2-BDC8-143835426B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341" name="Rectangle 336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5C9CCB-B43E-C029-639B-E117EBDAD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0" i="0">
                <a:effectLst/>
              </a:rPr>
              <a:t>Facility Management Performance Dashboard</a:t>
            </a:r>
            <a:endParaRPr lang="en-US" sz="3600"/>
          </a:p>
        </p:txBody>
      </p:sp>
      <p:graphicFrame>
        <p:nvGraphicFramePr>
          <p:cNvPr id="91" name="Text Placeholder 3">
            <a:extLst>
              <a:ext uri="{FF2B5EF4-FFF2-40B4-BE49-F238E27FC236}">
                <a16:creationId xmlns:a16="http://schemas.microsoft.com/office/drawing/2014/main" id="{5FA16368-D4A7-270D-0E50-CFF12CC921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9688529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021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8" name="Group 257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1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2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3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4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5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6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7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8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9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0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1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2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83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4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5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6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7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8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9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0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1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2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3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4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5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6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7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1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2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3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4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5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6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7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8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9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0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299" name="Rectangle 29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216B00-DC28-0B01-D096-F2FED7D5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Work Order – PPM on going &amp; Completion %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2B30E-E1CC-3ED3-D6FF-9DAF194D4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/>
              <a:t>Module : </a:t>
            </a:r>
            <a:r>
              <a:rPr lang="en-US" sz="2000" b="0" i="0">
                <a:effectLst/>
              </a:rPr>
              <a:t>Maintenance (work order)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/>
              <a:t>Data Source: NA</a:t>
            </a:r>
            <a:endParaRPr lang="en-US" sz="2000" b="0" i="0">
              <a:effectLst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/>
              <a:t>Columns : Month ,Quarter , Year , Work order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/>
              <a:t>What to do : </a:t>
            </a:r>
            <a:r>
              <a:rPr lang="en-US" sz="2000" b="0" i="0">
                <a:effectLst/>
              </a:rPr>
              <a:t>To visualize the ongoing Work Order - Planned Preventive Maintenance (PPM) and the completion percentage, you can utilize several visualization techniques in Power BI</a:t>
            </a:r>
            <a:endParaRPr lang="en-US" sz="2000"/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/>
              <a:t>Charts : Stacked Bar chart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8" name="Content Placeholder 7" descr="A graph of a bar chart">
            <a:extLst>
              <a:ext uri="{FF2B5EF4-FFF2-40B4-BE49-F238E27FC236}">
                <a16:creationId xmlns:a16="http://schemas.microsoft.com/office/drawing/2014/main" id="{B83B07AF-664E-A76C-C116-5758A52B8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96000" y="2113839"/>
            <a:ext cx="5456279" cy="260537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303" name="Group 30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0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1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291199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7" name="Group 336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50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51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2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3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4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5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6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7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8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9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0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1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2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3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4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5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6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67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8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9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0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1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2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3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4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5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6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40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1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2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3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4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5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6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7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8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9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425" name="Rectangle 377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6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216B00-DC28-0B01-D096-F2FED7D5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Work Order – Reactive Maintenance open &amp; overdue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2B30E-E1CC-3ED3-D6FF-9DAF194D4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Module : </a:t>
            </a:r>
            <a:r>
              <a:rPr lang="en-US" sz="2000" b="0" i="0">
                <a:effectLst/>
              </a:rPr>
              <a:t>Maintenance (work order)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Data Source: NA</a:t>
            </a:r>
            <a:endParaRPr lang="en-US" sz="2000" b="0" i="0"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Columns : </a:t>
            </a:r>
            <a:r>
              <a:rPr lang="en-US" sz="2000" b="0" i="0">
                <a:effectLst/>
              </a:rPr>
              <a:t>Work Order ID ,Type, Due date,Status</a:t>
            </a: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What to do : </a:t>
            </a:r>
            <a:r>
              <a:rPr lang="en-US" sz="2000" b="0" i="0">
                <a:effectLst/>
              </a:rPr>
              <a:t>To visualize the status of Reactive Maintenance work orders that are open and overdue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Charts : </a:t>
            </a:r>
            <a:r>
              <a:rPr lang="en-US" sz="2000" b="1" i="0">
                <a:effectLst/>
              </a:rPr>
              <a:t>Table or Matrix Visualization</a:t>
            </a: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7" name="Content Placeholder 6" descr="A screenshot of a computer screen">
            <a:extLst>
              <a:ext uri="{FF2B5EF4-FFF2-40B4-BE49-F238E27FC236}">
                <a16:creationId xmlns:a16="http://schemas.microsoft.com/office/drawing/2014/main" id="{6C8838CE-FDEC-E09D-318F-9ED3DEC15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96000" y="1160464"/>
            <a:ext cx="5743575" cy="46037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382" name="Group 381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83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4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5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6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7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8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9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0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1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2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3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4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95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6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7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8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9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0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1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2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3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4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5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6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7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8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9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161364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2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93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4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5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6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7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8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9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0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1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2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3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04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5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09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0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1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2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3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4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5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6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7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8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2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3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4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5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6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7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8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9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0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1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220" name="Rectangle 21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216B00-DC28-0B01-D096-F2FED7D5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479415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IN" dirty="0"/>
              <a:t>Critical Spare Availability %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2B30E-E1CC-3ED3-D6FF-9DAF194D4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Module :</a:t>
            </a:r>
            <a:endParaRPr lang="en-US" sz="1700" b="0" i="0" dirty="0">
              <a:effectLst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Data Source:</a:t>
            </a:r>
            <a:endParaRPr lang="en-US" sz="1700" b="0" i="0" dirty="0">
              <a:effectLst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Columns : 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What to do : 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Charts : 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9F3C40-46B4-A43F-672C-2E591D020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775" y="592666"/>
            <a:ext cx="5227634" cy="5198534"/>
          </a:xfrm>
        </p:spPr>
        <p:txBody>
          <a:bodyPr/>
          <a:lstStyle/>
          <a:p>
            <a:r>
              <a:rPr lang="en-US" sz="2400" dirty="0"/>
              <a:t>Data is not available team will get back to 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3573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F31D-FAC6-809D-BC45-D7C88677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1C850-D0DD-EF16-B5BD-62FBF3FB04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My question here we have different use case which are not related to each other</a:t>
            </a:r>
          </a:p>
          <a:p>
            <a:r>
              <a:rPr lang="en-IN" dirty="0"/>
              <a:t>Suppose Asset Health is how it is related to FDD Alerts and remaining use cases how they are related to each other.</a:t>
            </a:r>
          </a:p>
          <a:p>
            <a:r>
              <a:rPr lang="en-IN" dirty="0"/>
              <a:t>Do we need build individual reports for some the use cases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3C839-500A-51B5-F4AA-02E637EFB3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9841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2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93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4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5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6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7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8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9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0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1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2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3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04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5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09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0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1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2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3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4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5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6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7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8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2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3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4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5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6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7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8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9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0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1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220" name="Rectangle 21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216B00-DC28-0B01-D096-F2FED7D5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Asset Health – Asset Condition 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2B30E-E1CC-3ED3-D6FF-9DAF194D4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Module : </a:t>
            </a:r>
            <a:r>
              <a:rPr lang="en-US" sz="1700" b="0" i="0" dirty="0">
                <a:effectLst/>
              </a:rPr>
              <a:t>Asset API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Data Source:</a:t>
            </a:r>
            <a:endParaRPr lang="en-US" sz="1700" b="0" i="0" dirty="0">
              <a:effectLst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Columns : Asset condition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What to do : we need to discuss more about this Report with the team what they want to achieve , yes we have asset condition , by this what is the expected result.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Charts : 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9F3C40-46B4-A43F-672C-2E591D020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775" y="592666"/>
            <a:ext cx="5227634" cy="5198534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183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2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93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4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5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6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7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8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9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0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1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2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3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04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5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09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0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1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2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3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4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5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6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7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8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2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3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4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5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6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7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8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9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0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1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220" name="Rectangle 21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216B00-DC28-0B01-D096-F2FED7D5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FDD Alerts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2B30E-E1CC-3ED3-D6FF-9DAF194D4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Module : </a:t>
            </a:r>
            <a:r>
              <a:rPr lang="en-US" sz="1700" b="0" i="0" dirty="0">
                <a:effectLst/>
              </a:rPr>
              <a:t>Energy and utilities (Faults)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Data Source:</a:t>
            </a:r>
            <a:endParaRPr lang="en-US" sz="1700" b="0" i="0" dirty="0">
              <a:effectLst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Columns : 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What to do : 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Charts : 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9F3C40-46B4-A43F-672C-2E591D020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775" y="592666"/>
            <a:ext cx="5227634" cy="5198534"/>
          </a:xfrm>
        </p:spPr>
        <p:txBody>
          <a:bodyPr/>
          <a:lstStyle/>
          <a:p>
            <a:r>
              <a:rPr lang="en-US" sz="2400" dirty="0"/>
              <a:t>Data is not available team will get back to 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088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2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93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4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5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6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7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8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9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0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1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2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3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04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5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09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0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1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2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3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4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5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6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7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8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2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3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4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5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6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7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8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9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0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1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220" name="Rectangle 21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216B00-DC28-0B01-D096-F2FED7D5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>
                <a:effectLst/>
              </a:rPr>
              <a:t>Energy Consumption(KWH &amp; AED) Overview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2B30E-E1CC-3ED3-D6FF-9DAF194D4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/>
              <a:t>Module : </a:t>
            </a:r>
            <a:r>
              <a:rPr lang="en-US" sz="1700" b="0" i="0">
                <a:effectLst/>
              </a:rPr>
              <a:t>Energy And Utilities (Meters)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/>
              <a:t>Data Source: link</a:t>
            </a:r>
            <a:endParaRPr lang="en-US" sz="1700" b="0" i="0">
              <a:effectLst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/>
              <a:t>Columns : </a:t>
            </a:r>
            <a:r>
              <a:rPr lang="en-US" sz="1700" b="0" i="0">
                <a:effectLst/>
              </a:rPr>
              <a:t>Mubadala Building (MTB total electricity), Al Mamoura Building (AMA total electricity) (I.e.,</a:t>
            </a:r>
            <a:r>
              <a:rPr lang="en-US" sz="1700"/>
              <a:t> MTB total electricity &amp; AMA total electricity</a:t>
            </a:r>
            <a:r>
              <a:rPr lang="en-US" sz="1700" b="0" i="0">
                <a:effectLst/>
              </a:rPr>
              <a:t>)</a:t>
            </a:r>
            <a:endParaRPr lang="en-US" sz="1700"/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/>
              <a:t>What to do :</a:t>
            </a:r>
            <a:r>
              <a:rPr lang="en-US" sz="1700" b="0" i="0">
                <a:effectLst/>
              </a:rPr>
              <a:t>Visualize the monthly energy consumption for both buildings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/>
              <a:t>Charts : </a:t>
            </a:r>
            <a:r>
              <a:rPr lang="en-US" sz="1700" b="0" i="0">
                <a:effectLst/>
              </a:rPr>
              <a:t>Stacked Column Chart or Clustered Column Chart (based on your preference)</a:t>
            </a:r>
            <a:endParaRPr lang="en-US" sz="1700"/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700"/>
          </a:p>
        </p:txBody>
      </p:sp>
      <p:pic>
        <p:nvPicPr>
          <p:cNvPr id="6" name="Content Placeholder 5" descr="A graph of the number of months&#10;&#10;Description automatically generated with medium confidence">
            <a:extLst>
              <a:ext uri="{FF2B5EF4-FFF2-40B4-BE49-F238E27FC236}">
                <a16:creationId xmlns:a16="http://schemas.microsoft.com/office/drawing/2014/main" id="{76321FDF-5D92-8249-213A-ABD71BAB6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96000" y="2052456"/>
            <a:ext cx="5456279" cy="272813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24" name="Group 22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237350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12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216B00-DC28-0B01-D096-F2FED7D5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b="0" i="0" dirty="0">
                <a:solidFill>
                  <a:schemeClr val="bg1"/>
                </a:solidFill>
                <a:effectLst/>
              </a:rPr>
              <a:t>Energy </a:t>
            </a:r>
            <a:r>
              <a:rPr lang="en-US" sz="2200" dirty="0">
                <a:solidFill>
                  <a:schemeClr val="bg1"/>
                </a:solidFill>
              </a:rPr>
              <a:t>saving</a:t>
            </a:r>
            <a:r>
              <a:rPr lang="en-US" sz="2200" b="0" i="0" dirty="0">
                <a:solidFill>
                  <a:schemeClr val="bg1"/>
                </a:solidFill>
                <a:effectLst/>
              </a:rPr>
              <a:t>(KWH &amp; AED) </a:t>
            </a:r>
            <a:r>
              <a:rPr lang="en-US" sz="2200" dirty="0">
                <a:solidFill>
                  <a:schemeClr val="bg1"/>
                </a:solidFill>
              </a:rPr>
              <a:t>calculations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2B30E-E1CC-3ED3-D6FF-9DAF194D4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620" y="2249487"/>
            <a:ext cx="2862444" cy="395730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Module : </a:t>
            </a:r>
            <a:r>
              <a:rPr lang="en-US" sz="1400" b="0" i="0" dirty="0">
                <a:solidFill>
                  <a:schemeClr val="bg1"/>
                </a:solidFill>
                <a:effectLst/>
              </a:rPr>
              <a:t>Energy And Utilities (Meters)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Data Source: link</a:t>
            </a:r>
            <a:endParaRPr lang="en-US" sz="1400" b="0" i="0" dirty="0">
              <a:solidFill>
                <a:schemeClr val="bg1"/>
              </a:solidFill>
              <a:effectLst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Columns : </a:t>
            </a:r>
            <a:r>
              <a:rPr lang="en-US" sz="1400" b="0" i="0" dirty="0">
                <a:solidFill>
                  <a:schemeClr val="bg1"/>
                </a:solidFill>
                <a:effectLst/>
              </a:rPr>
              <a:t>Mubadala Building (MTB total electricity), Al Mamoura Building (AMA total electricity) (I.e.,</a:t>
            </a:r>
            <a:r>
              <a:rPr lang="en-US" sz="1400" dirty="0">
                <a:solidFill>
                  <a:schemeClr val="bg1"/>
                </a:solidFill>
              </a:rPr>
              <a:t> MTB total electricity &amp; AMA total electricity</a:t>
            </a:r>
            <a:r>
              <a:rPr lang="en-US" sz="1400" b="0" i="0" dirty="0">
                <a:solidFill>
                  <a:schemeClr val="bg1"/>
                </a:solidFill>
                <a:effectLst/>
              </a:rPr>
              <a:t>) 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What to do :</a:t>
            </a:r>
            <a:r>
              <a:rPr lang="en-IN" sz="1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N" sz="1400" b="0" i="0" dirty="0">
                <a:solidFill>
                  <a:schemeClr val="bg1"/>
                </a:solidFill>
                <a:effectLst/>
                <a:latin typeface="Söhne"/>
              </a:rPr>
              <a:t>Visualize the calculated energy savings , month by month , Quarter by quarter , and year by year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Charts :Line Chart , Column Chart ,Waterfall chart KPI </a:t>
            </a:r>
            <a:r>
              <a:rPr lang="en-US" sz="1400" dirty="0" err="1">
                <a:solidFill>
                  <a:schemeClr val="bg1"/>
                </a:solidFill>
              </a:rPr>
              <a:t>Visualls</a:t>
            </a:r>
            <a:endParaRPr lang="en-US" sz="14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sz="1400" dirty="0">
              <a:solidFill>
                <a:schemeClr val="bg1"/>
              </a:solidFill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3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55CB040-5AAA-EE21-F552-82B01D8521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4579764"/>
              </p:ext>
            </p:extLst>
          </p:nvPr>
        </p:nvGraphicFramePr>
        <p:xfrm>
          <a:off x="4117138" y="23282"/>
          <a:ext cx="8051049" cy="20692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83683">
                  <a:extLst>
                    <a:ext uri="{9D8B030D-6E8A-4147-A177-3AD203B41FA5}">
                      <a16:colId xmlns:a16="http://schemas.microsoft.com/office/drawing/2014/main" val="574333942"/>
                    </a:ext>
                  </a:extLst>
                </a:gridCol>
                <a:gridCol w="2683683">
                  <a:extLst>
                    <a:ext uri="{9D8B030D-6E8A-4147-A177-3AD203B41FA5}">
                      <a16:colId xmlns:a16="http://schemas.microsoft.com/office/drawing/2014/main" val="1869328115"/>
                    </a:ext>
                  </a:extLst>
                </a:gridCol>
                <a:gridCol w="2683683">
                  <a:extLst>
                    <a:ext uri="{9D8B030D-6E8A-4147-A177-3AD203B41FA5}">
                      <a16:colId xmlns:a16="http://schemas.microsoft.com/office/drawing/2014/main" val="1069376088"/>
                    </a:ext>
                  </a:extLst>
                </a:gridCol>
              </a:tblGrid>
              <a:tr h="476383">
                <a:tc>
                  <a:txBody>
                    <a:bodyPr/>
                    <a:lstStyle/>
                    <a:p>
                      <a:r>
                        <a:rPr lang="en-IN" dirty="0"/>
                        <a:t>Time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Best Charts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664789"/>
                  </a:ext>
                </a:extLst>
              </a:tr>
              <a:tr h="476383">
                <a:tc>
                  <a:txBody>
                    <a:bodyPr/>
                    <a:lstStyle/>
                    <a:p>
                      <a:r>
                        <a:rPr lang="en-IN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Line Chart, Combo 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594620"/>
                  </a:ext>
                </a:extLst>
              </a:tr>
              <a:tr h="476383">
                <a:tc>
                  <a:txBody>
                    <a:bodyPr/>
                    <a:lstStyle/>
                    <a:p>
                      <a:r>
                        <a:rPr lang="en-IN" dirty="0"/>
                        <a:t>Quarter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Column Chart, Waterfall 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34591"/>
                  </a:ext>
                </a:extLst>
              </a:tr>
              <a:tr h="476383">
                <a:tc>
                  <a:txBody>
                    <a:bodyPr/>
                    <a:lstStyle/>
                    <a:p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KPI Visual, Column 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275435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1A96103-B408-6545-6D0F-5CA2E5135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562" y="2176464"/>
            <a:ext cx="3578146" cy="1854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2EF302-0F34-F380-0CFB-380CE7F86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2502" y="2130534"/>
            <a:ext cx="4172164" cy="195595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B557B54-1EE1-075A-58AA-FDB6A9D049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3642" y="4025588"/>
            <a:ext cx="3628554" cy="280913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26CD0479-DAF6-D9CE-FBE3-8B58B9E5FF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0859" y="4084320"/>
            <a:ext cx="4091909" cy="262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55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2">
            <a:extLst>
              <a:ext uri="{FF2B5EF4-FFF2-40B4-BE49-F238E27FC236}">
                <a16:creationId xmlns:a16="http://schemas.microsoft.com/office/drawing/2014/main" id="{8B642D72-244F-45E9-A32A-BCFCE9E84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F7F923EF-CB07-40C3-B673-2E83F92EE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D34C424-A519-4D35-9D94-0157B593A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9" name="Rectangle 5">
                <a:extLst>
                  <a:ext uri="{FF2B5EF4-FFF2-40B4-BE49-F238E27FC236}">
                    <a16:creationId xmlns:a16="http://schemas.microsoft.com/office/drawing/2014/main" id="{6AB79813-04EC-46F4-8C8B-1D1356EC1C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6">
                <a:extLst>
                  <a:ext uri="{FF2B5EF4-FFF2-40B4-BE49-F238E27FC236}">
                    <a16:creationId xmlns:a16="http://schemas.microsoft.com/office/drawing/2014/main" id="{FECD8EE9-F779-406B-9C94-04D8E9811D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7">
                <a:extLst>
                  <a:ext uri="{FF2B5EF4-FFF2-40B4-BE49-F238E27FC236}">
                    <a16:creationId xmlns:a16="http://schemas.microsoft.com/office/drawing/2014/main" id="{F9AB2AFE-A614-4144-9807-3F7893DF61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8">
                <a:extLst>
                  <a:ext uri="{FF2B5EF4-FFF2-40B4-BE49-F238E27FC236}">
                    <a16:creationId xmlns:a16="http://schemas.microsoft.com/office/drawing/2014/main" id="{E29E9E76-26CD-4D24-812D-DD56AAED76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9">
                <a:extLst>
                  <a:ext uri="{FF2B5EF4-FFF2-40B4-BE49-F238E27FC236}">
                    <a16:creationId xmlns:a16="http://schemas.microsoft.com/office/drawing/2014/main" id="{E3F1079E-B8EC-4B05-AA37-63C7C29B72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10">
                <a:extLst>
                  <a:ext uri="{FF2B5EF4-FFF2-40B4-BE49-F238E27FC236}">
                    <a16:creationId xmlns:a16="http://schemas.microsoft.com/office/drawing/2014/main" id="{1094342F-EA7D-40C6-898F-52A57771EB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11">
                <a:extLst>
                  <a:ext uri="{FF2B5EF4-FFF2-40B4-BE49-F238E27FC236}">
                    <a16:creationId xmlns:a16="http://schemas.microsoft.com/office/drawing/2014/main" id="{343F5917-4AF3-4F33-81F8-1694E9FCCA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12">
                <a:extLst>
                  <a:ext uri="{FF2B5EF4-FFF2-40B4-BE49-F238E27FC236}">
                    <a16:creationId xmlns:a16="http://schemas.microsoft.com/office/drawing/2014/main" id="{9EFCE348-FC65-4BCF-B628-F3223F7FA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13">
                <a:extLst>
                  <a:ext uri="{FF2B5EF4-FFF2-40B4-BE49-F238E27FC236}">
                    <a16:creationId xmlns:a16="http://schemas.microsoft.com/office/drawing/2014/main" id="{1D8651C7-AC54-4854-8ECA-6EF2DEB48E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14">
                <a:extLst>
                  <a:ext uri="{FF2B5EF4-FFF2-40B4-BE49-F238E27FC236}">
                    <a16:creationId xmlns:a16="http://schemas.microsoft.com/office/drawing/2014/main" id="{5CE95394-1C1A-4EFB-9758-6DA46C556B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Freeform 15">
                <a:extLst>
                  <a:ext uri="{FF2B5EF4-FFF2-40B4-BE49-F238E27FC236}">
                    <a16:creationId xmlns:a16="http://schemas.microsoft.com/office/drawing/2014/main" id="{BADE6C5A-700A-4438-9E37-8B674625EF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0" name="Line 16">
                <a:extLst>
                  <a:ext uri="{FF2B5EF4-FFF2-40B4-BE49-F238E27FC236}">
                    <a16:creationId xmlns:a16="http://schemas.microsoft.com/office/drawing/2014/main" id="{BB4248E5-87FA-4714-B0F6-CAE3AD2CD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21" name="Freeform 17">
                <a:extLst>
                  <a:ext uri="{FF2B5EF4-FFF2-40B4-BE49-F238E27FC236}">
                    <a16:creationId xmlns:a16="http://schemas.microsoft.com/office/drawing/2014/main" id="{C566090B-A75C-4A80-8674-EE6ECBB2DA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18">
                <a:extLst>
                  <a:ext uri="{FF2B5EF4-FFF2-40B4-BE49-F238E27FC236}">
                    <a16:creationId xmlns:a16="http://schemas.microsoft.com/office/drawing/2014/main" id="{26A867C4-8E57-499E-AF7F-9851B2A6D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19">
                <a:extLst>
                  <a:ext uri="{FF2B5EF4-FFF2-40B4-BE49-F238E27FC236}">
                    <a16:creationId xmlns:a16="http://schemas.microsoft.com/office/drawing/2014/main" id="{2677E69C-1F9C-4A10-BD18-3FDEB7C51D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20">
                <a:extLst>
                  <a:ext uri="{FF2B5EF4-FFF2-40B4-BE49-F238E27FC236}">
                    <a16:creationId xmlns:a16="http://schemas.microsoft.com/office/drawing/2014/main" id="{DFE7B14E-E548-4F90-B46F-6357D7B68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Rectangle 21">
                <a:extLst>
                  <a:ext uri="{FF2B5EF4-FFF2-40B4-BE49-F238E27FC236}">
                    <a16:creationId xmlns:a16="http://schemas.microsoft.com/office/drawing/2014/main" id="{C894B33B-3347-4843-9ED7-BB1D7CBD25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22">
                <a:extLst>
                  <a:ext uri="{FF2B5EF4-FFF2-40B4-BE49-F238E27FC236}">
                    <a16:creationId xmlns:a16="http://schemas.microsoft.com/office/drawing/2014/main" id="{B1C82400-1058-477A-BC99-A04014F57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23">
                <a:extLst>
                  <a:ext uri="{FF2B5EF4-FFF2-40B4-BE49-F238E27FC236}">
                    <a16:creationId xmlns:a16="http://schemas.microsoft.com/office/drawing/2014/main" id="{E7E90E7D-C085-4E27-89EC-F63F8D762B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24">
                <a:extLst>
                  <a:ext uri="{FF2B5EF4-FFF2-40B4-BE49-F238E27FC236}">
                    <a16:creationId xmlns:a16="http://schemas.microsoft.com/office/drawing/2014/main" id="{A8996128-A3A8-49B6-BB10-17DB9C10EA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25">
                <a:extLst>
                  <a:ext uri="{FF2B5EF4-FFF2-40B4-BE49-F238E27FC236}">
                    <a16:creationId xmlns:a16="http://schemas.microsoft.com/office/drawing/2014/main" id="{76C823F5-2D3E-485F-A301-8DE30DB2F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Freeform 26">
                <a:extLst>
                  <a:ext uri="{FF2B5EF4-FFF2-40B4-BE49-F238E27FC236}">
                    <a16:creationId xmlns:a16="http://schemas.microsoft.com/office/drawing/2014/main" id="{ECE4ADC3-47ED-458A-84D1-4A7492F670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27">
                <a:extLst>
                  <a:ext uri="{FF2B5EF4-FFF2-40B4-BE49-F238E27FC236}">
                    <a16:creationId xmlns:a16="http://schemas.microsoft.com/office/drawing/2014/main" id="{24E0816A-39D5-40EC-ADA7-DD007F6C9C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28">
                <a:extLst>
                  <a:ext uri="{FF2B5EF4-FFF2-40B4-BE49-F238E27FC236}">
                    <a16:creationId xmlns:a16="http://schemas.microsoft.com/office/drawing/2014/main" id="{201990A4-7A78-4A45-AD25-4352E8218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29">
                <a:extLst>
                  <a:ext uri="{FF2B5EF4-FFF2-40B4-BE49-F238E27FC236}">
                    <a16:creationId xmlns:a16="http://schemas.microsoft.com/office/drawing/2014/main" id="{37F90063-29B0-4253-B958-9D0918E926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30">
                <a:extLst>
                  <a:ext uri="{FF2B5EF4-FFF2-40B4-BE49-F238E27FC236}">
                    <a16:creationId xmlns:a16="http://schemas.microsoft.com/office/drawing/2014/main" id="{FA12D28A-1FFD-4051-8DCA-A1C67182BC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31">
                <a:extLst>
                  <a:ext uri="{FF2B5EF4-FFF2-40B4-BE49-F238E27FC236}">
                    <a16:creationId xmlns:a16="http://schemas.microsoft.com/office/drawing/2014/main" id="{075502AF-634E-4C10-A62C-F49F51ACBD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C231916-A9AD-49FA-B5FE-8FFD5BEBB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99" name="Freeform 32">
                <a:extLst>
                  <a:ext uri="{FF2B5EF4-FFF2-40B4-BE49-F238E27FC236}">
                    <a16:creationId xmlns:a16="http://schemas.microsoft.com/office/drawing/2014/main" id="{F3A20DDE-9699-473E-90A0-7FF6431B7F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33">
                <a:extLst>
                  <a:ext uri="{FF2B5EF4-FFF2-40B4-BE49-F238E27FC236}">
                    <a16:creationId xmlns:a16="http://schemas.microsoft.com/office/drawing/2014/main" id="{CB2F2DAB-FEEE-4C1A-880D-12E7662D00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34">
                <a:extLst>
                  <a:ext uri="{FF2B5EF4-FFF2-40B4-BE49-F238E27FC236}">
                    <a16:creationId xmlns:a16="http://schemas.microsoft.com/office/drawing/2014/main" id="{0EE14B60-AE36-47C3-AE14-98BD450D38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35">
                <a:extLst>
                  <a:ext uri="{FF2B5EF4-FFF2-40B4-BE49-F238E27FC236}">
                    <a16:creationId xmlns:a16="http://schemas.microsoft.com/office/drawing/2014/main" id="{F4A1D5E5-A84E-4E4D-B5E6-65AEAA19A5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36">
                <a:extLst>
                  <a:ext uri="{FF2B5EF4-FFF2-40B4-BE49-F238E27FC236}">
                    <a16:creationId xmlns:a16="http://schemas.microsoft.com/office/drawing/2014/main" id="{E496497F-F30C-4B25-9CBF-3CAD4A96B3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37">
                <a:extLst>
                  <a:ext uri="{FF2B5EF4-FFF2-40B4-BE49-F238E27FC236}">
                    <a16:creationId xmlns:a16="http://schemas.microsoft.com/office/drawing/2014/main" id="{A4A7B32D-16D6-4795-9E64-B626DB56D1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8">
                <a:extLst>
                  <a:ext uri="{FF2B5EF4-FFF2-40B4-BE49-F238E27FC236}">
                    <a16:creationId xmlns:a16="http://schemas.microsoft.com/office/drawing/2014/main" id="{B0BC9C13-95BF-4AA5-9FC3-A4A0878645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39">
                <a:extLst>
                  <a:ext uri="{FF2B5EF4-FFF2-40B4-BE49-F238E27FC236}">
                    <a16:creationId xmlns:a16="http://schemas.microsoft.com/office/drawing/2014/main" id="{FC5ABB33-3337-4A94-A656-825D83EB8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40">
                <a:extLst>
                  <a:ext uri="{FF2B5EF4-FFF2-40B4-BE49-F238E27FC236}">
                    <a16:creationId xmlns:a16="http://schemas.microsoft.com/office/drawing/2014/main" id="{FA43FA5E-6287-418D-BE93-3B4F58F83B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Rectangle 41">
                <a:extLst>
                  <a:ext uri="{FF2B5EF4-FFF2-40B4-BE49-F238E27FC236}">
                    <a16:creationId xmlns:a16="http://schemas.microsoft.com/office/drawing/2014/main" id="{426C1686-605F-4AC4-B5D3-32FF8D20A9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216B00-DC28-0B01-D096-F2FED7D5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Budget analysis dashboard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2B30E-E1CC-3ED3-D6FF-9DAF194D4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2" y="2249487"/>
            <a:ext cx="5894388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Module : </a:t>
            </a:r>
            <a:r>
              <a:rPr lang="en-US" b="0" i="0">
                <a:effectLst/>
              </a:rPr>
              <a:t>Budget (Budget)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Data Source: link</a:t>
            </a:r>
            <a:endParaRPr lang="en-US" b="0" i="0"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Columns : Budget tenants, Total budget, Actual amount, Resource id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What to do : create a budget dashboard in Power BI to track spending against allocated budgets for different tenants: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Charts : KPI Visual , Dual Line Chart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7" name="Round Diagonal Corner Rectangle 8">
            <a:extLst>
              <a:ext uri="{FF2B5EF4-FFF2-40B4-BE49-F238E27FC236}">
                <a16:creationId xmlns:a16="http://schemas.microsoft.com/office/drawing/2014/main" id="{B7C9601D-3E7E-42E7-A75E-D238CBFEA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7" y="618518"/>
            <a:ext cx="3425200" cy="5172683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AAF31E31-A7A8-CE14-A0BD-A678B76EFE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078" b="2"/>
          <a:stretch/>
        </p:blipFill>
        <p:spPr>
          <a:xfrm>
            <a:off x="7941728" y="934655"/>
            <a:ext cx="2788920" cy="1509386"/>
          </a:xfrm>
          <a:prstGeom prst="rect">
            <a:avLst/>
          </a:prstGeom>
        </p:spPr>
      </p:pic>
      <p:pic>
        <p:nvPicPr>
          <p:cNvPr id="10" name="Content Placeholder 9" descr="A graph with lines and dots&#10;&#10;Description automatically generated">
            <a:extLst>
              <a:ext uri="{FF2B5EF4-FFF2-40B4-BE49-F238E27FC236}">
                <a16:creationId xmlns:a16="http://schemas.microsoft.com/office/drawing/2014/main" id="{7AA082EC-7282-D3E7-36D4-335C49A2C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r="-4" b="4629"/>
          <a:stretch/>
        </p:blipFill>
        <p:spPr>
          <a:xfrm>
            <a:off x="7941728" y="2449637"/>
            <a:ext cx="2788920" cy="1509386"/>
          </a:xfrm>
          <a:prstGeom prst="rect">
            <a:avLst/>
          </a:prstGeom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98FA530-DA73-4EFF-BF80-ACDBED71F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15277" y="2449636"/>
            <a:ext cx="283464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DABF43E-D069-EE11-A064-91EFAD739F9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50" r="-4" b="9167"/>
          <a:stretch/>
        </p:blipFill>
        <p:spPr>
          <a:xfrm>
            <a:off x="7941728" y="3959023"/>
            <a:ext cx="2788920" cy="1509386"/>
          </a:xfrm>
          <a:prstGeom prst="rect">
            <a:avLst/>
          </a:prstGeom>
        </p:spPr>
      </p:pic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3A74A42-9BED-4E08-A011-A00332274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15277" y="3959022"/>
            <a:ext cx="283464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621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2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93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4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5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6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7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8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9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0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1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2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3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04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5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09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0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1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2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3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4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5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6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7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8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2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3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4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5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6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7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8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9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0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1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257" name="Rectangle 21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8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216B00-DC28-0B01-D096-F2FED7D5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>
                <a:effectLst/>
              </a:rPr>
              <a:t>Vendor KPI Analysis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2B30E-E1CC-3ED3-D6FF-9DAF194D4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Module : </a:t>
            </a:r>
            <a:r>
              <a:rPr lang="en-US" sz="2000" b="0" i="0" dirty="0">
                <a:effectLst/>
              </a:rPr>
              <a:t>Maintenance (work order)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Data Source: link</a:t>
            </a:r>
            <a:endParaRPr lang="en-US" sz="2000" b="0" i="0" dirty="0"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Columns : Make safe SLA , Attend SLA, </a:t>
            </a:r>
            <a:r>
              <a:rPr lang="en-US" sz="2000" dirty="0" err="1"/>
              <a:t>Repaire</a:t>
            </a:r>
            <a:r>
              <a:rPr lang="en-US" sz="2000" dirty="0"/>
              <a:t> SLA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What to do :</a:t>
            </a:r>
            <a:r>
              <a:rPr lang="en-US" sz="2000" b="0" i="0" dirty="0">
                <a:effectLst/>
              </a:rPr>
              <a:t> Vendor KPI (SLA success percent) from Maintenance module's Work Order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Charts : </a:t>
            </a:r>
            <a:r>
              <a:rPr lang="en-US" sz="2000" b="0" i="0" dirty="0">
                <a:effectLst/>
              </a:rPr>
              <a:t>Stacked Column Chart</a:t>
            </a: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8" name="Content Placeholder 7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2466066B-1DC3-F8CB-F689-4784C7F57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96000" y="2250246"/>
            <a:ext cx="5456279" cy="233255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59" name="Group 22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0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78536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2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93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4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5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6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7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8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9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0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1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2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3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04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5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09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0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1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2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3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4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5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6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7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8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2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3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4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5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6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7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8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9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0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1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257" name="Rectangle 21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8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216B00-DC28-0B01-D096-F2FED7D5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>
                <a:effectLst/>
              </a:rPr>
              <a:t>Vendor KPI Analysis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2B30E-E1CC-3ED3-D6FF-9DAF194D4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Module : </a:t>
            </a:r>
            <a:r>
              <a:rPr lang="en-US" sz="2000" b="0" i="0">
                <a:effectLst/>
              </a:rPr>
              <a:t>Maintenance (work order)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Data Source: link</a:t>
            </a:r>
            <a:endParaRPr lang="en-US" sz="2000" b="0" i="0"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Columns : Make safe SLA , Attend SLA, Repaire SLA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What to do :</a:t>
            </a:r>
            <a:r>
              <a:rPr lang="en-US" sz="2000" b="0" i="0">
                <a:effectLst/>
              </a:rPr>
              <a:t> Vendor KPI (SLA success percent) from Maintenance module's Work Order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Charts : </a:t>
            </a:r>
            <a:r>
              <a:rPr lang="en-US" sz="2000" b="0" i="0">
                <a:effectLst/>
              </a:rPr>
              <a:t>Stacked Column Chart</a:t>
            </a: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8" name="Content Placeholder 7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2466066B-1DC3-F8CB-F689-4784C7F57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96000" y="2250246"/>
            <a:ext cx="5456279" cy="233255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59" name="Group 22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0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465021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2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93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4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5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6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7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8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9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0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1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2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3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04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5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09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0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1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2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3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4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5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6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7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8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2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3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4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5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6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7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8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9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0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1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220" name="Rectangle 21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216B00-DC28-0B01-D096-F2FED7D5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IN" dirty="0"/>
              <a:t>No. of tenants with Contracts &amp; %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2B30E-E1CC-3ED3-D6FF-9DAF194D4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Module :</a:t>
            </a:r>
            <a:endParaRPr lang="en-US" sz="1700" b="0" i="0" dirty="0">
              <a:effectLst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Data Source:</a:t>
            </a:r>
            <a:endParaRPr lang="en-US" sz="1700" b="0" i="0" dirty="0">
              <a:effectLst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Columns : 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What to do : 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Charts : 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9F3C40-46B4-A43F-672C-2E591D020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775" y="592666"/>
            <a:ext cx="5227634" cy="5198534"/>
          </a:xfrm>
        </p:spPr>
        <p:txBody>
          <a:bodyPr/>
          <a:lstStyle/>
          <a:p>
            <a:r>
              <a:rPr lang="en-US" sz="2400" dirty="0"/>
              <a:t>Data is not available team will get back to 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8895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567</TotalTime>
  <Words>707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Söhne</vt:lpstr>
      <vt:lpstr>Tw Cen MT</vt:lpstr>
      <vt:lpstr>Circuit</vt:lpstr>
      <vt:lpstr>Facility Management Performance Dashboard</vt:lpstr>
      <vt:lpstr>Asset Health – Asset Condition </vt:lpstr>
      <vt:lpstr>FDD Alerts</vt:lpstr>
      <vt:lpstr>Energy Consumption(KWH &amp; AED) Overview</vt:lpstr>
      <vt:lpstr>Energy saving(KWH &amp; AED) calculations</vt:lpstr>
      <vt:lpstr>Budget analysis dashboard</vt:lpstr>
      <vt:lpstr>Vendor KPI Analysis</vt:lpstr>
      <vt:lpstr>Vendor KPI Analysis</vt:lpstr>
      <vt:lpstr>No. of tenants with Contracts &amp; %</vt:lpstr>
      <vt:lpstr>Work Order – PPM on going &amp; Completion %</vt:lpstr>
      <vt:lpstr>Work Order – Reactive Maintenance open &amp; overdue</vt:lpstr>
      <vt:lpstr>Critical Spare Availability %</vt:lpstr>
      <vt:lpstr>Queries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consumption and saving analysis</dc:title>
  <dc:creator>Varigi Reddy, Pradeep Reddy</dc:creator>
  <cp:lastModifiedBy>Varigi Reddy, Pradeep Reddy</cp:lastModifiedBy>
  <cp:revision>22</cp:revision>
  <dcterms:created xsi:type="dcterms:W3CDTF">2024-05-12T10:13:52Z</dcterms:created>
  <dcterms:modified xsi:type="dcterms:W3CDTF">2024-05-13T06:24:40Z</dcterms:modified>
</cp:coreProperties>
</file>