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0" r:id="rId6"/>
    <p:sldId id="258" r:id="rId7"/>
    <p:sldId id="263" r:id="rId8"/>
    <p:sldId id="257" r:id="rId9"/>
    <p:sldId id="262" r:id="rId10"/>
    <p:sldId id="264"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D7A6-B6BD-4161-ADE8-6B9C276580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ECF84F-5155-47ED-B266-E6C7CD0E0E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62DB0B-A265-4B13-BBFD-3BA84B9194F7}"/>
              </a:ext>
            </a:extLst>
          </p:cNvPr>
          <p:cNvSpPr>
            <a:spLocks noGrp="1"/>
          </p:cNvSpPr>
          <p:nvPr>
            <p:ph type="dt" sz="half" idx="10"/>
          </p:nvPr>
        </p:nvSpPr>
        <p:spPr/>
        <p:txBody>
          <a:bodyPr/>
          <a:lstStyle/>
          <a:p>
            <a:fld id="{581991E9-CD2A-42BB-BF10-1BC7326F4F2C}" type="datetimeFigureOut">
              <a:rPr lang="en-IN" smtClean="0"/>
              <a:t>29-08-2022</a:t>
            </a:fld>
            <a:endParaRPr lang="en-IN"/>
          </a:p>
        </p:txBody>
      </p:sp>
      <p:sp>
        <p:nvSpPr>
          <p:cNvPr id="5" name="Footer Placeholder 4">
            <a:extLst>
              <a:ext uri="{FF2B5EF4-FFF2-40B4-BE49-F238E27FC236}">
                <a16:creationId xmlns:a16="http://schemas.microsoft.com/office/drawing/2014/main" id="{6393FBC2-6A21-4A4A-8D69-3416FCD05D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E458BE-54A1-4A46-AA87-14E3C515BB03}"/>
              </a:ext>
            </a:extLst>
          </p:cNvPr>
          <p:cNvSpPr>
            <a:spLocks noGrp="1"/>
          </p:cNvSpPr>
          <p:nvPr>
            <p:ph type="sldNum" sz="quarter" idx="12"/>
          </p:nvPr>
        </p:nvSpPr>
        <p:spPr/>
        <p:txBody>
          <a:bodyPr/>
          <a:lstStyle/>
          <a:p>
            <a:fld id="{72F30DCB-859F-4EEA-9E80-558F7BA4CF63}" type="slidenum">
              <a:rPr lang="en-IN" smtClean="0"/>
              <a:t>‹#›</a:t>
            </a:fld>
            <a:endParaRPr lang="en-IN"/>
          </a:p>
        </p:txBody>
      </p:sp>
    </p:spTree>
    <p:extLst>
      <p:ext uri="{BB962C8B-B14F-4D97-AF65-F5344CB8AC3E}">
        <p14:creationId xmlns:p14="http://schemas.microsoft.com/office/powerpoint/2010/main" val="334072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9B898-4B21-4B36-A872-1D3C34102B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31CDEC-1CAE-46CA-BCB4-8328983336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9B00F5-28EE-4CD4-9593-A641D6E691D1}"/>
              </a:ext>
            </a:extLst>
          </p:cNvPr>
          <p:cNvSpPr>
            <a:spLocks noGrp="1"/>
          </p:cNvSpPr>
          <p:nvPr>
            <p:ph type="dt" sz="half" idx="10"/>
          </p:nvPr>
        </p:nvSpPr>
        <p:spPr/>
        <p:txBody>
          <a:bodyPr/>
          <a:lstStyle/>
          <a:p>
            <a:fld id="{581991E9-CD2A-42BB-BF10-1BC7326F4F2C}" type="datetimeFigureOut">
              <a:rPr lang="en-IN" smtClean="0"/>
              <a:t>29-08-2022</a:t>
            </a:fld>
            <a:endParaRPr lang="en-IN"/>
          </a:p>
        </p:txBody>
      </p:sp>
      <p:sp>
        <p:nvSpPr>
          <p:cNvPr id="5" name="Footer Placeholder 4">
            <a:extLst>
              <a:ext uri="{FF2B5EF4-FFF2-40B4-BE49-F238E27FC236}">
                <a16:creationId xmlns:a16="http://schemas.microsoft.com/office/drawing/2014/main" id="{9A46FB2B-A481-41B5-B41A-D5539E7EB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EC67E1-F060-4DD9-8941-3CD76785E024}"/>
              </a:ext>
            </a:extLst>
          </p:cNvPr>
          <p:cNvSpPr>
            <a:spLocks noGrp="1"/>
          </p:cNvSpPr>
          <p:nvPr>
            <p:ph type="sldNum" sz="quarter" idx="12"/>
          </p:nvPr>
        </p:nvSpPr>
        <p:spPr/>
        <p:txBody>
          <a:bodyPr/>
          <a:lstStyle/>
          <a:p>
            <a:fld id="{72F30DCB-859F-4EEA-9E80-558F7BA4CF63}" type="slidenum">
              <a:rPr lang="en-IN" smtClean="0"/>
              <a:t>‹#›</a:t>
            </a:fld>
            <a:endParaRPr lang="en-IN"/>
          </a:p>
        </p:txBody>
      </p:sp>
    </p:spTree>
    <p:extLst>
      <p:ext uri="{BB962C8B-B14F-4D97-AF65-F5344CB8AC3E}">
        <p14:creationId xmlns:p14="http://schemas.microsoft.com/office/powerpoint/2010/main" val="419091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5411F-1371-4C08-9822-79E9686DE7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9B55AC-95BB-4C67-8B97-A2F1E0F7B4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FC815E-5BEE-4134-8835-DC6061C4476C}"/>
              </a:ext>
            </a:extLst>
          </p:cNvPr>
          <p:cNvSpPr>
            <a:spLocks noGrp="1"/>
          </p:cNvSpPr>
          <p:nvPr>
            <p:ph type="dt" sz="half" idx="10"/>
          </p:nvPr>
        </p:nvSpPr>
        <p:spPr/>
        <p:txBody>
          <a:bodyPr/>
          <a:lstStyle/>
          <a:p>
            <a:fld id="{581991E9-CD2A-42BB-BF10-1BC7326F4F2C}" type="datetimeFigureOut">
              <a:rPr lang="en-IN" smtClean="0"/>
              <a:t>29-08-2022</a:t>
            </a:fld>
            <a:endParaRPr lang="en-IN"/>
          </a:p>
        </p:txBody>
      </p:sp>
      <p:sp>
        <p:nvSpPr>
          <p:cNvPr id="5" name="Footer Placeholder 4">
            <a:extLst>
              <a:ext uri="{FF2B5EF4-FFF2-40B4-BE49-F238E27FC236}">
                <a16:creationId xmlns:a16="http://schemas.microsoft.com/office/drawing/2014/main" id="{8110B138-D5D5-47E3-9547-FC22F9DF7C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1E4BAD-B59B-4DC3-818E-8DF56A871C99}"/>
              </a:ext>
            </a:extLst>
          </p:cNvPr>
          <p:cNvSpPr>
            <a:spLocks noGrp="1"/>
          </p:cNvSpPr>
          <p:nvPr>
            <p:ph type="sldNum" sz="quarter" idx="12"/>
          </p:nvPr>
        </p:nvSpPr>
        <p:spPr/>
        <p:txBody>
          <a:bodyPr/>
          <a:lstStyle/>
          <a:p>
            <a:fld id="{72F30DCB-859F-4EEA-9E80-558F7BA4CF63}" type="slidenum">
              <a:rPr lang="en-IN" smtClean="0"/>
              <a:t>‹#›</a:t>
            </a:fld>
            <a:endParaRPr lang="en-IN"/>
          </a:p>
        </p:txBody>
      </p:sp>
    </p:spTree>
    <p:extLst>
      <p:ext uri="{BB962C8B-B14F-4D97-AF65-F5344CB8AC3E}">
        <p14:creationId xmlns:p14="http://schemas.microsoft.com/office/powerpoint/2010/main" val="241052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494F-7942-414B-9F52-2F7A9DBE70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DE2495-01A6-44F0-A6EC-BCC96C1EF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2F2B80-CFF1-49E3-81FF-D9BA96E7A9FA}"/>
              </a:ext>
            </a:extLst>
          </p:cNvPr>
          <p:cNvSpPr>
            <a:spLocks noGrp="1"/>
          </p:cNvSpPr>
          <p:nvPr>
            <p:ph type="dt" sz="half" idx="10"/>
          </p:nvPr>
        </p:nvSpPr>
        <p:spPr/>
        <p:txBody>
          <a:bodyPr/>
          <a:lstStyle/>
          <a:p>
            <a:fld id="{581991E9-CD2A-42BB-BF10-1BC7326F4F2C}" type="datetimeFigureOut">
              <a:rPr lang="en-IN" smtClean="0"/>
              <a:t>29-08-2022</a:t>
            </a:fld>
            <a:endParaRPr lang="en-IN"/>
          </a:p>
        </p:txBody>
      </p:sp>
      <p:sp>
        <p:nvSpPr>
          <p:cNvPr id="5" name="Footer Placeholder 4">
            <a:extLst>
              <a:ext uri="{FF2B5EF4-FFF2-40B4-BE49-F238E27FC236}">
                <a16:creationId xmlns:a16="http://schemas.microsoft.com/office/drawing/2014/main" id="{5908742F-2B37-46F6-9AD8-2E4213F349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1D60F-81C9-4D37-90B4-FA16830E6A4D}"/>
              </a:ext>
            </a:extLst>
          </p:cNvPr>
          <p:cNvSpPr>
            <a:spLocks noGrp="1"/>
          </p:cNvSpPr>
          <p:nvPr>
            <p:ph type="sldNum" sz="quarter" idx="12"/>
          </p:nvPr>
        </p:nvSpPr>
        <p:spPr/>
        <p:txBody>
          <a:bodyPr/>
          <a:lstStyle/>
          <a:p>
            <a:fld id="{72F30DCB-859F-4EEA-9E80-558F7BA4CF63}" type="slidenum">
              <a:rPr lang="en-IN" smtClean="0"/>
              <a:t>‹#›</a:t>
            </a:fld>
            <a:endParaRPr lang="en-IN"/>
          </a:p>
        </p:txBody>
      </p:sp>
    </p:spTree>
    <p:extLst>
      <p:ext uri="{BB962C8B-B14F-4D97-AF65-F5344CB8AC3E}">
        <p14:creationId xmlns:p14="http://schemas.microsoft.com/office/powerpoint/2010/main" val="19019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2499-69B1-45AD-92FD-7BA4E25506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F843EE-EB6E-48C7-9BF6-A47411B364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472CCB-49EE-460D-A11C-447D53412EB6}"/>
              </a:ext>
            </a:extLst>
          </p:cNvPr>
          <p:cNvSpPr>
            <a:spLocks noGrp="1"/>
          </p:cNvSpPr>
          <p:nvPr>
            <p:ph type="dt" sz="half" idx="10"/>
          </p:nvPr>
        </p:nvSpPr>
        <p:spPr/>
        <p:txBody>
          <a:bodyPr/>
          <a:lstStyle/>
          <a:p>
            <a:fld id="{581991E9-CD2A-42BB-BF10-1BC7326F4F2C}" type="datetimeFigureOut">
              <a:rPr lang="en-IN" smtClean="0"/>
              <a:t>29-08-2022</a:t>
            </a:fld>
            <a:endParaRPr lang="en-IN"/>
          </a:p>
        </p:txBody>
      </p:sp>
      <p:sp>
        <p:nvSpPr>
          <p:cNvPr id="5" name="Footer Placeholder 4">
            <a:extLst>
              <a:ext uri="{FF2B5EF4-FFF2-40B4-BE49-F238E27FC236}">
                <a16:creationId xmlns:a16="http://schemas.microsoft.com/office/drawing/2014/main" id="{9A74C534-42F1-4E8E-8453-15E9DB7460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924D1-3C53-44E4-91B3-3BB67285778B}"/>
              </a:ext>
            </a:extLst>
          </p:cNvPr>
          <p:cNvSpPr>
            <a:spLocks noGrp="1"/>
          </p:cNvSpPr>
          <p:nvPr>
            <p:ph type="sldNum" sz="quarter" idx="12"/>
          </p:nvPr>
        </p:nvSpPr>
        <p:spPr/>
        <p:txBody>
          <a:bodyPr/>
          <a:lstStyle/>
          <a:p>
            <a:fld id="{72F30DCB-859F-4EEA-9E80-558F7BA4CF63}" type="slidenum">
              <a:rPr lang="en-IN" smtClean="0"/>
              <a:t>‹#›</a:t>
            </a:fld>
            <a:endParaRPr lang="en-IN"/>
          </a:p>
        </p:txBody>
      </p:sp>
    </p:spTree>
    <p:extLst>
      <p:ext uri="{BB962C8B-B14F-4D97-AF65-F5344CB8AC3E}">
        <p14:creationId xmlns:p14="http://schemas.microsoft.com/office/powerpoint/2010/main" val="397634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8CA9-4FF5-45BC-B86F-8CF88EE422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6CCF90-E3CA-457A-AC13-D755A483D0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59F0C1-8DC7-4669-B605-61ED2C27E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20973E-3E40-498D-8541-8007BCD1F14A}"/>
              </a:ext>
            </a:extLst>
          </p:cNvPr>
          <p:cNvSpPr>
            <a:spLocks noGrp="1"/>
          </p:cNvSpPr>
          <p:nvPr>
            <p:ph type="dt" sz="half" idx="10"/>
          </p:nvPr>
        </p:nvSpPr>
        <p:spPr/>
        <p:txBody>
          <a:bodyPr/>
          <a:lstStyle/>
          <a:p>
            <a:fld id="{581991E9-CD2A-42BB-BF10-1BC7326F4F2C}" type="datetimeFigureOut">
              <a:rPr lang="en-IN" smtClean="0"/>
              <a:t>29-08-2022</a:t>
            </a:fld>
            <a:endParaRPr lang="en-IN"/>
          </a:p>
        </p:txBody>
      </p:sp>
      <p:sp>
        <p:nvSpPr>
          <p:cNvPr id="6" name="Footer Placeholder 5">
            <a:extLst>
              <a:ext uri="{FF2B5EF4-FFF2-40B4-BE49-F238E27FC236}">
                <a16:creationId xmlns:a16="http://schemas.microsoft.com/office/drawing/2014/main" id="{A06EC734-C4B6-45E4-A83C-E3A4B19663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41885B-3C04-4172-9691-30210B2F0B3A}"/>
              </a:ext>
            </a:extLst>
          </p:cNvPr>
          <p:cNvSpPr>
            <a:spLocks noGrp="1"/>
          </p:cNvSpPr>
          <p:nvPr>
            <p:ph type="sldNum" sz="quarter" idx="12"/>
          </p:nvPr>
        </p:nvSpPr>
        <p:spPr/>
        <p:txBody>
          <a:bodyPr/>
          <a:lstStyle/>
          <a:p>
            <a:fld id="{72F30DCB-859F-4EEA-9E80-558F7BA4CF63}" type="slidenum">
              <a:rPr lang="en-IN" smtClean="0"/>
              <a:t>‹#›</a:t>
            </a:fld>
            <a:endParaRPr lang="en-IN"/>
          </a:p>
        </p:txBody>
      </p:sp>
    </p:spTree>
    <p:extLst>
      <p:ext uri="{BB962C8B-B14F-4D97-AF65-F5344CB8AC3E}">
        <p14:creationId xmlns:p14="http://schemas.microsoft.com/office/powerpoint/2010/main" val="396959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2E63-630D-45D4-BCE0-27DA1197FA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E7FC09-3B92-4811-AD58-306A6A6FF2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31FC04-FB96-48C2-8C85-E3B3E37F5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A0AF6D-020C-4642-A16D-0422647812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81E8A8-54A8-4973-B07E-29B8D699F3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312921-AEEF-460F-BFDF-EFFD96E863FC}"/>
              </a:ext>
            </a:extLst>
          </p:cNvPr>
          <p:cNvSpPr>
            <a:spLocks noGrp="1"/>
          </p:cNvSpPr>
          <p:nvPr>
            <p:ph type="dt" sz="half" idx="10"/>
          </p:nvPr>
        </p:nvSpPr>
        <p:spPr/>
        <p:txBody>
          <a:bodyPr/>
          <a:lstStyle/>
          <a:p>
            <a:fld id="{581991E9-CD2A-42BB-BF10-1BC7326F4F2C}" type="datetimeFigureOut">
              <a:rPr lang="en-IN" smtClean="0"/>
              <a:t>29-08-2022</a:t>
            </a:fld>
            <a:endParaRPr lang="en-IN"/>
          </a:p>
        </p:txBody>
      </p:sp>
      <p:sp>
        <p:nvSpPr>
          <p:cNvPr id="8" name="Footer Placeholder 7">
            <a:extLst>
              <a:ext uri="{FF2B5EF4-FFF2-40B4-BE49-F238E27FC236}">
                <a16:creationId xmlns:a16="http://schemas.microsoft.com/office/drawing/2014/main" id="{6B939651-23E5-4E6B-BB0D-E553AD4AC8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EC1CFA-72DB-448B-88D7-8D25E0FBDBB9}"/>
              </a:ext>
            </a:extLst>
          </p:cNvPr>
          <p:cNvSpPr>
            <a:spLocks noGrp="1"/>
          </p:cNvSpPr>
          <p:nvPr>
            <p:ph type="sldNum" sz="quarter" idx="12"/>
          </p:nvPr>
        </p:nvSpPr>
        <p:spPr/>
        <p:txBody>
          <a:bodyPr/>
          <a:lstStyle/>
          <a:p>
            <a:fld id="{72F30DCB-859F-4EEA-9E80-558F7BA4CF63}" type="slidenum">
              <a:rPr lang="en-IN" smtClean="0"/>
              <a:t>‹#›</a:t>
            </a:fld>
            <a:endParaRPr lang="en-IN"/>
          </a:p>
        </p:txBody>
      </p:sp>
    </p:spTree>
    <p:extLst>
      <p:ext uri="{BB962C8B-B14F-4D97-AF65-F5344CB8AC3E}">
        <p14:creationId xmlns:p14="http://schemas.microsoft.com/office/powerpoint/2010/main" val="16416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49C2-D1FD-4CB6-9E24-5C1C19729B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B1C323-2493-44A5-96D4-8AC7786A7A7B}"/>
              </a:ext>
            </a:extLst>
          </p:cNvPr>
          <p:cNvSpPr>
            <a:spLocks noGrp="1"/>
          </p:cNvSpPr>
          <p:nvPr>
            <p:ph type="dt" sz="half" idx="10"/>
          </p:nvPr>
        </p:nvSpPr>
        <p:spPr/>
        <p:txBody>
          <a:bodyPr/>
          <a:lstStyle/>
          <a:p>
            <a:fld id="{581991E9-CD2A-42BB-BF10-1BC7326F4F2C}" type="datetimeFigureOut">
              <a:rPr lang="en-IN" smtClean="0"/>
              <a:t>29-08-2022</a:t>
            </a:fld>
            <a:endParaRPr lang="en-IN"/>
          </a:p>
        </p:txBody>
      </p:sp>
      <p:sp>
        <p:nvSpPr>
          <p:cNvPr id="4" name="Footer Placeholder 3">
            <a:extLst>
              <a:ext uri="{FF2B5EF4-FFF2-40B4-BE49-F238E27FC236}">
                <a16:creationId xmlns:a16="http://schemas.microsoft.com/office/drawing/2014/main" id="{6D26E739-8333-4BD2-89C6-A1A3D5FEB0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988707-68E9-400D-88BB-85AC2ADF3155}"/>
              </a:ext>
            </a:extLst>
          </p:cNvPr>
          <p:cNvSpPr>
            <a:spLocks noGrp="1"/>
          </p:cNvSpPr>
          <p:nvPr>
            <p:ph type="sldNum" sz="quarter" idx="12"/>
          </p:nvPr>
        </p:nvSpPr>
        <p:spPr/>
        <p:txBody>
          <a:bodyPr/>
          <a:lstStyle/>
          <a:p>
            <a:fld id="{72F30DCB-859F-4EEA-9E80-558F7BA4CF63}" type="slidenum">
              <a:rPr lang="en-IN" smtClean="0"/>
              <a:t>‹#›</a:t>
            </a:fld>
            <a:endParaRPr lang="en-IN"/>
          </a:p>
        </p:txBody>
      </p:sp>
    </p:spTree>
    <p:extLst>
      <p:ext uri="{BB962C8B-B14F-4D97-AF65-F5344CB8AC3E}">
        <p14:creationId xmlns:p14="http://schemas.microsoft.com/office/powerpoint/2010/main" val="227139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08D259-F5C7-45CB-B992-2ED917C13AAD}"/>
              </a:ext>
            </a:extLst>
          </p:cNvPr>
          <p:cNvSpPr>
            <a:spLocks noGrp="1"/>
          </p:cNvSpPr>
          <p:nvPr>
            <p:ph type="dt" sz="half" idx="10"/>
          </p:nvPr>
        </p:nvSpPr>
        <p:spPr/>
        <p:txBody>
          <a:bodyPr/>
          <a:lstStyle/>
          <a:p>
            <a:fld id="{581991E9-CD2A-42BB-BF10-1BC7326F4F2C}" type="datetimeFigureOut">
              <a:rPr lang="en-IN" smtClean="0"/>
              <a:t>29-08-2022</a:t>
            </a:fld>
            <a:endParaRPr lang="en-IN"/>
          </a:p>
        </p:txBody>
      </p:sp>
      <p:sp>
        <p:nvSpPr>
          <p:cNvPr id="3" name="Footer Placeholder 2">
            <a:extLst>
              <a:ext uri="{FF2B5EF4-FFF2-40B4-BE49-F238E27FC236}">
                <a16:creationId xmlns:a16="http://schemas.microsoft.com/office/drawing/2014/main" id="{62B48030-B043-433F-AF27-8DEA35A089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C71865-2890-4AE0-B7B4-548D40B62539}"/>
              </a:ext>
            </a:extLst>
          </p:cNvPr>
          <p:cNvSpPr>
            <a:spLocks noGrp="1"/>
          </p:cNvSpPr>
          <p:nvPr>
            <p:ph type="sldNum" sz="quarter" idx="12"/>
          </p:nvPr>
        </p:nvSpPr>
        <p:spPr/>
        <p:txBody>
          <a:bodyPr/>
          <a:lstStyle/>
          <a:p>
            <a:fld id="{72F30DCB-859F-4EEA-9E80-558F7BA4CF63}" type="slidenum">
              <a:rPr lang="en-IN" smtClean="0"/>
              <a:t>‹#›</a:t>
            </a:fld>
            <a:endParaRPr lang="en-IN"/>
          </a:p>
        </p:txBody>
      </p:sp>
    </p:spTree>
    <p:extLst>
      <p:ext uri="{BB962C8B-B14F-4D97-AF65-F5344CB8AC3E}">
        <p14:creationId xmlns:p14="http://schemas.microsoft.com/office/powerpoint/2010/main" val="103644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9229-15A3-4907-92AB-9D5E572C38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0AF3CF-81D4-4A68-ACC5-EB913B4810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664BBD-F17D-45F9-B1A6-B86C20E9D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F2EAB-653C-40E5-BB2E-A694C1AA2065}"/>
              </a:ext>
            </a:extLst>
          </p:cNvPr>
          <p:cNvSpPr>
            <a:spLocks noGrp="1"/>
          </p:cNvSpPr>
          <p:nvPr>
            <p:ph type="dt" sz="half" idx="10"/>
          </p:nvPr>
        </p:nvSpPr>
        <p:spPr/>
        <p:txBody>
          <a:bodyPr/>
          <a:lstStyle/>
          <a:p>
            <a:fld id="{581991E9-CD2A-42BB-BF10-1BC7326F4F2C}" type="datetimeFigureOut">
              <a:rPr lang="en-IN" smtClean="0"/>
              <a:t>29-08-2022</a:t>
            </a:fld>
            <a:endParaRPr lang="en-IN"/>
          </a:p>
        </p:txBody>
      </p:sp>
      <p:sp>
        <p:nvSpPr>
          <p:cNvPr id="6" name="Footer Placeholder 5">
            <a:extLst>
              <a:ext uri="{FF2B5EF4-FFF2-40B4-BE49-F238E27FC236}">
                <a16:creationId xmlns:a16="http://schemas.microsoft.com/office/drawing/2014/main" id="{6D57A4B5-3666-46A4-AE3A-96C1E06876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FA6BA-D632-4843-8357-083F3BED55B4}"/>
              </a:ext>
            </a:extLst>
          </p:cNvPr>
          <p:cNvSpPr>
            <a:spLocks noGrp="1"/>
          </p:cNvSpPr>
          <p:nvPr>
            <p:ph type="sldNum" sz="quarter" idx="12"/>
          </p:nvPr>
        </p:nvSpPr>
        <p:spPr/>
        <p:txBody>
          <a:bodyPr/>
          <a:lstStyle/>
          <a:p>
            <a:fld id="{72F30DCB-859F-4EEA-9E80-558F7BA4CF63}" type="slidenum">
              <a:rPr lang="en-IN" smtClean="0"/>
              <a:t>‹#›</a:t>
            </a:fld>
            <a:endParaRPr lang="en-IN"/>
          </a:p>
        </p:txBody>
      </p:sp>
    </p:spTree>
    <p:extLst>
      <p:ext uri="{BB962C8B-B14F-4D97-AF65-F5344CB8AC3E}">
        <p14:creationId xmlns:p14="http://schemas.microsoft.com/office/powerpoint/2010/main" val="768706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E1D7-B49C-49CC-9CD8-15FEEA6E0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469729-24DD-4D24-9531-52D4F2A240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98379E-046D-4D2C-BA0F-AC5CD0126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203949-24E0-4C11-AE60-27BA514BF67F}"/>
              </a:ext>
            </a:extLst>
          </p:cNvPr>
          <p:cNvSpPr>
            <a:spLocks noGrp="1"/>
          </p:cNvSpPr>
          <p:nvPr>
            <p:ph type="dt" sz="half" idx="10"/>
          </p:nvPr>
        </p:nvSpPr>
        <p:spPr/>
        <p:txBody>
          <a:bodyPr/>
          <a:lstStyle/>
          <a:p>
            <a:fld id="{581991E9-CD2A-42BB-BF10-1BC7326F4F2C}" type="datetimeFigureOut">
              <a:rPr lang="en-IN" smtClean="0"/>
              <a:t>29-08-2022</a:t>
            </a:fld>
            <a:endParaRPr lang="en-IN"/>
          </a:p>
        </p:txBody>
      </p:sp>
      <p:sp>
        <p:nvSpPr>
          <p:cNvPr id="6" name="Footer Placeholder 5">
            <a:extLst>
              <a:ext uri="{FF2B5EF4-FFF2-40B4-BE49-F238E27FC236}">
                <a16:creationId xmlns:a16="http://schemas.microsoft.com/office/drawing/2014/main" id="{0B81DF01-34DF-4A16-B103-9276540349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71A526-95B4-4DC1-B38A-90363DE16578}"/>
              </a:ext>
            </a:extLst>
          </p:cNvPr>
          <p:cNvSpPr>
            <a:spLocks noGrp="1"/>
          </p:cNvSpPr>
          <p:nvPr>
            <p:ph type="sldNum" sz="quarter" idx="12"/>
          </p:nvPr>
        </p:nvSpPr>
        <p:spPr/>
        <p:txBody>
          <a:bodyPr/>
          <a:lstStyle/>
          <a:p>
            <a:fld id="{72F30DCB-859F-4EEA-9E80-558F7BA4CF63}" type="slidenum">
              <a:rPr lang="en-IN" smtClean="0"/>
              <a:t>‹#›</a:t>
            </a:fld>
            <a:endParaRPr lang="en-IN"/>
          </a:p>
        </p:txBody>
      </p:sp>
    </p:spTree>
    <p:extLst>
      <p:ext uri="{BB962C8B-B14F-4D97-AF65-F5344CB8AC3E}">
        <p14:creationId xmlns:p14="http://schemas.microsoft.com/office/powerpoint/2010/main" val="3630912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012081-85B7-4658-8F97-1FAD5DF04E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D2D4AC-C7FE-4CF6-BED5-3D7B99F4BC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1F6986-DAAC-48C1-97A9-74A29DF5CE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991E9-CD2A-42BB-BF10-1BC7326F4F2C}" type="datetimeFigureOut">
              <a:rPr lang="en-IN" smtClean="0"/>
              <a:t>29-08-2022</a:t>
            </a:fld>
            <a:endParaRPr lang="en-IN"/>
          </a:p>
        </p:txBody>
      </p:sp>
      <p:sp>
        <p:nvSpPr>
          <p:cNvPr id="5" name="Footer Placeholder 4">
            <a:extLst>
              <a:ext uri="{FF2B5EF4-FFF2-40B4-BE49-F238E27FC236}">
                <a16:creationId xmlns:a16="http://schemas.microsoft.com/office/drawing/2014/main" id="{FBA256B7-0C02-4623-A3E0-BD9FA6A03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AFC37A-5CCB-42EF-AF30-636ACCD27C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30DCB-859F-4EEA-9E80-558F7BA4CF63}" type="slidenum">
              <a:rPr lang="en-IN" smtClean="0"/>
              <a:t>‹#›</a:t>
            </a:fld>
            <a:endParaRPr lang="en-IN"/>
          </a:p>
        </p:txBody>
      </p:sp>
    </p:spTree>
    <p:extLst>
      <p:ext uri="{BB962C8B-B14F-4D97-AF65-F5344CB8AC3E}">
        <p14:creationId xmlns:p14="http://schemas.microsoft.com/office/powerpoint/2010/main" val="3521300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A9E31E1-5EA5-4A2F-A38D-93294628EB95}"/>
              </a:ext>
            </a:extLst>
          </p:cNvPr>
          <p:cNvSpPr/>
          <p:nvPr/>
        </p:nvSpPr>
        <p:spPr>
          <a:xfrm>
            <a:off x="2956560" y="454222"/>
            <a:ext cx="5283200" cy="6128426"/>
          </a:xfrm>
          <a:prstGeom prst="roundRect">
            <a:avLst>
              <a:gd name="adj" fmla="val 2344"/>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2E564E2E-59FF-49A3-B4BB-13B5818BE3B7}"/>
              </a:ext>
            </a:extLst>
          </p:cNvPr>
          <p:cNvSpPr txBox="1"/>
          <p:nvPr/>
        </p:nvSpPr>
        <p:spPr>
          <a:xfrm>
            <a:off x="3164840" y="637279"/>
            <a:ext cx="4866640" cy="369332"/>
          </a:xfrm>
          <a:prstGeom prst="rect">
            <a:avLst/>
          </a:prstGeom>
          <a:noFill/>
        </p:spPr>
        <p:txBody>
          <a:bodyPr wrap="square" rtlCol="0">
            <a:spAutoFit/>
          </a:bodyPr>
          <a:lstStyle/>
          <a:p>
            <a:pPr algn="ctr"/>
            <a:r>
              <a:rPr lang="en-IN" dirty="0"/>
              <a:t>Unity Native App (Oculus Quest/Desktop)</a:t>
            </a:r>
          </a:p>
        </p:txBody>
      </p:sp>
      <p:sp>
        <p:nvSpPr>
          <p:cNvPr id="6" name="Rectangle: Rounded Corners 5">
            <a:extLst>
              <a:ext uri="{FF2B5EF4-FFF2-40B4-BE49-F238E27FC236}">
                <a16:creationId xmlns:a16="http://schemas.microsoft.com/office/drawing/2014/main" id="{B0D4AEA9-13C1-41C8-B23E-008FE4C07AB5}"/>
              </a:ext>
            </a:extLst>
          </p:cNvPr>
          <p:cNvSpPr/>
          <p:nvPr/>
        </p:nvSpPr>
        <p:spPr>
          <a:xfrm>
            <a:off x="3164840" y="1098051"/>
            <a:ext cx="2321560" cy="1662668"/>
          </a:xfrm>
          <a:prstGeom prst="roundRect">
            <a:avLst>
              <a:gd name="adj" fmla="val 6884"/>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FA1F0A3C-74A3-47E8-B58C-9F44BC2E3FE0}"/>
              </a:ext>
            </a:extLst>
          </p:cNvPr>
          <p:cNvSpPr/>
          <p:nvPr/>
        </p:nvSpPr>
        <p:spPr>
          <a:xfrm>
            <a:off x="3350260" y="1600971"/>
            <a:ext cx="1950720" cy="4267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600" dirty="0"/>
              <a:t>Physics Engine</a:t>
            </a:r>
          </a:p>
        </p:txBody>
      </p:sp>
      <p:sp>
        <p:nvSpPr>
          <p:cNvPr id="8" name="Rectangle: Rounded Corners 7">
            <a:extLst>
              <a:ext uri="{FF2B5EF4-FFF2-40B4-BE49-F238E27FC236}">
                <a16:creationId xmlns:a16="http://schemas.microsoft.com/office/drawing/2014/main" id="{0933B518-A7CD-47F9-AC87-E07C35DC6199}"/>
              </a:ext>
            </a:extLst>
          </p:cNvPr>
          <p:cNvSpPr/>
          <p:nvPr/>
        </p:nvSpPr>
        <p:spPr>
          <a:xfrm>
            <a:off x="3350260" y="2149611"/>
            <a:ext cx="1950720" cy="4267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600" dirty="0"/>
              <a:t>Render Engine</a:t>
            </a:r>
          </a:p>
        </p:txBody>
      </p:sp>
      <p:sp>
        <p:nvSpPr>
          <p:cNvPr id="9" name="TextBox 8">
            <a:extLst>
              <a:ext uri="{FF2B5EF4-FFF2-40B4-BE49-F238E27FC236}">
                <a16:creationId xmlns:a16="http://schemas.microsoft.com/office/drawing/2014/main" id="{EDA9825C-7F61-4A03-BE36-5A08D8F0F100}"/>
              </a:ext>
            </a:extLst>
          </p:cNvPr>
          <p:cNvSpPr txBox="1"/>
          <p:nvPr/>
        </p:nvSpPr>
        <p:spPr>
          <a:xfrm>
            <a:off x="3350260" y="1175759"/>
            <a:ext cx="1950720" cy="338554"/>
          </a:xfrm>
          <a:prstGeom prst="rect">
            <a:avLst/>
          </a:prstGeom>
          <a:noFill/>
        </p:spPr>
        <p:txBody>
          <a:bodyPr wrap="square" rtlCol="0">
            <a:spAutoFit/>
          </a:bodyPr>
          <a:lstStyle/>
          <a:p>
            <a:pPr algn="ctr"/>
            <a:r>
              <a:rPr lang="en-IN" sz="1600" dirty="0">
                <a:solidFill>
                  <a:schemeClr val="bg1"/>
                </a:solidFill>
              </a:rPr>
              <a:t>Game Engine</a:t>
            </a:r>
          </a:p>
        </p:txBody>
      </p:sp>
      <p:sp>
        <p:nvSpPr>
          <p:cNvPr id="10" name="Rectangle: Rounded Corners 9">
            <a:extLst>
              <a:ext uri="{FF2B5EF4-FFF2-40B4-BE49-F238E27FC236}">
                <a16:creationId xmlns:a16="http://schemas.microsoft.com/office/drawing/2014/main" id="{72C8DCFC-AEB7-4515-B23C-E7F59C302A78}"/>
              </a:ext>
            </a:extLst>
          </p:cNvPr>
          <p:cNvSpPr/>
          <p:nvPr/>
        </p:nvSpPr>
        <p:spPr>
          <a:xfrm>
            <a:off x="3164840" y="2972808"/>
            <a:ext cx="2321560" cy="2489322"/>
          </a:xfrm>
          <a:prstGeom prst="roundRect">
            <a:avLst>
              <a:gd name="adj" fmla="val 5505"/>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501CE28-A25E-4934-9DE5-285B8EAF709B}"/>
              </a:ext>
            </a:extLst>
          </p:cNvPr>
          <p:cNvSpPr txBox="1"/>
          <p:nvPr/>
        </p:nvSpPr>
        <p:spPr>
          <a:xfrm>
            <a:off x="3350260" y="3063733"/>
            <a:ext cx="1950720" cy="338554"/>
          </a:xfrm>
          <a:prstGeom prst="rect">
            <a:avLst/>
          </a:prstGeom>
          <a:noFill/>
        </p:spPr>
        <p:txBody>
          <a:bodyPr wrap="square" rtlCol="0">
            <a:spAutoFit/>
          </a:bodyPr>
          <a:lstStyle/>
          <a:p>
            <a:pPr algn="ctr"/>
            <a:r>
              <a:rPr lang="en-IN" sz="1600" dirty="0">
                <a:solidFill>
                  <a:schemeClr val="bg1"/>
                </a:solidFill>
              </a:rPr>
              <a:t>Content</a:t>
            </a:r>
          </a:p>
        </p:txBody>
      </p:sp>
      <p:sp>
        <p:nvSpPr>
          <p:cNvPr id="12" name="Rectangle: Rounded Corners 11">
            <a:extLst>
              <a:ext uri="{FF2B5EF4-FFF2-40B4-BE49-F238E27FC236}">
                <a16:creationId xmlns:a16="http://schemas.microsoft.com/office/drawing/2014/main" id="{864AC6CD-91FB-4CF6-BA85-56F54ED2D042}"/>
              </a:ext>
            </a:extLst>
          </p:cNvPr>
          <p:cNvSpPr/>
          <p:nvPr/>
        </p:nvSpPr>
        <p:spPr>
          <a:xfrm>
            <a:off x="3350260" y="3433065"/>
            <a:ext cx="1950720" cy="36933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600" dirty="0"/>
              <a:t>2D Content</a:t>
            </a:r>
          </a:p>
        </p:txBody>
      </p:sp>
      <p:sp>
        <p:nvSpPr>
          <p:cNvPr id="13" name="Rectangle: Rounded Corners 12">
            <a:extLst>
              <a:ext uri="{FF2B5EF4-FFF2-40B4-BE49-F238E27FC236}">
                <a16:creationId xmlns:a16="http://schemas.microsoft.com/office/drawing/2014/main" id="{17272925-0E77-43BE-B717-99036F768AC4}"/>
              </a:ext>
            </a:extLst>
          </p:cNvPr>
          <p:cNvSpPr/>
          <p:nvPr/>
        </p:nvSpPr>
        <p:spPr>
          <a:xfrm>
            <a:off x="3350260" y="3954519"/>
            <a:ext cx="1950720" cy="36933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600" dirty="0"/>
              <a:t>3D Content</a:t>
            </a:r>
          </a:p>
        </p:txBody>
      </p:sp>
      <p:sp>
        <p:nvSpPr>
          <p:cNvPr id="14" name="Rectangle: Rounded Corners 13">
            <a:extLst>
              <a:ext uri="{FF2B5EF4-FFF2-40B4-BE49-F238E27FC236}">
                <a16:creationId xmlns:a16="http://schemas.microsoft.com/office/drawing/2014/main" id="{5B5689F0-62B2-427C-A0E2-0B79DAF817F2}"/>
              </a:ext>
            </a:extLst>
          </p:cNvPr>
          <p:cNvSpPr/>
          <p:nvPr/>
        </p:nvSpPr>
        <p:spPr>
          <a:xfrm>
            <a:off x="3350260" y="4475972"/>
            <a:ext cx="1950720" cy="790351"/>
          </a:xfrm>
          <a:prstGeom prst="roundRect">
            <a:avLst>
              <a:gd name="adj" fmla="val 1152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600" dirty="0"/>
              <a:t>A/V Content</a:t>
            </a:r>
          </a:p>
        </p:txBody>
      </p:sp>
      <p:sp>
        <p:nvSpPr>
          <p:cNvPr id="16" name="Arrow: Pentagon 15">
            <a:extLst>
              <a:ext uri="{FF2B5EF4-FFF2-40B4-BE49-F238E27FC236}">
                <a16:creationId xmlns:a16="http://schemas.microsoft.com/office/drawing/2014/main" id="{272EA06F-2BA7-4B3D-B340-DC56A6F4A526}"/>
              </a:ext>
            </a:extLst>
          </p:cNvPr>
          <p:cNvSpPr/>
          <p:nvPr/>
        </p:nvSpPr>
        <p:spPr>
          <a:xfrm rot="5400000" flipV="1">
            <a:off x="1076206" y="-127631"/>
            <a:ext cx="809228" cy="1738622"/>
          </a:xfrm>
          <a:prstGeom prst="homePlate">
            <a:avLst>
              <a:gd name="adj" fmla="val 34419"/>
            </a:avLst>
          </a:prstGeom>
          <a:gradFill flip="none" rotWithShape="1">
            <a:lin ang="16200000" scaled="1"/>
            <a:tileRect/>
          </a:gradFill>
        </p:spPr>
        <p:style>
          <a:lnRef idx="0">
            <a:schemeClr val="accent5"/>
          </a:lnRef>
          <a:fillRef idx="3">
            <a:schemeClr val="accent5"/>
          </a:fillRef>
          <a:effectRef idx="3">
            <a:schemeClr val="accent5"/>
          </a:effectRef>
          <a:fontRef idx="minor">
            <a:schemeClr val="lt1"/>
          </a:fontRef>
        </p:style>
        <p:txBody>
          <a:bodyPr vert="vert" rtlCol="0" anchor="ctr"/>
          <a:lstStyle/>
          <a:p>
            <a:pPr algn="ctr"/>
            <a:r>
              <a:rPr lang="en-IN" dirty="0"/>
              <a:t>3D Modelling</a:t>
            </a:r>
          </a:p>
        </p:txBody>
      </p:sp>
      <p:sp>
        <p:nvSpPr>
          <p:cNvPr id="18" name="Arrow: Chevron 17">
            <a:extLst>
              <a:ext uri="{FF2B5EF4-FFF2-40B4-BE49-F238E27FC236}">
                <a16:creationId xmlns:a16="http://schemas.microsoft.com/office/drawing/2014/main" id="{F1F5776F-6307-40B4-8E48-C40648ADDD9F}"/>
              </a:ext>
            </a:extLst>
          </p:cNvPr>
          <p:cNvSpPr/>
          <p:nvPr/>
        </p:nvSpPr>
        <p:spPr>
          <a:xfrm rot="5400000">
            <a:off x="953251" y="540390"/>
            <a:ext cx="1055131" cy="1738621"/>
          </a:xfrm>
          <a:prstGeom prst="chevron">
            <a:avLst>
              <a:gd name="adj" fmla="val 22846"/>
            </a:avLst>
          </a:prstGeom>
        </p:spPr>
        <p:style>
          <a:lnRef idx="0">
            <a:schemeClr val="accent6"/>
          </a:lnRef>
          <a:fillRef idx="3">
            <a:schemeClr val="accent6"/>
          </a:fillRef>
          <a:effectRef idx="3">
            <a:schemeClr val="accent6"/>
          </a:effectRef>
          <a:fontRef idx="minor">
            <a:schemeClr val="lt1"/>
          </a:fontRef>
        </p:style>
        <p:txBody>
          <a:bodyPr vert="vert270" rtlCol="0" anchor="ctr"/>
          <a:lstStyle/>
          <a:p>
            <a:pPr algn="ctr"/>
            <a:r>
              <a:rPr lang="en-IN" dirty="0">
                <a:solidFill>
                  <a:schemeClr val="bg1"/>
                </a:solidFill>
              </a:rPr>
              <a:t>Texturing</a:t>
            </a:r>
          </a:p>
        </p:txBody>
      </p:sp>
      <p:sp>
        <p:nvSpPr>
          <p:cNvPr id="19" name="Arrow: Chevron 18">
            <a:extLst>
              <a:ext uri="{FF2B5EF4-FFF2-40B4-BE49-F238E27FC236}">
                <a16:creationId xmlns:a16="http://schemas.microsoft.com/office/drawing/2014/main" id="{0DE4C40A-CD6D-42AA-8908-BE203F11E7A9}"/>
              </a:ext>
            </a:extLst>
          </p:cNvPr>
          <p:cNvSpPr/>
          <p:nvPr/>
        </p:nvSpPr>
        <p:spPr>
          <a:xfrm rot="5400000">
            <a:off x="953251" y="1354221"/>
            <a:ext cx="1055131" cy="1738621"/>
          </a:xfrm>
          <a:prstGeom prst="chevron">
            <a:avLst>
              <a:gd name="adj" fmla="val 22846"/>
            </a:avLst>
          </a:prstGeom>
        </p:spPr>
        <p:style>
          <a:lnRef idx="0">
            <a:schemeClr val="accent5"/>
          </a:lnRef>
          <a:fillRef idx="3">
            <a:schemeClr val="accent5"/>
          </a:fillRef>
          <a:effectRef idx="3">
            <a:schemeClr val="accent5"/>
          </a:effectRef>
          <a:fontRef idx="minor">
            <a:schemeClr val="lt1"/>
          </a:fontRef>
        </p:style>
        <p:txBody>
          <a:bodyPr vert="vert270" rtlCol="0" anchor="ctr"/>
          <a:lstStyle/>
          <a:p>
            <a:pPr algn="ctr"/>
            <a:r>
              <a:rPr lang="en-IN" dirty="0"/>
              <a:t>Skinning/Rigging</a:t>
            </a:r>
          </a:p>
        </p:txBody>
      </p:sp>
      <p:sp>
        <p:nvSpPr>
          <p:cNvPr id="20" name="Arrow: Chevron 19">
            <a:extLst>
              <a:ext uri="{FF2B5EF4-FFF2-40B4-BE49-F238E27FC236}">
                <a16:creationId xmlns:a16="http://schemas.microsoft.com/office/drawing/2014/main" id="{27CA84A2-5DDF-4A41-9A8C-30FF3577F8FE}"/>
              </a:ext>
            </a:extLst>
          </p:cNvPr>
          <p:cNvSpPr/>
          <p:nvPr/>
        </p:nvSpPr>
        <p:spPr>
          <a:xfrm rot="5400000">
            <a:off x="953251" y="2166743"/>
            <a:ext cx="1055131" cy="1738621"/>
          </a:xfrm>
          <a:prstGeom prst="chevron">
            <a:avLst>
              <a:gd name="adj" fmla="val 22846"/>
            </a:avLst>
          </a:prstGeom>
        </p:spPr>
        <p:style>
          <a:lnRef idx="0">
            <a:schemeClr val="accent6"/>
          </a:lnRef>
          <a:fillRef idx="3">
            <a:schemeClr val="accent6"/>
          </a:fillRef>
          <a:effectRef idx="3">
            <a:schemeClr val="accent6"/>
          </a:effectRef>
          <a:fontRef idx="minor">
            <a:schemeClr val="lt1"/>
          </a:fontRef>
        </p:style>
        <p:txBody>
          <a:bodyPr vert="vert270" rtlCol="0" anchor="ctr"/>
          <a:lstStyle/>
          <a:p>
            <a:pPr algn="ctr"/>
            <a:r>
              <a:rPr lang="en-IN" dirty="0">
                <a:solidFill>
                  <a:schemeClr val="bg1"/>
                </a:solidFill>
              </a:rPr>
              <a:t>Animation</a:t>
            </a:r>
          </a:p>
        </p:txBody>
      </p:sp>
      <p:cxnSp>
        <p:nvCxnSpPr>
          <p:cNvPr id="22" name="Straight Connector 21">
            <a:extLst>
              <a:ext uri="{FF2B5EF4-FFF2-40B4-BE49-F238E27FC236}">
                <a16:creationId xmlns:a16="http://schemas.microsoft.com/office/drawing/2014/main" id="{F7406326-DDED-436B-A0E4-3DCD7F21B73C}"/>
              </a:ext>
            </a:extLst>
          </p:cNvPr>
          <p:cNvCxnSpPr/>
          <p:nvPr/>
        </p:nvCxnSpPr>
        <p:spPr>
          <a:xfrm>
            <a:off x="8717280" y="212328"/>
            <a:ext cx="0" cy="63703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Rectangle: Rounded Corners 22">
            <a:extLst>
              <a:ext uri="{FF2B5EF4-FFF2-40B4-BE49-F238E27FC236}">
                <a16:creationId xmlns:a16="http://schemas.microsoft.com/office/drawing/2014/main" id="{04881B97-36CA-4816-99B4-AA11F8F7B583}"/>
              </a:ext>
            </a:extLst>
          </p:cNvPr>
          <p:cNvSpPr/>
          <p:nvPr/>
        </p:nvSpPr>
        <p:spPr>
          <a:xfrm>
            <a:off x="8589549" y="1247123"/>
            <a:ext cx="250824" cy="4988560"/>
          </a:xfrm>
          <a:prstGeom prst="roundRec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IN" sz="1600" dirty="0"/>
              <a:t>REST API (HTTPS)</a:t>
            </a:r>
          </a:p>
        </p:txBody>
      </p:sp>
      <p:sp>
        <p:nvSpPr>
          <p:cNvPr id="24" name="Arrow: Chevron 23">
            <a:extLst>
              <a:ext uri="{FF2B5EF4-FFF2-40B4-BE49-F238E27FC236}">
                <a16:creationId xmlns:a16="http://schemas.microsoft.com/office/drawing/2014/main" id="{D268B3DC-D3D1-41B7-86DE-F9E560962C9D}"/>
              </a:ext>
            </a:extLst>
          </p:cNvPr>
          <p:cNvSpPr/>
          <p:nvPr/>
        </p:nvSpPr>
        <p:spPr>
          <a:xfrm rot="5400000">
            <a:off x="953251" y="2989504"/>
            <a:ext cx="1055131" cy="1738621"/>
          </a:xfrm>
          <a:prstGeom prst="chevron">
            <a:avLst>
              <a:gd name="adj" fmla="val 22846"/>
            </a:avLst>
          </a:prstGeom>
        </p:spPr>
        <p:style>
          <a:lnRef idx="0">
            <a:schemeClr val="accent5"/>
          </a:lnRef>
          <a:fillRef idx="3">
            <a:schemeClr val="accent5"/>
          </a:fillRef>
          <a:effectRef idx="3">
            <a:schemeClr val="accent5"/>
          </a:effectRef>
          <a:fontRef idx="minor">
            <a:schemeClr val="lt1"/>
          </a:fontRef>
        </p:style>
        <p:txBody>
          <a:bodyPr vert="vert270" rtlCol="0" anchor="ctr"/>
          <a:lstStyle/>
          <a:p>
            <a:pPr algn="ctr"/>
            <a:r>
              <a:rPr lang="en-IN" dirty="0"/>
              <a:t>Lighting &amp; Compositing</a:t>
            </a:r>
          </a:p>
        </p:txBody>
      </p:sp>
      <p:sp>
        <p:nvSpPr>
          <p:cNvPr id="27" name="Rectangle: Rounded Corners 26">
            <a:extLst>
              <a:ext uri="{FF2B5EF4-FFF2-40B4-BE49-F238E27FC236}">
                <a16:creationId xmlns:a16="http://schemas.microsoft.com/office/drawing/2014/main" id="{ABF993F5-C396-46A6-B460-48D1C4F0E99C}"/>
              </a:ext>
            </a:extLst>
          </p:cNvPr>
          <p:cNvSpPr/>
          <p:nvPr/>
        </p:nvSpPr>
        <p:spPr>
          <a:xfrm>
            <a:off x="3168215" y="5620114"/>
            <a:ext cx="4866640" cy="359207"/>
          </a:xfrm>
          <a:prstGeom prst="roundRect">
            <a:avLst>
              <a:gd name="adj" fmla="val 1877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Core Device Libraries and Frameworks</a:t>
            </a:r>
          </a:p>
        </p:txBody>
      </p:sp>
      <p:sp>
        <p:nvSpPr>
          <p:cNvPr id="28" name="Rectangle: Rounded Corners 27">
            <a:extLst>
              <a:ext uri="{FF2B5EF4-FFF2-40B4-BE49-F238E27FC236}">
                <a16:creationId xmlns:a16="http://schemas.microsoft.com/office/drawing/2014/main" id="{BE666BB3-58B7-4CA1-A211-1E578E4F5BBF}"/>
              </a:ext>
            </a:extLst>
          </p:cNvPr>
          <p:cNvSpPr/>
          <p:nvPr/>
        </p:nvSpPr>
        <p:spPr>
          <a:xfrm>
            <a:off x="3168215" y="6065457"/>
            <a:ext cx="4866640" cy="359207"/>
          </a:xfrm>
          <a:prstGeom prst="roundRect">
            <a:avLst>
              <a:gd name="adj" fmla="val 1877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Security Layer</a:t>
            </a:r>
          </a:p>
        </p:txBody>
      </p:sp>
      <p:sp>
        <p:nvSpPr>
          <p:cNvPr id="30" name="Rectangle: Rounded Corners 29">
            <a:extLst>
              <a:ext uri="{FF2B5EF4-FFF2-40B4-BE49-F238E27FC236}">
                <a16:creationId xmlns:a16="http://schemas.microsoft.com/office/drawing/2014/main" id="{2290AB84-8E79-488F-BD06-F6C18F8C3D95}"/>
              </a:ext>
            </a:extLst>
          </p:cNvPr>
          <p:cNvSpPr/>
          <p:nvPr/>
        </p:nvSpPr>
        <p:spPr>
          <a:xfrm>
            <a:off x="9039141" y="789145"/>
            <a:ext cx="2942072" cy="1573448"/>
          </a:xfrm>
          <a:prstGeom prst="roundRect">
            <a:avLst>
              <a:gd name="adj" fmla="val 4988"/>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chemeClr val="dk1"/>
              </a:solidFill>
            </a:endParaRPr>
          </a:p>
        </p:txBody>
      </p:sp>
      <p:sp>
        <p:nvSpPr>
          <p:cNvPr id="31" name="Rectangle: Rounded Corners 30">
            <a:extLst>
              <a:ext uri="{FF2B5EF4-FFF2-40B4-BE49-F238E27FC236}">
                <a16:creationId xmlns:a16="http://schemas.microsoft.com/office/drawing/2014/main" id="{BDC8DB4D-050B-4605-8583-338DA60630CA}"/>
              </a:ext>
            </a:extLst>
          </p:cNvPr>
          <p:cNvSpPr/>
          <p:nvPr/>
        </p:nvSpPr>
        <p:spPr>
          <a:xfrm>
            <a:off x="9172049" y="1303494"/>
            <a:ext cx="2660941" cy="38565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400" dirty="0"/>
              <a:t>AD Services</a:t>
            </a:r>
          </a:p>
        </p:txBody>
      </p:sp>
      <p:sp>
        <p:nvSpPr>
          <p:cNvPr id="32" name="Rectangle: Rounded Corners 31">
            <a:extLst>
              <a:ext uri="{FF2B5EF4-FFF2-40B4-BE49-F238E27FC236}">
                <a16:creationId xmlns:a16="http://schemas.microsoft.com/office/drawing/2014/main" id="{6F4AECD8-26E5-4F0B-8898-77D00719CF3B}"/>
              </a:ext>
            </a:extLst>
          </p:cNvPr>
          <p:cNvSpPr/>
          <p:nvPr/>
        </p:nvSpPr>
        <p:spPr>
          <a:xfrm>
            <a:off x="9172048" y="1819636"/>
            <a:ext cx="2660941" cy="40632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400" dirty="0"/>
              <a:t>Access/Privilege Management</a:t>
            </a:r>
          </a:p>
        </p:txBody>
      </p:sp>
      <p:sp>
        <p:nvSpPr>
          <p:cNvPr id="33" name="Rectangle: Rounded Corners 32">
            <a:extLst>
              <a:ext uri="{FF2B5EF4-FFF2-40B4-BE49-F238E27FC236}">
                <a16:creationId xmlns:a16="http://schemas.microsoft.com/office/drawing/2014/main" id="{149C0DE4-A99F-40FC-8107-4C597F90EBF4}"/>
              </a:ext>
            </a:extLst>
          </p:cNvPr>
          <p:cNvSpPr/>
          <p:nvPr/>
        </p:nvSpPr>
        <p:spPr>
          <a:xfrm>
            <a:off x="9054014" y="3094680"/>
            <a:ext cx="2942072" cy="2050452"/>
          </a:xfrm>
          <a:prstGeom prst="roundRect">
            <a:avLst>
              <a:gd name="adj" fmla="val 467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chemeClr val="dk1"/>
              </a:solidFill>
            </a:endParaRPr>
          </a:p>
        </p:txBody>
      </p:sp>
      <p:sp>
        <p:nvSpPr>
          <p:cNvPr id="34" name="Rectangle: Rounded Corners 33">
            <a:extLst>
              <a:ext uri="{FF2B5EF4-FFF2-40B4-BE49-F238E27FC236}">
                <a16:creationId xmlns:a16="http://schemas.microsoft.com/office/drawing/2014/main" id="{E5ED1B95-2932-46F3-9ECF-3FC8C7BEF9CE}"/>
              </a:ext>
            </a:extLst>
          </p:cNvPr>
          <p:cNvSpPr/>
          <p:nvPr/>
        </p:nvSpPr>
        <p:spPr>
          <a:xfrm>
            <a:off x="9186922" y="3574879"/>
            <a:ext cx="2660941" cy="35125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400" dirty="0"/>
              <a:t>PIMs</a:t>
            </a:r>
          </a:p>
        </p:txBody>
      </p:sp>
      <p:sp>
        <p:nvSpPr>
          <p:cNvPr id="35" name="Rectangle: Rounded Corners 34">
            <a:extLst>
              <a:ext uri="{FF2B5EF4-FFF2-40B4-BE49-F238E27FC236}">
                <a16:creationId xmlns:a16="http://schemas.microsoft.com/office/drawing/2014/main" id="{4FB9945D-49EE-44B7-8B3F-C6CDA3E6889C}"/>
              </a:ext>
            </a:extLst>
          </p:cNvPr>
          <p:cNvSpPr/>
          <p:nvPr/>
        </p:nvSpPr>
        <p:spPr>
          <a:xfrm>
            <a:off x="9186922" y="4015101"/>
            <a:ext cx="2660941" cy="35125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400" dirty="0"/>
              <a:t>BI Systems</a:t>
            </a:r>
          </a:p>
        </p:txBody>
      </p:sp>
      <p:sp>
        <p:nvSpPr>
          <p:cNvPr id="36" name="Cylinder 35">
            <a:extLst>
              <a:ext uri="{FF2B5EF4-FFF2-40B4-BE49-F238E27FC236}">
                <a16:creationId xmlns:a16="http://schemas.microsoft.com/office/drawing/2014/main" id="{30449E7A-C8ED-4FAA-A378-5709D999C546}"/>
              </a:ext>
            </a:extLst>
          </p:cNvPr>
          <p:cNvSpPr/>
          <p:nvPr/>
        </p:nvSpPr>
        <p:spPr>
          <a:xfrm>
            <a:off x="9261352" y="2458871"/>
            <a:ext cx="722047" cy="547996"/>
          </a:xfrm>
          <a:prstGeom prst="ca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600" dirty="0"/>
              <a:t>CMS</a:t>
            </a:r>
          </a:p>
        </p:txBody>
      </p:sp>
      <p:sp>
        <p:nvSpPr>
          <p:cNvPr id="37" name="Cylinder 36">
            <a:extLst>
              <a:ext uri="{FF2B5EF4-FFF2-40B4-BE49-F238E27FC236}">
                <a16:creationId xmlns:a16="http://schemas.microsoft.com/office/drawing/2014/main" id="{89138962-CA1D-4CDA-BC81-0B16517ADA69}"/>
              </a:ext>
            </a:extLst>
          </p:cNvPr>
          <p:cNvSpPr/>
          <p:nvPr/>
        </p:nvSpPr>
        <p:spPr>
          <a:xfrm>
            <a:off x="11040227" y="2458871"/>
            <a:ext cx="722047" cy="547996"/>
          </a:xfrm>
          <a:prstGeom prst="ca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600" dirty="0"/>
              <a:t>LMS</a:t>
            </a:r>
          </a:p>
        </p:txBody>
      </p:sp>
      <p:sp>
        <p:nvSpPr>
          <p:cNvPr id="38" name="Cylinder 37">
            <a:extLst>
              <a:ext uri="{FF2B5EF4-FFF2-40B4-BE49-F238E27FC236}">
                <a16:creationId xmlns:a16="http://schemas.microsoft.com/office/drawing/2014/main" id="{3E5D382D-8335-4530-A6D2-35967B748779}"/>
              </a:ext>
            </a:extLst>
          </p:cNvPr>
          <p:cNvSpPr/>
          <p:nvPr/>
        </p:nvSpPr>
        <p:spPr>
          <a:xfrm>
            <a:off x="10154051" y="2458871"/>
            <a:ext cx="722047" cy="547996"/>
          </a:xfrm>
          <a:prstGeom prst="ca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600" dirty="0"/>
              <a:t>KMS</a:t>
            </a:r>
          </a:p>
        </p:txBody>
      </p:sp>
      <p:sp>
        <p:nvSpPr>
          <p:cNvPr id="39" name="Rectangle: Rounded Corners 38">
            <a:extLst>
              <a:ext uri="{FF2B5EF4-FFF2-40B4-BE49-F238E27FC236}">
                <a16:creationId xmlns:a16="http://schemas.microsoft.com/office/drawing/2014/main" id="{B6ED36BB-C43C-4423-9CF2-1F202D9EA35A}"/>
              </a:ext>
            </a:extLst>
          </p:cNvPr>
          <p:cNvSpPr/>
          <p:nvPr/>
        </p:nvSpPr>
        <p:spPr>
          <a:xfrm>
            <a:off x="9186921" y="4443291"/>
            <a:ext cx="2660941" cy="35125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400" dirty="0"/>
              <a:t>E-Commerce Systems</a:t>
            </a:r>
          </a:p>
        </p:txBody>
      </p:sp>
      <p:sp>
        <p:nvSpPr>
          <p:cNvPr id="40" name="Rectangle: Rounded Corners 39">
            <a:extLst>
              <a:ext uri="{FF2B5EF4-FFF2-40B4-BE49-F238E27FC236}">
                <a16:creationId xmlns:a16="http://schemas.microsoft.com/office/drawing/2014/main" id="{6BD051AE-6EA8-4CE3-8EC8-DA7351AD44ED}"/>
              </a:ext>
            </a:extLst>
          </p:cNvPr>
          <p:cNvSpPr/>
          <p:nvPr/>
        </p:nvSpPr>
        <p:spPr>
          <a:xfrm>
            <a:off x="9054014" y="5266324"/>
            <a:ext cx="2942072" cy="1229069"/>
          </a:xfrm>
          <a:prstGeom prst="roundRect">
            <a:avLst>
              <a:gd name="adj" fmla="val 7265"/>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chemeClr val="dk1"/>
              </a:solidFill>
            </a:endParaRPr>
          </a:p>
        </p:txBody>
      </p:sp>
      <p:sp>
        <p:nvSpPr>
          <p:cNvPr id="41" name="Rectangle: Rounded Corners 40">
            <a:extLst>
              <a:ext uri="{FF2B5EF4-FFF2-40B4-BE49-F238E27FC236}">
                <a16:creationId xmlns:a16="http://schemas.microsoft.com/office/drawing/2014/main" id="{D587922A-782C-4650-BB68-F0AD6AA5764E}"/>
              </a:ext>
            </a:extLst>
          </p:cNvPr>
          <p:cNvSpPr/>
          <p:nvPr/>
        </p:nvSpPr>
        <p:spPr>
          <a:xfrm>
            <a:off x="9201794" y="5595449"/>
            <a:ext cx="1440873" cy="31432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dirty="0"/>
              <a:t>Cognitive AI</a:t>
            </a:r>
          </a:p>
        </p:txBody>
      </p:sp>
      <p:sp>
        <p:nvSpPr>
          <p:cNvPr id="42" name="Rectangle: Rounded Corners 41">
            <a:extLst>
              <a:ext uri="{FF2B5EF4-FFF2-40B4-BE49-F238E27FC236}">
                <a16:creationId xmlns:a16="http://schemas.microsoft.com/office/drawing/2014/main" id="{F1E95675-23BA-4E9F-9C63-F16C9F3320CD}"/>
              </a:ext>
            </a:extLst>
          </p:cNvPr>
          <p:cNvSpPr/>
          <p:nvPr/>
        </p:nvSpPr>
        <p:spPr>
          <a:xfrm>
            <a:off x="9201793" y="6018577"/>
            <a:ext cx="1440873" cy="31432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dirty="0"/>
              <a:t>STT/TTS Services</a:t>
            </a:r>
          </a:p>
        </p:txBody>
      </p:sp>
      <p:sp>
        <p:nvSpPr>
          <p:cNvPr id="43" name="Rectangle: Rounded Corners 42">
            <a:extLst>
              <a:ext uri="{FF2B5EF4-FFF2-40B4-BE49-F238E27FC236}">
                <a16:creationId xmlns:a16="http://schemas.microsoft.com/office/drawing/2014/main" id="{EE040262-D994-4DDD-9EB9-5D9A51CA41C6}"/>
              </a:ext>
            </a:extLst>
          </p:cNvPr>
          <p:cNvSpPr/>
          <p:nvPr/>
        </p:nvSpPr>
        <p:spPr>
          <a:xfrm>
            <a:off x="10753503" y="5595450"/>
            <a:ext cx="1109232" cy="737450"/>
          </a:xfrm>
          <a:prstGeom prst="roundRect">
            <a:avLst>
              <a:gd name="adj" fmla="val 10538"/>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dirty="0"/>
              <a:t>Managed KBs</a:t>
            </a:r>
          </a:p>
        </p:txBody>
      </p:sp>
      <p:sp>
        <p:nvSpPr>
          <p:cNvPr id="44" name="Oval 43">
            <a:extLst>
              <a:ext uri="{FF2B5EF4-FFF2-40B4-BE49-F238E27FC236}">
                <a16:creationId xmlns:a16="http://schemas.microsoft.com/office/drawing/2014/main" id="{4ACAEB1E-3939-4403-9431-9CC3ED2832C4}"/>
              </a:ext>
            </a:extLst>
          </p:cNvPr>
          <p:cNvSpPr/>
          <p:nvPr/>
        </p:nvSpPr>
        <p:spPr>
          <a:xfrm>
            <a:off x="9996348" y="4937005"/>
            <a:ext cx="108000" cy="108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DD17942A-715F-493D-BB65-B6966B1A6791}"/>
              </a:ext>
            </a:extLst>
          </p:cNvPr>
          <p:cNvSpPr/>
          <p:nvPr/>
        </p:nvSpPr>
        <p:spPr>
          <a:xfrm>
            <a:off x="10459580" y="4941626"/>
            <a:ext cx="108000" cy="108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01A5F59D-F276-4E0F-8F28-114EA0567589}"/>
              </a:ext>
            </a:extLst>
          </p:cNvPr>
          <p:cNvSpPr/>
          <p:nvPr/>
        </p:nvSpPr>
        <p:spPr>
          <a:xfrm>
            <a:off x="10937684" y="4941626"/>
            <a:ext cx="108000" cy="108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AD71F2BD-821C-4A02-804E-A77D3D103A1F}"/>
              </a:ext>
            </a:extLst>
          </p:cNvPr>
          <p:cNvSpPr txBox="1"/>
          <p:nvPr/>
        </p:nvSpPr>
        <p:spPr>
          <a:xfrm>
            <a:off x="9186920" y="870392"/>
            <a:ext cx="2660942" cy="338554"/>
          </a:xfrm>
          <a:prstGeom prst="rect">
            <a:avLst/>
          </a:prstGeom>
          <a:noFill/>
        </p:spPr>
        <p:txBody>
          <a:bodyPr wrap="square" rtlCol="0">
            <a:spAutoFit/>
          </a:bodyPr>
          <a:lstStyle/>
          <a:p>
            <a:r>
              <a:rPr lang="en-IN" sz="1600" dirty="0"/>
              <a:t>User Management</a:t>
            </a:r>
          </a:p>
        </p:txBody>
      </p:sp>
      <p:sp>
        <p:nvSpPr>
          <p:cNvPr id="49" name="TextBox 48">
            <a:extLst>
              <a:ext uri="{FF2B5EF4-FFF2-40B4-BE49-F238E27FC236}">
                <a16:creationId xmlns:a16="http://schemas.microsoft.com/office/drawing/2014/main" id="{93FFE767-5366-4385-9198-684C473E6351}"/>
              </a:ext>
            </a:extLst>
          </p:cNvPr>
          <p:cNvSpPr txBox="1"/>
          <p:nvPr/>
        </p:nvSpPr>
        <p:spPr>
          <a:xfrm>
            <a:off x="9201793" y="3179667"/>
            <a:ext cx="2660941" cy="338554"/>
          </a:xfrm>
          <a:prstGeom prst="rect">
            <a:avLst/>
          </a:prstGeom>
          <a:noFill/>
        </p:spPr>
        <p:txBody>
          <a:bodyPr wrap="square" rtlCol="0">
            <a:spAutoFit/>
          </a:bodyPr>
          <a:lstStyle/>
          <a:p>
            <a:r>
              <a:rPr lang="en-IN" sz="1600" dirty="0"/>
              <a:t>Backend Enterprise Systems</a:t>
            </a:r>
          </a:p>
        </p:txBody>
      </p:sp>
      <p:sp>
        <p:nvSpPr>
          <p:cNvPr id="50" name="TextBox 49">
            <a:extLst>
              <a:ext uri="{FF2B5EF4-FFF2-40B4-BE49-F238E27FC236}">
                <a16:creationId xmlns:a16="http://schemas.microsoft.com/office/drawing/2014/main" id="{63EF3EED-B291-4AA3-B91B-A0265D6CB02C}"/>
              </a:ext>
            </a:extLst>
          </p:cNvPr>
          <p:cNvSpPr txBox="1"/>
          <p:nvPr/>
        </p:nvSpPr>
        <p:spPr>
          <a:xfrm>
            <a:off x="9201793" y="5271800"/>
            <a:ext cx="2660941" cy="338554"/>
          </a:xfrm>
          <a:prstGeom prst="rect">
            <a:avLst/>
          </a:prstGeom>
          <a:noFill/>
        </p:spPr>
        <p:txBody>
          <a:bodyPr wrap="square" rtlCol="0">
            <a:spAutoFit/>
          </a:bodyPr>
          <a:lstStyle/>
          <a:p>
            <a:r>
              <a:rPr lang="en-IN" sz="1600" dirty="0"/>
              <a:t>Cognitive Services</a:t>
            </a:r>
          </a:p>
        </p:txBody>
      </p:sp>
      <p:sp>
        <p:nvSpPr>
          <p:cNvPr id="51" name="Rectangle: Rounded Corners 50">
            <a:extLst>
              <a:ext uri="{FF2B5EF4-FFF2-40B4-BE49-F238E27FC236}">
                <a16:creationId xmlns:a16="http://schemas.microsoft.com/office/drawing/2014/main" id="{BD375E92-77C1-402B-9DED-352A9DCD3AC4}"/>
              </a:ext>
            </a:extLst>
          </p:cNvPr>
          <p:cNvSpPr/>
          <p:nvPr/>
        </p:nvSpPr>
        <p:spPr>
          <a:xfrm>
            <a:off x="5713295" y="1636858"/>
            <a:ext cx="2321560" cy="43189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Oculus SDK</a:t>
            </a:r>
          </a:p>
        </p:txBody>
      </p:sp>
      <p:sp>
        <p:nvSpPr>
          <p:cNvPr id="52" name="Rectangle: Rounded Corners 51">
            <a:extLst>
              <a:ext uri="{FF2B5EF4-FFF2-40B4-BE49-F238E27FC236}">
                <a16:creationId xmlns:a16="http://schemas.microsoft.com/office/drawing/2014/main" id="{4C55CECD-AECD-4D21-9EC5-080635EB1323}"/>
              </a:ext>
            </a:extLst>
          </p:cNvPr>
          <p:cNvSpPr/>
          <p:nvPr/>
        </p:nvSpPr>
        <p:spPr>
          <a:xfrm>
            <a:off x="5707116" y="2199740"/>
            <a:ext cx="2324363" cy="560979"/>
          </a:xfrm>
          <a:prstGeom prst="roundRect">
            <a:avLst>
              <a:gd name="adj" fmla="val 13203"/>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Oculus Lip Sync Pipeline</a:t>
            </a:r>
          </a:p>
        </p:txBody>
      </p:sp>
      <p:sp>
        <p:nvSpPr>
          <p:cNvPr id="53" name="Rectangle: Rounded Corners 52">
            <a:extLst>
              <a:ext uri="{FF2B5EF4-FFF2-40B4-BE49-F238E27FC236}">
                <a16:creationId xmlns:a16="http://schemas.microsoft.com/office/drawing/2014/main" id="{D73B86AB-6846-4139-9CAC-BEB591F021B0}"/>
              </a:ext>
            </a:extLst>
          </p:cNvPr>
          <p:cNvSpPr/>
          <p:nvPr/>
        </p:nvSpPr>
        <p:spPr>
          <a:xfrm>
            <a:off x="5700897" y="2972809"/>
            <a:ext cx="2324363" cy="402718"/>
          </a:xfrm>
          <a:prstGeom prst="roundRect">
            <a:avLst>
              <a:gd name="adj" fmla="val 20234"/>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Choreographer</a:t>
            </a:r>
          </a:p>
        </p:txBody>
      </p:sp>
      <p:sp>
        <p:nvSpPr>
          <p:cNvPr id="54" name="Rectangle: Rounded Corners 53">
            <a:extLst>
              <a:ext uri="{FF2B5EF4-FFF2-40B4-BE49-F238E27FC236}">
                <a16:creationId xmlns:a16="http://schemas.microsoft.com/office/drawing/2014/main" id="{4A35E875-64D9-467E-B102-C7F4EB90A2D5}"/>
              </a:ext>
            </a:extLst>
          </p:cNvPr>
          <p:cNvSpPr/>
          <p:nvPr/>
        </p:nvSpPr>
        <p:spPr>
          <a:xfrm>
            <a:off x="5700897" y="3461663"/>
            <a:ext cx="2324363" cy="431899"/>
          </a:xfrm>
          <a:prstGeom prst="roundRect">
            <a:avLst>
              <a:gd name="adj" fmla="val 18415"/>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Game Logic Scripts</a:t>
            </a:r>
          </a:p>
        </p:txBody>
      </p:sp>
      <p:sp>
        <p:nvSpPr>
          <p:cNvPr id="55" name="Rectangle: Rounded Corners 54">
            <a:extLst>
              <a:ext uri="{FF2B5EF4-FFF2-40B4-BE49-F238E27FC236}">
                <a16:creationId xmlns:a16="http://schemas.microsoft.com/office/drawing/2014/main" id="{1518F9E0-C8C4-43A2-9BA0-AE9BE3133579}"/>
              </a:ext>
            </a:extLst>
          </p:cNvPr>
          <p:cNvSpPr/>
          <p:nvPr/>
        </p:nvSpPr>
        <p:spPr>
          <a:xfrm>
            <a:off x="5700896" y="3979698"/>
            <a:ext cx="2324363" cy="1482431"/>
          </a:xfrm>
          <a:prstGeom prst="roundRect">
            <a:avLst>
              <a:gd name="adj" fmla="val 652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sz="1600" dirty="0"/>
          </a:p>
        </p:txBody>
      </p:sp>
      <p:sp>
        <p:nvSpPr>
          <p:cNvPr id="56" name="Rectangle: Rounded Corners 55">
            <a:extLst>
              <a:ext uri="{FF2B5EF4-FFF2-40B4-BE49-F238E27FC236}">
                <a16:creationId xmlns:a16="http://schemas.microsoft.com/office/drawing/2014/main" id="{03F9CAC3-3F8D-45B8-8C13-19A91E3502A8}"/>
              </a:ext>
            </a:extLst>
          </p:cNvPr>
          <p:cNvSpPr/>
          <p:nvPr/>
        </p:nvSpPr>
        <p:spPr>
          <a:xfrm>
            <a:off x="443559" y="5539211"/>
            <a:ext cx="180000" cy="180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192D712D-FC39-4DEB-850F-F31415FA67F0}"/>
              </a:ext>
            </a:extLst>
          </p:cNvPr>
          <p:cNvSpPr txBox="1"/>
          <p:nvPr/>
        </p:nvSpPr>
        <p:spPr>
          <a:xfrm>
            <a:off x="721360" y="5419193"/>
            <a:ext cx="1738621" cy="461665"/>
          </a:xfrm>
          <a:prstGeom prst="rect">
            <a:avLst/>
          </a:prstGeom>
          <a:noFill/>
        </p:spPr>
        <p:txBody>
          <a:bodyPr wrap="square" rtlCol="0">
            <a:spAutoFit/>
          </a:bodyPr>
          <a:lstStyle/>
          <a:p>
            <a:r>
              <a:rPr lang="en-IN" sz="1200" dirty="0">
                <a:solidFill>
                  <a:schemeClr val="accent1"/>
                </a:solidFill>
              </a:rPr>
              <a:t>Backend optional components</a:t>
            </a:r>
          </a:p>
        </p:txBody>
      </p:sp>
      <p:cxnSp>
        <p:nvCxnSpPr>
          <p:cNvPr id="60" name="Connector: Curved 59">
            <a:extLst>
              <a:ext uri="{FF2B5EF4-FFF2-40B4-BE49-F238E27FC236}">
                <a16:creationId xmlns:a16="http://schemas.microsoft.com/office/drawing/2014/main" id="{05EB96B0-710D-4EEA-833B-52B962F50C6A}"/>
              </a:ext>
            </a:extLst>
          </p:cNvPr>
          <p:cNvCxnSpPr>
            <a:stCxn id="24" idx="3"/>
            <a:endCxn id="13" idx="1"/>
          </p:cNvCxnSpPr>
          <p:nvPr/>
        </p:nvCxnSpPr>
        <p:spPr>
          <a:xfrm rot="5400000" flipH="1" flipV="1">
            <a:off x="2291940" y="3328061"/>
            <a:ext cx="247195" cy="1869444"/>
          </a:xfrm>
          <a:prstGeom prst="curvedConnector4">
            <a:avLst>
              <a:gd name="adj1" fmla="val -256883"/>
              <a:gd name="adj2" fmla="val 64110"/>
            </a:avLst>
          </a:prstGeom>
          <a:ln w="508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B6EF2A14-83E9-4476-9397-82BB392495BE}"/>
              </a:ext>
            </a:extLst>
          </p:cNvPr>
          <p:cNvSpPr/>
          <p:nvPr/>
        </p:nvSpPr>
        <p:spPr>
          <a:xfrm>
            <a:off x="5703701" y="1098051"/>
            <a:ext cx="2321560" cy="43189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Multiplayer (Photon)</a:t>
            </a:r>
          </a:p>
        </p:txBody>
      </p:sp>
      <p:sp>
        <p:nvSpPr>
          <p:cNvPr id="63" name="Rectangle: Rounded Corners 62">
            <a:extLst>
              <a:ext uri="{FF2B5EF4-FFF2-40B4-BE49-F238E27FC236}">
                <a16:creationId xmlns:a16="http://schemas.microsoft.com/office/drawing/2014/main" id="{9AB9AA8E-5E29-4F3D-9537-3543556399F5}"/>
              </a:ext>
            </a:extLst>
          </p:cNvPr>
          <p:cNvSpPr/>
          <p:nvPr/>
        </p:nvSpPr>
        <p:spPr>
          <a:xfrm>
            <a:off x="9054013" y="242692"/>
            <a:ext cx="2927189" cy="446326"/>
          </a:xfrm>
          <a:prstGeom prst="roundRect">
            <a:avLst>
              <a:gd name="adj" fmla="val 14391"/>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a:t>Photon Cloud</a:t>
            </a:r>
          </a:p>
        </p:txBody>
      </p:sp>
      <p:sp>
        <p:nvSpPr>
          <p:cNvPr id="2" name="TextBox 1">
            <a:extLst>
              <a:ext uri="{FF2B5EF4-FFF2-40B4-BE49-F238E27FC236}">
                <a16:creationId xmlns:a16="http://schemas.microsoft.com/office/drawing/2014/main" id="{651F3742-13BA-4534-BC3A-CE92CDD001EF}"/>
              </a:ext>
            </a:extLst>
          </p:cNvPr>
          <p:cNvSpPr txBox="1"/>
          <p:nvPr/>
        </p:nvSpPr>
        <p:spPr>
          <a:xfrm>
            <a:off x="5713295" y="4015102"/>
            <a:ext cx="2311963" cy="338554"/>
          </a:xfrm>
          <a:prstGeom prst="rect">
            <a:avLst/>
          </a:prstGeom>
          <a:noFill/>
        </p:spPr>
        <p:txBody>
          <a:bodyPr wrap="square" rtlCol="0">
            <a:spAutoFit/>
          </a:bodyPr>
          <a:lstStyle/>
          <a:p>
            <a:pPr algn="ctr"/>
            <a:r>
              <a:rPr lang="en-IN" sz="1600" dirty="0">
                <a:solidFill>
                  <a:schemeClr val="bg1"/>
                </a:solidFill>
              </a:rPr>
              <a:t>Network Communicator</a:t>
            </a:r>
          </a:p>
        </p:txBody>
      </p:sp>
      <p:sp>
        <p:nvSpPr>
          <p:cNvPr id="3" name="Rectangle: Rounded Corners 2">
            <a:extLst>
              <a:ext uri="{FF2B5EF4-FFF2-40B4-BE49-F238E27FC236}">
                <a16:creationId xmlns:a16="http://schemas.microsoft.com/office/drawing/2014/main" id="{63A08332-2C6A-4D45-9521-ABB5FA4EEA8D}"/>
              </a:ext>
            </a:extLst>
          </p:cNvPr>
          <p:cNvSpPr/>
          <p:nvPr/>
        </p:nvSpPr>
        <p:spPr>
          <a:xfrm>
            <a:off x="5862317" y="4392668"/>
            <a:ext cx="2001520" cy="34878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600" dirty="0"/>
              <a:t>Authenticator*</a:t>
            </a:r>
          </a:p>
        </p:txBody>
      </p:sp>
      <p:sp>
        <p:nvSpPr>
          <p:cNvPr id="58" name="Rectangle: Rounded Corners 57">
            <a:extLst>
              <a:ext uri="{FF2B5EF4-FFF2-40B4-BE49-F238E27FC236}">
                <a16:creationId xmlns:a16="http://schemas.microsoft.com/office/drawing/2014/main" id="{1CE5197A-447C-44ED-915E-904229B725C2}"/>
              </a:ext>
            </a:extLst>
          </p:cNvPr>
          <p:cNvSpPr/>
          <p:nvPr/>
        </p:nvSpPr>
        <p:spPr>
          <a:xfrm>
            <a:off x="5873315" y="4861685"/>
            <a:ext cx="2001520" cy="48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600" dirty="0"/>
              <a:t>Real-time Data Extractor</a:t>
            </a:r>
          </a:p>
        </p:txBody>
      </p:sp>
      <p:sp>
        <p:nvSpPr>
          <p:cNvPr id="15" name="TextBox 14">
            <a:extLst>
              <a:ext uri="{FF2B5EF4-FFF2-40B4-BE49-F238E27FC236}">
                <a16:creationId xmlns:a16="http://schemas.microsoft.com/office/drawing/2014/main" id="{596E8830-9E24-4E13-A9CE-4AC5FDE64453}"/>
              </a:ext>
            </a:extLst>
          </p:cNvPr>
          <p:cNvSpPr txBox="1"/>
          <p:nvPr/>
        </p:nvSpPr>
        <p:spPr>
          <a:xfrm>
            <a:off x="655214" y="6008354"/>
            <a:ext cx="1410978" cy="646331"/>
          </a:xfrm>
          <a:prstGeom prst="rect">
            <a:avLst/>
          </a:prstGeom>
          <a:noFill/>
        </p:spPr>
        <p:txBody>
          <a:bodyPr wrap="square" rtlCol="0">
            <a:spAutoFit/>
          </a:bodyPr>
          <a:lstStyle/>
          <a:p>
            <a:r>
              <a:rPr lang="en-IN" sz="1200" dirty="0">
                <a:solidFill>
                  <a:schemeClr val="accent1"/>
                </a:solidFill>
              </a:rPr>
              <a:t>*Authentication will be static-only for the PoC</a:t>
            </a:r>
          </a:p>
        </p:txBody>
      </p:sp>
    </p:spTree>
    <p:extLst>
      <p:ext uri="{BB962C8B-B14F-4D97-AF65-F5344CB8AC3E}">
        <p14:creationId xmlns:p14="http://schemas.microsoft.com/office/powerpoint/2010/main" val="133805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0BFE285-EFA8-480B-9C1D-F07A7B4E7659}"/>
              </a:ext>
            </a:extLst>
          </p:cNvPr>
          <p:cNvGraphicFramePr>
            <a:graphicFrameLocks noGrp="1"/>
          </p:cNvGraphicFramePr>
          <p:nvPr>
            <p:extLst>
              <p:ext uri="{D42A27DB-BD31-4B8C-83A1-F6EECF244321}">
                <p14:modId xmlns:p14="http://schemas.microsoft.com/office/powerpoint/2010/main" val="3035064600"/>
              </p:ext>
            </p:extLst>
          </p:nvPr>
        </p:nvGraphicFramePr>
        <p:xfrm>
          <a:off x="234092" y="174314"/>
          <a:ext cx="11776397" cy="6462793"/>
        </p:xfrm>
        <a:graphic>
          <a:graphicData uri="http://schemas.openxmlformats.org/drawingml/2006/table">
            <a:tbl>
              <a:tblPr firstRow="1" firstCol="1" bandRow="1">
                <a:tableStyleId>{5C22544A-7EE6-4342-B048-85BDC9FD1C3A}</a:tableStyleId>
              </a:tblPr>
              <a:tblGrid>
                <a:gridCol w="289347">
                  <a:extLst>
                    <a:ext uri="{9D8B030D-6E8A-4147-A177-3AD203B41FA5}">
                      <a16:colId xmlns:a16="http://schemas.microsoft.com/office/drawing/2014/main" val="1408462384"/>
                    </a:ext>
                  </a:extLst>
                </a:gridCol>
                <a:gridCol w="11487050">
                  <a:extLst>
                    <a:ext uri="{9D8B030D-6E8A-4147-A177-3AD203B41FA5}">
                      <a16:colId xmlns:a16="http://schemas.microsoft.com/office/drawing/2014/main" val="1956069046"/>
                    </a:ext>
                  </a:extLst>
                </a:gridCol>
              </a:tblGrid>
              <a:tr h="297368">
                <a:tc>
                  <a:txBody>
                    <a:bodyPr/>
                    <a:lstStyle/>
                    <a:p>
                      <a:endParaRPr lang="en-IN" sz="1200">
                        <a:effectLst/>
                        <a:latin typeface="Times New Roman" panose="02020603050405020304" pitchFamily="18" charset="0"/>
                      </a:endParaRPr>
                    </a:p>
                  </a:txBody>
                  <a:tcPr marL="9525" marR="9525" marT="9525" marB="9525"/>
                </a:tc>
                <a:tc>
                  <a:txBody>
                    <a:bodyPr/>
                    <a:lstStyle/>
                    <a:p>
                      <a:r>
                        <a:rPr lang="en-IN" sz="1600">
                          <a:effectLst/>
                        </a:rPr>
                        <a:t>Storyboard for Windmill predictive maintenance DCX</a:t>
                      </a:r>
                      <a:endParaRPr lang="en-IN" sz="1600">
                        <a:effectLst/>
                        <a:latin typeface="Calibri" panose="020F0502020204030204" pitchFamily="34" charset="0"/>
                        <a:ea typeface="Calibri" panose="020F0502020204030204" pitchFamily="34" charset="0"/>
                      </a:endParaRPr>
                    </a:p>
                  </a:txBody>
                  <a:tcPr marL="9525" marR="9525" marT="9525" marB="9525" anchor="b"/>
                </a:tc>
                <a:extLst>
                  <a:ext uri="{0D108BD9-81ED-4DB2-BD59-A6C34878D82A}">
                    <a16:rowId xmlns:a16="http://schemas.microsoft.com/office/drawing/2014/main" val="291396216"/>
                  </a:ext>
                </a:extLst>
              </a:tr>
              <a:tr h="297368">
                <a:tc>
                  <a:txBody>
                    <a:bodyPr/>
                    <a:lstStyle/>
                    <a:p>
                      <a:endParaRPr lang="en-IN" sz="1200">
                        <a:effectLst/>
                        <a:latin typeface="Times New Roman" panose="02020603050405020304" pitchFamily="18" charset="0"/>
                      </a:endParaRPr>
                    </a:p>
                  </a:txBody>
                  <a:tcPr marL="9525" marR="9525" marT="9525" marB="9525"/>
                </a:tc>
                <a:tc>
                  <a:txBody>
                    <a:bodyPr/>
                    <a:lstStyle/>
                    <a:p>
                      <a:endParaRPr lang="en-IN" sz="1200" dirty="0">
                        <a:effectLst/>
                        <a:latin typeface="Times New Roman" panose="02020603050405020304" pitchFamily="18" charset="0"/>
                      </a:endParaRPr>
                    </a:p>
                  </a:txBody>
                  <a:tcPr marL="9525" marR="9525" marT="9525" marB="9525" anchor="b"/>
                </a:tc>
                <a:extLst>
                  <a:ext uri="{0D108BD9-81ED-4DB2-BD59-A6C34878D82A}">
                    <a16:rowId xmlns:a16="http://schemas.microsoft.com/office/drawing/2014/main" val="4025694844"/>
                  </a:ext>
                </a:extLst>
              </a:tr>
              <a:tr h="297368">
                <a:tc>
                  <a:txBody>
                    <a:bodyPr/>
                    <a:lstStyle/>
                    <a:p>
                      <a:pPr algn="r"/>
                      <a:r>
                        <a:rPr lang="en-IN" sz="1600" dirty="0">
                          <a:effectLst/>
                        </a:rPr>
                        <a:t>1</a:t>
                      </a:r>
                      <a:endParaRPr lang="en-IN" sz="1600" dirty="0">
                        <a:effectLst/>
                        <a:latin typeface="Calibri" panose="020F0502020204030204" pitchFamily="34" charset="0"/>
                        <a:ea typeface="Calibri" panose="020F0502020204030204" pitchFamily="34" charset="0"/>
                      </a:endParaRPr>
                    </a:p>
                  </a:txBody>
                  <a:tcPr marL="9525" marR="9525" marT="9525" marB="9525" anchor="ctr"/>
                </a:tc>
                <a:tc>
                  <a:txBody>
                    <a:bodyPr/>
                    <a:lstStyle/>
                    <a:p>
                      <a:r>
                        <a:rPr lang="en-IN" sz="1600" dirty="0">
                          <a:effectLst/>
                        </a:rPr>
                        <a:t>The user wears the AR/ VR glasses, and sees the 3D model of the Wind turbine (WT).</a:t>
                      </a:r>
                      <a:endParaRPr lang="en-IN" sz="1600" dirty="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3623688849"/>
                  </a:ext>
                </a:extLst>
              </a:tr>
              <a:tr h="297368">
                <a:tc>
                  <a:txBody>
                    <a:bodyPr/>
                    <a:lstStyle/>
                    <a:p>
                      <a:pPr algn="r"/>
                      <a:r>
                        <a:rPr lang="en-IN" sz="1600">
                          <a:effectLst/>
                        </a:rPr>
                        <a:t>2</a:t>
                      </a:r>
                      <a:endParaRPr lang="en-IN" sz="1600">
                        <a:effectLst/>
                        <a:latin typeface="Calibri" panose="020F0502020204030204" pitchFamily="34" charset="0"/>
                        <a:ea typeface="Calibri" panose="020F0502020204030204" pitchFamily="34" charset="0"/>
                      </a:endParaRPr>
                    </a:p>
                  </a:txBody>
                  <a:tcPr marL="9525" marR="9525" marT="9525" marB="9525" anchor="ctr"/>
                </a:tc>
                <a:tc>
                  <a:txBody>
                    <a:bodyPr/>
                    <a:lstStyle/>
                    <a:p>
                      <a:r>
                        <a:rPr lang="en-IN" sz="1600">
                          <a:effectLst/>
                        </a:rPr>
                        <a:t>The user pinpoints to the part of the wind turbine assembly he wants to examine.</a:t>
                      </a:r>
                      <a:endParaRPr lang="en-IN" sz="16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2781252062"/>
                  </a:ext>
                </a:extLst>
              </a:tr>
              <a:tr h="327105">
                <a:tc>
                  <a:txBody>
                    <a:bodyPr/>
                    <a:lstStyle/>
                    <a:p>
                      <a:pPr algn="r"/>
                      <a:r>
                        <a:rPr lang="en-IN" sz="1600">
                          <a:effectLst/>
                        </a:rPr>
                        <a:t>3</a:t>
                      </a:r>
                      <a:endParaRPr lang="en-IN" sz="1600">
                        <a:effectLst/>
                        <a:latin typeface="Calibri" panose="020F0502020204030204" pitchFamily="34" charset="0"/>
                        <a:ea typeface="Calibri" panose="020F0502020204030204" pitchFamily="34" charset="0"/>
                      </a:endParaRPr>
                    </a:p>
                  </a:txBody>
                  <a:tcPr marL="9525" marR="9525" marT="9525" marB="9525" anchor="ctr"/>
                </a:tc>
                <a:tc>
                  <a:txBody>
                    <a:bodyPr/>
                    <a:lstStyle/>
                    <a:p>
                      <a:r>
                        <a:rPr lang="en-IN" sz="1600">
                          <a:effectLst/>
                        </a:rPr>
                        <a:t>The attributes (specifications) are displayed of the selected WT asset component, e.g. </a:t>
                      </a:r>
                      <a:endParaRPr lang="en-IN" sz="16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677177990"/>
                  </a:ext>
                </a:extLst>
              </a:tr>
              <a:tr h="1734645">
                <a:tc>
                  <a:txBody>
                    <a:bodyPr/>
                    <a:lstStyle/>
                    <a:p>
                      <a:endParaRPr lang="en-IN" sz="1200">
                        <a:effectLst/>
                        <a:latin typeface="Times New Roman" panose="02020603050405020304" pitchFamily="18" charset="0"/>
                      </a:endParaRPr>
                    </a:p>
                  </a:txBody>
                  <a:tcPr marL="9525" marR="9525" marT="9525" marB="9525" anchor="ctr"/>
                </a:tc>
                <a:tc>
                  <a:txBody>
                    <a:bodyPr/>
                    <a:lstStyle/>
                    <a:p>
                      <a:r>
                        <a:rPr lang="en-IN" sz="1600" dirty="0">
                          <a:effectLst/>
                        </a:rPr>
                        <a:t>-Dimensions (user selectable scale, m or ft)</a:t>
                      </a:r>
                      <a:br>
                        <a:rPr lang="en-IN" sz="1600" dirty="0">
                          <a:effectLst/>
                        </a:rPr>
                      </a:br>
                      <a:r>
                        <a:rPr lang="en-IN" sz="1600" dirty="0">
                          <a:effectLst/>
                        </a:rPr>
                        <a:t>-Make, model, OEM, Warranty (if any)</a:t>
                      </a:r>
                      <a:br>
                        <a:rPr lang="en-IN" sz="1600" dirty="0">
                          <a:effectLst/>
                        </a:rPr>
                      </a:br>
                      <a:r>
                        <a:rPr lang="en-IN" sz="1600" dirty="0">
                          <a:effectLst/>
                        </a:rPr>
                        <a:t>-Rotor diameter (m), Blade swept area (sq. m), Blade length (m)</a:t>
                      </a:r>
                      <a:br>
                        <a:rPr lang="en-IN" sz="1600" dirty="0">
                          <a:effectLst/>
                        </a:rPr>
                      </a:br>
                      <a:r>
                        <a:rPr lang="en-IN" sz="1600" dirty="0">
                          <a:effectLst/>
                        </a:rPr>
                        <a:t>-Type of wind generator </a:t>
                      </a:r>
                      <a:br>
                        <a:rPr lang="en-IN" sz="1600" dirty="0">
                          <a:effectLst/>
                        </a:rPr>
                      </a:br>
                      <a:r>
                        <a:rPr lang="en-IN" sz="1600" dirty="0">
                          <a:effectLst/>
                        </a:rPr>
                        <a:t>-Tower heights (m or ft, user selectable) &amp; type (Steel Tubular, Hybrid Lattice)</a:t>
                      </a:r>
                      <a:br>
                        <a:rPr lang="en-IN" sz="1600" dirty="0">
                          <a:effectLst/>
                        </a:rPr>
                      </a:br>
                      <a:r>
                        <a:rPr lang="en-IN" sz="1600" dirty="0">
                          <a:effectLst/>
                        </a:rPr>
                        <a:t>-Rotational speed (rpm)</a:t>
                      </a:r>
                      <a:endParaRPr lang="en-IN" sz="1600" dirty="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403126110"/>
                  </a:ext>
                </a:extLst>
              </a:tr>
              <a:tr h="584823">
                <a:tc>
                  <a:txBody>
                    <a:bodyPr/>
                    <a:lstStyle/>
                    <a:p>
                      <a:pPr algn="r"/>
                      <a:r>
                        <a:rPr lang="en-IN" sz="1600">
                          <a:effectLst/>
                        </a:rPr>
                        <a:t>4</a:t>
                      </a:r>
                      <a:endParaRPr lang="en-IN" sz="1600">
                        <a:effectLst/>
                        <a:latin typeface="Calibri" panose="020F0502020204030204" pitchFamily="34" charset="0"/>
                        <a:ea typeface="Calibri" panose="020F0502020204030204" pitchFamily="34" charset="0"/>
                      </a:endParaRPr>
                    </a:p>
                  </a:txBody>
                  <a:tcPr marL="9525" marR="9525" marT="9525" marB="9525" anchor="ctr"/>
                </a:tc>
                <a:tc>
                  <a:txBody>
                    <a:bodyPr/>
                    <a:lstStyle/>
                    <a:p>
                      <a:r>
                        <a:rPr lang="en-IN" sz="1600" dirty="0">
                          <a:effectLst/>
                        </a:rPr>
                        <a:t>The user wearing AR/ VR glasses can go around the WT 3D model to have a view from any direction he chooses to.</a:t>
                      </a:r>
                      <a:endParaRPr lang="en-IN" sz="1600" dirty="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216260404"/>
                  </a:ext>
                </a:extLst>
              </a:tr>
              <a:tr h="584823">
                <a:tc>
                  <a:txBody>
                    <a:bodyPr/>
                    <a:lstStyle/>
                    <a:p>
                      <a:pPr algn="r"/>
                      <a:r>
                        <a:rPr lang="en-IN" sz="1600">
                          <a:effectLst/>
                        </a:rPr>
                        <a:t>5</a:t>
                      </a:r>
                      <a:endParaRPr lang="en-IN" sz="1600">
                        <a:effectLst/>
                        <a:latin typeface="Calibri" panose="020F0502020204030204" pitchFamily="34" charset="0"/>
                        <a:ea typeface="Calibri" panose="020F0502020204030204" pitchFamily="34" charset="0"/>
                      </a:endParaRPr>
                    </a:p>
                  </a:txBody>
                  <a:tcPr marL="9525" marR="9525" marT="9525" marB="9525" anchor="ctr"/>
                </a:tc>
                <a:tc>
                  <a:txBody>
                    <a:bodyPr/>
                    <a:lstStyle/>
                    <a:p>
                      <a:r>
                        <a:rPr lang="en-IN" sz="1600" dirty="0">
                          <a:effectLst/>
                        </a:rPr>
                        <a:t>The user can choose to open up the turbine casing to examine the gear box and generator components</a:t>
                      </a:r>
                      <a:endParaRPr lang="en-IN" sz="1600" dirty="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895221470"/>
                  </a:ext>
                </a:extLst>
              </a:tr>
              <a:tr h="872279">
                <a:tc>
                  <a:txBody>
                    <a:bodyPr/>
                    <a:lstStyle/>
                    <a:p>
                      <a:pPr algn="r"/>
                      <a:r>
                        <a:rPr lang="en-IN" sz="1600">
                          <a:effectLst/>
                        </a:rPr>
                        <a:t>6</a:t>
                      </a:r>
                      <a:endParaRPr lang="en-IN" sz="1600">
                        <a:effectLst/>
                        <a:latin typeface="Calibri" panose="020F0502020204030204" pitchFamily="34" charset="0"/>
                        <a:ea typeface="Calibri" panose="020F0502020204030204" pitchFamily="34" charset="0"/>
                      </a:endParaRPr>
                    </a:p>
                  </a:txBody>
                  <a:tcPr marL="9525" marR="9525" marT="9525" marB="9525" anchor="ctr"/>
                </a:tc>
                <a:tc>
                  <a:txBody>
                    <a:bodyPr/>
                    <a:lstStyle/>
                    <a:p>
                      <a:r>
                        <a:rPr lang="en-IN" sz="1600" dirty="0">
                          <a:effectLst/>
                        </a:rPr>
                        <a:t>The user selects either the gear box or generator, and the attributes (specs) are displayed, e.g. gear ratio, structure, generator output (KW or MW), generator voltage (V), generator current (A), frequency (50 Hz or 60 Hz)</a:t>
                      </a:r>
                      <a:endParaRPr lang="en-IN" sz="1600" dirty="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1647163027"/>
                  </a:ext>
                </a:extLst>
              </a:tr>
              <a:tr h="584823">
                <a:tc>
                  <a:txBody>
                    <a:bodyPr/>
                    <a:lstStyle/>
                    <a:p>
                      <a:pPr algn="r"/>
                      <a:r>
                        <a:rPr lang="en-IN" sz="1600">
                          <a:effectLst/>
                        </a:rPr>
                        <a:t>7</a:t>
                      </a:r>
                      <a:endParaRPr lang="en-IN" sz="1600">
                        <a:effectLst/>
                        <a:latin typeface="Calibri" panose="020F0502020204030204" pitchFamily="34" charset="0"/>
                        <a:ea typeface="Calibri" panose="020F0502020204030204" pitchFamily="34" charset="0"/>
                      </a:endParaRPr>
                    </a:p>
                  </a:txBody>
                  <a:tcPr marL="9525" marR="9525" marT="9525" marB="9525" anchor="ctr"/>
                </a:tc>
                <a:tc>
                  <a:txBody>
                    <a:bodyPr/>
                    <a:lstStyle/>
                    <a:p>
                      <a:r>
                        <a:rPr lang="en-IN" sz="1600" dirty="0">
                          <a:effectLst/>
                        </a:rPr>
                        <a:t>The user should be able to start/ stop the wind turbine using virtual dashboard (replica of the actual control dashboard)</a:t>
                      </a:r>
                      <a:endParaRPr lang="en-IN" sz="1600" dirty="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2021295811"/>
                  </a:ext>
                </a:extLst>
              </a:tr>
              <a:tr h="584823">
                <a:tc>
                  <a:txBody>
                    <a:bodyPr/>
                    <a:lstStyle/>
                    <a:p>
                      <a:pPr algn="r"/>
                      <a:r>
                        <a:rPr lang="en-IN" sz="1600">
                          <a:effectLst/>
                        </a:rPr>
                        <a:t>8</a:t>
                      </a:r>
                      <a:endParaRPr lang="en-IN" sz="1600">
                        <a:effectLst/>
                        <a:latin typeface="Calibri" panose="020F0502020204030204" pitchFamily="34" charset="0"/>
                        <a:ea typeface="Calibri" panose="020F0502020204030204" pitchFamily="34" charset="0"/>
                      </a:endParaRPr>
                    </a:p>
                  </a:txBody>
                  <a:tcPr marL="9525" marR="9525" marT="9525" marB="9525" anchor="ctr"/>
                </a:tc>
                <a:tc>
                  <a:txBody>
                    <a:bodyPr/>
                    <a:lstStyle/>
                    <a:p>
                      <a:r>
                        <a:rPr lang="en-IN" sz="1600" dirty="0">
                          <a:effectLst/>
                        </a:rPr>
                        <a:t>Should be able to simulate wind conditions (speed and direction), and be able to manoeuvre the wind turbine rotor</a:t>
                      </a:r>
                      <a:endParaRPr lang="en-IN" sz="1600" dirty="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3588624053"/>
                  </a:ext>
                </a:extLst>
              </a:tr>
            </a:tbl>
          </a:graphicData>
        </a:graphic>
      </p:graphicFrame>
    </p:spTree>
    <p:extLst>
      <p:ext uri="{BB962C8B-B14F-4D97-AF65-F5344CB8AC3E}">
        <p14:creationId xmlns:p14="http://schemas.microsoft.com/office/powerpoint/2010/main" val="184323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4A66D3C-948E-4D46-A230-F503B70558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033" r="13907"/>
          <a:stretch/>
        </p:blipFill>
        <p:spPr bwMode="auto">
          <a:xfrm>
            <a:off x="6096000" y="2149497"/>
            <a:ext cx="2686827" cy="25590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71A54EB-629B-4A24-81CA-066356E73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67" y="2011885"/>
            <a:ext cx="1888172" cy="28342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8C731F0-86E4-4A47-8B87-B8F7F44C770D}"/>
              </a:ext>
            </a:extLst>
          </p:cNvPr>
          <p:cNvSpPr>
            <a:spLocks noGrp="1"/>
          </p:cNvSpPr>
          <p:nvPr>
            <p:ph type="title"/>
          </p:nvPr>
        </p:nvSpPr>
        <p:spPr>
          <a:xfrm>
            <a:off x="838200" y="294005"/>
            <a:ext cx="10515600" cy="1325563"/>
          </a:xfrm>
        </p:spPr>
        <p:txBody>
          <a:bodyPr/>
          <a:lstStyle/>
          <a:p>
            <a:r>
              <a:rPr lang="en-IN" dirty="0"/>
              <a:t>User Personas (1/2)</a:t>
            </a:r>
          </a:p>
        </p:txBody>
      </p:sp>
      <p:sp>
        <p:nvSpPr>
          <p:cNvPr id="8" name="Callout: Double Bent Line 7">
            <a:extLst>
              <a:ext uri="{FF2B5EF4-FFF2-40B4-BE49-F238E27FC236}">
                <a16:creationId xmlns:a16="http://schemas.microsoft.com/office/drawing/2014/main" id="{E77D69BD-B230-422F-B616-EEE45217FA7E}"/>
              </a:ext>
            </a:extLst>
          </p:cNvPr>
          <p:cNvSpPr/>
          <p:nvPr/>
        </p:nvSpPr>
        <p:spPr>
          <a:xfrm>
            <a:off x="3030876" y="1972360"/>
            <a:ext cx="2668884" cy="2913279"/>
          </a:xfrm>
          <a:prstGeom prst="borderCallout3">
            <a:avLst>
              <a:gd name="adj1" fmla="val 18198"/>
              <a:gd name="adj2" fmla="val 475"/>
              <a:gd name="adj3" fmla="val 18401"/>
              <a:gd name="adj4" fmla="val -10957"/>
              <a:gd name="adj5" fmla="val 45017"/>
              <a:gd name="adj6" fmla="val -13779"/>
              <a:gd name="adj7" fmla="val 59967"/>
              <a:gd name="adj8" fmla="val -44008"/>
            </a:avLst>
          </a:prstGeom>
          <a:ln w="38100">
            <a:solidFill>
              <a:srgbClr val="00B050"/>
            </a:solidFill>
          </a:ln>
        </p:spPr>
        <p:style>
          <a:lnRef idx="0">
            <a:schemeClr val="accent1"/>
          </a:lnRef>
          <a:fillRef idx="3">
            <a:schemeClr val="accent1"/>
          </a:fillRef>
          <a:effectRef idx="3">
            <a:schemeClr val="accent1"/>
          </a:effectRef>
          <a:fontRef idx="minor">
            <a:schemeClr val="lt1"/>
          </a:fontRef>
        </p:style>
        <p:txBody>
          <a:bodyPr rtlCol="0" anchor="ctr"/>
          <a:lstStyle/>
          <a:p>
            <a:r>
              <a:rPr lang="en-IN" sz="2400" b="1" dirty="0"/>
              <a:t>Fred</a:t>
            </a:r>
            <a:endParaRPr lang="en-IN" b="1" dirty="0"/>
          </a:p>
          <a:p>
            <a:pPr marL="285750" indent="-285750">
              <a:buFont typeface="Arial" panose="020B0604020202020204" pitchFamily="34" charset="0"/>
              <a:buChar char="•"/>
            </a:pPr>
            <a:r>
              <a:rPr lang="en-IN" dirty="0"/>
              <a:t>Field Inspector</a:t>
            </a:r>
          </a:p>
          <a:p>
            <a:pPr marL="285750" indent="-285750">
              <a:buFont typeface="Arial" panose="020B0604020202020204" pitchFamily="34" charset="0"/>
              <a:buChar char="•"/>
            </a:pPr>
            <a:r>
              <a:rPr lang="en-IN" dirty="0"/>
              <a:t>Handles multiple windmills in a single inspection session</a:t>
            </a:r>
          </a:p>
          <a:p>
            <a:pPr marL="285750" indent="-285750">
              <a:buFont typeface="Arial" panose="020B0604020202020204" pitchFamily="34" charset="0"/>
              <a:buChar char="•"/>
            </a:pPr>
            <a:r>
              <a:rPr lang="en-IN" dirty="0"/>
              <a:t>Very busy schedule</a:t>
            </a:r>
          </a:p>
          <a:p>
            <a:pPr marL="285750" indent="-285750">
              <a:buFont typeface="Arial" panose="020B0604020202020204" pitchFamily="34" charset="0"/>
              <a:buChar char="•"/>
            </a:pPr>
            <a:r>
              <a:rPr lang="en-IN" dirty="0"/>
              <a:t>Timely inspection closures is very important for Fred</a:t>
            </a:r>
          </a:p>
        </p:txBody>
      </p:sp>
      <p:sp>
        <p:nvSpPr>
          <p:cNvPr id="11" name="Callout: Double Bent Line 10">
            <a:extLst>
              <a:ext uri="{FF2B5EF4-FFF2-40B4-BE49-F238E27FC236}">
                <a16:creationId xmlns:a16="http://schemas.microsoft.com/office/drawing/2014/main" id="{EB0BA92A-BE03-43DE-BE76-16FD8DF37B7B}"/>
              </a:ext>
            </a:extLst>
          </p:cNvPr>
          <p:cNvSpPr/>
          <p:nvPr/>
        </p:nvSpPr>
        <p:spPr>
          <a:xfrm>
            <a:off x="9035436" y="1972360"/>
            <a:ext cx="2668884" cy="2913279"/>
          </a:xfrm>
          <a:prstGeom prst="borderCallout3">
            <a:avLst>
              <a:gd name="adj1" fmla="val 18198"/>
              <a:gd name="adj2" fmla="val 475"/>
              <a:gd name="adj3" fmla="val 18401"/>
              <a:gd name="adj4" fmla="val -10957"/>
              <a:gd name="adj5" fmla="val 38391"/>
              <a:gd name="adj6" fmla="val -15302"/>
              <a:gd name="adj7" fmla="val 43576"/>
              <a:gd name="adj8" fmla="val -34110"/>
            </a:avLst>
          </a:prstGeom>
          <a:ln w="38100">
            <a:solidFill>
              <a:srgbClr val="00B050"/>
            </a:solidFill>
          </a:ln>
        </p:spPr>
        <p:style>
          <a:lnRef idx="0">
            <a:schemeClr val="accent1"/>
          </a:lnRef>
          <a:fillRef idx="3">
            <a:schemeClr val="accent1"/>
          </a:fillRef>
          <a:effectRef idx="3">
            <a:schemeClr val="accent1"/>
          </a:effectRef>
          <a:fontRef idx="minor">
            <a:schemeClr val="lt1"/>
          </a:fontRef>
        </p:style>
        <p:txBody>
          <a:bodyPr rtlCol="0" anchor="ctr"/>
          <a:lstStyle/>
          <a:p>
            <a:r>
              <a:rPr lang="en-IN" sz="2400" b="1" dirty="0"/>
              <a:t>Mike</a:t>
            </a:r>
            <a:endParaRPr lang="en-IN" b="1" dirty="0"/>
          </a:p>
          <a:p>
            <a:pPr marL="285750" indent="-285750">
              <a:buFont typeface="Arial" panose="020B0604020202020204" pitchFamily="34" charset="0"/>
              <a:buChar char="•"/>
            </a:pPr>
            <a:r>
              <a:rPr lang="en-IN" dirty="0"/>
              <a:t>Maintenance expert with decades of service experience</a:t>
            </a:r>
          </a:p>
          <a:p>
            <a:pPr marL="285750" indent="-285750">
              <a:buFont typeface="Arial" panose="020B0604020202020204" pitchFamily="34" charset="0"/>
              <a:buChar char="•"/>
            </a:pPr>
            <a:r>
              <a:rPr lang="en-IN" dirty="0"/>
              <a:t>Very busy schedule</a:t>
            </a:r>
          </a:p>
          <a:p>
            <a:pPr marL="285750" indent="-285750">
              <a:buFont typeface="Arial" panose="020B0604020202020204" pitchFamily="34" charset="0"/>
              <a:buChar char="•"/>
            </a:pPr>
            <a:r>
              <a:rPr lang="en-IN" dirty="0"/>
              <a:t>Knows the in and out of maintaining state-of-the-art windmills</a:t>
            </a:r>
          </a:p>
        </p:txBody>
      </p:sp>
    </p:spTree>
    <p:extLst>
      <p:ext uri="{BB962C8B-B14F-4D97-AF65-F5344CB8AC3E}">
        <p14:creationId xmlns:p14="http://schemas.microsoft.com/office/powerpoint/2010/main" val="413806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B80CCC9-7BC0-43FA-A747-66BBE3CF1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732" y="2655891"/>
            <a:ext cx="3556535" cy="23739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8C731F0-86E4-4A47-8B87-B8F7F44C770D}"/>
              </a:ext>
            </a:extLst>
          </p:cNvPr>
          <p:cNvSpPr>
            <a:spLocks noGrp="1"/>
          </p:cNvSpPr>
          <p:nvPr>
            <p:ph type="title"/>
          </p:nvPr>
        </p:nvSpPr>
        <p:spPr>
          <a:xfrm>
            <a:off x="838200" y="294005"/>
            <a:ext cx="10515600" cy="1325563"/>
          </a:xfrm>
        </p:spPr>
        <p:txBody>
          <a:bodyPr/>
          <a:lstStyle/>
          <a:p>
            <a:r>
              <a:rPr lang="en-IN" dirty="0"/>
              <a:t>User Personas (2/2)</a:t>
            </a:r>
          </a:p>
        </p:txBody>
      </p:sp>
      <p:sp>
        <p:nvSpPr>
          <p:cNvPr id="8" name="Callout: Double Bent Line 7">
            <a:extLst>
              <a:ext uri="{FF2B5EF4-FFF2-40B4-BE49-F238E27FC236}">
                <a16:creationId xmlns:a16="http://schemas.microsoft.com/office/drawing/2014/main" id="{E77D69BD-B230-422F-B616-EEE45217FA7E}"/>
              </a:ext>
            </a:extLst>
          </p:cNvPr>
          <p:cNvSpPr/>
          <p:nvPr/>
        </p:nvSpPr>
        <p:spPr>
          <a:xfrm>
            <a:off x="5870326" y="1667167"/>
            <a:ext cx="3880065" cy="3523666"/>
          </a:xfrm>
          <a:prstGeom prst="borderCallout3">
            <a:avLst>
              <a:gd name="adj1" fmla="val 18198"/>
              <a:gd name="adj2" fmla="val 475"/>
              <a:gd name="adj3" fmla="val 19062"/>
              <a:gd name="adj4" fmla="val -7236"/>
              <a:gd name="adj5" fmla="val 45017"/>
              <a:gd name="adj6" fmla="val -10554"/>
              <a:gd name="adj7" fmla="val 64592"/>
              <a:gd name="adj8" fmla="val -57272"/>
            </a:avLst>
          </a:prstGeom>
          <a:ln w="38100">
            <a:solidFill>
              <a:srgbClr val="00B050"/>
            </a:solidFill>
          </a:ln>
        </p:spPr>
        <p:style>
          <a:lnRef idx="0">
            <a:schemeClr val="accent1"/>
          </a:lnRef>
          <a:fillRef idx="3">
            <a:schemeClr val="accent1"/>
          </a:fillRef>
          <a:effectRef idx="3">
            <a:schemeClr val="accent1"/>
          </a:effectRef>
          <a:fontRef idx="minor">
            <a:schemeClr val="lt1"/>
          </a:fontRef>
        </p:style>
        <p:txBody>
          <a:bodyPr rtlCol="0" anchor="ctr"/>
          <a:lstStyle/>
          <a:p>
            <a:r>
              <a:rPr lang="en-IN" sz="2400" b="1" dirty="0"/>
              <a:t>Abraham</a:t>
            </a:r>
            <a:endParaRPr lang="en-IN" b="1" dirty="0"/>
          </a:p>
          <a:p>
            <a:pPr marL="285750" indent="-285750">
              <a:buFont typeface="Arial" panose="020B0604020202020204" pitchFamily="34" charset="0"/>
              <a:buChar char="•"/>
            </a:pPr>
            <a:r>
              <a:rPr lang="en-IN" dirty="0"/>
              <a:t>Asset Expert</a:t>
            </a:r>
          </a:p>
          <a:p>
            <a:pPr marL="285750" indent="-285750">
              <a:buFont typeface="Arial" panose="020B0604020202020204" pitchFamily="34" charset="0"/>
              <a:buChar char="•"/>
            </a:pPr>
            <a:r>
              <a:rPr lang="en-IN" dirty="0"/>
              <a:t>Has decades of experience in handling windmill assets and accessories</a:t>
            </a:r>
          </a:p>
          <a:p>
            <a:pPr marL="285750" indent="-285750">
              <a:buFont typeface="Arial" panose="020B0604020202020204" pitchFamily="34" charset="0"/>
              <a:buChar char="•"/>
            </a:pPr>
            <a:r>
              <a:rPr lang="en-IN" dirty="0"/>
              <a:t>Very busy schedule</a:t>
            </a:r>
          </a:p>
          <a:p>
            <a:pPr marL="285750" indent="-285750">
              <a:buFont typeface="Arial" panose="020B0604020202020204" pitchFamily="34" charset="0"/>
              <a:buChar char="•"/>
            </a:pPr>
            <a:r>
              <a:rPr lang="en-IN" dirty="0"/>
              <a:t>Caters to multiple sites and geographies</a:t>
            </a:r>
          </a:p>
          <a:p>
            <a:pPr marL="285750" indent="-285750">
              <a:buFont typeface="Arial" panose="020B0604020202020204" pitchFamily="34" charset="0"/>
              <a:buChar char="•"/>
            </a:pPr>
            <a:r>
              <a:rPr lang="en-IN" dirty="0"/>
              <a:t>Must ensure that the right accessories are used in the right places</a:t>
            </a:r>
          </a:p>
        </p:txBody>
      </p:sp>
    </p:spTree>
    <p:extLst>
      <p:ext uri="{BB962C8B-B14F-4D97-AF65-F5344CB8AC3E}">
        <p14:creationId xmlns:p14="http://schemas.microsoft.com/office/powerpoint/2010/main" val="777472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518A67D-342B-4A49-A9F7-C9240E27139F}"/>
              </a:ext>
            </a:extLst>
          </p:cNvPr>
          <p:cNvSpPr/>
          <p:nvPr/>
        </p:nvSpPr>
        <p:spPr>
          <a:xfrm>
            <a:off x="3230880" y="1280160"/>
            <a:ext cx="2611120" cy="1341120"/>
          </a:xfrm>
          <a:prstGeom prst="roundRect">
            <a:avLst>
              <a:gd name="adj" fmla="val 7576"/>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Fred begins his daily windmill inspection, virtually through an Oculus Quest headset</a:t>
            </a:r>
          </a:p>
        </p:txBody>
      </p:sp>
      <p:sp>
        <p:nvSpPr>
          <p:cNvPr id="8" name="Rectangle: Rounded Corners 7">
            <a:extLst>
              <a:ext uri="{FF2B5EF4-FFF2-40B4-BE49-F238E27FC236}">
                <a16:creationId xmlns:a16="http://schemas.microsoft.com/office/drawing/2014/main" id="{B7D27858-92B8-40F5-B4C3-BC9B21FF0C74}"/>
              </a:ext>
            </a:extLst>
          </p:cNvPr>
          <p:cNvSpPr/>
          <p:nvPr/>
        </p:nvSpPr>
        <p:spPr>
          <a:xfrm>
            <a:off x="6685280" y="1280160"/>
            <a:ext cx="2783840" cy="1341120"/>
          </a:xfrm>
          <a:prstGeom prst="roundRect">
            <a:avLst>
              <a:gd name="adj" fmla="val 7576"/>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He is transported into an immersive 3D metaverse which presents simulated Digital Twins of the Windmills he is trying to inspect</a:t>
            </a:r>
          </a:p>
        </p:txBody>
      </p:sp>
      <p:sp>
        <p:nvSpPr>
          <p:cNvPr id="11" name="Rectangle: Rounded Corners 10">
            <a:extLst>
              <a:ext uri="{FF2B5EF4-FFF2-40B4-BE49-F238E27FC236}">
                <a16:creationId xmlns:a16="http://schemas.microsoft.com/office/drawing/2014/main" id="{C1873A96-E9D1-459F-B512-145A109888DC}"/>
              </a:ext>
            </a:extLst>
          </p:cNvPr>
          <p:cNvSpPr/>
          <p:nvPr/>
        </p:nvSpPr>
        <p:spPr>
          <a:xfrm>
            <a:off x="6685280" y="3251200"/>
            <a:ext cx="2783840" cy="1838960"/>
          </a:xfrm>
          <a:prstGeom prst="roundRect">
            <a:avLst>
              <a:gd name="adj" fmla="val 7024"/>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Fred selects the first windmill to inspect. He is presented with the exterior view of the windmill which he can zoom, pan and rotate to visualize all views to inspect individual exterior components</a:t>
            </a:r>
          </a:p>
        </p:txBody>
      </p:sp>
      <p:sp>
        <p:nvSpPr>
          <p:cNvPr id="12" name="Rectangle: Rounded Corners 11">
            <a:extLst>
              <a:ext uri="{FF2B5EF4-FFF2-40B4-BE49-F238E27FC236}">
                <a16:creationId xmlns:a16="http://schemas.microsoft.com/office/drawing/2014/main" id="{55CEAC7C-AB05-4F21-B647-7B8C07504DA9}"/>
              </a:ext>
            </a:extLst>
          </p:cNvPr>
          <p:cNvSpPr/>
          <p:nvPr/>
        </p:nvSpPr>
        <p:spPr>
          <a:xfrm>
            <a:off x="3230880" y="3251200"/>
            <a:ext cx="2611120" cy="1838960"/>
          </a:xfrm>
          <a:prstGeom prst="roundRect">
            <a:avLst>
              <a:gd name="adj" fmla="val 7024"/>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500" dirty="0"/>
              <a:t>Fred analyses the structural damage(twisted blade) of the windmill. Fred raises a ticket on EAM and then allots and schedules a resource through ERP and WFM.</a:t>
            </a:r>
          </a:p>
        </p:txBody>
      </p:sp>
      <p:cxnSp>
        <p:nvCxnSpPr>
          <p:cNvPr id="14" name="Straight Arrow Connector 13">
            <a:extLst>
              <a:ext uri="{FF2B5EF4-FFF2-40B4-BE49-F238E27FC236}">
                <a16:creationId xmlns:a16="http://schemas.microsoft.com/office/drawing/2014/main" id="{07FBE392-DA45-4CFA-BC97-1D07ED4E8E5E}"/>
              </a:ext>
            </a:extLst>
          </p:cNvPr>
          <p:cNvCxnSpPr>
            <a:stCxn id="7" idx="3"/>
            <a:endCxn id="8" idx="1"/>
          </p:cNvCxnSpPr>
          <p:nvPr/>
        </p:nvCxnSpPr>
        <p:spPr>
          <a:xfrm>
            <a:off x="5842000" y="1950720"/>
            <a:ext cx="843280" cy="0"/>
          </a:xfrm>
          <a:prstGeom prst="straightConnector1">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B537FD2D-509D-4483-83BD-733863A2F493}"/>
              </a:ext>
            </a:extLst>
          </p:cNvPr>
          <p:cNvCxnSpPr>
            <a:cxnSpLocks/>
            <a:stCxn id="8" idx="3"/>
            <a:endCxn id="11" idx="3"/>
          </p:cNvCxnSpPr>
          <p:nvPr/>
        </p:nvCxnSpPr>
        <p:spPr>
          <a:xfrm>
            <a:off x="9469120" y="1950720"/>
            <a:ext cx="12700" cy="2219960"/>
          </a:xfrm>
          <a:prstGeom prst="curvedConnector3">
            <a:avLst>
              <a:gd name="adj1" fmla="val 9240000"/>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CD8F793-5DF1-4A12-AC87-D2AE799FF51D}"/>
              </a:ext>
            </a:extLst>
          </p:cNvPr>
          <p:cNvCxnSpPr>
            <a:stCxn id="11" idx="1"/>
            <a:endCxn id="12" idx="3"/>
          </p:cNvCxnSpPr>
          <p:nvPr/>
        </p:nvCxnSpPr>
        <p:spPr>
          <a:xfrm flipH="1">
            <a:off x="5842000" y="4170680"/>
            <a:ext cx="843280" cy="0"/>
          </a:xfrm>
          <a:prstGeom prst="straightConnector1">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D58AB2D-F9DB-48FA-B77E-EF40BD72AE53}"/>
              </a:ext>
            </a:extLst>
          </p:cNvPr>
          <p:cNvSpPr txBox="1"/>
          <p:nvPr/>
        </p:nvSpPr>
        <p:spPr>
          <a:xfrm>
            <a:off x="447040" y="223520"/>
            <a:ext cx="6695440" cy="369332"/>
          </a:xfrm>
          <a:prstGeom prst="rect">
            <a:avLst/>
          </a:prstGeom>
          <a:noFill/>
        </p:spPr>
        <p:txBody>
          <a:bodyPr wrap="square" rtlCol="0">
            <a:spAutoFit/>
          </a:bodyPr>
          <a:lstStyle/>
          <a:p>
            <a:r>
              <a:rPr lang="en-IN" dirty="0"/>
              <a:t>Scenario 1 – Exterior Inspection</a:t>
            </a:r>
          </a:p>
        </p:txBody>
      </p:sp>
      <p:pic>
        <p:nvPicPr>
          <p:cNvPr id="3" name="Graphic 2" descr="Wind Turbines outline">
            <a:extLst>
              <a:ext uri="{FF2B5EF4-FFF2-40B4-BE49-F238E27FC236}">
                <a16:creationId xmlns:a16="http://schemas.microsoft.com/office/drawing/2014/main" id="{B783F260-C9B2-49CD-8267-165CF40257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9120" y="378836"/>
            <a:ext cx="1600340" cy="1600340"/>
          </a:xfrm>
          <a:prstGeom prst="rect">
            <a:avLst/>
          </a:prstGeom>
        </p:spPr>
      </p:pic>
      <p:sp>
        <p:nvSpPr>
          <p:cNvPr id="4" name="TextBox 3">
            <a:extLst>
              <a:ext uri="{FF2B5EF4-FFF2-40B4-BE49-F238E27FC236}">
                <a16:creationId xmlns:a16="http://schemas.microsoft.com/office/drawing/2014/main" id="{D2D8B608-8656-4651-967F-88C3BBACF819}"/>
              </a:ext>
            </a:extLst>
          </p:cNvPr>
          <p:cNvSpPr txBox="1"/>
          <p:nvPr/>
        </p:nvSpPr>
        <p:spPr>
          <a:xfrm>
            <a:off x="6553200" y="5409475"/>
            <a:ext cx="5105400" cy="1200329"/>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square" rtlCol="0">
            <a:spAutoFit/>
          </a:bodyPr>
          <a:lstStyle/>
          <a:p>
            <a:pPr marL="171450" indent="-171450">
              <a:buFont typeface="Arial" panose="020B0604020202020204" pitchFamily="34" charset="0"/>
              <a:buChar char="•"/>
            </a:pPr>
            <a:r>
              <a:rPr lang="en-IN" sz="1200" dirty="0">
                <a:effectLst/>
              </a:rPr>
              <a:t>Dimensions (meter or feet)</a:t>
            </a:r>
          </a:p>
          <a:p>
            <a:pPr marL="171450" indent="-171450">
              <a:buFont typeface="Arial" panose="020B0604020202020204" pitchFamily="34" charset="0"/>
              <a:buChar char="•"/>
            </a:pPr>
            <a:r>
              <a:rPr lang="en-IN" sz="1200" dirty="0">
                <a:effectLst/>
              </a:rPr>
              <a:t>Make, Model, OEM, Warranty (if any)</a:t>
            </a:r>
          </a:p>
          <a:p>
            <a:pPr marL="171450" indent="-171450">
              <a:buFont typeface="Arial" panose="020B0604020202020204" pitchFamily="34" charset="0"/>
              <a:buChar char="•"/>
            </a:pPr>
            <a:r>
              <a:rPr lang="en-IN" sz="1200" dirty="0">
                <a:effectLst/>
              </a:rPr>
              <a:t>Rotor Diameter (m), Blade Sweep </a:t>
            </a:r>
            <a:r>
              <a:rPr lang="en-IN" sz="1200" dirty="0"/>
              <a:t>A</a:t>
            </a:r>
            <a:r>
              <a:rPr lang="en-IN" sz="1200" dirty="0">
                <a:effectLst/>
              </a:rPr>
              <a:t>rea (sq. m), Blade Length (m)</a:t>
            </a:r>
          </a:p>
          <a:p>
            <a:pPr marL="171450" indent="-171450">
              <a:buFont typeface="Arial" panose="020B0604020202020204" pitchFamily="34" charset="0"/>
              <a:buChar char="•"/>
            </a:pPr>
            <a:r>
              <a:rPr lang="en-IN" sz="1200" dirty="0">
                <a:effectLst/>
              </a:rPr>
              <a:t>Type of wind generator</a:t>
            </a:r>
          </a:p>
          <a:p>
            <a:pPr marL="171450" indent="-171450">
              <a:buFont typeface="Arial" panose="020B0604020202020204" pitchFamily="34" charset="0"/>
              <a:buChar char="•"/>
            </a:pPr>
            <a:r>
              <a:rPr lang="en-IN" sz="1200" dirty="0">
                <a:effectLst/>
              </a:rPr>
              <a:t>Tower Height (m or ft) </a:t>
            </a:r>
            <a:r>
              <a:rPr lang="en-IN" sz="1200" dirty="0"/>
              <a:t>and</a:t>
            </a:r>
            <a:r>
              <a:rPr lang="en-IN" sz="1200" dirty="0">
                <a:effectLst/>
              </a:rPr>
              <a:t> </a:t>
            </a:r>
            <a:r>
              <a:rPr lang="en-IN" sz="1200" dirty="0"/>
              <a:t>T</a:t>
            </a:r>
            <a:r>
              <a:rPr lang="en-IN" sz="1200" dirty="0">
                <a:effectLst/>
              </a:rPr>
              <a:t>ype (Steel Tubular, Hybrid Lattice)</a:t>
            </a:r>
          </a:p>
          <a:p>
            <a:pPr marL="171450" indent="-171450">
              <a:buFont typeface="Arial" panose="020B0604020202020204" pitchFamily="34" charset="0"/>
              <a:buChar char="•"/>
            </a:pPr>
            <a:r>
              <a:rPr lang="en-IN" sz="1200" dirty="0">
                <a:effectLst/>
              </a:rPr>
              <a:t>Rotational </a:t>
            </a:r>
            <a:r>
              <a:rPr lang="en-IN" sz="1200" dirty="0"/>
              <a:t>S</a:t>
            </a:r>
            <a:r>
              <a:rPr lang="en-IN" sz="1200" dirty="0">
                <a:effectLst/>
              </a:rPr>
              <a:t>peed (rpm)</a:t>
            </a:r>
            <a:endParaRPr lang="en-IN" sz="1200" dirty="0">
              <a:effectLst/>
              <a:latin typeface="Calibri" panose="020F0502020204030204" pitchFamily="34" charset="0"/>
              <a:ea typeface="Calibri" panose="020F0502020204030204" pitchFamily="34" charset="0"/>
            </a:endParaRPr>
          </a:p>
        </p:txBody>
      </p:sp>
      <p:cxnSp>
        <p:nvCxnSpPr>
          <p:cNvPr id="9" name="Straight Connector 8">
            <a:extLst>
              <a:ext uri="{FF2B5EF4-FFF2-40B4-BE49-F238E27FC236}">
                <a16:creationId xmlns:a16="http://schemas.microsoft.com/office/drawing/2014/main" id="{90C5B0CA-5817-4FC8-A4FB-D2049ECB9F67}"/>
              </a:ext>
            </a:extLst>
          </p:cNvPr>
          <p:cNvCxnSpPr/>
          <p:nvPr/>
        </p:nvCxnSpPr>
        <p:spPr>
          <a:xfrm>
            <a:off x="7335520" y="5090160"/>
            <a:ext cx="0" cy="31931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5" name="Picture 2">
            <a:extLst>
              <a:ext uri="{FF2B5EF4-FFF2-40B4-BE49-F238E27FC236}">
                <a16:creationId xmlns:a16="http://schemas.microsoft.com/office/drawing/2014/main" id="{372C6C3A-EE41-43E6-92B1-B6912F2F4C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51760" y="1950720"/>
            <a:ext cx="1867360" cy="28342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91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518A67D-342B-4A49-A9F7-C9240E27139F}"/>
              </a:ext>
            </a:extLst>
          </p:cNvPr>
          <p:cNvSpPr/>
          <p:nvPr/>
        </p:nvSpPr>
        <p:spPr>
          <a:xfrm>
            <a:off x="2874747" y="1058778"/>
            <a:ext cx="2611120" cy="1838960"/>
          </a:xfrm>
          <a:prstGeom prst="roundRect">
            <a:avLst>
              <a:gd name="adj" fmla="val 7576"/>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Fred then clicks on “take me in” and is transported to the windmill interiors where he can now control his 3D avatar to do a virtual inspection of the windmill interior components</a:t>
            </a:r>
          </a:p>
        </p:txBody>
      </p:sp>
      <p:sp>
        <p:nvSpPr>
          <p:cNvPr id="8" name="Rectangle: Rounded Corners 7">
            <a:extLst>
              <a:ext uri="{FF2B5EF4-FFF2-40B4-BE49-F238E27FC236}">
                <a16:creationId xmlns:a16="http://schemas.microsoft.com/office/drawing/2014/main" id="{B7D27858-92B8-40F5-B4C3-BC9B21FF0C74}"/>
              </a:ext>
            </a:extLst>
          </p:cNvPr>
          <p:cNvSpPr/>
          <p:nvPr/>
        </p:nvSpPr>
        <p:spPr>
          <a:xfrm>
            <a:off x="5934511" y="1058778"/>
            <a:ext cx="2783840" cy="1838960"/>
          </a:xfrm>
          <a:prstGeom prst="roundRect">
            <a:avLst>
              <a:gd name="adj" fmla="val 6471"/>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Fred opens the turbine casing and examines the gear box and generator components. </a:t>
            </a:r>
          </a:p>
        </p:txBody>
      </p:sp>
      <p:sp>
        <p:nvSpPr>
          <p:cNvPr id="11" name="Rectangle: Rounded Corners 10">
            <a:extLst>
              <a:ext uri="{FF2B5EF4-FFF2-40B4-BE49-F238E27FC236}">
                <a16:creationId xmlns:a16="http://schemas.microsoft.com/office/drawing/2014/main" id="{C1873A96-E9D1-459F-B512-145A109888DC}"/>
              </a:ext>
            </a:extLst>
          </p:cNvPr>
          <p:cNvSpPr/>
          <p:nvPr/>
        </p:nvSpPr>
        <p:spPr>
          <a:xfrm>
            <a:off x="5934511" y="3111098"/>
            <a:ext cx="2783840" cy="1838960"/>
          </a:xfrm>
          <a:prstGeom prst="roundRect">
            <a:avLst>
              <a:gd name="adj" fmla="val 7024"/>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400" dirty="0">
                <a:effectLst/>
              </a:rPr>
              <a:t>Fred selects either the gear box or generator, and the attributes  are displayed on the panel through </a:t>
            </a:r>
            <a:r>
              <a:rPr lang="en-IN" sz="1400" dirty="0" err="1">
                <a:effectLst/>
              </a:rPr>
              <a:t>scada</a:t>
            </a:r>
            <a:r>
              <a:rPr lang="en-IN" sz="1400" dirty="0">
                <a:effectLst/>
              </a:rPr>
              <a:t> , e.g. </a:t>
            </a:r>
            <a:r>
              <a:rPr lang="en-IN" sz="1400" dirty="0"/>
              <a:t>gear box temp, bearing vibration </a:t>
            </a:r>
            <a:r>
              <a:rPr lang="en-IN" sz="1400" dirty="0">
                <a:effectLst/>
              </a:rPr>
              <a:t>, generator output (KW or MW), generator voltage (V)</a:t>
            </a:r>
            <a:endParaRPr lang="en-IN" sz="1400" dirty="0">
              <a:effectLst/>
              <a:latin typeface="Calibri" panose="020F0502020204030204" pitchFamily="34" charset="0"/>
              <a:ea typeface="Calibri" panose="020F0502020204030204" pitchFamily="34" charset="0"/>
            </a:endParaRPr>
          </a:p>
        </p:txBody>
      </p:sp>
      <p:sp>
        <p:nvSpPr>
          <p:cNvPr id="12" name="Rectangle: Rounded Corners 11">
            <a:extLst>
              <a:ext uri="{FF2B5EF4-FFF2-40B4-BE49-F238E27FC236}">
                <a16:creationId xmlns:a16="http://schemas.microsoft.com/office/drawing/2014/main" id="{55CEAC7C-AB05-4F21-B647-7B8C07504DA9}"/>
              </a:ext>
            </a:extLst>
          </p:cNvPr>
          <p:cNvSpPr/>
          <p:nvPr/>
        </p:nvSpPr>
        <p:spPr>
          <a:xfrm>
            <a:off x="2874747" y="3111098"/>
            <a:ext cx="2611120" cy="1838960"/>
          </a:xfrm>
          <a:prstGeom prst="roundRect">
            <a:avLst>
              <a:gd name="adj" fmla="val 7024"/>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Fred discovers that the gear box temperature is beyond acceptable limits and raises an alarm on EAM. Mike receives the alert and joins the metaverse session.</a:t>
            </a:r>
          </a:p>
        </p:txBody>
      </p:sp>
      <p:cxnSp>
        <p:nvCxnSpPr>
          <p:cNvPr id="14" name="Straight Arrow Connector 13">
            <a:extLst>
              <a:ext uri="{FF2B5EF4-FFF2-40B4-BE49-F238E27FC236}">
                <a16:creationId xmlns:a16="http://schemas.microsoft.com/office/drawing/2014/main" id="{07FBE392-DA45-4CFA-BC97-1D07ED4E8E5E}"/>
              </a:ext>
            </a:extLst>
          </p:cNvPr>
          <p:cNvCxnSpPr>
            <a:cxnSpLocks/>
            <a:stCxn id="7" idx="3"/>
            <a:endCxn id="8" idx="1"/>
          </p:cNvCxnSpPr>
          <p:nvPr/>
        </p:nvCxnSpPr>
        <p:spPr>
          <a:xfrm>
            <a:off x="5485867" y="1978258"/>
            <a:ext cx="448644" cy="0"/>
          </a:xfrm>
          <a:prstGeom prst="straightConnector1">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B537FD2D-509D-4483-83BD-733863A2F493}"/>
              </a:ext>
            </a:extLst>
          </p:cNvPr>
          <p:cNvCxnSpPr>
            <a:cxnSpLocks/>
            <a:stCxn id="8" idx="3"/>
            <a:endCxn id="11" idx="3"/>
          </p:cNvCxnSpPr>
          <p:nvPr/>
        </p:nvCxnSpPr>
        <p:spPr>
          <a:xfrm>
            <a:off x="8718351" y="1978258"/>
            <a:ext cx="12700" cy="2052320"/>
          </a:xfrm>
          <a:prstGeom prst="curvedConnector3">
            <a:avLst>
              <a:gd name="adj1" fmla="val 6120000"/>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CD8F793-5DF1-4A12-AC87-D2AE799FF51D}"/>
              </a:ext>
            </a:extLst>
          </p:cNvPr>
          <p:cNvCxnSpPr>
            <a:cxnSpLocks/>
            <a:stCxn id="11" idx="1"/>
            <a:endCxn id="12" idx="3"/>
          </p:cNvCxnSpPr>
          <p:nvPr/>
        </p:nvCxnSpPr>
        <p:spPr>
          <a:xfrm flipH="1">
            <a:off x="5485867" y="4030578"/>
            <a:ext cx="448644" cy="0"/>
          </a:xfrm>
          <a:prstGeom prst="straightConnector1">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D58AB2D-F9DB-48FA-B77E-EF40BD72AE53}"/>
              </a:ext>
            </a:extLst>
          </p:cNvPr>
          <p:cNvSpPr txBox="1"/>
          <p:nvPr/>
        </p:nvSpPr>
        <p:spPr>
          <a:xfrm>
            <a:off x="447040" y="223520"/>
            <a:ext cx="6695440" cy="369332"/>
          </a:xfrm>
          <a:prstGeom prst="rect">
            <a:avLst/>
          </a:prstGeom>
          <a:noFill/>
        </p:spPr>
        <p:txBody>
          <a:bodyPr wrap="square" rtlCol="0">
            <a:spAutoFit/>
          </a:bodyPr>
          <a:lstStyle/>
          <a:p>
            <a:r>
              <a:rPr lang="en-IN" dirty="0"/>
              <a:t>Scenario 2 – Interior Inspection 1</a:t>
            </a:r>
          </a:p>
        </p:txBody>
      </p:sp>
      <p:sp>
        <p:nvSpPr>
          <p:cNvPr id="28" name="Rectangle: Rounded Corners 27">
            <a:extLst>
              <a:ext uri="{FF2B5EF4-FFF2-40B4-BE49-F238E27FC236}">
                <a16:creationId xmlns:a16="http://schemas.microsoft.com/office/drawing/2014/main" id="{34911696-2F2C-44FD-857E-1DCB9B9B121F}"/>
              </a:ext>
            </a:extLst>
          </p:cNvPr>
          <p:cNvSpPr/>
          <p:nvPr/>
        </p:nvSpPr>
        <p:spPr>
          <a:xfrm>
            <a:off x="2874747" y="5187296"/>
            <a:ext cx="6238240" cy="1201922"/>
          </a:xfrm>
          <a:prstGeom prst="roundRect">
            <a:avLst>
              <a:gd name="adj" fmla="val 7024"/>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Mike analyses the issue at hand and then advises the rectification steps to Fred. Fred raises a ticket on EAM and then allots and schedules a resource through ERP and WFM.</a:t>
            </a:r>
          </a:p>
        </p:txBody>
      </p:sp>
      <p:cxnSp>
        <p:nvCxnSpPr>
          <p:cNvPr id="30" name="Connector: Curved 29">
            <a:extLst>
              <a:ext uri="{FF2B5EF4-FFF2-40B4-BE49-F238E27FC236}">
                <a16:creationId xmlns:a16="http://schemas.microsoft.com/office/drawing/2014/main" id="{8CF892D3-20F5-4D4B-A1EA-915760BEDB2C}"/>
              </a:ext>
            </a:extLst>
          </p:cNvPr>
          <p:cNvCxnSpPr>
            <a:cxnSpLocks/>
            <a:stCxn id="12" idx="1"/>
            <a:endCxn id="28" idx="1"/>
          </p:cNvCxnSpPr>
          <p:nvPr/>
        </p:nvCxnSpPr>
        <p:spPr>
          <a:xfrm rot="10800000" flipV="1">
            <a:off x="2874747" y="4030577"/>
            <a:ext cx="12700" cy="1757679"/>
          </a:xfrm>
          <a:prstGeom prst="curvedConnector3">
            <a:avLst>
              <a:gd name="adj1" fmla="val 5080000"/>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6" name="Picture 35" descr="Diagram&#10;&#10;Description automatically generated">
            <a:extLst>
              <a:ext uri="{FF2B5EF4-FFF2-40B4-BE49-F238E27FC236}">
                <a16:creationId xmlns:a16="http://schemas.microsoft.com/office/drawing/2014/main" id="{73C0F574-6CEE-4F45-B4AE-5A771D442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1841" y="354358"/>
            <a:ext cx="2468504" cy="1246120"/>
          </a:xfrm>
          <a:prstGeom prst="rect">
            <a:avLst/>
          </a:prstGeom>
        </p:spPr>
      </p:pic>
      <p:pic>
        <p:nvPicPr>
          <p:cNvPr id="15" name="Picture 2">
            <a:extLst>
              <a:ext uri="{FF2B5EF4-FFF2-40B4-BE49-F238E27FC236}">
                <a16:creationId xmlns:a16="http://schemas.microsoft.com/office/drawing/2014/main" id="{B8415CEA-EA15-43AE-822B-1F04457AC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9059" y="1949316"/>
            <a:ext cx="1658091" cy="25166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6D6F8305-4C09-48C6-AD21-F6F4A202A1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033" r="13907"/>
          <a:stretch/>
        </p:blipFill>
        <p:spPr bwMode="auto">
          <a:xfrm>
            <a:off x="9689513" y="2046961"/>
            <a:ext cx="2308822" cy="21989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6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518A67D-342B-4A49-A9F7-C9240E27139F}"/>
              </a:ext>
            </a:extLst>
          </p:cNvPr>
          <p:cNvSpPr/>
          <p:nvPr/>
        </p:nvSpPr>
        <p:spPr>
          <a:xfrm>
            <a:off x="2874747" y="1001026"/>
            <a:ext cx="2611120" cy="1838960"/>
          </a:xfrm>
          <a:prstGeom prst="roundRect">
            <a:avLst>
              <a:gd name="adj" fmla="val 7576"/>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Fred notices that there is an anomaly in the bearing vibrations – the vibrations are way beyond the permissible range</a:t>
            </a:r>
          </a:p>
        </p:txBody>
      </p:sp>
      <p:sp>
        <p:nvSpPr>
          <p:cNvPr id="8" name="Rectangle: Rounded Corners 7">
            <a:extLst>
              <a:ext uri="{FF2B5EF4-FFF2-40B4-BE49-F238E27FC236}">
                <a16:creationId xmlns:a16="http://schemas.microsoft.com/office/drawing/2014/main" id="{B7D27858-92B8-40F5-B4C3-BC9B21FF0C74}"/>
              </a:ext>
            </a:extLst>
          </p:cNvPr>
          <p:cNvSpPr/>
          <p:nvPr/>
        </p:nvSpPr>
        <p:spPr>
          <a:xfrm>
            <a:off x="5934511" y="1001026"/>
            <a:ext cx="2783840" cy="1838960"/>
          </a:xfrm>
          <a:prstGeom prst="roundRect">
            <a:avLst>
              <a:gd name="adj" fmla="val 6471"/>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400" dirty="0"/>
              <a:t>Fred discusses on the issue with Mike (both the avatars interact with each other through voice and 3D interactions). Mike points out that this is a critical issue and suggests that they connect to an asset expert.</a:t>
            </a:r>
          </a:p>
        </p:txBody>
      </p:sp>
      <p:sp>
        <p:nvSpPr>
          <p:cNvPr id="11" name="Rectangle: Rounded Corners 10">
            <a:extLst>
              <a:ext uri="{FF2B5EF4-FFF2-40B4-BE49-F238E27FC236}">
                <a16:creationId xmlns:a16="http://schemas.microsoft.com/office/drawing/2014/main" id="{C1873A96-E9D1-459F-B512-145A109888DC}"/>
              </a:ext>
            </a:extLst>
          </p:cNvPr>
          <p:cNvSpPr/>
          <p:nvPr/>
        </p:nvSpPr>
        <p:spPr>
          <a:xfrm>
            <a:off x="5934511" y="3053346"/>
            <a:ext cx="2783840" cy="1838960"/>
          </a:xfrm>
          <a:prstGeom prst="roundRect">
            <a:avLst>
              <a:gd name="adj" fmla="val 7024"/>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effectLst/>
                <a:latin typeface="Calibri" panose="020F0502020204030204" pitchFamily="34" charset="0"/>
                <a:ea typeface="Calibri" panose="020F0502020204030204" pitchFamily="34" charset="0"/>
              </a:rPr>
              <a:t>Mike initiates a </a:t>
            </a:r>
            <a:r>
              <a:rPr lang="en-IN" sz="1600" dirty="0">
                <a:latin typeface="Calibri" panose="020F0502020204030204" pitchFamily="34" charset="0"/>
                <a:ea typeface="Calibri" panose="020F0502020204030204" pitchFamily="34" charset="0"/>
              </a:rPr>
              <a:t>call and adds Abraham into the metaverse. Abraham joins with his avatar and analyses the situation. Abraham then advises on the rectification steps.</a:t>
            </a:r>
            <a:endParaRPr lang="en-IN" sz="1600" dirty="0">
              <a:effectLst/>
              <a:latin typeface="Calibri" panose="020F0502020204030204" pitchFamily="34" charset="0"/>
              <a:ea typeface="Calibri" panose="020F0502020204030204" pitchFamily="34" charset="0"/>
            </a:endParaRPr>
          </a:p>
        </p:txBody>
      </p:sp>
      <p:sp>
        <p:nvSpPr>
          <p:cNvPr id="12" name="Rectangle: Rounded Corners 11">
            <a:extLst>
              <a:ext uri="{FF2B5EF4-FFF2-40B4-BE49-F238E27FC236}">
                <a16:creationId xmlns:a16="http://schemas.microsoft.com/office/drawing/2014/main" id="{55CEAC7C-AB05-4F21-B647-7B8C07504DA9}"/>
              </a:ext>
            </a:extLst>
          </p:cNvPr>
          <p:cNvSpPr/>
          <p:nvPr/>
        </p:nvSpPr>
        <p:spPr>
          <a:xfrm>
            <a:off x="2874747" y="3053346"/>
            <a:ext cx="2611120" cy="1838960"/>
          </a:xfrm>
          <a:prstGeom prst="roundRect">
            <a:avLst>
              <a:gd name="adj" fmla="val 7024"/>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Fred raises a ticket on EAM and then allots and schedules a resource through ERP and WFM.</a:t>
            </a:r>
          </a:p>
        </p:txBody>
      </p:sp>
      <p:cxnSp>
        <p:nvCxnSpPr>
          <p:cNvPr id="14" name="Straight Arrow Connector 13">
            <a:extLst>
              <a:ext uri="{FF2B5EF4-FFF2-40B4-BE49-F238E27FC236}">
                <a16:creationId xmlns:a16="http://schemas.microsoft.com/office/drawing/2014/main" id="{07FBE392-DA45-4CFA-BC97-1D07ED4E8E5E}"/>
              </a:ext>
            </a:extLst>
          </p:cNvPr>
          <p:cNvCxnSpPr>
            <a:cxnSpLocks/>
            <a:stCxn id="7" idx="3"/>
            <a:endCxn id="8" idx="1"/>
          </p:cNvCxnSpPr>
          <p:nvPr/>
        </p:nvCxnSpPr>
        <p:spPr>
          <a:xfrm>
            <a:off x="5485867" y="1920506"/>
            <a:ext cx="448644" cy="0"/>
          </a:xfrm>
          <a:prstGeom prst="straightConnector1">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B537FD2D-509D-4483-83BD-733863A2F493}"/>
              </a:ext>
            </a:extLst>
          </p:cNvPr>
          <p:cNvCxnSpPr>
            <a:cxnSpLocks/>
            <a:stCxn id="8" idx="3"/>
            <a:endCxn id="11" idx="3"/>
          </p:cNvCxnSpPr>
          <p:nvPr/>
        </p:nvCxnSpPr>
        <p:spPr>
          <a:xfrm>
            <a:off x="8718351" y="1920506"/>
            <a:ext cx="12700" cy="2052320"/>
          </a:xfrm>
          <a:prstGeom prst="curvedConnector3">
            <a:avLst>
              <a:gd name="adj1" fmla="val 6120000"/>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CD8F793-5DF1-4A12-AC87-D2AE799FF51D}"/>
              </a:ext>
            </a:extLst>
          </p:cNvPr>
          <p:cNvCxnSpPr>
            <a:cxnSpLocks/>
            <a:stCxn id="11" idx="1"/>
            <a:endCxn id="12" idx="3"/>
          </p:cNvCxnSpPr>
          <p:nvPr/>
        </p:nvCxnSpPr>
        <p:spPr>
          <a:xfrm flipH="1">
            <a:off x="5485867" y="3972826"/>
            <a:ext cx="448644" cy="0"/>
          </a:xfrm>
          <a:prstGeom prst="straightConnector1">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D58AB2D-F9DB-48FA-B77E-EF40BD72AE53}"/>
              </a:ext>
            </a:extLst>
          </p:cNvPr>
          <p:cNvSpPr txBox="1"/>
          <p:nvPr/>
        </p:nvSpPr>
        <p:spPr>
          <a:xfrm>
            <a:off x="447040" y="223520"/>
            <a:ext cx="6695440" cy="369332"/>
          </a:xfrm>
          <a:prstGeom prst="rect">
            <a:avLst/>
          </a:prstGeom>
          <a:noFill/>
        </p:spPr>
        <p:txBody>
          <a:bodyPr wrap="square" rtlCol="0">
            <a:spAutoFit/>
          </a:bodyPr>
          <a:lstStyle/>
          <a:p>
            <a:r>
              <a:rPr lang="en-IN" dirty="0"/>
              <a:t>Scenario 3 – Interior Inspection 2</a:t>
            </a:r>
          </a:p>
        </p:txBody>
      </p:sp>
      <p:pic>
        <p:nvPicPr>
          <p:cNvPr id="15" name="Picture 2">
            <a:extLst>
              <a:ext uri="{FF2B5EF4-FFF2-40B4-BE49-F238E27FC236}">
                <a16:creationId xmlns:a16="http://schemas.microsoft.com/office/drawing/2014/main" id="{B8415CEA-EA15-43AE-822B-1F04457AC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9059" y="1891564"/>
            <a:ext cx="1658091" cy="25166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6D6F8305-4C09-48C6-AD21-F6F4A202A1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33" r="13907"/>
          <a:stretch/>
        </p:blipFill>
        <p:spPr bwMode="auto">
          <a:xfrm>
            <a:off x="9539210" y="747686"/>
            <a:ext cx="2308822" cy="21989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B7EA69F8-E037-4358-A6CB-EB941C571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0053" y="4310759"/>
            <a:ext cx="2539954" cy="16954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 name="Graphic 3" descr="Gears outline">
            <a:extLst>
              <a:ext uri="{FF2B5EF4-FFF2-40B4-BE49-F238E27FC236}">
                <a16:creationId xmlns:a16="http://schemas.microsoft.com/office/drawing/2014/main" id="{798E278A-A647-4FE7-AA2A-60F3086BB2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60053" y="222809"/>
            <a:ext cx="914400" cy="914400"/>
          </a:xfrm>
          <a:prstGeom prst="rect">
            <a:avLst/>
          </a:prstGeom>
        </p:spPr>
      </p:pic>
      <p:cxnSp>
        <p:nvCxnSpPr>
          <p:cNvPr id="19" name="Straight Arrow Connector 18">
            <a:extLst>
              <a:ext uri="{FF2B5EF4-FFF2-40B4-BE49-F238E27FC236}">
                <a16:creationId xmlns:a16="http://schemas.microsoft.com/office/drawing/2014/main" id="{7C3B7670-1E55-4830-A318-6D3F7E333B19}"/>
              </a:ext>
            </a:extLst>
          </p:cNvPr>
          <p:cNvCxnSpPr>
            <a:cxnSpLocks/>
          </p:cNvCxnSpPr>
          <p:nvPr/>
        </p:nvCxnSpPr>
        <p:spPr>
          <a:xfrm>
            <a:off x="2218265" y="1920506"/>
            <a:ext cx="563347"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274567F2-C1B4-4489-8C3B-3FF0759C0466}"/>
              </a:ext>
            </a:extLst>
          </p:cNvPr>
          <p:cNvCxnSpPr/>
          <p:nvPr/>
        </p:nvCxnSpPr>
        <p:spPr>
          <a:xfrm>
            <a:off x="2726267" y="1921937"/>
            <a:ext cx="1439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2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543A6D-0335-46CF-8420-8EC35B98A59C}"/>
              </a:ext>
            </a:extLst>
          </p:cNvPr>
          <p:cNvSpPr txBox="1"/>
          <p:nvPr/>
        </p:nvSpPr>
        <p:spPr>
          <a:xfrm>
            <a:off x="11761" y="1164561"/>
            <a:ext cx="2225040" cy="369332"/>
          </a:xfrm>
          <a:prstGeom prst="rect">
            <a:avLst/>
          </a:prstGeom>
          <a:noFill/>
        </p:spPr>
        <p:txBody>
          <a:bodyPr wrap="square" rtlCol="0">
            <a:spAutoFit/>
          </a:bodyPr>
          <a:lstStyle/>
          <a:p>
            <a:pPr algn="r"/>
            <a:r>
              <a:rPr lang="en-IN" dirty="0"/>
              <a:t>XR Architect</a:t>
            </a:r>
          </a:p>
        </p:txBody>
      </p:sp>
      <p:sp>
        <p:nvSpPr>
          <p:cNvPr id="3" name="TextBox 2">
            <a:extLst>
              <a:ext uri="{FF2B5EF4-FFF2-40B4-BE49-F238E27FC236}">
                <a16:creationId xmlns:a16="http://schemas.microsoft.com/office/drawing/2014/main" id="{1F095F00-7C90-4421-9FB9-273CD38046BE}"/>
              </a:ext>
            </a:extLst>
          </p:cNvPr>
          <p:cNvSpPr txBox="1"/>
          <p:nvPr/>
        </p:nvSpPr>
        <p:spPr>
          <a:xfrm>
            <a:off x="11761" y="2512547"/>
            <a:ext cx="2225040" cy="369332"/>
          </a:xfrm>
          <a:prstGeom prst="rect">
            <a:avLst/>
          </a:prstGeom>
          <a:noFill/>
        </p:spPr>
        <p:txBody>
          <a:bodyPr wrap="square" rtlCol="0">
            <a:spAutoFit/>
          </a:bodyPr>
          <a:lstStyle/>
          <a:p>
            <a:pPr algn="r"/>
            <a:r>
              <a:rPr lang="en-IN" dirty="0"/>
              <a:t>3D Artist</a:t>
            </a:r>
          </a:p>
        </p:txBody>
      </p:sp>
      <p:sp>
        <p:nvSpPr>
          <p:cNvPr id="4" name="TextBox 3">
            <a:extLst>
              <a:ext uri="{FF2B5EF4-FFF2-40B4-BE49-F238E27FC236}">
                <a16:creationId xmlns:a16="http://schemas.microsoft.com/office/drawing/2014/main" id="{C89EDE79-16B3-4B15-B963-0F75433DC302}"/>
              </a:ext>
            </a:extLst>
          </p:cNvPr>
          <p:cNvSpPr txBox="1"/>
          <p:nvPr/>
        </p:nvSpPr>
        <p:spPr>
          <a:xfrm>
            <a:off x="11761" y="3741906"/>
            <a:ext cx="2225040" cy="369332"/>
          </a:xfrm>
          <a:prstGeom prst="rect">
            <a:avLst/>
          </a:prstGeom>
          <a:noFill/>
        </p:spPr>
        <p:txBody>
          <a:bodyPr wrap="square" rtlCol="0">
            <a:spAutoFit/>
          </a:bodyPr>
          <a:lstStyle/>
          <a:p>
            <a:pPr algn="r"/>
            <a:r>
              <a:rPr lang="en-IN" dirty="0"/>
              <a:t>Sr. Unity Developer 1</a:t>
            </a:r>
          </a:p>
        </p:txBody>
      </p:sp>
      <p:sp>
        <p:nvSpPr>
          <p:cNvPr id="5" name="TextBox 4">
            <a:extLst>
              <a:ext uri="{FF2B5EF4-FFF2-40B4-BE49-F238E27FC236}">
                <a16:creationId xmlns:a16="http://schemas.microsoft.com/office/drawing/2014/main" id="{1C26188A-645B-413F-86C5-4D028596A1EE}"/>
              </a:ext>
            </a:extLst>
          </p:cNvPr>
          <p:cNvSpPr txBox="1"/>
          <p:nvPr/>
        </p:nvSpPr>
        <p:spPr>
          <a:xfrm>
            <a:off x="11761" y="5952513"/>
            <a:ext cx="2225040" cy="369332"/>
          </a:xfrm>
          <a:prstGeom prst="rect">
            <a:avLst/>
          </a:prstGeom>
          <a:noFill/>
        </p:spPr>
        <p:txBody>
          <a:bodyPr wrap="square" rtlCol="0">
            <a:spAutoFit/>
          </a:bodyPr>
          <a:lstStyle/>
          <a:p>
            <a:pPr algn="r"/>
            <a:r>
              <a:rPr lang="en-IN" dirty="0"/>
              <a:t>Unity Developers (2)</a:t>
            </a:r>
          </a:p>
        </p:txBody>
      </p:sp>
      <p:sp>
        <p:nvSpPr>
          <p:cNvPr id="6" name="Rectangle 5">
            <a:extLst>
              <a:ext uri="{FF2B5EF4-FFF2-40B4-BE49-F238E27FC236}">
                <a16:creationId xmlns:a16="http://schemas.microsoft.com/office/drawing/2014/main" id="{C58BFE81-E838-45E0-AC64-0FC13954FB8B}"/>
              </a:ext>
            </a:extLst>
          </p:cNvPr>
          <p:cNvSpPr/>
          <p:nvPr/>
        </p:nvSpPr>
        <p:spPr>
          <a:xfrm>
            <a:off x="2566199" y="340093"/>
            <a:ext cx="508000" cy="314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W1</a:t>
            </a:r>
          </a:p>
        </p:txBody>
      </p:sp>
      <p:sp>
        <p:nvSpPr>
          <p:cNvPr id="7" name="Rectangle 6">
            <a:extLst>
              <a:ext uri="{FF2B5EF4-FFF2-40B4-BE49-F238E27FC236}">
                <a16:creationId xmlns:a16="http://schemas.microsoft.com/office/drawing/2014/main" id="{CD463915-2640-4051-AA8B-988925F893C2}"/>
              </a:ext>
            </a:extLst>
          </p:cNvPr>
          <p:cNvSpPr/>
          <p:nvPr/>
        </p:nvSpPr>
        <p:spPr>
          <a:xfrm>
            <a:off x="3399319" y="340093"/>
            <a:ext cx="508000" cy="314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W2</a:t>
            </a:r>
          </a:p>
        </p:txBody>
      </p:sp>
      <p:sp>
        <p:nvSpPr>
          <p:cNvPr id="10" name="Rectangle 9">
            <a:extLst>
              <a:ext uri="{FF2B5EF4-FFF2-40B4-BE49-F238E27FC236}">
                <a16:creationId xmlns:a16="http://schemas.microsoft.com/office/drawing/2014/main" id="{9C30D8F9-F530-4DF3-AC38-2ABB7EF3B9BE}"/>
              </a:ext>
            </a:extLst>
          </p:cNvPr>
          <p:cNvSpPr/>
          <p:nvPr/>
        </p:nvSpPr>
        <p:spPr>
          <a:xfrm>
            <a:off x="6733939" y="340093"/>
            <a:ext cx="508000" cy="314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W5</a:t>
            </a:r>
          </a:p>
        </p:txBody>
      </p:sp>
      <p:sp>
        <p:nvSpPr>
          <p:cNvPr id="11" name="Rectangle 10">
            <a:extLst>
              <a:ext uri="{FF2B5EF4-FFF2-40B4-BE49-F238E27FC236}">
                <a16:creationId xmlns:a16="http://schemas.microsoft.com/office/drawing/2014/main" id="{C0C3C2DA-EEFF-41EB-AEE2-81570B4025B2}"/>
              </a:ext>
            </a:extLst>
          </p:cNvPr>
          <p:cNvSpPr/>
          <p:nvPr/>
        </p:nvSpPr>
        <p:spPr>
          <a:xfrm>
            <a:off x="7556899" y="340093"/>
            <a:ext cx="508000" cy="314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W6</a:t>
            </a:r>
          </a:p>
        </p:txBody>
      </p:sp>
      <p:sp>
        <p:nvSpPr>
          <p:cNvPr id="12" name="Rectangle 11">
            <a:extLst>
              <a:ext uri="{FF2B5EF4-FFF2-40B4-BE49-F238E27FC236}">
                <a16:creationId xmlns:a16="http://schemas.microsoft.com/office/drawing/2014/main" id="{9DD71127-A9BA-4B5E-951B-A117940DBA9A}"/>
              </a:ext>
            </a:extLst>
          </p:cNvPr>
          <p:cNvSpPr/>
          <p:nvPr/>
        </p:nvSpPr>
        <p:spPr>
          <a:xfrm>
            <a:off x="8369698" y="340093"/>
            <a:ext cx="1092193" cy="311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W7</a:t>
            </a:r>
          </a:p>
        </p:txBody>
      </p:sp>
      <p:sp>
        <p:nvSpPr>
          <p:cNvPr id="13" name="Rectangle 12">
            <a:extLst>
              <a:ext uri="{FF2B5EF4-FFF2-40B4-BE49-F238E27FC236}">
                <a16:creationId xmlns:a16="http://schemas.microsoft.com/office/drawing/2014/main" id="{C5F76690-7E15-4F66-A21A-36C9685C35F4}"/>
              </a:ext>
            </a:extLst>
          </p:cNvPr>
          <p:cNvSpPr/>
          <p:nvPr/>
        </p:nvSpPr>
        <p:spPr>
          <a:xfrm>
            <a:off x="9792099" y="340093"/>
            <a:ext cx="508000" cy="314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W8</a:t>
            </a:r>
          </a:p>
        </p:txBody>
      </p:sp>
      <p:sp>
        <p:nvSpPr>
          <p:cNvPr id="14" name="Rectangle 13">
            <a:extLst>
              <a:ext uri="{FF2B5EF4-FFF2-40B4-BE49-F238E27FC236}">
                <a16:creationId xmlns:a16="http://schemas.microsoft.com/office/drawing/2014/main" id="{D76ACA91-D733-4D0E-9A50-473FE8CD1111}"/>
              </a:ext>
            </a:extLst>
          </p:cNvPr>
          <p:cNvSpPr/>
          <p:nvPr/>
        </p:nvSpPr>
        <p:spPr>
          <a:xfrm>
            <a:off x="10594738" y="340093"/>
            <a:ext cx="1046473" cy="314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W9</a:t>
            </a:r>
          </a:p>
        </p:txBody>
      </p:sp>
      <p:cxnSp>
        <p:nvCxnSpPr>
          <p:cNvPr id="22" name="Straight Connector 21">
            <a:extLst>
              <a:ext uri="{FF2B5EF4-FFF2-40B4-BE49-F238E27FC236}">
                <a16:creationId xmlns:a16="http://schemas.microsoft.com/office/drawing/2014/main" id="{0F452355-82CC-45D4-BDDE-B14149AB8BB2}"/>
              </a:ext>
            </a:extLst>
          </p:cNvPr>
          <p:cNvCxnSpPr/>
          <p:nvPr/>
        </p:nvCxnSpPr>
        <p:spPr>
          <a:xfrm>
            <a:off x="1245399" y="2046973"/>
            <a:ext cx="9509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EC0D7A-69EA-41D2-8128-715328D9BF57}"/>
              </a:ext>
            </a:extLst>
          </p:cNvPr>
          <p:cNvCxnSpPr/>
          <p:nvPr/>
        </p:nvCxnSpPr>
        <p:spPr>
          <a:xfrm>
            <a:off x="1245399" y="3306813"/>
            <a:ext cx="9509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9CF86-F758-41DC-BC64-A78C2824A522}"/>
              </a:ext>
            </a:extLst>
          </p:cNvPr>
          <p:cNvCxnSpPr/>
          <p:nvPr/>
        </p:nvCxnSpPr>
        <p:spPr>
          <a:xfrm>
            <a:off x="1245399" y="5527577"/>
            <a:ext cx="950976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8215573-C693-47B9-A345-EFF41499F41F}"/>
              </a:ext>
            </a:extLst>
          </p:cNvPr>
          <p:cNvSpPr txBox="1"/>
          <p:nvPr/>
        </p:nvSpPr>
        <p:spPr>
          <a:xfrm>
            <a:off x="2566199" y="814028"/>
            <a:ext cx="1336038" cy="1169551"/>
          </a:xfrm>
          <a:prstGeom prst="rect">
            <a:avLst/>
          </a:prstGeom>
          <a:noFill/>
        </p:spPr>
        <p:txBody>
          <a:bodyPr wrap="square" rtlCol="0">
            <a:spAutoFit/>
          </a:bodyPr>
          <a:lstStyle/>
          <a:p>
            <a:pPr marL="182563" indent="-182563">
              <a:buFont typeface="Arial" panose="020B0604020202020204" pitchFamily="34" charset="0"/>
              <a:buChar char="•"/>
            </a:pPr>
            <a:r>
              <a:rPr lang="en-IN" sz="1000" dirty="0"/>
              <a:t>Initial Discovery</a:t>
            </a:r>
          </a:p>
          <a:p>
            <a:pPr marL="182563" indent="-182563">
              <a:buFont typeface="Arial" panose="020B0604020202020204" pitchFamily="34" charset="0"/>
              <a:buChar char="•"/>
            </a:pPr>
            <a:r>
              <a:rPr lang="en-IN" sz="1000" dirty="0"/>
              <a:t>Storyboarding</a:t>
            </a:r>
          </a:p>
          <a:p>
            <a:pPr marL="182563" indent="-182563">
              <a:buFont typeface="Arial" panose="020B0604020202020204" pitchFamily="34" charset="0"/>
              <a:buChar char="•"/>
            </a:pPr>
            <a:r>
              <a:rPr lang="en-IN" sz="1000" dirty="0"/>
              <a:t>Technical Architecture and Design</a:t>
            </a:r>
          </a:p>
          <a:p>
            <a:pPr marL="182563" indent="-182563">
              <a:buFont typeface="Arial" panose="020B0604020202020204" pitchFamily="34" charset="0"/>
              <a:buChar char="•"/>
            </a:pPr>
            <a:r>
              <a:rPr lang="en-IN" sz="1000" dirty="0"/>
              <a:t>Environment and Team Setup</a:t>
            </a:r>
          </a:p>
        </p:txBody>
      </p:sp>
      <p:cxnSp>
        <p:nvCxnSpPr>
          <p:cNvPr id="28" name="Straight Connector 27">
            <a:extLst>
              <a:ext uri="{FF2B5EF4-FFF2-40B4-BE49-F238E27FC236}">
                <a16:creationId xmlns:a16="http://schemas.microsoft.com/office/drawing/2014/main" id="{39CDA738-EAC5-49D9-AABF-CACA511C582A}"/>
              </a:ext>
            </a:extLst>
          </p:cNvPr>
          <p:cNvCxnSpPr>
            <a:cxnSpLocks/>
          </p:cNvCxnSpPr>
          <p:nvPr/>
        </p:nvCxnSpPr>
        <p:spPr>
          <a:xfrm flipH="1">
            <a:off x="4049550" y="338727"/>
            <a:ext cx="1" cy="630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a:extLst>
              <a:ext uri="{FF2B5EF4-FFF2-40B4-BE49-F238E27FC236}">
                <a16:creationId xmlns:a16="http://schemas.microsoft.com/office/drawing/2014/main" id="{A48A1524-E9CB-4DD1-BD1B-B0227B624FE5}"/>
              </a:ext>
            </a:extLst>
          </p:cNvPr>
          <p:cNvCxnSpPr/>
          <p:nvPr/>
        </p:nvCxnSpPr>
        <p:spPr>
          <a:xfrm flipH="1">
            <a:off x="8212217" y="338727"/>
            <a:ext cx="1" cy="630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CA60AD95-4B58-4F3E-AC36-E9DE40F68EBF}"/>
              </a:ext>
            </a:extLst>
          </p:cNvPr>
          <p:cNvCxnSpPr/>
          <p:nvPr/>
        </p:nvCxnSpPr>
        <p:spPr>
          <a:xfrm flipH="1">
            <a:off x="6589152" y="338727"/>
            <a:ext cx="1" cy="630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01DBB489-91D6-4734-B7CF-DAA7603AFA2F}"/>
              </a:ext>
            </a:extLst>
          </p:cNvPr>
          <p:cNvCxnSpPr/>
          <p:nvPr/>
        </p:nvCxnSpPr>
        <p:spPr>
          <a:xfrm flipH="1">
            <a:off x="10452497" y="343807"/>
            <a:ext cx="1" cy="630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85C1D124-1213-4A7D-922C-2B2CBC470C01}"/>
              </a:ext>
            </a:extLst>
          </p:cNvPr>
          <p:cNvSpPr txBox="1"/>
          <p:nvPr/>
        </p:nvSpPr>
        <p:spPr>
          <a:xfrm>
            <a:off x="4163311" y="1087194"/>
            <a:ext cx="1188302" cy="553998"/>
          </a:xfrm>
          <a:prstGeom prst="rect">
            <a:avLst/>
          </a:prstGeom>
          <a:noFill/>
        </p:spPr>
        <p:txBody>
          <a:bodyPr wrap="square" rtlCol="0">
            <a:spAutoFit/>
          </a:bodyPr>
          <a:lstStyle/>
          <a:p>
            <a:pPr marL="182563" indent="-182563">
              <a:buFont typeface="Arial" panose="020B0604020202020204" pitchFamily="34" charset="0"/>
              <a:buChar char="•"/>
            </a:pPr>
            <a:r>
              <a:rPr lang="en-IN" sz="1000" dirty="0"/>
              <a:t>Data Handling</a:t>
            </a:r>
          </a:p>
          <a:p>
            <a:pPr marL="182563" indent="-182563">
              <a:buFont typeface="Arial" panose="020B0604020202020204" pitchFamily="34" charset="0"/>
              <a:buChar char="•"/>
            </a:pPr>
            <a:r>
              <a:rPr lang="en-IN" sz="1000" dirty="0"/>
              <a:t>Technology Governance</a:t>
            </a:r>
          </a:p>
        </p:txBody>
      </p:sp>
      <p:sp>
        <p:nvSpPr>
          <p:cNvPr id="33" name="TextBox 32">
            <a:extLst>
              <a:ext uri="{FF2B5EF4-FFF2-40B4-BE49-F238E27FC236}">
                <a16:creationId xmlns:a16="http://schemas.microsoft.com/office/drawing/2014/main" id="{FFBFFE01-107A-49D7-8F01-A1944D820F71}"/>
              </a:ext>
            </a:extLst>
          </p:cNvPr>
          <p:cNvSpPr txBox="1"/>
          <p:nvPr/>
        </p:nvSpPr>
        <p:spPr>
          <a:xfrm>
            <a:off x="6703565" y="766187"/>
            <a:ext cx="1330959" cy="1015663"/>
          </a:xfrm>
          <a:prstGeom prst="rect">
            <a:avLst/>
          </a:prstGeom>
          <a:noFill/>
        </p:spPr>
        <p:txBody>
          <a:bodyPr wrap="square" rtlCol="0">
            <a:spAutoFit/>
          </a:bodyPr>
          <a:lstStyle/>
          <a:p>
            <a:pPr marL="182563" indent="-182563">
              <a:buFont typeface="Arial" panose="020B0604020202020204" pitchFamily="34" charset="0"/>
              <a:buChar char="•"/>
            </a:pPr>
            <a:r>
              <a:rPr lang="en-IN" sz="1000" dirty="0">
                <a:solidFill>
                  <a:schemeClr val="bg2">
                    <a:lumMod val="75000"/>
                  </a:schemeClr>
                </a:solidFill>
              </a:rPr>
              <a:t>Multiplayer Interaction Design and Handling</a:t>
            </a:r>
          </a:p>
          <a:p>
            <a:pPr marL="182563" indent="-182563">
              <a:buFont typeface="Arial" panose="020B0604020202020204" pitchFamily="34" charset="0"/>
              <a:buChar char="•"/>
            </a:pPr>
            <a:r>
              <a:rPr lang="en-IN" sz="1000" dirty="0">
                <a:solidFill>
                  <a:schemeClr val="bg2">
                    <a:lumMod val="75000"/>
                  </a:schemeClr>
                </a:solidFill>
              </a:rPr>
              <a:t>Lip Sync Pipeline</a:t>
            </a:r>
          </a:p>
          <a:p>
            <a:pPr marL="182563" indent="-182563">
              <a:buFont typeface="Arial" panose="020B0604020202020204" pitchFamily="34" charset="0"/>
              <a:buChar char="•"/>
            </a:pPr>
            <a:r>
              <a:rPr lang="en-IN" sz="1000" dirty="0">
                <a:solidFill>
                  <a:schemeClr val="bg2">
                    <a:lumMod val="75000"/>
                  </a:schemeClr>
                </a:solidFill>
              </a:rPr>
              <a:t>Human motion handling</a:t>
            </a:r>
          </a:p>
        </p:txBody>
      </p:sp>
      <p:sp>
        <p:nvSpPr>
          <p:cNvPr id="34" name="TextBox 33">
            <a:extLst>
              <a:ext uri="{FF2B5EF4-FFF2-40B4-BE49-F238E27FC236}">
                <a16:creationId xmlns:a16="http://schemas.microsoft.com/office/drawing/2014/main" id="{433B71FB-F5DD-4301-9C28-39C06F462C8F}"/>
              </a:ext>
            </a:extLst>
          </p:cNvPr>
          <p:cNvSpPr txBox="1"/>
          <p:nvPr/>
        </p:nvSpPr>
        <p:spPr>
          <a:xfrm>
            <a:off x="8247775" y="764451"/>
            <a:ext cx="1214116" cy="1015663"/>
          </a:xfrm>
          <a:prstGeom prst="rect">
            <a:avLst/>
          </a:prstGeom>
          <a:noFill/>
        </p:spPr>
        <p:txBody>
          <a:bodyPr wrap="square" rtlCol="0">
            <a:spAutoFit/>
          </a:bodyPr>
          <a:lstStyle/>
          <a:p>
            <a:pPr marL="182563" indent="-182563">
              <a:buFont typeface="Arial" panose="020B0604020202020204" pitchFamily="34" charset="0"/>
              <a:buChar char="•"/>
            </a:pPr>
            <a:r>
              <a:rPr lang="en-IN" sz="1000" dirty="0">
                <a:solidFill>
                  <a:schemeClr val="bg2">
                    <a:lumMod val="75000"/>
                  </a:schemeClr>
                </a:solidFill>
              </a:rPr>
              <a:t>Testing</a:t>
            </a:r>
          </a:p>
          <a:p>
            <a:pPr marL="182563" indent="-182563">
              <a:buFont typeface="Arial" panose="020B0604020202020204" pitchFamily="34" charset="0"/>
              <a:buChar char="•"/>
            </a:pPr>
            <a:r>
              <a:rPr lang="en-IN" sz="1000" dirty="0">
                <a:solidFill>
                  <a:schemeClr val="bg2">
                    <a:lumMod val="75000"/>
                  </a:schemeClr>
                </a:solidFill>
              </a:rPr>
              <a:t>Preparing for Deployment</a:t>
            </a:r>
          </a:p>
          <a:p>
            <a:pPr marL="182563" indent="-182563">
              <a:buFont typeface="Arial" panose="020B0604020202020204" pitchFamily="34" charset="0"/>
              <a:buChar char="•"/>
            </a:pPr>
            <a:r>
              <a:rPr lang="en-IN" sz="1000" dirty="0">
                <a:solidFill>
                  <a:schemeClr val="bg2">
                    <a:lumMod val="75000"/>
                  </a:schemeClr>
                </a:solidFill>
              </a:rPr>
              <a:t>Technology and 3D art governance</a:t>
            </a:r>
          </a:p>
        </p:txBody>
      </p:sp>
      <p:sp>
        <p:nvSpPr>
          <p:cNvPr id="35" name="TextBox 34">
            <a:extLst>
              <a:ext uri="{FF2B5EF4-FFF2-40B4-BE49-F238E27FC236}">
                <a16:creationId xmlns:a16="http://schemas.microsoft.com/office/drawing/2014/main" id="{A66046D3-3D42-4FBB-9653-4017C8EC4223}"/>
              </a:ext>
            </a:extLst>
          </p:cNvPr>
          <p:cNvSpPr txBox="1"/>
          <p:nvPr/>
        </p:nvSpPr>
        <p:spPr>
          <a:xfrm>
            <a:off x="2556037" y="2339191"/>
            <a:ext cx="1336038" cy="707886"/>
          </a:xfrm>
          <a:prstGeom prst="rect">
            <a:avLst/>
          </a:prstGeom>
          <a:noFill/>
        </p:spPr>
        <p:txBody>
          <a:bodyPr wrap="square" rtlCol="0">
            <a:spAutoFit/>
          </a:bodyPr>
          <a:lstStyle/>
          <a:p>
            <a:pPr marL="182563" indent="-182563">
              <a:buFont typeface="Arial" panose="020B0604020202020204" pitchFamily="34" charset="0"/>
              <a:buChar char="•"/>
            </a:pPr>
            <a:r>
              <a:rPr lang="en-IN" sz="1000" dirty="0"/>
              <a:t>Blueprinting</a:t>
            </a:r>
          </a:p>
          <a:p>
            <a:pPr marL="182563" indent="-182563">
              <a:buFont typeface="Arial" panose="020B0604020202020204" pitchFamily="34" charset="0"/>
              <a:buChar char="•"/>
            </a:pPr>
            <a:r>
              <a:rPr lang="en-IN" sz="1000" dirty="0"/>
              <a:t>Initial 3D Exterior Models</a:t>
            </a:r>
          </a:p>
          <a:p>
            <a:pPr marL="182563" indent="-182563">
              <a:buFont typeface="Arial" panose="020B0604020202020204" pitchFamily="34" charset="0"/>
              <a:buChar char="•"/>
            </a:pPr>
            <a:r>
              <a:rPr lang="en-IN" sz="1000" dirty="0"/>
              <a:t>2D Assets</a:t>
            </a:r>
          </a:p>
        </p:txBody>
      </p:sp>
      <p:sp>
        <p:nvSpPr>
          <p:cNvPr id="36" name="TextBox 35">
            <a:extLst>
              <a:ext uri="{FF2B5EF4-FFF2-40B4-BE49-F238E27FC236}">
                <a16:creationId xmlns:a16="http://schemas.microsoft.com/office/drawing/2014/main" id="{8F18120E-5C32-44DC-814A-20013C2697C9}"/>
              </a:ext>
            </a:extLst>
          </p:cNvPr>
          <p:cNvSpPr txBox="1"/>
          <p:nvPr/>
        </p:nvSpPr>
        <p:spPr>
          <a:xfrm>
            <a:off x="4140999" y="2410672"/>
            <a:ext cx="2333845" cy="553998"/>
          </a:xfrm>
          <a:prstGeom prst="rect">
            <a:avLst/>
          </a:prstGeom>
          <a:noFill/>
        </p:spPr>
        <p:txBody>
          <a:bodyPr wrap="square" rtlCol="0">
            <a:spAutoFit/>
          </a:bodyPr>
          <a:lstStyle/>
          <a:p>
            <a:pPr marL="182563" indent="-182563">
              <a:buFont typeface="Arial" panose="020B0604020202020204" pitchFamily="34" charset="0"/>
              <a:buChar char="•"/>
            </a:pPr>
            <a:r>
              <a:rPr lang="en-IN" sz="1000" dirty="0"/>
              <a:t>Texturing, Material Design</a:t>
            </a:r>
          </a:p>
          <a:p>
            <a:pPr marL="182563" indent="-182563">
              <a:buFont typeface="Arial" panose="020B0604020202020204" pitchFamily="34" charset="0"/>
              <a:buChar char="•"/>
            </a:pPr>
            <a:r>
              <a:rPr lang="en-IN" sz="1000" dirty="0"/>
              <a:t>Exterior Windmill animations</a:t>
            </a:r>
          </a:p>
          <a:p>
            <a:pPr marL="182563" indent="-182563">
              <a:buFont typeface="Arial" panose="020B0604020202020204" pitchFamily="34" charset="0"/>
              <a:buChar char="•"/>
            </a:pPr>
            <a:r>
              <a:rPr lang="en-IN" sz="1000" dirty="0"/>
              <a:t>3D Environment Setup</a:t>
            </a:r>
          </a:p>
        </p:txBody>
      </p:sp>
      <p:sp>
        <p:nvSpPr>
          <p:cNvPr id="37" name="TextBox 36">
            <a:extLst>
              <a:ext uri="{FF2B5EF4-FFF2-40B4-BE49-F238E27FC236}">
                <a16:creationId xmlns:a16="http://schemas.microsoft.com/office/drawing/2014/main" id="{95931787-DB78-42C3-8D9A-00B526ACC32F}"/>
              </a:ext>
            </a:extLst>
          </p:cNvPr>
          <p:cNvSpPr txBox="1"/>
          <p:nvPr/>
        </p:nvSpPr>
        <p:spPr>
          <a:xfrm>
            <a:off x="6698375" y="2338191"/>
            <a:ext cx="1422394" cy="707886"/>
          </a:xfrm>
          <a:prstGeom prst="rect">
            <a:avLst/>
          </a:prstGeom>
          <a:noFill/>
        </p:spPr>
        <p:txBody>
          <a:bodyPr wrap="square" rtlCol="0">
            <a:spAutoFit/>
          </a:bodyPr>
          <a:lstStyle/>
          <a:p>
            <a:pPr marL="182563" indent="-182563">
              <a:buFont typeface="Arial" panose="020B0604020202020204" pitchFamily="34" charset="0"/>
              <a:buChar char="•"/>
            </a:pPr>
            <a:r>
              <a:rPr lang="en-IN" sz="1000" dirty="0"/>
              <a:t>Lighting, Compositing</a:t>
            </a:r>
          </a:p>
          <a:p>
            <a:pPr marL="182563" indent="-182563">
              <a:buFont typeface="Arial" panose="020B0604020202020204" pitchFamily="34" charset="0"/>
              <a:buChar char="•"/>
            </a:pPr>
            <a:r>
              <a:rPr lang="en-IN" sz="1000" dirty="0"/>
              <a:t>Avatar Design and Animation</a:t>
            </a:r>
          </a:p>
        </p:txBody>
      </p:sp>
      <p:sp>
        <p:nvSpPr>
          <p:cNvPr id="38" name="TextBox 37">
            <a:extLst>
              <a:ext uri="{FF2B5EF4-FFF2-40B4-BE49-F238E27FC236}">
                <a16:creationId xmlns:a16="http://schemas.microsoft.com/office/drawing/2014/main" id="{564C42A8-8F33-46DD-AC6F-46E9CD497B8C}"/>
              </a:ext>
            </a:extLst>
          </p:cNvPr>
          <p:cNvSpPr txBox="1"/>
          <p:nvPr/>
        </p:nvSpPr>
        <p:spPr>
          <a:xfrm>
            <a:off x="8247775" y="2096538"/>
            <a:ext cx="1173466" cy="1169551"/>
          </a:xfrm>
          <a:prstGeom prst="rect">
            <a:avLst/>
          </a:prstGeom>
          <a:noFill/>
        </p:spPr>
        <p:txBody>
          <a:bodyPr wrap="square" rtlCol="0">
            <a:spAutoFit/>
          </a:bodyPr>
          <a:lstStyle/>
          <a:p>
            <a:pPr marL="182563" indent="-182563">
              <a:buFont typeface="Arial" panose="020B0604020202020204" pitchFamily="34" charset="0"/>
              <a:buChar char="•"/>
            </a:pPr>
            <a:r>
              <a:rPr lang="en-IN" sz="1000" dirty="0"/>
              <a:t>Model Refinements</a:t>
            </a:r>
          </a:p>
          <a:p>
            <a:pPr marL="182563" indent="-182563">
              <a:buFont typeface="Arial" panose="020B0604020202020204" pitchFamily="34" charset="0"/>
              <a:buChar char="•"/>
            </a:pPr>
            <a:r>
              <a:rPr lang="en-IN" sz="1000" dirty="0"/>
              <a:t>Animation tweaks</a:t>
            </a:r>
          </a:p>
          <a:p>
            <a:pPr marL="182563" indent="-182563">
              <a:buFont typeface="Arial" panose="020B0604020202020204" pitchFamily="34" charset="0"/>
              <a:buChar char="•"/>
            </a:pPr>
            <a:r>
              <a:rPr lang="en-IN" sz="1000" dirty="0"/>
              <a:t>3D Environment changes</a:t>
            </a:r>
          </a:p>
        </p:txBody>
      </p:sp>
      <p:sp>
        <p:nvSpPr>
          <p:cNvPr id="39" name="TextBox 38">
            <a:extLst>
              <a:ext uri="{FF2B5EF4-FFF2-40B4-BE49-F238E27FC236}">
                <a16:creationId xmlns:a16="http://schemas.microsoft.com/office/drawing/2014/main" id="{4026F954-7371-4551-A793-61804B685887}"/>
              </a:ext>
            </a:extLst>
          </p:cNvPr>
          <p:cNvSpPr txBox="1"/>
          <p:nvPr/>
        </p:nvSpPr>
        <p:spPr>
          <a:xfrm>
            <a:off x="4144206" y="3563503"/>
            <a:ext cx="2333845" cy="646331"/>
          </a:xfrm>
          <a:prstGeom prst="rect">
            <a:avLst/>
          </a:prstGeom>
          <a:noFill/>
        </p:spPr>
        <p:txBody>
          <a:bodyPr wrap="square" rtlCol="0">
            <a:spAutoFit/>
          </a:bodyPr>
          <a:lstStyle/>
          <a:p>
            <a:pPr marL="182563" indent="-182563">
              <a:buFont typeface="Arial" panose="020B0604020202020204" pitchFamily="34" charset="0"/>
              <a:buChar char="•"/>
            </a:pPr>
            <a:r>
              <a:rPr lang="en-IN" sz="900" dirty="0"/>
              <a:t>Environment Setup</a:t>
            </a:r>
          </a:p>
          <a:p>
            <a:pPr marL="182563" indent="-182563">
              <a:buFont typeface="Arial" panose="020B0604020202020204" pitchFamily="34" charset="0"/>
              <a:buChar char="•"/>
            </a:pPr>
            <a:r>
              <a:rPr lang="en-IN" sz="900" dirty="0"/>
              <a:t>Data Handling</a:t>
            </a:r>
          </a:p>
          <a:p>
            <a:pPr marL="182563" indent="-182563">
              <a:buFont typeface="Arial" panose="020B0604020202020204" pitchFamily="34" charset="0"/>
              <a:buChar char="•"/>
            </a:pPr>
            <a:r>
              <a:rPr lang="en-IN" sz="900" dirty="0"/>
              <a:t>Real-time IoT Simulator Development</a:t>
            </a:r>
          </a:p>
          <a:p>
            <a:pPr marL="182563" indent="-182563">
              <a:buFont typeface="Arial" panose="020B0604020202020204" pitchFamily="34" charset="0"/>
              <a:buChar char="•"/>
            </a:pPr>
            <a:r>
              <a:rPr lang="en-IN" sz="900" dirty="0"/>
              <a:t>3D Content Integration</a:t>
            </a:r>
          </a:p>
        </p:txBody>
      </p:sp>
      <p:sp>
        <p:nvSpPr>
          <p:cNvPr id="40" name="TextBox 39">
            <a:extLst>
              <a:ext uri="{FF2B5EF4-FFF2-40B4-BE49-F238E27FC236}">
                <a16:creationId xmlns:a16="http://schemas.microsoft.com/office/drawing/2014/main" id="{FDA2CFD8-B03B-45F0-9B39-92F5AA6EBB79}"/>
              </a:ext>
            </a:extLst>
          </p:cNvPr>
          <p:cNvSpPr txBox="1"/>
          <p:nvPr/>
        </p:nvSpPr>
        <p:spPr>
          <a:xfrm>
            <a:off x="6708546" y="3564553"/>
            <a:ext cx="1452876" cy="646331"/>
          </a:xfrm>
          <a:prstGeom prst="rect">
            <a:avLst/>
          </a:prstGeom>
          <a:noFill/>
        </p:spPr>
        <p:txBody>
          <a:bodyPr wrap="square" rtlCol="0">
            <a:spAutoFit/>
          </a:bodyPr>
          <a:lstStyle/>
          <a:p>
            <a:pPr marL="182563" indent="-182563">
              <a:buFont typeface="Arial" panose="020B0604020202020204" pitchFamily="34" charset="0"/>
              <a:buChar char="•"/>
            </a:pPr>
            <a:r>
              <a:rPr lang="en-IN" sz="900" dirty="0"/>
              <a:t>Multiplayer Interactions and Events</a:t>
            </a:r>
          </a:p>
          <a:p>
            <a:pPr marL="182563" indent="-182563">
              <a:buFont typeface="Arial" panose="020B0604020202020204" pitchFamily="34" charset="0"/>
              <a:buChar char="•"/>
            </a:pPr>
            <a:r>
              <a:rPr lang="en-IN" sz="900" dirty="0"/>
              <a:t>Voice Communication</a:t>
            </a:r>
          </a:p>
        </p:txBody>
      </p:sp>
      <p:sp>
        <p:nvSpPr>
          <p:cNvPr id="41" name="TextBox 40">
            <a:extLst>
              <a:ext uri="{FF2B5EF4-FFF2-40B4-BE49-F238E27FC236}">
                <a16:creationId xmlns:a16="http://schemas.microsoft.com/office/drawing/2014/main" id="{60D090A6-4377-41B5-BAE1-CE14CCDABE7B}"/>
              </a:ext>
            </a:extLst>
          </p:cNvPr>
          <p:cNvSpPr txBox="1"/>
          <p:nvPr/>
        </p:nvSpPr>
        <p:spPr>
          <a:xfrm>
            <a:off x="8252863" y="3626853"/>
            <a:ext cx="2123435" cy="646331"/>
          </a:xfrm>
          <a:prstGeom prst="rect">
            <a:avLst/>
          </a:prstGeom>
          <a:noFill/>
        </p:spPr>
        <p:txBody>
          <a:bodyPr wrap="square" rtlCol="0">
            <a:spAutoFit/>
          </a:bodyPr>
          <a:lstStyle/>
          <a:p>
            <a:pPr marL="182563" indent="-182563">
              <a:buFont typeface="Arial" panose="020B0604020202020204" pitchFamily="34" charset="0"/>
              <a:buChar char="•"/>
            </a:pPr>
            <a:r>
              <a:rPr lang="en-IN" sz="900" dirty="0"/>
              <a:t>Human motion handler</a:t>
            </a:r>
          </a:p>
          <a:p>
            <a:pPr marL="182563" indent="-182563">
              <a:buFont typeface="Arial" panose="020B0604020202020204" pitchFamily="34" charset="0"/>
              <a:buChar char="•"/>
            </a:pPr>
            <a:r>
              <a:rPr lang="en-IN" sz="900" dirty="0"/>
              <a:t>Finalized 3D Environment Integration</a:t>
            </a:r>
          </a:p>
          <a:p>
            <a:pPr marL="182563" indent="-182563">
              <a:buFont typeface="Arial" panose="020B0604020202020204" pitchFamily="34" charset="0"/>
              <a:buChar char="•"/>
            </a:pPr>
            <a:r>
              <a:rPr lang="en-IN" sz="900" dirty="0"/>
              <a:t>Housekeeping and Optimizations</a:t>
            </a:r>
          </a:p>
          <a:p>
            <a:pPr marL="182563" indent="-182563">
              <a:buFont typeface="Arial" panose="020B0604020202020204" pitchFamily="34" charset="0"/>
              <a:buChar char="•"/>
            </a:pPr>
            <a:r>
              <a:rPr lang="en-IN" sz="900" dirty="0"/>
              <a:t>Testing</a:t>
            </a:r>
          </a:p>
        </p:txBody>
      </p:sp>
      <p:sp>
        <p:nvSpPr>
          <p:cNvPr id="42" name="TextBox 41">
            <a:extLst>
              <a:ext uri="{FF2B5EF4-FFF2-40B4-BE49-F238E27FC236}">
                <a16:creationId xmlns:a16="http://schemas.microsoft.com/office/drawing/2014/main" id="{6A7B455D-DEAC-4D5B-B960-C2DDDEA6572C}"/>
              </a:ext>
            </a:extLst>
          </p:cNvPr>
          <p:cNvSpPr txBox="1"/>
          <p:nvPr/>
        </p:nvSpPr>
        <p:spPr>
          <a:xfrm>
            <a:off x="10549015" y="3614292"/>
            <a:ext cx="1112514" cy="507831"/>
          </a:xfrm>
          <a:prstGeom prst="rect">
            <a:avLst/>
          </a:prstGeom>
          <a:noFill/>
        </p:spPr>
        <p:txBody>
          <a:bodyPr wrap="square" rtlCol="0">
            <a:spAutoFit/>
          </a:bodyPr>
          <a:lstStyle/>
          <a:p>
            <a:pPr marL="182563" indent="-182563">
              <a:buFont typeface="Arial" panose="020B0604020202020204" pitchFamily="34" charset="0"/>
              <a:buChar char="•"/>
            </a:pPr>
            <a:r>
              <a:rPr lang="en-IN" sz="900" dirty="0"/>
              <a:t>Integration Testing and Deployment</a:t>
            </a:r>
          </a:p>
        </p:txBody>
      </p:sp>
      <p:sp>
        <p:nvSpPr>
          <p:cNvPr id="43" name="TextBox 42">
            <a:extLst>
              <a:ext uri="{FF2B5EF4-FFF2-40B4-BE49-F238E27FC236}">
                <a16:creationId xmlns:a16="http://schemas.microsoft.com/office/drawing/2014/main" id="{C453CD9F-7EE8-4FC9-96EF-442761693C01}"/>
              </a:ext>
            </a:extLst>
          </p:cNvPr>
          <p:cNvSpPr txBox="1"/>
          <p:nvPr/>
        </p:nvSpPr>
        <p:spPr>
          <a:xfrm>
            <a:off x="4146089" y="5797071"/>
            <a:ext cx="2328755" cy="507831"/>
          </a:xfrm>
          <a:prstGeom prst="rect">
            <a:avLst/>
          </a:prstGeom>
          <a:noFill/>
        </p:spPr>
        <p:txBody>
          <a:bodyPr wrap="square" rtlCol="0">
            <a:spAutoFit/>
          </a:bodyPr>
          <a:lstStyle/>
          <a:p>
            <a:pPr marL="182563" indent="-182563">
              <a:buFont typeface="Arial" panose="020B0604020202020204" pitchFamily="34" charset="0"/>
              <a:buChar char="•"/>
            </a:pPr>
            <a:r>
              <a:rPr lang="en-IN" sz="900" dirty="0"/>
              <a:t>Environment Setup</a:t>
            </a:r>
          </a:p>
          <a:p>
            <a:pPr marL="182563" indent="-182563">
              <a:buFont typeface="Arial" panose="020B0604020202020204" pitchFamily="34" charset="0"/>
              <a:buChar char="•"/>
            </a:pPr>
            <a:r>
              <a:rPr lang="en-IN" sz="900" dirty="0"/>
              <a:t>2D UI Setup and Development</a:t>
            </a:r>
          </a:p>
          <a:p>
            <a:pPr marL="182563" indent="-182563">
              <a:buFont typeface="Arial" panose="020B0604020202020204" pitchFamily="34" charset="0"/>
              <a:buChar char="•"/>
            </a:pPr>
            <a:r>
              <a:rPr lang="en-IN" sz="900" dirty="0"/>
              <a:t>Development of Unity scriptable assets</a:t>
            </a:r>
          </a:p>
        </p:txBody>
      </p:sp>
      <p:sp>
        <p:nvSpPr>
          <p:cNvPr id="44" name="TextBox 43">
            <a:extLst>
              <a:ext uri="{FF2B5EF4-FFF2-40B4-BE49-F238E27FC236}">
                <a16:creationId xmlns:a16="http://schemas.microsoft.com/office/drawing/2014/main" id="{08D2C177-EA0E-43B0-A34A-1AFE0F7014F3}"/>
              </a:ext>
            </a:extLst>
          </p:cNvPr>
          <p:cNvSpPr txBox="1"/>
          <p:nvPr/>
        </p:nvSpPr>
        <p:spPr>
          <a:xfrm>
            <a:off x="6662832" y="5558057"/>
            <a:ext cx="1447794" cy="1061829"/>
          </a:xfrm>
          <a:prstGeom prst="rect">
            <a:avLst/>
          </a:prstGeom>
          <a:noFill/>
        </p:spPr>
        <p:txBody>
          <a:bodyPr wrap="square" rtlCol="0">
            <a:spAutoFit/>
          </a:bodyPr>
          <a:lstStyle/>
          <a:p>
            <a:pPr marL="182563" indent="-182563">
              <a:buFont typeface="Arial" panose="020B0604020202020204" pitchFamily="34" charset="0"/>
              <a:buChar char="•"/>
            </a:pPr>
            <a:r>
              <a:rPr lang="en-IN" sz="900" dirty="0"/>
              <a:t>Multiplayer UI, Room Setup and Connection Handling</a:t>
            </a:r>
          </a:p>
          <a:p>
            <a:pPr marL="182563" indent="-182563">
              <a:buFont typeface="Arial" panose="020B0604020202020204" pitchFamily="34" charset="0"/>
              <a:buChar char="•"/>
            </a:pPr>
            <a:r>
              <a:rPr lang="en-IN" sz="900" dirty="0"/>
              <a:t>Avatar animations -integration into Unity</a:t>
            </a:r>
          </a:p>
          <a:p>
            <a:pPr marL="182563" indent="-182563">
              <a:buFont typeface="Arial" panose="020B0604020202020204" pitchFamily="34" charset="0"/>
              <a:buChar char="•"/>
            </a:pPr>
            <a:r>
              <a:rPr lang="en-IN" sz="900" dirty="0"/>
              <a:t>Camera Motion and Transition</a:t>
            </a:r>
          </a:p>
        </p:txBody>
      </p:sp>
      <p:sp>
        <p:nvSpPr>
          <p:cNvPr id="45" name="TextBox 44">
            <a:extLst>
              <a:ext uri="{FF2B5EF4-FFF2-40B4-BE49-F238E27FC236}">
                <a16:creationId xmlns:a16="http://schemas.microsoft.com/office/drawing/2014/main" id="{2D350A3C-7B2B-4756-9967-3E646135CFE6}"/>
              </a:ext>
            </a:extLst>
          </p:cNvPr>
          <p:cNvSpPr txBox="1"/>
          <p:nvPr/>
        </p:nvSpPr>
        <p:spPr>
          <a:xfrm>
            <a:off x="8252870" y="5629346"/>
            <a:ext cx="2057387" cy="646331"/>
          </a:xfrm>
          <a:prstGeom prst="rect">
            <a:avLst/>
          </a:prstGeom>
          <a:noFill/>
        </p:spPr>
        <p:txBody>
          <a:bodyPr wrap="square" rtlCol="0">
            <a:spAutoFit/>
          </a:bodyPr>
          <a:lstStyle/>
          <a:p>
            <a:pPr marL="182563" indent="-182563">
              <a:buFont typeface="Arial" panose="020B0604020202020204" pitchFamily="34" charset="0"/>
              <a:buChar char="•"/>
            </a:pPr>
            <a:r>
              <a:rPr lang="en-IN" sz="900" dirty="0"/>
              <a:t>Sound FX Design</a:t>
            </a:r>
          </a:p>
          <a:p>
            <a:pPr marL="182563" indent="-182563">
              <a:buFont typeface="Arial" panose="020B0604020202020204" pitchFamily="34" charset="0"/>
              <a:buChar char="•"/>
            </a:pPr>
            <a:r>
              <a:rPr lang="en-IN" sz="900" dirty="0"/>
              <a:t>Multimedia Content Integration and Choreography</a:t>
            </a:r>
          </a:p>
          <a:p>
            <a:pPr marL="182563" indent="-182563">
              <a:buFont typeface="Arial" panose="020B0604020202020204" pitchFamily="34" charset="0"/>
              <a:buChar char="•"/>
            </a:pPr>
            <a:r>
              <a:rPr lang="en-IN" sz="900" dirty="0"/>
              <a:t>Dynamic Lighting and Real-time VFX</a:t>
            </a:r>
          </a:p>
        </p:txBody>
      </p:sp>
      <p:sp>
        <p:nvSpPr>
          <p:cNvPr id="46" name="TextBox 45">
            <a:extLst>
              <a:ext uri="{FF2B5EF4-FFF2-40B4-BE49-F238E27FC236}">
                <a16:creationId xmlns:a16="http://schemas.microsoft.com/office/drawing/2014/main" id="{1B83B372-D31A-4E11-8843-5C6B9BC454D6}"/>
              </a:ext>
            </a:extLst>
          </p:cNvPr>
          <p:cNvSpPr txBox="1"/>
          <p:nvPr/>
        </p:nvSpPr>
        <p:spPr>
          <a:xfrm>
            <a:off x="10549015" y="5698597"/>
            <a:ext cx="1112514" cy="507831"/>
          </a:xfrm>
          <a:prstGeom prst="rect">
            <a:avLst/>
          </a:prstGeom>
          <a:noFill/>
        </p:spPr>
        <p:txBody>
          <a:bodyPr wrap="square" rtlCol="0">
            <a:spAutoFit/>
          </a:bodyPr>
          <a:lstStyle/>
          <a:p>
            <a:pPr marL="182563" indent="-182563">
              <a:buFont typeface="Arial" panose="020B0604020202020204" pitchFamily="34" charset="0"/>
              <a:buChar char="•"/>
            </a:pPr>
            <a:r>
              <a:rPr lang="en-IN" sz="900" dirty="0"/>
              <a:t>Integration Testing and Deployment</a:t>
            </a:r>
          </a:p>
        </p:txBody>
      </p:sp>
      <p:cxnSp>
        <p:nvCxnSpPr>
          <p:cNvPr id="47" name="Straight Connector 46">
            <a:extLst>
              <a:ext uri="{FF2B5EF4-FFF2-40B4-BE49-F238E27FC236}">
                <a16:creationId xmlns:a16="http://schemas.microsoft.com/office/drawing/2014/main" id="{BE03A866-9049-48F0-9188-53B335B45682}"/>
              </a:ext>
            </a:extLst>
          </p:cNvPr>
          <p:cNvCxnSpPr/>
          <p:nvPr/>
        </p:nvCxnSpPr>
        <p:spPr>
          <a:xfrm>
            <a:off x="1275871" y="6574057"/>
            <a:ext cx="950976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817D0686-E081-46B2-A7D0-DF10C54B421F}"/>
              </a:ext>
            </a:extLst>
          </p:cNvPr>
          <p:cNvSpPr txBox="1"/>
          <p:nvPr/>
        </p:nvSpPr>
        <p:spPr>
          <a:xfrm>
            <a:off x="3696489" y="62368"/>
            <a:ext cx="706122" cy="261610"/>
          </a:xfrm>
          <a:prstGeom prst="rect">
            <a:avLst/>
          </a:prstGeom>
          <a:noFill/>
        </p:spPr>
        <p:txBody>
          <a:bodyPr wrap="square" rtlCol="0">
            <a:spAutoFit/>
          </a:bodyPr>
          <a:lstStyle/>
          <a:p>
            <a:pPr algn="ctr"/>
            <a:r>
              <a:rPr lang="en-IN" sz="1100" dirty="0"/>
              <a:t>05-Aug</a:t>
            </a:r>
          </a:p>
        </p:txBody>
      </p:sp>
      <p:sp>
        <p:nvSpPr>
          <p:cNvPr id="49" name="TextBox 48">
            <a:extLst>
              <a:ext uri="{FF2B5EF4-FFF2-40B4-BE49-F238E27FC236}">
                <a16:creationId xmlns:a16="http://schemas.microsoft.com/office/drawing/2014/main" id="{8F3789BC-7D2F-4568-A7BB-3C46BB00FDDA}"/>
              </a:ext>
            </a:extLst>
          </p:cNvPr>
          <p:cNvSpPr txBox="1"/>
          <p:nvPr/>
        </p:nvSpPr>
        <p:spPr>
          <a:xfrm>
            <a:off x="6236091" y="62367"/>
            <a:ext cx="706122" cy="261610"/>
          </a:xfrm>
          <a:prstGeom prst="rect">
            <a:avLst/>
          </a:prstGeom>
          <a:noFill/>
        </p:spPr>
        <p:txBody>
          <a:bodyPr wrap="square" rtlCol="0">
            <a:spAutoFit/>
          </a:bodyPr>
          <a:lstStyle/>
          <a:p>
            <a:pPr algn="ctr"/>
            <a:r>
              <a:rPr lang="en-IN" sz="1100" dirty="0"/>
              <a:t>19-Aug</a:t>
            </a:r>
          </a:p>
        </p:txBody>
      </p:sp>
      <p:sp>
        <p:nvSpPr>
          <p:cNvPr id="50" name="TextBox 49">
            <a:extLst>
              <a:ext uri="{FF2B5EF4-FFF2-40B4-BE49-F238E27FC236}">
                <a16:creationId xmlns:a16="http://schemas.microsoft.com/office/drawing/2014/main" id="{0ED44D6A-1410-43ED-B301-E2263258592C}"/>
              </a:ext>
            </a:extLst>
          </p:cNvPr>
          <p:cNvSpPr txBox="1"/>
          <p:nvPr/>
        </p:nvSpPr>
        <p:spPr>
          <a:xfrm>
            <a:off x="7859156" y="62368"/>
            <a:ext cx="706122" cy="261610"/>
          </a:xfrm>
          <a:prstGeom prst="rect">
            <a:avLst/>
          </a:prstGeom>
          <a:noFill/>
        </p:spPr>
        <p:txBody>
          <a:bodyPr wrap="square" rtlCol="0">
            <a:spAutoFit/>
          </a:bodyPr>
          <a:lstStyle/>
          <a:p>
            <a:pPr algn="ctr"/>
            <a:r>
              <a:rPr lang="en-IN" sz="1100" dirty="0"/>
              <a:t>02-Sep</a:t>
            </a:r>
          </a:p>
        </p:txBody>
      </p:sp>
      <p:sp>
        <p:nvSpPr>
          <p:cNvPr id="51" name="TextBox 50">
            <a:extLst>
              <a:ext uri="{FF2B5EF4-FFF2-40B4-BE49-F238E27FC236}">
                <a16:creationId xmlns:a16="http://schemas.microsoft.com/office/drawing/2014/main" id="{83093013-9B54-446F-B677-F3EA7EC90992}"/>
              </a:ext>
            </a:extLst>
          </p:cNvPr>
          <p:cNvSpPr txBox="1"/>
          <p:nvPr/>
        </p:nvSpPr>
        <p:spPr>
          <a:xfrm>
            <a:off x="11501525" y="62367"/>
            <a:ext cx="706122" cy="261610"/>
          </a:xfrm>
          <a:prstGeom prst="rect">
            <a:avLst/>
          </a:prstGeom>
          <a:noFill/>
        </p:spPr>
        <p:txBody>
          <a:bodyPr wrap="square" rtlCol="0">
            <a:spAutoFit/>
          </a:bodyPr>
          <a:lstStyle/>
          <a:p>
            <a:pPr algn="ctr"/>
            <a:r>
              <a:rPr lang="en-IN" sz="1100" dirty="0"/>
              <a:t>26-Sep</a:t>
            </a:r>
          </a:p>
        </p:txBody>
      </p:sp>
      <p:sp>
        <p:nvSpPr>
          <p:cNvPr id="52" name="TextBox 51">
            <a:extLst>
              <a:ext uri="{FF2B5EF4-FFF2-40B4-BE49-F238E27FC236}">
                <a16:creationId xmlns:a16="http://schemas.microsoft.com/office/drawing/2014/main" id="{BC73D27D-8EE1-4C19-A71F-3F086780F5B3}"/>
              </a:ext>
            </a:extLst>
          </p:cNvPr>
          <p:cNvSpPr txBox="1"/>
          <p:nvPr/>
        </p:nvSpPr>
        <p:spPr>
          <a:xfrm>
            <a:off x="10103247" y="62368"/>
            <a:ext cx="706122" cy="261610"/>
          </a:xfrm>
          <a:prstGeom prst="rect">
            <a:avLst/>
          </a:prstGeom>
          <a:noFill/>
        </p:spPr>
        <p:txBody>
          <a:bodyPr wrap="square" rtlCol="0">
            <a:spAutoFit/>
          </a:bodyPr>
          <a:lstStyle/>
          <a:p>
            <a:pPr algn="ctr"/>
            <a:r>
              <a:rPr lang="en-IN" sz="1100" dirty="0"/>
              <a:t>16-Sep</a:t>
            </a:r>
          </a:p>
        </p:txBody>
      </p:sp>
      <p:sp>
        <p:nvSpPr>
          <p:cNvPr id="53" name="Rectangle 52">
            <a:extLst>
              <a:ext uri="{FF2B5EF4-FFF2-40B4-BE49-F238E27FC236}">
                <a16:creationId xmlns:a16="http://schemas.microsoft.com/office/drawing/2014/main" id="{D93F3ECC-B806-45C0-A2E6-A1EBE86E4E28}"/>
              </a:ext>
            </a:extLst>
          </p:cNvPr>
          <p:cNvSpPr/>
          <p:nvPr/>
        </p:nvSpPr>
        <p:spPr>
          <a:xfrm>
            <a:off x="4217206" y="338728"/>
            <a:ext cx="1092193" cy="311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W3</a:t>
            </a:r>
          </a:p>
        </p:txBody>
      </p:sp>
      <p:sp>
        <p:nvSpPr>
          <p:cNvPr id="54" name="Rectangle 53">
            <a:extLst>
              <a:ext uri="{FF2B5EF4-FFF2-40B4-BE49-F238E27FC236}">
                <a16:creationId xmlns:a16="http://schemas.microsoft.com/office/drawing/2014/main" id="{E7F2FD8A-7C81-463C-8072-82D7A9816E73}"/>
              </a:ext>
            </a:extLst>
          </p:cNvPr>
          <p:cNvSpPr/>
          <p:nvPr/>
        </p:nvSpPr>
        <p:spPr>
          <a:xfrm>
            <a:off x="5382651" y="338727"/>
            <a:ext cx="1092193" cy="311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W4</a:t>
            </a:r>
          </a:p>
        </p:txBody>
      </p:sp>
      <p:cxnSp>
        <p:nvCxnSpPr>
          <p:cNvPr id="55" name="Straight Connector 54">
            <a:extLst>
              <a:ext uri="{FF2B5EF4-FFF2-40B4-BE49-F238E27FC236}">
                <a16:creationId xmlns:a16="http://schemas.microsoft.com/office/drawing/2014/main" id="{AA3D3CC2-A874-4009-9403-F9560A6BCBFC}"/>
              </a:ext>
            </a:extLst>
          </p:cNvPr>
          <p:cNvCxnSpPr/>
          <p:nvPr/>
        </p:nvCxnSpPr>
        <p:spPr>
          <a:xfrm>
            <a:off x="1245399" y="4508367"/>
            <a:ext cx="950976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072DA98-D907-4181-B164-034274E0525E}"/>
              </a:ext>
            </a:extLst>
          </p:cNvPr>
          <p:cNvSpPr txBox="1"/>
          <p:nvPr/>
        </p:nvSpPr>
        <p:spPr>
          <a:xfrm>
            <a:off x="11761" y="4809694"/>
            <a:ext cx="2225040" cy="369332"/>
          </a:xfrm>
          <a:prstGeom prst="rect">
            <a:avLst/>
          </a:prstGeom>
          <a:noFill/>
        </p:spPr>
        <p:txBody>
          <a:bodyPr wrap="square" rtlCol="0">
            <a:spAutoFit/>
          </a:bodyPr>
          <a:lstStyle/>
          <a:p>
            <a:pPr algn="r"/>
            <a:r>
              <a:rPr lang="en-IN" dirty="0"/>
              <a:t>Sr. Unity Developer 2</a:t>
            </a:r>
          </a:p>
        </p:txBody>
      </p:sp>
      <p:sp>
        <p:nvSpPr>
          <p:cNvPr id="57" name="TextBox 56">
            <a:extLst>
              <a:ext uri="{FF2B5EF4-FFF2-40B4-BE49-F238E27FC236}">
                <a16:creationId xmlns:a16="http://schemas.microsoft.com/office/drawing/2014/main" id="{B51DB8E7-D1E2-48CF-BA99-7FDBD7B0DBD1}"/>
              </a:ext>
            </a:extLst>
          </p:cNvPr>
          <p:cNvSpPr txBox="1"/>
          <p:nvPr/>
        </p:nvSpPr>
        <p:spPr>
          <a:xfrm>
            <a:off x="5312737" y="758410"/>
            <a:ext cx="1188302" cy="1169551"/>
          </a:xfrm>
          <a:prstGeom prst="rect">
            <a:avLst/>
          </a:prstGeom>
          <a:noFill/>
        </p:spPr>
        <p:txBody>
          <a:bodyPr wrap="square" rtlCol="0">
            <a:spAutoFit/>
          </a:bodyPr>
          <a:lstStyle/>
          <a:p>
            <a:pPr marL="182563" indent="-182563">
              <a:buFont typeface="Arial" panose="020B0604020202020204" pitchFamily="34" charset="0"/>
              <a:buChar char="•"/>
            </a:pPr>
            <a:r>
              <a:rPr lang="en-IN" sz="1000" dirty="0">
                <a:solidFill>
                  <a:schemeClr val="bg2">
                    <a:lumMod val="75000"/>
                  </a:schemeClr>
                </a:solidFill>
              </a:rPr>
              <a:t>Choreographer Design</a:t>
            </a:r>
          </a:p>
          <a:p>
            <a:pPr marL="182563" indent="-182563">
              <a:buFont typeface="Arial" panose="020B0604020202020204" pitchFamily="34" charset="0"/>
              <a:buChar char="•"/>
            </a:pPr>
            <a:r>
              <a:rPr lang="en-IN" sz="1000" dirty="0">
                <a:solidFill>
                  <a:schemeClr val="bg2">
                    <a:lumMod val="75000"/>
                  </a:schemeClr>
                </a:solidFill>
              </a:rPr>
              <a:t>Real-time IoT Data Simulation – Data Adapters and Models</a:t>
            </a:r>
          </a:p>
        </p:txBody>
      </p:sp>
      <p:sp>
        <p:nvSpPr>
          <p:cNvPr id="58" name="TextBox 57">
            <a:extLst>
              <a:ext uri="{FF2B5EF4-FFF2-40B4-BE49-F238E27FC236}">
                <a16:creationId xmlns:a16="http://schemas.microsoft.com/office/drawing/2014/main" id="{5AA53165-480D-45CB-954C-BCC00EB50B3B}"/>
              </a:ext>
            </a:extLst>
          </p:cNvPr>
          <p:cNvSpPr txBox="1"/>
          <p:nvPr/>
        </p:nvSpPr>
        <p:spPr>
          <a:xfrm>
            <a:off x="4144206" y="4750422"/>
            <a:ext cx="2333845" cy="646331"/>
          </a:xfrm>
          <a:prstGeom prst="rect">
            <a:avLst/>
          </a:prstGeom>
          <a:noFill/>
        </p:spPr>
        <p:txBody>
          <a:bodyPr wrap="square" rtlCol="0">
            <a:spAutoFit/>
          </a:bodyPr>
          <a:lstStyle/>
          <a:p>
            <a:pPr marL="182563" indent="-182563">
              <a:buFont typeface="Arial" panose="020B0604020202020204" pitchFamily="34" charset="0"/>
              <a:buChar char="•"/>
            </a:pPr>
            <a:r>
              <a:rPr lang="en-IN" sz="900" dirty="0"/>
              <a:t>Environment Setup</a:t>
            </a:r>
          </a:p>
          <a:p>
            <a:pPr marL="182563" indent="-182563">
              <a:buFont typeface="Arial" panose="020B0604020202020204" pitchFamily="34" charset="0"/>
              <a:buChar char="•"/>
            </a:pPr>
            <a:r>
              <a:rPr lang="en-IN" sz="900" dirty="0"/>
              <a:t>Choreographer Development</a:t>
            </a:r>
          </a:p>
          <a:p>
            <a:pPr marL="182563" indent="-182563">
              <a:buFont typeface="Arial" panose="020B0604020202020204" pitchFamily="34" charset="0"/>
              <a:buChar char="•"/>
            </a:pPr>
            <a:r>
              <a:rPr lang="en-IN" sz="900" dirty="0"/>
              <a:t>3D Content Integration</a:t>
            </a:r>
          </a:p>
          <a:p>
            <a:pPr marL="182563" indent="-182563">
              <a:buFont typeface="Arial" panose="020B0604020202020204" pitchFamily="34" charset="0"/>
              <a:buChar char="•"/>
            </a:pPr>
            <a:r>
              <a:rPr lang="en-IN" sz="900" dirty="0"/>
              <a:t>Environment Composition</a:t>
            </a:r>
          </a:p>
        </p:txBody>
      </p:sp>
      <p:sp>
        <p:nvSpPr>
          <p:cNvPr id="59" name="TextBox 58">
            <a:extLst>
              <a:ext uri="{FF2B5EF4-FFF2-40B4-BE49-F238E27FC236}">
                <a16:creationId xmlns:a16="http://schemas.microsoft.com/office/drawing/2014/main" id="{0DD6C734-B65E-4BD1-B76B-97610227C4D5}"/>
              </a:ext>
            </a:extLst>
          </p:cNvPr>
          <p:cNvSpPr txBox="1"/>
          <p:nvPr/>
        </p:nvSpPr>
        <p:spPr>
          <a:xfrm>
            <a:off x="6699301" y="4805851"/>
            <a:ext cx="1365598" cy="507831"/>
          </a:xfrm>
          <a:prstGeom prst="rect">
            <a:avLst/>
          </a:prstGeom>
          <a:noFill/>
        </p:spPr>
        <p:txBody>
          <a:bodyPr wrap="square">
            <a:spAutoFit/>
          </a:bodyPr>
          <a:lstStyle/>
          <a:p>
            <a:pPr marL="182563" indent="-182563">
              <a:buFont typeface="Arial" panose="020B0604020202020204" pitchFamily="34" charset="0"/>
              <a:buChar char="•"/>
            </a:pPr>
            <a:r>
              <a:rPr lang="en-IN" sz="900" dirty="0"/>
              <a:t>Avatar integration</a:t>
            </a:r>
          </a:p>
          <a:p>
            <a:pPr marL="182563" indent="-182563">
              <a:buFont typeface="Arial" panose="020B0604020202020204" pitchFamily="34" charset="0"/>
              <a:buChar char="•"/>
            </a:pPr>
            <a:r>
              <a:rPr lang="en-IN" sz="900" dirty="0"/>
              <a:t>Lip Sync Pipeline Development</a:t>
            </a:r>
          </a:p>
        </p:txBody>
      </p:sp>
      <p:sp>
        <p:nvSpPr>
          <p:cNvPr id="60" name="TextBox 59">
            <a:extLst>
              <a:ext uri="{FF2B5EF4-FFF2-40B4-BE49-F238E27FC236}">
                <a16:creationId xmlns:a16="http://schemas.microsoft.com/office/drawing/2014/main" id="{8F931018-AC64-4B55-89E5-20E851F38670}"/>
              </a:ext>
            </a:extLst>
          </p:cNvPr>
          <p:cNvSpPr txBox="1"/>
          <p:nvPr/>
        </p:nvSpPr>
        <p:spPr>
          <a:xfrm>
            <a:off x="10561717" y="4805851"/>
            <a:ext cx="1112514" cy="507831"/>
          </a:xfrm>
          <a:prstGeom prst="rect">
            <a:avLst/>
          </a:prstGeom>
          <a:noFill/>
        </p:spPr>
        <p:txBody>
          <a:bodyPr wrap="square" rtlCol="0">
            <a:spAutoFit/>
          </a:bodyPr>
          <a:lstStyle/>
          <a:p>
            <a:pPr marL="182563" indent="-182563">
              <a:buFont typeface="Arial" panose="020B0604020202020204" pitchFamily="34" charset="0"/>
              <a:buChar char="•"/>
            </a:pPr>
            <a:r>
              <a:rPr lang="en-IN" sz="900" dirty="0"/>
              <a:t>Integration Testing and Deployment</a:t>
            </a:r>
          </a:p>
        </p:txBody>
      </p:sp>
      <p:sp>
        <p:nvSpPr>
          <p:cNvPr id="61" name="TextBox 60">
            <a:extLst>
              <a:ext uri="{FF2B5EF4-FFF2-40B4-BE49-F238E27FC236}">
                <a16:creationId xmlns:a16="http://schemas.microsoft.com/office/drawing/2014/main" id="{B235C433-419B-4328-AF86-7114D7AD4395}"/>
              </a:ext>
            </a:extLst>
          </p:cNvPr>
          <p:cNvSpPr txBox="1"/>
          <p:nvPr/>
        </p:nvSpPr>
        <p:spPr>
          <a:xfrm>
            <a:off x="8263013" y="4830853"/>
            <a:ext cx="2123435" cy="507831"/>
          </a:xfrm>
          <a:prstGeom prst="rect">
            <a:avLst/>
          </a:prstGeom>
          <a:noFill/>
        </p:spPr>
        <p:txBody>
          <a:bodyPr wrap="square" rtlCol="0">
            <a:spAutoFit/>
          </a:bodyPr>
          <a:lstStyle/>
          <a:p>
            <a:pPr marL="182563" indent="-182563">
              <a:buFont typeface="Arial" panose="020B0604020202020204" pitchFamily="34" charset="0"/>
              <a:buChar char="•"/>
            </a:pPr>
            <a:r>
              <a:rPr lang="en-IN" sz="900" dirty="0"/>
              <a:t>Post Processing Effects</a:t>
            </a:r>
          </a:p>
          <a:p>
            <a:pPr marL="182563" indent="-182563">
              <a:buFont typeface="Arial" panose="020B0604020202020204" pitchFamily="34" charset="0"/>
              <a:buChar char="•"/>
            </a:pPr>
            <a:r>
              <a:rPr lang="en-IN" sz="900" dirty="0"/>
              <a:t>Housekeeping and Optimizations</a:t>
            </a:r>
          </a:p>
          <a:p>
            <a:pPr marL="182563" indent="-182563">
              <a:buFont typeface="Arial" panose="020B0604020202020204" pitchFamily="34" charset="0"/>
              <a:buChar char="•"/>
            </a:pPr>
            <a:r>
              <a:rPr lang="en-IN" sz="900" dirty="0"/>
              <a:t>Testing</a:t>
            </a:r>
          </a:p>
        </p:txBody>
      </p:sp>
    </p:spTree>
    <p:extLst>
      <p:ext uri="{BB962C8B-B14F-4D97-AF65-F5344CB8AC3E}">
        <p14:creationId xmlns:p14="http://schemas.microsoft.com/office/powerpoint/2010/main" val="629673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63EBE2E2F51F4089AFAFDEB631F618" ma:contentTypeVersion="2" ma:contentTypeDescription="Create a new document." ma:contentTypeScope="" ma:versionID="56d9cea4cc94c6ea8222d3e05f1d8cba">
  <xsd:schema xmlns:xsd="http://www.w3.org/2001/XMLSchema" xmlns:xs="http://www.w3.org/2001/XMLSchema" xmlns:p="http://schemas.microsoft.com/office/2006/metadata/properties" xmlns:ns2="58dbde92-3dde-4c8e-a67a-635dba0b4fd3" targetNamespace="http://schemas.microsoft.com/office/2006/metadata/properties" ma:root="true" ma:fieldsID="0ab4b733e36c00112d6c9c9fdb53132b" ns2:_="">
    <xsd:import namespace="58dbde92-3dde-4c8e-a67a-635dba0b4fd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dbde92-3dde-4c8e-a67a-635dba0b4f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C53841-C9C8-4D57-89C6-5C447FD7C3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dbde92-3dde-4c8e-a67a-635dba0b4f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126FF1-388C-4542-9C71-4DDE1F84426D}">
  <ds:schemaRef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58dbde92-3dde-4c8e-a67a-635dba0b4fd3"/>
    <ds:schemaRef ds:uri="http://www.w3.org/XML/1998/namespace"/>
    <ds:schemaRef ds:uri="http://purl.org/dc/dcmitype/"/>
  </ds:schemaRefs>
</ds:datastoreItem>
</file>

<file path=customXml/itemProps3.xml><?xml version="1.0" encoding="utf-8"?>
<ds:datastoreItem xmlns:ds="http://schemas.openxmlformats.org/officeDocument/2006/customXml" ds:itemID="{6660D0D0-3A04-4D30-9961-04CDC126EC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10530</TotalTime>
  <Words>1133</Words>
  <Application>Microsoft Office PowerPoint</Application>
  <PresentationFormat>Widescreen</PresentationFormat>
  <Paragraphs>173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User Personas (1/2)</vt:lpstr>
      <vt:lpstr>User Personas (2/2)</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Subudhi, Chinu</dc:creator>
  <cp:lastModifiedBy>PANDEY, DEEPAK</cp:lastModifiedBy>
  <cp:revision>117</cp:revision>
  <dcterms:created xsi:type="dcterms:W3CDTF">2022-07-26T03:57:52Z</dcterms:created>
  <dcterms:modified xsi:type="dcterms:W3CDTF">2022-08-29T11:49:57Z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0x010100C463EBE2E2F51F4089AFAFDEB631F618</vt:lpwstr>
  </property>
</Properties>
</file>