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42" r:id="rId6"/>
    <p:sldId id="350" r:id="rId7"/>
    <p:sldId id="351" r:id="rId8"/>
    <p:sldId id="352" r:id="rId9"/>
    <p:sldId id="353" r:id="rId10"/>
    <p:sldId id="343" r:id="rId11"/>
    <p:sldId id="357" r:id="rId12"/>
    <p:sldId id="3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5FE1F1-656B-40C9-88B6-E21B6AD7C0B9}">
          <p14:sldIdLst>
            <p14:sldId id="334"/>
            <p14:sldId id="342"/>
            <p14:sldId id="350"/>
            <p14:sldId id="351"/>
            <p14:sldId id="352"/>
          </p14:sldIdLst>
        </p14:section>
        <p14:section name="Untitled Section" id="{F264AED6-906F-4CB6-B716-5C293E4E7D91}">
          <p14:sldIdLst>
            <p14:sldId id="353"/>
            <p14:sldId id="343"/>
            <p14:sldId id="357"/>
            <p14:sldId id="3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01" y="336648"/>
            <a:ext cx="11416797" cy="1434653"/>
          </a:xfrm>
        </p:spPr>
        <p:txBody>
          <a:bodyPr/>
          <a:lstStyle/>
          <a:p>
            <a:pPr algn="ctr"/>
            <a:r>
              <a:rPr lang="en-US" dirty="0"/>
              <a:t>Kickstarter Crowdfunding</a:t>
            </a:r>
          </a:p>
        </p:txBody>
      </p:sp>
      <p:pic>
        <p:nvPicPr>
          <p:cNvPr id="6" name="Picture Placeholder 5" descr="A white letter in a green circle&#10;&#10;AI-generated content may be incorrect.">
            <a:extLst>
              <a:ext uri="{FF2B5EF4-FFF2-40B4-BE49-F238E27FC236}">
                <a16:creationId xmlns:a16="http://schemas.microsoft.com/office/drawing/2014/main" id="{C4AD6C2A-536B-59BA-5B24-4A7C4B6694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511A-6063-3434-DF22-06C31ADAAE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43749" y="3930187"/>
            <a:ext cx="2914243" cy="2318209"/>
          </a:xfrm>
        </p:spPr>
        <p:txBody>
          <a:bodyPr lIns="108000" anchor="ctr"/>
          <a:lstStyle/>
          <a:p>
            <a:pPr algn="l"/>
            <a:r>
              <a:rPr lang="en-IN" dirty="0"/>
              <a:t>Group 3 :-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Komal Swami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Pradeepa R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IN" dirty="0"/>
              <a:t>Sandyashree C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657" y="360437"/>
            <a:ext cx="7996223" cy="576016"/>
          </a:xfrm>
        </p:spPr>
        <p:txBody>
          <a:bodyPr/>
          <a:lstStyle/>
          <a:p>
            <a:pPr algn="ctr"/>
            <a:r>
              <a:rPr lang="en-IN" sz="2800" dirty="0"/>
              <a:t>About Kickstarter &amp; Crowdfunding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1821" y="1678675"/>
            <a:ext cx="10521059" cy="485988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/>
              <a:t>Crowdfunding is a method of raising funds by collecting small amounts from a large number of people. Kickstarter is one of the most popular crowdfunding platforms, focusing on creative projects.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On Kickstarter: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Project creators set funding goals and deadlines.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Backers pledge money only if the project meets its goal.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Kickstarter collects a 5% fee from successful campaigns.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dirty="0"/>
              <a:t>Why people back projects:</a:t>
            </a:r>
            <a:br>
              <a:rPr lang="en-IN" sz="2000" dirty="0"/>
            </a:br>
            <a:r>
              <a:rPr lang="en-IN" sz="2000" dirty="0"/>
              <a:t>They may be inspired by a creative idea, rewards, personal connection, or social impact. Many support projects that align with their values or offer early access to a product.</a:t>
            </a:r>
          </a:p>
        </p:txBody>
      </p:sp>
      <p:pic>
        <p:nvPicPr>
          <p:cNvPr id="6" name="Picture Placeholder 5" descr="A white letter in a green circle&#10;&#10;AI-generated content may be incorrect.">
            <a:extLst>
              <a:ext uri="{FF2B5EF4-FFF2-40B4-BE49-F238E27FC236}">
                <a16:creationId xmlns:a16="http://schemas.microsoft.com/office/drawing/2014/main" id="{7E55B439-6B45-0660-4DC7-19F01F1192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883" b="21883"/>
          <a:stretch>
            <a:fillRect/>
          </a:stretch>
        </p:blipFill>
        <p:spPr>
          <a:xfrm>
            <a:off x="1365250" y="204716"/>
            <a:ext cx="1364302" cy="1050878"/>
          </a:xfr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2F51-9922-9547-23CC-4A7772BD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934" y="362348"/>
            <a:ext cx="10602946" cy="555464"/>
          </a:xfrm>
        </p:spPr>
        <p:txBody>
          <a:bodyPr/>
          <a:lstStyle/>
          <a:p>
            <a:pPr algn="ctr"/>
            <a:r>
              <a:rPr lang="en-IN" sz="3200" dirty="0"/>
              <a:t>Tools Used &amp; Project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C2E85-E0C5-D0E3-EE33-E66E3555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260" y="1321103"/>
            <a:ext cx="10256293" cy="517454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In this projects, we used four tools MS Excel ,Power BI ,Tableau and MySQL Workbench to answer the same set of business questions using Kickstarter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Converted Epoch time to regular date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Created Calendar Table with year, month, financial quarter,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Converted goal amount into USD using a static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Joined tables: Projects, Locations, Calendar, Creator,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Solved business questions using each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Designed dashboards in Excel, Power BI, and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SQL was used only for queries, not for dashboards.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57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C925A-17FA-2CC4-DBF4-D674CE05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594" y="395784"/>
            <a:ext cx="10357286" cy="691941"/>
          </a:xfrm>
        </p:spPr>
        <p:txBody>
          <a:bodyPr/>
          <a:lstStyle/>
          <a:p>
            <a:r>
              <a:rPr lang="en-IN" dirty="0"/>
              <a:t>Data Model, Tables &amp; Relationships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59903-5D6E-BDD6-66AF-6D9AAD465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66" y="1378424"/>
            <a:ext cx="10794014" cy="4839496"/>
          </a:xfrm>
        </p:spPr>
        <p:txBody>
          <a:bodyPr lIns="180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Main Tables Used:</a:t>
            </a:r>
            <a:endParaRPr lang="en-IN" sz="1600" dirty="0"/>
          </a:p>
          <a:p>
            <a:r>
              <a:rPr lang="en-IN" sz="1600" dirty="0"/>
              <a:t>Crowdfunding_Projects</a:t>
            </a:r>
          </a:p>
          <a:p>
            <a:r>
              <a:rPr lang="en-IN" sz="1600" dirty="0"/>
              <a:t>Crowdfunding_Location</a:t>
            </a:r>
          </a:p>
          <a:p>
            <a:r>
              <a:rPr lang="en-IN" sz="1600" dirty="0"/>
              <a:t>Calendar_Table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Key Columns: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Different ID columns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Date related columns (after Epoch conversion)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Goal Amount (converted to USD)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Outcome, Backers, Amount Raised , Category , USD Pledge.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Relationships:</a:t>
            </a:r>
          </a:p>
          <a:p>
            <a:r>
              <a:rPr lang="en-IN" sz="1600" dirty="0"/>
              <a:t>Location ,Creator ,Category and calendar tables are connected to projects table  using their respective ID columns.</a:t>
            </a:r>
          </a:p>
          <a:p>
            <a:endParaRPr lang="en-IN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A52E09-598D-E9AE-7C21-0F3807C6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940063"/>
              </p:ext>
            </p:extLst>
          </p:nvPr>
        </p:nvGraphicFramePr>
        <p:xfrm>
          <a:off x="818866" y="1756896"/>
          <a:ext cx="8128000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982622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72819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Crowdfunding_Creator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24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Crowdfunding_Category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886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345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737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99FF2-FA22-8BC3-37A3-49A5EB9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070" y="74542"/>
            <a:ext cx="7983110" cy="599410"/>
          </a:xfrm>
        </p:spPr>
        <p:txBody>
          <a:bodyPr/>
          <a:lstStyle/>
          <a:p>
            <a:pPr algn="ctr"/>
            <a:r>
              <a:rPr lang="en-IN" sz="3600" dirty="0"/>
              <a:t>Dashboards</a:t>
            </a:r>
          </a:p>
        </p:txBody>
      </p:sp>
      <p:pic>
        <p:nvPicPr>
          <p:cNvPr id="6" name="Content Placeholder 5" descr="Excel Dashboard">
            <a:extLst>
              <a:ext uri="{FF2B5EF4-FFF2-40B4-BE49-F238E27FC236}">
                <a16:creationId xmlns:a16="http://schemas.microsoft.com/office/drawing/2014/main" id="{276B1760-0D37-23E7-2E90-8659CC7FE93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4968" y="1014656"/>
            <a:ext cx="5181600" cy="2656368"/>
          </a:xfrm>
        </p:spPr>
      </p:pic>
      <p:pic>
        <p:nvPicPr>
          <p:cNvPr id="8" name="Picture 7" descr="PowerBI&#10;">
            <a:extLst>
              <a:ext uri="{FF2B5EF4-FFF2-40B4-BE49-F238E27FC236}">
                <a16:creationId xmlns:a16="http://schemas.microsoft.com/office/drawing/2014/main" id="{0EE58C7C-FAF4-5341-CA26-1FE467DB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10" y="1043284"/>
            <a:ext cx="5498322" cy="2714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6D4A98-5F17-6BC6-4A38-B29950C0A92C}"/>
              </a:ext>
            </a:extLst>
          </p:cNvPr>
          <p:cNvSpPr txBox="1"/>
          <p:nvPr/>
        </p:nvSpPr>
        <p:spPr>
          <a:xfrm>
            <a:off x="1606797" y="673952"/>
            <a:ext cx="29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Excel Dashboard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19FF12-8ACB-03D5-2979-149B7B6B0BDB}"/>
              </a:ext>
            </a:extLst>
          </p:cNvPr>
          <p:cNvSpPr txBox="1"/>
          <p:nvPr/>
        </p:nvSpPr>
        <p:spPr>
          <a:xfrm>
            <a:off x="7448900" y="673952"/>
            <a:ext cx="29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Power BI Dashboard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82EDB-68E0-6E74-BA3B-D0FD81BDF2EB}"/>
              </a:ext>
            </a:extLst>
          </p:cNvPr>
          <p:cNvSpPr txBox="1"/>
          <p:nvPr/>
        </p:nvSpPr>
        <p:spPr>
          <a:xfrm>
            <a:off x="1826070" y="3757759"/>
            <a:ext cx="2977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Tableau Dashboard</a:t>
            </a:r>
          </a:p>
        </p:txBody>
      </p:sp>
      <p:pic>
        <p:nvPicPr>
          <p:cNvPr id="13" name="Picture 12" descr="Tableau Dashboard&#10;">
            <a:extLst>
              <a:ext uri="{FF2B5EF4-FFF2-40B4-BE49-F238E27FC236}">
                <a16:creationId xmlns:a16="http://schemas.microsoft.com/office/drawing/2014/main" id="{F1542262-2612-B7C6-C005-DF845F0D4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69" y="4127091"/>
            <a:ext cx="5181600" cy="265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08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B843-0527-94D0-A33E-B82B0C4A8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945" y="189393"/>
            <a:ext cx="9137012" cy="601184"/>
          </a:xfrm>
        </p:spPr>
        <p:txBody>
          <a:bodyPr/>
          <a:lstStyle/>
          <a:p>
            <a:pPr algn="ctr"/>
            <a:br>
              <a:rPr lang="en-IN" dirty="0"/>
            </a:br>
            <a:r>
              <a:rPr lang="en-IN" dirty="0"/>
              <a:t>Key Insights &amp; Patterns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0D5557-0D3E-6B60-C7DC-06279E9CF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1337481"/>
            <a:ext cx="4846320" cy="5331126"/>
          </a:xfrm>
          <a:ln>
            <a:solidFill>
              <a:schemeClr val="tx1"/>
            </a:solidFill>
            <a:prstDash val="lgDash"/>
          </a:ln>
        </p:spPr>
        <p:txBody>
          <a:bodyPr lIns="108000" tIns="108000"/>
          <a:lstStyle/>
          <a:p>
            <a:r>
              <a:rPr lang="en-IN" dirty="0"/>
              <a:t>Based on the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Total </a:t>
            </a:r>
            <a:r>
              <a:rPr lang="en-IN" dirty="0"/>
              <a:t>Projects</a:t>
            </a:r>
            <a:r>
              <a:rPr lang="en-IN" b="1" dirty="0"/>
              <a:t> Analyzed:</a:t>
            </a:r>
            <a:r>
              <a:rPr lang="en-IN" dirty="0"/>
              <a:t> Over 364,000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Success Rate:</a:t>
            </a:r>
            <a:r>
              <a:rPr lang="en-IN" dirty="0"/>
              <a:t> Around </a:t>
            </a:r>
            <a:r>
              <a:rPr lang="en-IN" b="1" dirty="0"/>
              <a:t>38.35%</a:t>
            </a:r>
            <a:r>
              <a:rPr lang="en-IN" dirty="0"/>
              <a:t> of projects were successful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Failure Rate:</a:t>
            </a:r>
            <a:r>
              <a:rPr lang="en-IN" dirty="0"/>
              <a:t> </a:t>
            </a:r>
            <a:r>
              <a:rPr lang="en-IN" b="1" dirty="0"/>
              <a:t>51.45%</a:t>
            </a:r>
            <a:r>
              <a:rPr lang="en-IN" dirty="0"/>
              <a:t> of projects failed to meet their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Avg. Project Duration:</a:t>
            </a:r>
            <a:r>
              <a:rPr lang="en-IN" dirty="0"/>
              <a:t> 34 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Total Backers:</a:t>
            </a:r>
            <a:r>
              <a:rPr lang="en-IN" dirty="0"/>
              <a:t> 45 million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Total Amount Raised:</a:t>
            </a:r>
            <a:r>
              <a:rPr lang="en-IN" dirty="0"/>
              <a:t> $3.9 billion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Categories by Volume: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Product Design: 22.27K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Tabletop Games: 15.62K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Music: 15.19K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Documentary and Video Games follow closely,</a:t>
            </a:r>
          </a:p>
          <a:p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2DCAC7-2106-D44E-CD03-52DFC5CE57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1337481"/>
            <a:ext cx="4846320" cy="5331126"/>
          </a:xfrm>
          <a:ln>
            <a:solidFill>
              <a:schemeClr val="tx1"/>
            </a:solidFill>
            <a:prstDash val="lgDash"/>
          </a:ln>
        </p:spPr>
        <p:txBody>
          <a:bodyPr lIns="108000" tIns="108000"/>
          <a:lstStyle/>
          <a:p>
            <a:r>
              <a:rPr lang="en-IN" b="1" dirty="0"/>
              <a:t>Funding Trends: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Highest number of projects were launched between </a:t>
            </a:r>
            <a:r>
              <a:rPr lang="en-IN" b="1" dirty="0"/>
              <a:t>2015–2018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Steady growth across quarters; </a:t>
            </a:r>
            <a:r>
              <a:rPr lang="en-IN" b="1" dirty="0"/>
              <a:t>Q3</a:t>
            </a:r>
            <a:r>
              <a:rPr lang="en-IN" dirty="0"/>
              <a:t> and </a:t>
            </a:r>
            <a:r>
              <a:rPr lang="en-IN" b="1" dirty="0"/>
              <a:t>Q4</a:t>
            </a:r>
            <a:r>
              <a:rPr lang="en-IN" dirty="0"/>
              <a:t> often had more launches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Top projects by backers had up to </a:t>
            </a:r>
            <a:r>
              <a:rPr lang="en-IN" b="1" dirty="0"/>
              <a:t>219K supporters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Locations: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North America and Europe contributed the most in project volume and backers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Goal Related Insights: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Projects with moderate goal ranges were more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Extremely high or low goals had lower success rates.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7141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8" y="609604"/>
            <a:ext cx="10302240" cy="977225"/>
          </a:xfrm>
        </p:spPr>
        <p:txBody>
          <a:bodyPr/>
          <a:lstStyle/>
          <a:p>
            <a:pPr algn="ctr"/>
            <a:r>
              <a:rPr lang="en-US" dirty="0"/>
              <a:t>Project Conclusion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CFA7B5D-DF86-263D-A783-CC8DA29192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80182" y="1856935"/>
            <a:ext cx="10302239" cy="415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0000" tIns="180000" rIns="180000" bIns="180000" numCol="1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marR="0" lvl="0" indent="-285750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Successful Kickstarter projects often belong to specific categories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 Design, Tabletop Games, and Music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which consistently perform better.</a:t>
            </a:r>
          </a:p>
          <a:p>
            <a:pPr marL="285750" marR="0" lvl="0" indent="-285750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Moderately set goal amounts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have higher success rates, while extremely low or high goals often lead to failure.</a:t>
            </a:r>
          </a:p>
          <a:p>
            <a:pPr marL="285750" marR="0" lvl="0" indent="-285750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Geographic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plays a vital role—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North America and Europe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lead in both number of projects and funding success.</a:t>
            </a:r>
          </a:p>
          <a:p>
            <a:pPr marL="285750" marR="0" lvl="0" indent="-285750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Projects launched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Q3 and Q4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showed relatively higher engagement, indicating seasonal trends in crowdfunding.</a:t>
            </a:r>
          </a:p>
          <a:p>
            <a:pPr marL="285750" marR="0" lvl="0" indent="-285750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significant portion of projects—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over 50%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—fail to meet their goals, which highlights the need for strong planning and backer engagement.</a:t>
            </a: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E42C3-1426-794A-90F7-9200ED98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899" y="250578"/>
            <a:ext cx="11668835" cy="726645"/>
          </a:xfrm>
        </p:spPr>
        <p:txBody>
          <a:bodyPr/>
          <a:lstStyle/>
          <a:p>
            <a:pPr algn="ctr"/>
            <a:r>
              <a:rPr lang="en-IN" sz="2800" dirty="0"/>
              <a:t>Some Key Business Suggestions for Kickstarter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687F4-A56C-9FB7-65FB-9319C3F5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445" y="1528549"/>
            <a:ext cx="10940953" cy="5227093"/>
          </a:xfrm>
        </p:spPr>
        <p:txBody>
          <a:bodyPr>
            <a:normAutofit/>
          </a:bodyPr>
          <a:lstStyle/>
          <a:p>
            <a:r>
              <a:rPr lang="en-IN" i="1" dirty="0"/>
              <a:t>1. Set Achievable Funding Goals</a:t>
            </a:r>
          </a:p>
          <a:p>
            <a:r>
              <a:rPr lang="en-IN" sz="2000" dirty="0"/>
              <a:t>Many projects fail due to unrealistic targets. </a:t>
            </a:r>
            <a:r>
              <a:rPr lang="en-IN" sz="2000" dirty="0" err="1"/>
              <a:t>Analyzing</a:t>
            </a:r>
            <a:r>
              <a:rPr lang="en-IN" sz="2000" dirty="0"/>
              <a:t> past successful campaigns in the same category helps set practical, trust-building goals that are more likely to get funded.</a:t>
            </a:r>
          </a:p>
          <a:p>
            <a:r>
              <a:rPr lang="en-IN" i="1" dirty="0"/>
              <a:t>2. Launch at the Right Time</a:t>
            </a:r>
          </a:p>
          <a:p>
            <a:r>
              <a:rPr lang="en-IN" sz="2000" dirty="0"/>
              <a:t>Engagement is higher during Q3 and Q4. Planning launches around peak seasons or relevant events can lead to more backers and higher funding.</a:t>
            </a:r>
          </a:p>
          <a:p>
            <a:r>
              <a:rPr lang="en-IN" i="1" dirty="0"/>
              <a:t>3. Invest in Pre-Launch Marketing</a:t>
            </a:r>
          </a:p>
          <a:p>
            <a:r>
              <a:rPr lang="en-IN" sz="2000" dirty="0"/>
              <a:t>Strong campaigns begin before launch. Build buzz through email, social media, and teaser content to ensure a powerful first 48 hours.</a:t>
            </a:r>
          </a:p>
          <a:p>
            <a:r>
              <a:rPr lang="en-IN" i="1" dirty="0"/>
              <a:t>4. Offer Attractive and Tiered Rewards</a:t>
            </a:r>
          </a:p>
          <a:p>
            <a:r>
              <a:rPr lang="en-IN" sz="2000" dirty="0"/>
              <a:t>Backers are motivated by value. Create multiple reward levels with exclusive perks, early-bird pricing, or limited editions to increase pledges and engagement.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95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75E7-2EB0-C0E3-CF3C-B384B1307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445" y="876424"/>
            <a:ext cx="7983110" cy="3080335"/>
          </a:xfrm>
        </p:spPr>
        <p:txBody>
          <a:bodyPr/>
          <a:lstStyle/>
          <a:p>
            <a:pPr algn="ctr"/>
            <a:r>
              <a:rPr lang="en-IN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4959337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719</Words>
  <Application>Microsoft Office PowerPoint</Application>
  <PresentationFormat>Widescreen</PresentationFormat>
  <Paragraphs>81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Univers</vt:lpstr>
      <vt:lpstr>Wingdings</vt:lpstr>
      <vt:lpstr>GradientVTI</vt:lpstr>
      <vt:lpstr>Kickstarter Crowdfunding</vt:lpstr>
      <vt:lpstr>About Kickstarter &amp; Crowdfunding</vt:lpstr>
      <vt:lpstr>Tools Used &amp; Project Workflow</vt:lpstr>
      <vt:lpstr>Data Model, Tables &amp; Relationships</vt:lpstr>
      <vt:lpstr>Dashboards</vt:lpstr>
      <vt:lpstr> Key Insights &amp; Patterns</vt:lpstr>
      <vt:lpstr>Project Conclusion</vt:lpstr>
      <vt:lpstr>Some Key Business Suggestions for Kickstarter Success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MANDAR</dc:creator>
  <cp:lastModifiedBy>MANDAR</cp:lastModifiedBy>
  <cp:revision>28</cp:revision>
  <dcterms:created xsi:type="dcterms:W3CDTF">2025-06-12T16:21:53Z</dcterms:created>
  <dcterms:modified xsi:type="dcterms:W3CDTF">2025-06-16T11:42:14Z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