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b42a826b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b42a826b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b42a826b1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b42a826b1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b42a826b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b42a826b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b42a826b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b42a826b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ab42a826b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ab42a826b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b42a826b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b42a826b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b42a826b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b42a826b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b42a826b1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ab42a826b1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Explainable AI</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What is </a:t>
            </a:r>
            <a:r>
              <a:rPr lang="en" sz="2500">
                <a:solidFill>
                  <a:srgbClr val="3B454E"/>
                </a:solidFill>
                <a:highlight>
                  <a:srgbClr val="FFFFFF"/>
                </a:highlight>
                <a:latin typeface="Nunito"/>
                <a:ea typeface="Nunito"/>
                <a:cs typeface="Nunito"/>
                <a:sym typeface="Nunito"/>
              </a:rPr>
              <a:t>Explainable AI</a:t>
            </a:r>
            <a:endParaRPr sz="4100">
              <a:latin typeface="Nunito"/>
              <a:ea typeface="Nunito"/>
              <a:cs typeface="Nunito"/>
              <a:sym typeface="Nunito"/>
            </a:endParaRPr>
          </a:p>
        </p:txBody>
      </p:sp>
      <p:sp>
        <p:nvSpPr>
          <p:cNvPr id="284" name="Google Shape;284;p14"/>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500">
                <a:solidFill>
                  <a:srgbClr val="3B454E"/>
                </a:solidFill>
                <a:highlight>
                  <a:srgbClr val="FFFFFF"/>
                </a:highlight>
              </a:rPr>
              <a:t>“Explainable AI is a set of tools and frameworks to help you understand and interpret predictions made by your machine learning models. With it, you can debug and improve model performance, and help others understand your models' behaviour”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8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3B454E"/>
                </a:solidFill>
                <a:highlight>
                  <a:srgbClr val="FFFFFF"/>
                </a:highlight>
                <a:latin typeface="Arial"/>
                <a:ea typeface="Arial"/>
                <a:cs typeface="Arial"/>
                <a:sym typeface="Arial"/>
              </a:rPr>
              <a:t>Need of Explainable AI</a:t>
            </a:r>
            <a:endParaRPr sz="4100">
              <a:latin typeface="Nunito"/>
              <a:ea typeface="Nunito"/>
              <a:cs typeface="Nunito"/>
              <a:sym typeface="Nunito"/>
            </a:endParaRPr>
          </a:p>
        </p:txBody>
      </p:sp>
      <p:sp>
        <p:nvSpPr>
          <p:cNvPr id="290" name="Google Shape;290;p15"/>
          <p:cNvSpPr txBox="1"/>
          <p:nvPr>
            <p:ph idx="1" type="body"/>
          </p:nvPr>
        </p:nvSpPr>
        <p:spPr>
          <a:xfrm>
            <a:off x="1303800" y="1335375"/>
            <a:ext cx="7030500" cy="280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a:solidFill>
                  <a:srgbClr val="3B454E"/>
                </a:solidFill>
                <a:highlight>
                  <a:srgbClr val="FFFFFF"/>
                </a:highlight>
              </a:rPr>
              <a:t>Let’s say you are a reputed doctor to whom a Data Scientist comes and says -</a:t>
            </a:r>
            <a:endParaRPr>
              <a:solidFill>
                <a:srgbClr val="3B454E"/>
              </a:solidFill>
              <a:highlight>
                <a:srgbClr val="FFFFFF"/>
              </a:highlight>
            </a:endParaRPr>
          </a:p>
          <a:p>
            <a:pPr indent="0" lvl="0" marL="0" rtl="0" algn="l">
              <a:lnSpc>
                <a:spcPct val="140000"/>
              </a:lnSpc>
              <a:spcBef>
                <a:spcPts val="0"/>
              </a:spcBef>
              <a:spcAft>
                <a:spcPts val="0"/>
              </a:spcAft>
              <a:buNone/>
            </a:pPr>
            <a:r>
              <a:rPr lang="en">
                <a:solidFill>
                  <a:srgbClr val="3B454E"/>
                </a:solidFill>
                <a:highlight>
                  <a:srgbClr val="FFFFFF"/>
                </a:highlight>
              </a:rPr>
              <a:t>“Hi, I’ve built a model to predict if a person has skin cancer or not. You should set it up in your hospital.” Will you completely trust the person?</a:t>
            </a:r>
            <a:endParaRPr>
              <a:solidFill>
                <a:srgbClr val="3B454E"/>
              </a:solidFill>
              <a:highlight>
                <a:srgbClr val="FFFFFF"/>
              </a:highlight>
            </a:endParaRPr>
          </a:p>
          <a:p>
            <a:pPr indent="0" lvl="0" marL="0" rtl="0" algn="l">
              <a:lnSpc>
                <a:spcPct val="140000"/>
              </a:lnSpc>
              <a:spcBef>
                <a:spcPts val="0"/>
              </a:spcBef>
              <a:spcAft>
                <a:spcPts val="0"/>
              </a:spcAft>
              <a:buNone/>
            </a:pPr>
            <a:r>
              <a:rPr lang="en">
                <a:solidFill>
                  <a:srgbClr val="3B454E"/>
                </a:solidFill>
                <a:highlight>
                  <a:srgbClr val="FFFFFF"/>
                </a:highlight>
              </a:rPr>
              <a:t>Many questions might arise in your mind -</a:t>
            </a:r>
            <a:endParaRPr>
              <a:solidFill>
                <a:srgbClr val="3B454E"/>
              </a:solidFill>
              <a:highlight>
                <a:srgbClr val="FFFFFF"/>
              </a:highlight>
            </a:endParaRPr>
          </a:p>
          <a:p>
            <a:pPr indent="-311150" lvl="0" marL="457200" rtl="0" algn="l">
              <a:lnSpc>
                <a:spcPct val="105000"/>
              </a:lnSpc>
              <a:spcBef>
                <a:spcPts val="1100"/>
              </a:spcBef>
              <a:spcAft>
                <a:spcPts val="0"/>
              </a:spcAft>
              <a:buClr>
                <a:srgbClr val="3B454E"/>
              </a:buClr>
              <a:buSzPts val="1300"/>
              <a:buFont typeface="Nunito"/>
              <a:buChar char="●"/>
            </a:pPr>
            <a:r>
              <a:rPr lang="en">
                <a:solidFill>
                  <a:srgbClr val="3B454E"/>
                </a:solidFill>
                <a:highlight>
                  <a:srgbClr val="FFFFFF"/>
                </a:highlight>
              </a:rPr>
              <a:t>On what basis does this model classify an image as cancerous?</a:t>
            </a:r>
            <a:endParaRPr>
              <a:solidFill>
                <a:srgbClr val="3B454E"/>
              </a:solidFill>
              <a:highlight>
                <a:srgbClr val="FFFFFF"/>
              </a:highlight>
            </a:endParaRPr>
          </a:p>
          <a:p>
            <a:pPr indent="-311150" lvl="0" marL="457200" rtl="0" algn="l">
              <a:lnSpc>
                <a:spcPct val="105000"/>
              </a:lnSpc>
              <a:spcBef>
                <a:spcPts val="0"/>
              </a:spcBef>
              <a:spcAft>
                <a:spcPts val="0"/>
              </a:spcAft>
              <a:buClr>
                <a:srgbClr val="3B454E"/>
              </a:buClr>
              <a:buSzPts val="1300"/>
              <a:buFont typeface="Nunito"/>
              <a:buChar char="●"/>
            </a:pPr>
            <a:r>
              <a:rPr lang="en">
                <a:solidFill>
                  <a:srgbClr val="3B454E"/>
                </a:solidFill>
                <a:highlight>
                  <a:srgbClr val="FFFFFF"/>
                </a:highlight>
              </a:rPr>
              <a:t>How reliable is it?</a:t>
            </a:r>
            <a:endParaRPr>
              <a:solidFill>
                <a:srgbClr val="3B454E"/>
              </a:solidFill>
              <a:highlight>
                <a:srgbClr val="FFFFFF"/>
              </a:highlight>
            </a:endParaRPr>
          </a:p>
          <a:p>
            <a:pPr indent="-311150" lvl="0" marL="457200" rtl="0" algn="l">
              <a:lnSpc>
                <a:spcPct val="105000"/>
              </a:lnSpc>
              <a:spcBef>
                <a:spcPts val="0"/>
              </a:spcBef>
              <a:spcAft>
                <a:spcPts val="0"/>
              </a:spcAft>
              <a:buClr>
                <a:srgbClr val="3B454E"/>
              </a:buClr>
              <a:buSzPts val="1300"/>
              <a:buFont typeface="Nunito"/>
              <a:buChar char="●"/>
            </a:pPr>
            <a:r>
              <a:rPr lang="en">
                <a:solidFill>
                  <a:srgbClr val="3B454E"/>
                </a:solidFill>
                <a:highlight>
                  <a:srgbClr val="FFFFFF"/>
                </a:highlight>
              </a:rPr>
              <a:t>Will it be more helpful than the cancer experts we have here?</a:t>
            </a:r>
            <a:endParaRPr>
              <a:solidFill>
                <a:srgbClr val="3B454E"/>
              </a:solidFill>
              <a:highlight>
                <a:srgbClr val="FFFFFF"/>
              </a:highlight>
            </a:endParaRPr>
          </a:p>
          <a:p>
            <a:pPr indent="0" lvl="0" marL="0" rtl="0" algn="l">
              <a:lnSpc>
                <a:spcPct val="140000"/>
              </a:lnSpc>
              <a:spcBef>
                <a:spcPts val="1100"/>
              </a:spcBef>
              <a:spcAft>
                <a:spcPts val="0"/>
              </a:spcAft>
              <a:buNone/>
            </a:pPr>
            <a:r>
              <a:rPr lang="en">
                <a:solidFill>
                  <a:srgbClr val="3B454E"/>
                </a:solidFill>
                <a:highlight>
                  <a:srgbClr val="FFFFFF"/>
                </a:highlight>
              </a:rPr>
              <a:t>Even the Data Scientist might not be able to answer your questions well. </a:t>
            </a:r>
            <a:r>
              <a:rPr b="1" lang="en">
                <a:solidFill>
                  <a:srgbClr val="3B454E"/>
                </a:solidFill>
                <a:highlight>
                  <a:srgbClr val="FFFFFF"/>
                </a:highlight>
              </a:rPr>
              <a:t>So what should be done to know how trustworthy a model is? Can we help the Data Scientist out?</a:t>
            </a:r>
            <a:endParaRPr b="1">
              <a:solidFill>
                <a:srgbClr val="3B454E"/>
              </a:solidFill>
              <a:highlight>
                <a:srgbClr val="FFFFFF"/>
              </a:highlight>
            </a:endParaRPr>
          </a:p>
          <a:p>
            <a:pPr indent="0" lvl="0" marL="0" rtl="0" algn="l">
              <a:lnSpc>
                <a:spcPct val="105000"/>
              </a:lnSpc>
              <a:spcBef>
                <a:spcPts val="0"/>
              </a:spcBef>
              <a:spcAft>
                <a:spcPts val="1200"/>
              </a:spcAft>
              <a:buNone/>
            </a:pPr>
            <a:r>
              <a:t/>
            </a:r>
            <a:endParaRPr i="1" sz="1600">
              <a:solidFill>
                <a:srgbClr val="3B454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1210850" y="796675"/>
            <a:ext cx="7006352" cy="3232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Black Box</a:t>
            </a:r>
            <a:endParaRPr/>
          </a:p>
        </p:txBody>
      </p:sp>
      <p:sp>
        <p:nvSpPr>
          <p:cNvPr id="301" name="Google Shape;301;p17"/>
          <p:cNvSpPr txBox="1"/>
          <p:nvPr>
            <p:ph idx="1" type="body"/>
          </p:nvPr>
        </p:nvSpPr>
        <p:spPr>
          <a:xfrm>
            <a:off x="393750" y="1474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3B454E"/>
                </a:solidFill>
                <a:highlight>
                  <a:srgbClr val="FFFFFF"/>
                </a:highlight>
              </a:rPr>
              <a:t>Since the start of the path to the mainstream adoption of AI, it has been common practice to train machine learning models with a </a:t>
            </a:r>
            <a:r>
              <a:rPr b="1" lang="en" sz="1500">
                <a:solidFill>
                  <a:srgbClr val="3B454E"/>
                </a:solidFill>
                <a:highlight>
                  <a:srgbClr val="FFFFFF"/>
                </a:highlight>
              </a:rPr>
              <a:t>black-box approach</a:t>
            </a:r>
            <a:r>
              <a:rPr lang="en" sz="1500">
                <a:solidFill>
                  <a:srgbClr val="3B454E"/>
                </a:solidFill>
                <a:highlight>
                  <a:srgbClr val="FFFFFF"/>
                </a:highlight>
              </a:rPr>
              <a:t> — as long as they give us good results, it doesn’t matter if we can’t explain them</a:t>
            </a:r>
            <a:endParaRPr sz="1500">
              <a:solidFill>
                <a:srgbClr val="3B454E"/>
              </a:solidFill>
              <a:highlight>
                <a:srgbClr val="FFFFFF"/>
              </a:highlight>
            </a:endParaRPr>
          </a:p>
          <a:p>
            <a:pPr indent="0" lvl="0" marL="0" rtl="0" algn="l">
              <a:spcBef>
                <a:spcPts val="1200"/>
              </a:spcBef>
              <a:spcAft>
                <a:spcPts val="0"/>
              </a:spcAft>
              <a:buNone/>
            </a:pPr>
            <a:r>
              <a:t/>
            </a:r>
            <a:endParaRPr sz="1500">
              <a:solidFill>
                <a:srgbClr val="3B454E"/>
              </a:solidFill>
              <a:highlight>
                <a:srgbClr val="FFFFFF"/>
              </a:highlight>
            </a:endParaRPr>
          </a:p>
          <a:p>
            <a:pPr indent="0" lvl="0" marL="0" rtl="0" algn="l">
              <a:spcBef>
                <a:spcPts val="1200"/>
              </a:spcBef>
              <a:spcAft>
                <a:spcPts val="0"/>
              </a:spcAft>
              <a:buNone/>
            </a:pPr>
            <a:r>
              <a:t/>
            </a:r>
            <a:endParaRPr sz="1500">
              <a:solidFill>
                <a:srgbClr val="3B454E"/>
              </a:solidFill>
              <a:highlight>
                <a:srgbClr val="FFFFFF"/>
              </a:highlight>
            </a:endParaRPr>
          </a:p>
          <a:p>
            <a:pPr indent="0" lvl="0" marL="0" rtl="0" algn="l">
              <a:spcBef>
                <a:spcPts val="1200"/>
              </a:spcBef>
              <a:spcAft>
                <a:spcPts val="0"/>
              </a:spcAft>
              <a:buNone/>
            </a:pPr>
            <a:r>
              <a:t/>
            </a:r>
            <a:endParaRPr sz="1500">
              <a:solidFill>
                <a:srgbClr val="3B454E"/>
              </a:solidFill>
              <a:highlight>
                <a:srgbClr val="FFFFFF"/>
              </a:highlight>
            </a:endParaRPr>
          </a:p>
          <a:p>
            <a:pPr indent="0" lvl="0" marL="0" rtl="0" algn="l">
              <a:spcBef>
                <a:spcPts val="1200"/>
              </a:spcBef>
              <a:spcAft>
                <a:spcPts val="0"/>
              </a:spcAft>
              <a:buNone/>
            </a:pPr>
            <a:r>
              <a:t/>
            </a:r>
            <a:endParaRPr sz="1500">
              <a:solidFill>
                <a:srgbClr val="3B454E"/>
              </a:solidFill>
              <a:highlight>
                <a:srgbClr val="FFFFFF"/>
              </a:highlight>
            </a:endParaRPr>
          </a:p>
          <a:p>
            <a:pPr indent="0" lvl="0" marL="0" rtl="0" algn="l">
              <a:spcBef>
                <a:spcPts val="1200"/>
              </a:spcBef>
              <a:spcAft>
                <a:spcPts val="1200"/>
              </a:spcAft>
              <a:buNone/>
            </a:pPr>
            <a:r>
              <a:rPr lang="en" sz="1500">
                <a:solidFill>
                  <a:srgbClr val="3B454E"/>
                </a:solidFill>
                <a:highlight>
                  <a:srgbClr val="FFFFFF"/>
                </a:highlight>
              </a:rPr>
              <a:t>Now, the focus is slowly turning towards the transparency and explicability of these models. We want to know </a:t>
            </a:r>
            <a:r>
              <a:rPr b="1" lang="en" sz="1500">
                <a:solidFill>
                  <a:srgbClr val="3B454E"/>
                </a:solidFill>
                <a:highlight>
                  <a:srgbClr val="FFFFFF"/>
                </a:highlight>
              </a:rPr>
              <a:t>WHY</a:t>
            </a:r>
            <a:r>
              <a:rPr lang="en" sz="1500">
                <a:solidFill>
                  <a:srgbClr val="3B454E"/>
                </a:solidFill>
                <a:highlight>
                  <a:srgbClr val="FFFFFF"/>
                </a:highlight>
              </a:rPr>
              <a:t> they come up with the predictions they output..</a:t>
            </a:r>
            <a:endParaRPr sz="1600"/>
          </a:p>
        </p:txBody>
      </p:sp>
      <p:pic>
        <p:nvPicPr>
          <p:cNvPr id="302" name="Google Shape;302;p17"/>
          <p:cNvPicPr preferRelativeResize="0"/>
          <p:nvPr/>
        </p:nvPicPr>
        <p:blipFill>
          <a:blip r:embed="rId3">
            <a:alphaModFix/>
          </a:blip>
          <a:stretch>
            <a:fillRect/>
          </a:stretch>
        </p:blipFill>
        <p:spPr>
          <a:xfrm>
            <a:off x="2755024" y="2431100"/>
            <a:ext cx="2742850" cy="139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Advantages</a:t>
            </a:r>
            <a:endParaRPr>
              <a:latin typeface="Nunito"/>
              <a:ea typeface="Nunito"/>
              <a:cs typeface="Nunito"/>
              <a:sym typeface="Nunito"/>
            </a:endParaRPr>
          </a:p>
        </p:txBody>
      </p:sp>
      <p:sp>
        <p:nvSpPr>
          <p:cNvPr id="308" name="Google Shape;308;p18"/>
          <p:cNvSpPr txBox="1"/>
          <p:nvPr>
            <p:ph idx="1" type="body"/>
          </p:nvPr>
        </p:nvSpPr>
        <p:spPr>
          <a:xfrm>
            <a:off x="1303800" y="1393900"/>
            <a:ext cx="7030500" cy="3137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rgbClr val="3B454E"/>
                </a:solidFill>
                <a:highlight>
                  <a:srgbClr val="FFFFFF"/>
                </a:highlight>
              </a:rPr>
              <a:t>In some other </a:t>
            </a:r>
            <a:r>
              <a:rPr b="1" lang="en" sz="1600">
                <a:solidFill>
                  <a:srgbClr val="3B454E"/>
                </a:solidFill>
                <a:highlight>
                  <a:srgbClr val="FFFFFF"/>
                </a:highlight>
              </a:rPr>
              <a:t>critical areas, like medicine</a:t>
            </a:r>
            <a:r>
              <a:rPr lang="en" sz="1600">
                <a:solidFill>
                  <a:srgbClr val="3B454E"/>
                </a:solidFill>
                <a:highlight>
                  <a:srgbClr val="FFFFFF"/>
                </a:highlight>
              </a:rPr>
              <a:t>, where AI can have such a great impact and make amazing improvements to our quality of life, it is fundamental that the used models can be trusted without a hint of a doubt. Having a Netflix recommendation system that sometimes outputs strange predictions might not have a very big impact, but in the case of medical diagnosis, </a:t>
            </a:r>
            <a:r>
              <a:rPr b="1" lang="en" sz="1600">
                <a:solidFill>
                  <a:srgbClr val="3B454E"/>
                </a:solidFill>
                <a:highlight>
                  <a:srgbClr val="FFFFFF"/>
                </a:highlight>
              </a:rPr>
              <a:t>strange/wrong predictions could be fatal</a:t>
            </a:r>
            <a:r>
              <a:rPr lang="en" sz="1600">
                <a:solidFill>
                  <a:srgbClr val="3B454E"/>
                </a:solidFill>
                <a:highlight>
                  <a:srgbClr val="FFFFFF"/>
                </a:highlight>
              </a:rPr>
              <a:t>. Providing more information than just the prediction itself, allows the users to decide whether they trust the prediction or not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lang="en" sz="2511">
                <a:solidFill>
                  <a:srgbClr val="3B454E"/>
                </a:solidFill>
                <a:highlight>
                  <a:srgbClr val="FFFFFF"/>
                </a:highlight>
                <a:latin typeface="Nunito"/>
                <a:ea typeface="Nunito"/>
                <a:cs typeface="Nunito"/>
                <a:sym typeface="Nunito"/>
              </a:rPr>
              <a:t>Model Interpretation</a:t>
            </a:r>
            <a:endParaRPr sz="2511">
              <a:solidFill>
                <a:srgbClr val="3B454E"/>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2911">
              <a:latin typeface="Nunito"/>
              <a:ea typeface="Nunito"/>
              <a:cs typeface="Nunito"/>
              <a:sym typeface="Nunito"/>
            </a:endParaRPr>
          </a:p>
        </p:txBody>
      </p:sp>
      <p:sp>
        <p:nvSpPr>
          <p:cNvPr id="314" name="Google Shape;314;p19"/>
          <p:cNvSpPr txBox="1"/>
          <p:nvPr>
            <p:ph idx="1" type="body"/>
          </p:nvPr>
        </p:nvSpPr>
        <p:spPr>
          <a:xfrm>
            <a:off x="1303800" y="1347450"/>
            <a:ext cx="7030500" cy="3184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00">
                <a:solidFill>
                  <a:srgbClr val="3B454E"/>
                </a:solidFill>
                <a:highlight>
                  <a:srgbClr val="FFFFFF"/>
                </a:highlight>
              </a:rPr>
              <a:t>Model interpretation tries to understand and explain the decisions taken by the model, i.e., the what, why and how. The three most important aspects of model interpretation are:</a:t>
            </a:r>
            <a:endParaRPr sz="1500">
              <a:solidFill>
                <a:srgbClr val="3B454E"/>
              </a:solidFill>
              <a:highlight>
                <a:srgbClr val="FFFFFF"/>
              </a:highlight>
            </a:endParaRPr>
          </a:p>
          <a:p>
            <a:pPr indent="-323850" lvl="0" marL="457200" rtl="0" algn="l">
              <a:spcBef>
                <a:spcPts val="1100"/>
              </a:spcBef>
              <a:spcAft>
                <a:spcPts val="0"/>
              </a:spcAft>
              <a:buClr>
                <a:srgbClr val="3B454E"/>
              </a:buClr>
              <a:buSzPts val="1500"/>
              <a:buFont typeface="Nunito"/>
              <a:buAutoNum type="arabicPeriod"/>
            </a:pPr>
            <a:r>
              <a:rPr lang="en" sz="1500">
                <a:solidFill>
                  <a:srgbClr val="3B454E"/>
                </a:solidFill>
                <a:highlight>
                  <a:srgbClr val="FFFFFF"/>
                </a:highlight>
              </a:rPr>
              <a:t>Transparency</a:t>
            </a:r>
            <a:endParaRPr sz="1500">
              <a:solidFill>
                <a:srgbClr val="3B454E"/>
              </a:solidFill>
              <a:highlight>
                <a:srgbClr val="FFFFFF"/>
              </a:highlight>
            </a:endParaRPr>
          </a:p>
          <a:p>
            <a:pPr indent="-323850" lvl="0" marL="457200" rtl="0" algn="l">
              <a:spcBef>
                <a:spcPts val="0"/>
              </a:spcBef>
              <a:spcAft>
                <a:spcPts val="0"/>
              </a:spcAft>
              <a:buClr>
                <a:srgbClr val="3B454E"/>
              </a:buClr>
              <a:buSzPts val="1500"/>
              <a:buFont typeface="Nunito"/>
              <a:buAutoNum type="arabicPeriod"/>
            </a:pPr>
            <a:r>
              <a:rPr lang="en" sz="1500">
                <a:solidFill>
                  <a:srgbClr val="3B454E"/>
                </a:solidFill>
                <a:highlight>
                  <a:srgbClr val="FFFFFF"/>
                </a:highlight>
              </a:rPr>
              <a:t>The ability to question</a:t>
            </a:r>
            <a:endParaRPr sz="1500">
              <a:solidFill>
                <a:srgbClr val="3B454E"/>
              </a:solidFill>
              <a:highlight>
                <a:srgbClr val="FFFFFF"/>
              </a:highlight>
            </a:endParaRPr>
          </a:p>
          <a:p>
            <a:pPr indent="-323850" lvl="0" marL="457200" rtl="0" algn="l">
              <a:spcBef>
                <a:spcPts val="0"/>
              </a:spcBef>
              <a:spcAft>
                <a:spcPts val="0"/>
              </a:spcAft>
              <a:buClr>
                <a:srgbClr val="3B454E"/>
              </a:buClr>
              <a:buSzPts val="1500"/>
              <a:buFont typeface="Nunito"/>
              <a:buAutoNum type="arabicPeriod"/>
            </a:pPr>
            <a:r>
              <a:rPr lang="en" sz="1500">
                <a:solidFill>
                  <a:srgbClr val="3B454E"/>
                </a:solidFill>
                <a:highlight>
                  <a:srgbClr val="FFFFFF"/>
                </a:highlight>
              </a:rPr>
              <a:t>The ease of understanding</a:t>
            </a:r>
            <a:endParaRPr sz="1500">
              <a:solidFill>
                <a:srgbClr val="3B454E"/>
              </a:solidFill>
              <a:highlight>
                <a:srgbClr val="FFFFFF"/>
              </a:highlight>
            </a:endParaRPr>
          </a:p>
          <a:p>
            <a:pPr indent="0" lvl="0" marL="0" rtl="0" algn="l">
              <a:spcBef>
                <a:spcPts val="11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6700"/>
              </a:lnSpc>
              <a:spcBef>
                <a:spcPts val="0"/>
              </a:spcBef>
              <a:spcAft>
                <a:spcPts val="0"/>
              </a:spcAft>
              <a:buNone/>
            </a:pPr>
            <a:r>
              <a:rPr lang="en" sz="2100">
                <a:solidFill>
                  <a:srgbClr val="3B454E"/>
                </a:solidFill>
                <a:highlight>
                  <a:srgbClr val="FFFFFF"/>
                </a:highlight>
                <a:latin typeface="Arial"/>
                <a:ea typeface="Arial"/>
                <a:cs typeface="Arial"/>
                <a:sym typeface="Arial"/>
              </a:rPr>
              <a:t>What does it mean to interpret a model?</a:t>
            </a:r>
            <a:endParaRPr sz="2100">
              <a:solidFill>
                <a:srgbClr val="3B454E"/>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20" name="Google Shape;320;p20"/>
          <p:cNvSpPr txBox="1"/>
          <p:nvPr>
            <p:ph idx="1" type="body"/>
          </p:nvPr>
        </p:nvSpPr>
        <p:spPr>
          <a:xfrm>
            <a:off x="1303800" y="1597875"/>
            <a:ext cx="7030500" cy="31611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3B454E"/>
              </a:buClr>
              <a:buSzPts val="1400"/>
              <a:buChar char="➔"/>
            </a:pPr>
            <a:r>
              <a:rPr lang="en" sz="1400">
                <a:solidFill>
                  <a:srgbClr val="3B454E"/>
                </a:solidFill>
                <a:highlight>
                  <a:srgbClr val="FFFFFF"/>
                </a:highlight>
              </a:rPr>
              <a:t>Let’s start by defining exactly what it means to interpret a model. At a very high level, we want to understand what motivated a certain prediction.</a:t>
            </a:r>
            <a:endParaRPr sz="1400">
              <a:solidFill>
                <a:srgbClr val="3B454E"/>
              </a:solidFill>
              <a:highlight>
                <a:srgbClr val="FFFFFF"/>
              </a:highlight>
            </a:endParaRPr>
          </a:p>
          <a:p>
            <a:pPr indent="0" lvl="0" marL="0" rtl="0" algn="l">
              <a:lnSpc>
                <a:spcPct val="200000"/>
              </a:lnSpc>
              <a:spcBef>
                <a:spcPts val="0"/>
              </a:spcBef>
              <a:spcAft>
                <a:spcPts val="0"/>
              </a:spcAft>
              <a:buNone/>
            </a:pPr>
            <a:r>
              <a:t/>
            </a:r>
            <a:endParaRPr sz="1400">
              <a:solidFill>
                <a:srgbClr val="3B454E"/>
              </a:solidFill>
              <a:highlight>
                <a:srgbClr val="FFFFFF"/>
              </a:highlight>
            </a:endParaRPr>
          </a:p>
          <a:p>
            <a:pPr indent="-317500" lvl="0" marL="457200" rtl="0" algn="l">
              <a:lnSpc>
                <a:spcPct val="200000"/>
              </a:lnSpc>
              <a:spcBef>
                <a:spcPts val="0"/>
              </a:spcBef>
              <a:spcAft>
                <a:spcPts val="0"/>
              </a:spcAft>
              <a:buClr>
                <a:srgbClr val="3B454E"/>
              </a:buClr>
              <a:buSzPts val="1400"/>
              <a:buChar char="➔"/>
            </a:pPr>
            <a:r>
              <a:rPr lang="en" sz="1400">
                <a:solidFill>
                  <a:srgbClr val="3B454E"/>
                </a:solidFill>
                <a:highlight>
                  <a:srgbClr val="FFFFFF"/>
                </a:highlight>
              </a:rPr>
              <a:t>For instance, let's use the problem from the XGBoost documentation, where, given the age, gender and occupation of an individual, I want to predict whether or not they will like computer games</a:t>
            </a:r>
            <a:endParaRPr sz="1400">
              <a:solidFill>
                <a:srgbClr val="3B454E"/>
              </a:solidFill>
              <a:highlight>
                <a:srgbClr val="FFFFFF"/>
              </a:highlight>
            </a:endParaRPr>
          </a:p>
          <a:p>
            <a:pPr indent="0" lvl="0" marL="457200" rtl="0" algn="l">
              <a:lnSpc>
                <a:spcPct val="200000"/>
              </a:lnSpc>
              <a:spcBef>
                <a:spcPts val="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6700"/>
              </a:lnSpc>
              <a:spcBef>
                <a:spcPts val="0"/>
              </a:spcBef>
              <a:spcAft>
                <a:spcPts val="0"/>
              </a:spcAft>
              <a:buNone/>
            </a:pPr>
            <a:r>
              <a:rPr lang="en" sz="2100">
                <a:solidFill>
                  <a:srgbClr val="3B454E"/>
                </a:solidFill>
                <a:highlight>
                  <a:srgbClr val="FFFFFF"/>
                </a:highlight>
                <a:latin typeface="Arial"/>
                <a:ea typeface="Arial"/>
                <a:cs typeface="Arial"/>
                <a:sym typeface="Arial"/>
              </a:rPr>
              <a:t>What does it mean to interpret a model?</a:t>
            </a:r>
            <a:endParaRPr sz="2100">
              <a:solidFill>
                <a:srgbClr val="3B454E"/>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26" name="Google Shape;326;p21"/>
          <p:cNvSpPr txBox="1"/>
          <p:nvPr>
            <p:ph idx="1" type="body"/>
          </p:nvPr>
        </p:nvSpPr>
        <p:spPr>
          <a:xfrm>
            <a:off x="1303800" y="1149975"/>
            <a:ext cx="7030500" cy="31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solidFill>
                  <a:srgbClr val="3B454E"/>
                </a:solidFill>
                <a:highlight>
                  <a:srgbClr val="FFFFFF"/>
                </a:highlight>
              </a:rPr>
              <a:t>In this case, my input features are age, gender and occupation. I want to know how these features impacted the model’s prediction that someone would like computer games.</a:t>
            </a:r>
            <a:endParaRPr sz="1500">
              <a:solidFill>
                <a:srgbClr val="3B454E"/>
              </a:solidFill>
              <a:highlight>
                <a:srgbClr val="FFFFFF"/>
              </a:highlight>
            </a:endParaRPr>
          </a:p>
          <a:p>
            <a:pPr indent="0" lvl="0" marL="0" rtl="0" algn="l">
              <a:spcBef>
                <a:spcPts val="0"/>
              </a:spcBef>
              <a:spcAft>
                <a:spcPts val="1200"/>
              </a:spcAft>
              <a:buNone/>
            </a:pPr>
            <a:r>
              <a:t/>
            </a:r>
            <a:endParaRPr sz="1600"/>
          </a:p>
        </p:txBody>
      </p:sp>
      <p:pic>
        <p:nvPicPr>
          <p:cNvPr id="327" name="Google Shape;327;p21"/>
          <p:cNvPicPr preferRelativeResize="0"/>
          <p:nvPr/>
        </p:nvPicPr>
        <p:blipFill>
          <a:blip r:embed="rId3">
            <a:alphaModFix/>
          </a:blip>
          <a:stretch>
            <a:fillRect/>
          </a:stretch>
        </p:blipFill>
        <p:spPr>
          <a:xfrm>
            <a:off x="1614000" y="2485800"/>
            <a:ext cx="5915999" cy="214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