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81" d="100"/>
          <a:sy n="81" d="100"/>
        </p:scale>
        <p:origin x="210"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3709990"/>
          </a:xfrm>
          <a:prstGeom prst="rect">
            <a:avLst/>
          </a:prstGeom>
        </p:spPr>
        <p:txBody>
          <a:bodyPr vert="horz" wrap="square" lIns="0" tIns="16510" rIns="0" bIns="0" rtlCol="0">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PRADEEPA P</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8217212430</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39</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B.E-Computer Science of Engineering </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IIIyear</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a:t>
            </a:r>
            <a:r>
              <a:rPr lang="en-US" sz="2400" dirty="0" err="1">
                <a:latin typeface="Times New Roman" panose="02020603050405020304" pitchFamily="18" charset="0"/>
                <a:cs typeface="Times New Roman" panose="02020603050405020304" pitchFamily="18" charset="0"/>
              </a:rPr>
              <a:t>Issac</a:t>
            </a:r>
            <a:r>
              <a:rPr lang="en-US" sz="2400" dirty="0">
                <a:latin typeface="Times New Roman" panose="02020603050405020304" pitchFamily="18" charset="0"/>
                <a:cs typeface="Times New Roman" panose="02020603050405020304" pitchFamily="18" charset="0"/>
              </a:rPr>
              <a:t>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xmlns="" id="{61FBF1C7-EDFF-E0E0-932B-08FECFB36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1695450"/>
            <a:ext cx="8103760" cy="41243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412" y="-22297"/>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184970" y="364597"/>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79723" y="381713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0311" y="830331"/>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231106"/>
          </a:xfrm>
        </p:spPr>
        <p:txBody>
          <a:bodyPr/>
          <a:lstStyle/>
          <a:p>
            <a:r>
              <a:rPr lang="en-IN" sz="4000" b="1" dirty="0">
                <a:latin typeface="Times New Roman" panose="02020603050405020304" pitchFamily="18" charset="0"/>
                <a:cs typeface="Times New Roman" panose="02020603050405020304" pitchFamily="18" charset="0"/>
              </a:rPr>
              <a:t>Heart Failure Prevention</a:t>
            </a:r>
            <a:endParaRPr lang="en-US" sz="4000" b="1"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                   (using </a:t>
            </a:r>
            <a:r>
              <a:rPr lang="en-IN" sz="4000" b="1" dirty="0">
                <a:latin typeface="Times New Roman" panose="02020603050405020304" pitchFamily="18" charset="0"/>
                <a:cs typeface="Times New Roman" panose="02020603050405020304" pitchFamily="18" charset="0"/>
              </a:rPr>
              <a:t>ANN</a:t>
            </a:r>
            <a:r>
              <a:rPr lang="en-US" sz="4000" b="1" dirty="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rotWithShape="1">
          <a:blip r:embed="rId2" cstate="print"/>
          <a:srcRect l="-465956" t="61526" r="465956" b="-61526"/>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23837" y="355918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1954652" y="966787"/>
            <a:ext cx="7823173" cy="4001095"/>
          </a:xfrm>
        </p:spPr>
        <p:txBody>
          <a:bodyPr/>
          <a:lstStyle/>
          <a:p>
            <a:r>
              <a:rPr lang="en-US" sz="2000" dirty="0">
                <a:latin typeface="Times New Roman" panose="02020603050405020304" pitchFamily="18" charset="0"/>
                <a:cs typeface="Times New Roman" panose="02020603050405020304" pitchFamily="18" charset="0"/>
              </a:rPr>
              <a:t>The agenda of</a:t>
            </a:r>
            <a:r>
              <a:rPr lang="en-IN" sz="2000" dirty="0">
                <a:latin typeface="Times New Roman" panose="02020603050405020304" pitchFamily="18" charset="0"/>
                <a:cs typeface="Times New Roman" panose="02020603050405020304" pitchFamily="18" charset="0"/>
              </a:rPr>
              <a:t> Heart failure Prevention </a:t>
            </a:r>
            <a:r>
              <a:rPr lang="en-US" sz="2000" dirty="0">
                <a:latin typeface="Times New Roman" panose="02020603050405020304" pitchFamily="18" charset="0"/>
                <a:cs typeface="Times New Roman" panose="02020603050405020304" pitchFamily="18" charset="0"/>
              </a:rPr>
              <a:t>using </a:t>
            </a:r>
            <a:r>
              <a:rPr lang="en-IN" sz="2000" dirty="0">
                <a:latin typeface="Times New Roman" panose="02020603050405020304" pitchFamily="18" charset="0"/>
                <a:cs typeface="Times New Roman" panose="02020603050405020304" pitchFamily="18" charset="0"/>
              </a:rPr>
              <a:t>Artificial</a:t>
            </a:r>
            <a:r>
              <a:rPr lang="en-US" sz="2000" dirty="0">
                <a:latin typeface="Times New Roman" panose="02020603050405020304" pitchFamily="18" charset="0"/>
                <a:cs typeface="Times New Roman" panose="02020603050405020304" pitchFamily="18" charset="0"/>
              </a:rPr>
              <a:t> Neural</a:t>
            </a:r>
          </a:p>
          <a:p>
            <a:r>
              <a:rPr lang="en-US" sz="2000" dirty="0">
                <a:latin typeface="Times New Roman" panose="02020603050405020304" pitchFamily="18" charset="0"/>
                <a:cs typeface="Times New Roman" panose="02020603050405020304" pitchFamily="18" charset="0"/>
              </a:rPr>
              <a:t>Networks (</a:t>
            </a:r>
            <a:r>
              <a:rPr lang="en-IN" sz="2000" dirty="0">
                <a:latin typeface="Times New Roman" panose="02020603050405020304" pitchFamily="18" charset="0"/>
                <a:cs typeface="Times New Roman" panose="02020603050405020304" pitchFamily="18" charset="0"/>
              </a:rPr>
              <a:t>ANNs).</a:t>
            </a:r>
            <a:r>
              <a:rPr lang="en-US" sz="2000" dirty="0">
                <a:latin typeface="Times New Roman" panose="02020603050405020304" pitchFamily="18" charset="0"/>
                <a:cs typeface="Times New Roman" panose="02020603050405020304" pitchFamily="18" charset="0"/>
              </a:rPr>
              <a:t>This project includes several key tasks:</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Evaluate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Train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Compile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Compile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Build the ANN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a:t>
            </a:r>
            <a:r>
              <a:rPr lang="en-IN" sz="2000" dirty="0" err="1">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Import necessary </a:t>
            </a:r>
            <a:r>
              <a:rPr lang="en-IN" sz="2000" dirty="0" smtClean="0">
                <a:latin typeface="Times New Roman" panose="02020603050405020304" pitchFamily="18" charset="0"/>
                <a:cs typeface="Times New Roman" panose="02020603050405020304" pitchFamily="18" charset="0"/>
              </a:rPr>
              <a:t>libraries</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task has several broader objectives and potential 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77941" y="266936"/>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739775" y="1238204"/>
            <a:ext cx="7086600" cy="3693319"/>
          </a:xfrm>
        </p:spPr>
        <p:txBody>
          <a:bodyPr/>
          <a:lstStyle/>
          <a:p>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a:cs typeface="Times New Roman" panose="02020603050405020304" pitchFamily="18" charset="0"/>
              </a:rPr>
              <a:t> </a:t>
            </a:r>
            <a:r>
              <a:rPr lang="en-IN" sz="2000" dirty="0">
                <a:latin typeface="Times New Roman" panose="02020603050405020304"/>
                <a:cs typeface="Times New Roman" panose="02020603050405020304" pitchFamily="18" charset="0"/>
              </a:rPr>
              <a:t>Develop an Artificial Neural Network (ANN) in Python to predict the likelihood of heart failure based on relevant patient data such as age, gender, medical history, and lifestyle factors. </a:t>
            </a:r>
          </a:p>
          <a:p>
            <a:endParaRPr lang="en-IN" sz="2000" dirty="0">
              <a:latin typeface="Times New Roman" panose="02020603050405020304"/>
              <a:cs typeface="Times New Roman" panose="02020603050405020304" pitchFamily="18" charset="0"/>
            </a:endParaRPr>
          </a:p>
          <a:p>
            <a:r>
              <a:rPr lang="en-IN" sz="2000" dirty="0">
                <a:latin typeface="Times New Roman" panose="02020603050405020304"/>
                <a:cs typeface="Times New Roman" panose="02020603050405020304" pitchFamily="18" charset="0"/>
              </a:rPr>
              <a:t>Utilize a dataset containing features like blood pressure, cholesterol levels, and exercise habits. </a:t>
            </a:r>
          </a:p>
          <a:p>
            <a:endParaRPr lang="en-IN" sz="2000" dirty="0">
              <a:latin typeface="Times New Roman" panose="02020603050405020304"/>
              <a:cs typeface="Times New Roman" panose="02020603050405020304" pitchFamily="18" charset="0"/>
            </a:endParaRPr>
          </a:p>
          <a:p>
            <a:r>
              <a:rPr lang="en-IN" sz="2000" dirty="0">
                <a:latin typeface="Times New Roman" panose="02020603050405020304"/>
                <a:cs typeface="Times New Roman" panose="02020603050405020304" pitchFamily="18" charset="0"/>
              </a:rPr>
              <a:t>Train the ANN model to accurately classify patients as either at risk or not at risk of heart failure.</a:t>
            </a:r>
          </a:p>
          <a:p>
            <a:endParaRPr lang="en-IN" sz="2000" dirty="0">
              <a:latin typeface="Times New Roman" panose="02020603050405020304"/>
              <a:cs typeface="Times New Roman" panose="02020603050405020304" pitchFamily="18" charset="0"/>
            </a:endParaRPr>
          </a:p>
          <a:p>
            <a:r>
              <a:rPr lang="en-IN" sz="2000" dirty="0">
                <a:latin typeface="Times New Roman" panose="02020603050405020304"/>
                <a:cs typeface="Times New Roman" panose="02020603050405020304" pitchFamily="18" charset="0"/>
              </a:rPr>
              <a:t>Optimize the ANN architecture and parameters to improve prediction accuracy and generalization performance. </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1066800" y="1277481"/>
            <a:ext cx="7162800" cy="4708981"/>
          </a:xfrm>
        </p:spPr>
        <p:txBody>
          <a:bodyPr/>
          <a:lstStyle/>
          <a:p>
            <a:r>
              <a:rPr lang="en-IN" b="1" dirty="0" smtClean="0"/>
              <a:t>Project </a:t>
            </a:r>
            <a:r>
              <a:rPr lang="en-IN" b="1" dirty="0"/>
              <a:t>Title: </a:t>
            </a:r>
            <a:r>
              <a:rPr lang="en-IN" dirty="0"/>
              <a:t>Heart Failure Prevention using </a:t>
            </a:r>
            <a:r>
              <a:rPr lang="en-IN" dirty="0" smtClean="0"/>
              <a:t>ANN</a:t>
            </a:r>
          </a:p>
          <a:p>
            <a:r>
              <a:rPr lang="en-IN" dirty="0"/>
              <a:t>
</a:t>
            </a:r>
            <a:r>
              <a:rPr lang="en-IN" b="1" dirty="0"/>
              <a:t>Objective: </a:t>
            </a:r>
            <a:r>
              <a:rPr lang="en-IN" dirty="0"/>
              <a:t>Develop an Artificial Neural Network (ANN) model in Python to predict the likelihood of heart failure based on patient data</a:t>
            </a:r>
            <a:r>
              <a:rPr lang="en-IN" dirty="0" smtClean="0"/>
              <a:t>.</a:t>
            </a:r>
          </a:p>
          <a:p>
            <a:r>
              <a:rPr lang="en-IN" dirty="0"/>
              <a:t>
</a:t>
            </a:r>
            <a:r>
              <a:rPr lang="en-IN" b="1" dirty="0"/>
              <a:t>Dataset</a:t>
            </a:r>
            <a:r>
              <a:rPr lang="en-IN" dirty="0"/>
              <a:t>: Utilize a dataset containing various patient attributes such as age, blood pressure, cholesterol levels, etc</a:t>
            </a:r>
            <a:r>
              <a:rPr lang="en-IN" dirty="0" smtClean="0"/>
              <a:t>.</a:t>
            </a:r>
          </a:p>
          <a:p>
            <a:r>
              <a:rPr lang="en-IN" dirty="0"/>
              <a:t>
</a:t>
            </a:r>
            <a:r>
              <a:rPr lang="en-IN" b="1" dirty="0" err="1" smtClean="0"/>
              <a:t>Preprocessing</a:t>
            </a:r>
            <a:r>
              <a:rPr lang="en-IN" dirty="0"/>
              <a:t>: Cleanse and </a:t>
            </a:r>
            <a:r>
              <a:rPr lang="en-IN" dirty="0" err="1"/>
              <a:t>preprocess</a:t>
            </a:r>
            <a:r>
              <a:rPr lang="en-IN" dirty="0"/>
              <a:t> the data, including handling missing values and scaling numerical features</a:t>
            </a:r>
            <a:r>
              <a:rPr lang="en-IN" dirty="0" smtClean="0"/>
              <a:t>.</a:t>
            </a:r>
          </a:p>
          <a:p>
            <a:r>
              <a:rPr lang="en-IN" b="1" dirty="0"/>
              <a:t>
Model Development</a:t>
            </a:r>
            <a:r>
              <a:rPr lang="en-IN" dirty="0"/>
              <a:t>: Construct and train the ANN model using libraries like </a:t>
            </a:r>
            <a:r>
              <a:rPr lang="en-IN" dirty="0" err="1"/>
              <a:t>TensorFlow</a:t>
            </a:r>
            <a:r>
              <a:rPr lang="en-IN" dirty="0"/>
              <a:t> or </a:t>
            </a:r>
            <a:r>
              <a:rPr lang="en-IN" dirty="0" err="1"/>
              <a:t>Keras</a:t>
            </a:r>
            <a:r>
              <a:rPr lang="en-IN" dirty="0"/>
              <a:t>, optimizing for accuracy and performance</a:t>
            </a:r>
            <a:r>
              <a:rPr lang="en-IN" dirty="0" smtClean="0"/>
              <a:t>.</a:t>
            </a:r>
          </a:p>
          <a:p>
            <a:r>
              <a:rPr lang="en-IN" dirty="0"/>
              <a:t>
</a:t>
            </a:r>
            <a:r>
              <a:rPr lang="en-IN" b="1" dirty="0"/>
              <a:t>Evaluation: </a:t>
            </a:r>
            <a:r>
              <a:rPr lang="en-IN" dirty="0"/>
              <a:t>Assess the model’s performance through metrics such as accuracy, precision, recall, and F1-score, and iterate on improvements if necessary.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1066800" y="2209800"/>
            <a:ext cx="7626668" cy="3790950"/>
          </a:xfrm>
        </p:spPr>
        <p:txBody>
          <a:bodyPr/>
          <a:lstStyle/>
          <a:p>
            <a:r>
              <a:rPr lang="en-IN" sz="2000" dirty="0" smtClean="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Import necessary libraries like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2. Prepare and </a:t>
            </a:r>
            <a:r>
              <a:rPr lang="en-IN" sz="2000" dirty="0" err="1">
                <a:latin typeface="Times New Roman" panose="02020603050405020304" pitchFamily="18" charset="0"/>
                <a:cs typeface="Times New Roman" panose="02020603050405020304" pitchFamily="18" charset="0"/>
              </a:rPr>
              <a:t>preprocess</a:t>
            </a:r>
            <a:r>
              <a:rPr lang="en-IN" sz="2000" dirty="0">
                <a:latin typeface="Times New Roman" panose="02020603050405020304" pitchFamily="18" charset="0"/>
                <a:cs typeface="Times New Roman" panose="02020603050405020304" pitchFamily="18" charset="0"/>
              </a:rPr>
              <a:t> heart failure data.
3. Design and build an Artificial Neural Network model using Python.
4. Train the model on the prepared data.
5. Evaluate the model’s performance on validation data.
6. Deploy the trained model for end users to predict heart failure risk and preventions using Python-based applications or interfaces.</a:t>
            </a:r>
            <a:endParaRPr lang="en-US" sz="20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sz="2000" dirty="0">
              <a:solidFill>
                <a:schemeClr val="tx1"/>
              </a:solidFill>
              <a:latin typeface="Arial" panose="020B0604020202020204" pitchFamily="34"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65" y="1529077"/>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2913918" y="2364989"/>
            <a:ext cx="6715124" cy="2489313"/>
          </a:xfrm>
        </p:spPr>
        <p:txBody>
          <a:bodyPr/>
          <a:lstStyle/>
          <a:p>
            <a:r>
              <a:rPr lang="en-US" dirty="0"/>
              <a:t>         </a:t>
            </a:r>
            <a:r>
              <a:rPr lang="en-IN" dirty="0"/>
              <a:t>My solution employs an ANN to </a:t>
            </a:r>
            <a:r>
              <a:rPr lang="en-IN" dirty="0" err="1"/>
              <a:t>analyze</a:t>
            </a:r>
            <a:r>
              <a:rPr lang="en-IN" dirty="0"/>
              <a:t> patient data, identifying risk factors for heart failure. It predicts the likelihood of heart failure occurrence, enabling early intervention. Leveraging Python’s libraries like </a:t>
            </a:r>
            <a:r>
              <a:rPr lang="en-IN" dirty="0" err="1"/>
              <a:t>TensorFlow</a:t>
            </a:r>
            <a:r>
              <a:rPr lang="en-IN" dirty="0"/>
              <a:t>, it offers scalability and efficiency, contributing to proactive healthcare management.</a:t>
            </a: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öhne"/>
              </a:rPr>
              <a:t/>
            </a: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1919287" y="1415216"/>
            <a:ext cx="7524750" cy="4308872"/>
          </a:xfrm>
        </p:spPr>
        <p:txBody>
          <a:bodyPr/>
          <a:lstStyle/>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WOW in Your Solution” for heart failure prevention using ANN in Python:
1. Implement a multi-layer perceptron (MLP) neural network architecture.
2. Utilize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libraries for efficient computation.
3. </a:t>
            </a:r>
            <a:r>
              <a:rPr lang="en-IN" sz="2000" dirty="0" err="1">
                <a:latin typeface="Times New Roman" panose="02020603050405020304" pitchFamily="18" charset="0"/>
                <a:cs typeface="Times New Roman" panose="02020603050405020304" pitchFamily="18" charset="0"/>
              </a:rPr>
              <a:t>Preprocess</a:t>
            </a:r>
            <a:r>
              <a:rPr lang="en-IN" sz="2000" dirty="0">
                <a:latin typeface="Times New Roman" panose="02020603050405020304" pitchFamily="18" charset="0"/>
                <a:cs typeface="Times New Roman" panose="02020603050405020304" pitchFamily="18" charset="0"/>
              </a:rPr>
              <a:t> data, including feature scaling and splitting into training and </a:t>
            </a:r>
            <a:r>
              <a:rPr lang="en-IN" sz="2000" dirty="0" smtClean="0">
                <a:latin typeface="Times New Roman" panose="02020603050405020304" pitchFamily="18" charset="0"/>
                <a:cs typeface="Times New Roman" panose="02020603050405020304" pitchFamily="18" charset="0"/>
              </a:rPr>
              <a:t>      testing </a:t>
            </a:r>
            <a:r>
              <a:rPr lang="en-IN" sz="2000" dirty="0">
                <a:latin typeface="Times New Roman" panose="02020603050405020304" pitchFamily="18" charset="0"/>
                <a:cs typeface="Times New Roman" panose="02020603050405020304" pitchFamily="18" charset="0"/>
              </a:rPr>
              <a:t>sets.
4. Train the ANN model using backpropagation and gradient descent algorithms.
5. Optimize </a:t>
            </a:r>
            <a:r>
              <a:rPr lang="en-IN" sz="2000" dirty="0" err="1">
                <a:latin typeface="Times New Roman" panose="02020603050405020304" pitchFamily="18" charset="0"/>
                <a:cs typeface="Times New Roman" panose="02020603050405020304" pitchFamily="18" charset="0"/>
              </a:rPr>
              <a:t>hyperparameters</a:t>
            </a:r>
            <a:r>
              <a:rPr lang="en-IN" sz="2000" dirty="0">
                <a:latin typeface="Times New Roman" panose="02020603050405020304" pitchFamily="18" charset="0"/>
                <a:cs typeface="Times New Roman" panose="02020603050405020304" pitchFamily="18" charset="0"/>
              </a:rPr>
              <a:t> such as learning rate and number of hidden layers.
6. Evaluate the model’s performance using metrics like accuracy, precision, and recall to ensure effectiveness in heart failure prediction.</a:t>
            </a:r>
            <a:endParaRPr lang="en-IN"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19200" y="1695450"/>
            <a:ext cx="8132885" cy="4411464"/>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Times New Roman" panose="02020603050405020304" pitchFamily="18" charset="0"/>
                <a:cs typeface="Times New Roman" panose="02020603050405020304" pitchFamily="18" charset="0"/>
              </a:rPr>
              <a:t>To model heart failure prevention using Artificial Neural Networks (ANN) in Python:
1. Import necessary libraries such as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for ANN implementation.
2. Prepare the dataset, including features related to heart health and outcomes.
3. Design the architecture of the ANN, specifying the number of layers and neurons.
4. Train the ANN using the prepared dataset, adjusting parameters to optimize performance.
5. Validate the model using separate data to assess its effectiveness in predicting heart failure.
6. </a:t>
            </a:r>
            <a:r>
              <a:rPr lang="en-IN" sz="2000">
                <a:latin typeface="Times New Roman" panose="02020603050405020304" pitchFamily="18" charset="0"/>
                <a:cs typeface="Times New Roman" panose="02020603050405020304" pitchFamily="18" charset="0"/>
              </a:rPr>
              <a:t>Utilize the trained ANN for heart failure prevention by making predictions based on new data.</a:t>
            </a:r>
            <a:r>
              <a:rPr lang="en-US" sz="200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311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PRADEEPA P  821721243039   B.E-Computer Science of Engineering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PC</cp:lastModifiedBy>
  <cp:revision>29</cp:revision>
  <dcterms:created xsi:type="dcterms:W3CDTF">2024-03-28T09:24:30Z</dcterms:created>
  <dcterms:modified xsi:type="dcterms:W3CDTF">2024-04-04T09:36:47Z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