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0" r:id="rId1"/>
  </p:sldMasterIdLst>
  <p:sldIdLst>
    <p:sldId id="256" r:id="rId2"/>
    <p:sldId id="257" r:id="rId3"/>
    <p:sldId id="258" r:id="rId4"/>
    <p:sldId id="259" r:id="rId5"/>
    <p:sldId id="267" r:id="rId6"/>
    <p:sldId id="268" r:id="rId7"/>
    <p:sldId id="269"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p:restoredTop sz="94704"/>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B182-40A8-7347-F1C4-D11897BB0E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858E8B-1B78-0151-C7DA-0632F01B4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C51033-014C-8024-4297-AFCD5709BFCF}"/>
              </a:ext>
            </a:extLst>
          </p:cNvPr>
          <p:cNvSpPr>
            <a:spLocks noGrp="1"/>
          </p:cNvSpPr>
          <p:nvPr>
            <p:ph type="dt" sz="half" idx="10"/>
          </p:nvPr>
        </p:nvSpPr>
        <p:spPr/>
        <p:txBody>
          <a:bodyPr/>
          <a:lstStyle/>
          <a:p>
            <a:fld id="{72345051-2045-45DA-935E-2E3CA1A69ADC}" type="datetimeFigureOut">
              <a:rPr lang="en-US" smtClean="0"/>
              <a:t>2/22/23</a:t>
            </a:fld>
            <a:endParaRPr lang="en-US" dirty="0"/>
          </a:p>
        </p:txBody>
      </p:sp>
      <p:sp>
        <p:nvSpPr>
          <p:cNvPr id="5" name="Footer Placeholder 4">
            <a:extLst>
              <a:ext uri="{FF2B5EF4-FFF2-40B4-BE49-F238E27FC236}">
                <a16:creationId xmlns:a16="http://schemas.microsoft.com/office/drawing/2014/main" id="{0108FC2B-F236-0444-21B6-5F8036F75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63E51-CC8D-6FA6-93C5-DC8763C569D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5501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11D1-4B28-5115-973B-0EDE4DC9D7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4CBA70-2C0B-2093-8F35-19430FE174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BB4BB-E655-71D7-AD0F-4F972BD1C344}"/>
              </a:ext>
            </a:extLst>
          </p:cNvPr>
          <p:cNvSpPr>
            <a:spLocks noGrp="1"/>
          </p:cNvSpPr>
          <p:nvPr>
            <p:ph type="dt" sz="half" idx="10"/>
          </p:nvPr>
        </p:nvSpPr>
        <p:spPr/>
        <p:txBody>
          <a:bodyPr/>
          <a:lstStyle/>
          <a:p>
            <a:fld id="{72345051-2045-45DA-935E-2E3CA1A69ADC}" type="datetimeFigureOut">
              <a:rPr lang="en-US" smtClean="0"/>
              <a:t>2/22/23</a:t>
            </a:fld>
            <a:endParaRPr lang="en-US"/>
          </a:p>
        </p:txBody>
      </p:sp>
      <p:sp>
        <p:nvSpPr>
          <p:cNvPr id="5" name="Footer Placeholder 4">
            <a:extLst>
              <a:ext uri="{FF2B5EF4-FFF2-40B4-BE49-F238E27FC236}">
                <a16:creationId xmlns:a16="http://schemas.microsoft.com/office/drawing/2014/main" id="{16B4439B-A1A8-101B-D82E-8E3B9B9B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75DDF-C753-8396-7E9E-1EC8858AD77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9786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DA051-1F84-3DB1-5395-111BC80137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EBA26A-6FD5-C687-BA2F-0401B6A5E0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0A2C6-BDD3-DF4D-F02F-E2B91FFC4C45}"/>
              </a:ext>
            </a:extLst>
          </p:cNvPr>
          <p:cNvSpPr>
            <a:spLocks noGrp="1"/>
          </p:cNvSpPr>
          <p:nvPr>
            <p:ph type="dt" sz="half" idx="10"/>
          </p:nvPr>
        </p:nvSpPr>
        <p:spPr/>
        <p:txBody>
          <a:bodyPr/>
          <a:lstStyle/>
          <a:p>
            <a:fld id="{72345051-2045-45DA-935E-2E3CA1A69ADC}" type="datetimeFigureOut">
              <a:rPr lang="en-US" smtClean="0"/>
              <a:t>2/22/23</a:t>
            </a:fld>
            <a:endParaRPr lang="en-US"/>
          </a:p>
        </p:txBody>
      </p:sp>
      <p:sp>
        <p:nvSpPr>
          <p:cNvPr id="5" name="Footer Placeholder 4">
            <a:extLst>
              <a:ext uri="{FF2B5EF4-FFF2-40B4-BE49-F238E27FC236}">
                <a16:creationId xmlns:a16="http://schemas.microsoft.com/office/drawing/2014/main" id="{9D115CCF-DF2E-7DD5-814D-924D42CDB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CD378-6A4C-D246-26BC-2F148BE5AA7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8861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796F-F4A3-5716-E24A-57F9731A74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8889C3-3217-FDF1-DAF9-8932210D0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E309A-06ED-EB19-5177-81F689D9EC75}"/>
              </a:ext>
            </a:extLst>
          </p:cNvPr>
          <p:cNvSpPr>
            <a:spLocks noGrp="1"/>
          </p:cNvSpPr>
          <p:nvPr>
            <p:ph type="dt" sz="half" idx="10"/>
          </p:nvPr>
        </p:nvSpPr>
        <p:spPr/>
        <p:txBody>
          <a:bodyPr/>
          <a:lstStyle/>
          <a:p>
            <a:fld id="{72345051-2045-45DA-935E-2E3CA1A69ADC}" type="datetimeFigureOut">
              <a:rPr lang="en-US" smtClean="0"/>
              <a:t>2/22/23</a:t>
            </a:fld>
            <a:endParaRPr lang="en-US"/>
          </a:p>
        </p:txBody>
      </p:sp>
      <p:sp>
        <p:nvSpPr>
          <p:cNvPr id="5" name="Footer Placeholder 4">
            <a:extLst>
              <a:ext uri="{FF2B5EF4-FFF2-40B4-BE49-F238E27FC236}">
                <a16:creationId xmlns:a16="http://schemas.microsoft.com/office/drawing/2014/main" id="{5E32F152-3B32-071D-99EF-29114880B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9C488-EAC1-C503-7374-DE670EE67F4F}"/>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51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5CE0-97CA-08ED-3982-D91C75E5E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DDA8A5-BC61-47E3-0257-504A1DC37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1A52B0-FB25-FA5E-0AA1-B406693166C9}"/>
              </a:ext>
            </a:extLst>
          </p:cNvPr>
          <p:cNvSpPr>
            <a:spLocks noGrp="1"/>
          </p:cNvSpPr>
          <p:nvPr>
            <p:ph type="dt" sz="half" idx="10"/>
          </p:nvPr>
        </p:nvSpPr>
        <p:spPr/>
        <p:txBody>
          <a:bodyPr/>
          <a:lstStyle/>
          <a:p>
            <a:fld id="{72345051-2045-45DA-935E-2E3CA1A69ADC}" type="datetimeFigureOut">
              <a:rPr lang="en-US" smtClean="0"/>
              <a:t>2/22/23</a:t>
            </a:fld>
            <a:endParaRPr lang="en-US"/>
          </a:p>
        </p:txBody>
      </p:sp>
      <p:sp>
        <p:nvSpPr>
          <p:cNvPr id="5" name="Footer Placeholder 4">
            <a:extLst>
              <a:ext uri="{FF2B5EF4-FFF2-40B4-BE49-F238E27FC236}">
                <a16:creationId xmlns:a16="http://schemas.microsoft.com/office/drawing/2014/main" id="{B45134E7-CB5B-4304-9427-273FABF59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27619-9B06-0250-42A6-E62E772A4D8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5432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659A-7A5C-B404-463F-CBA5D613E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EFBDDB-8B40-450E-4621-3642CD6BD7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CED6EE-D948-F3CD-E19D-2537295512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8F1EE-DA04-6220-5349-D6EC17E8F812}"/>
              </a:ext>
            </a:extLst>
          </p:cNvPr>
          <p:cNvSpPr>
            <a:spLocks noGrp="1"/>
          </p:cNvSpPr>
          <p:nvPr>
            <p:ph type="dt" sz="half" idx="10"/>
          </p:nvPr>
        </p:nvSpPr>
        <p:spPr/>
        <p:txBody>
          <a:bodyPr/>
          <a:lstStyle/>
          <a:p>
            <a:fld id="{72345051-2045-45DA-935E-2E3CA1A69ADC}" type="datetimeFigureOut">
              <a:rPr lang="en-US" smtClean="0"/>
              <a:t>2/22/23</a:t>
            </a:fld>
            <a:endParaRPr lang="en-US"/>
          </a:p>
        </p:txBody>
      </p:sp>
      <p:sp>
        <p:nvSpPr>
          <p:cNvPr id="6" name="Footer Placeholder 5">
            <a:extLst>
              <a:ext uri="{FF2B5EF4-FFF2-40B4-BE49-F238E27FC236}">
                <a16:creationId xmlns:a16="http://schemas.microsoft.com/office/drawing/2014/main" id="{849F93BF-518F-A0A5-0917-D89DA7A7B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906B6-1707-1488-518B-D4C796D6057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7955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F916-03FF-F6F1-E336-74B2C854A3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7B7DF9-6EE3-28F4-3C6C-E4E3B7A18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8E82B-29AE-CA64-F914-D0E05C4122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C3D6B5-2AAB-F614-BB22-D4A0F77DE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C84E3C-8D43-FF38-AEE5-EB7071D14C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30D87D-A260-C6AA-50C4-EE709B67F457}"/>
              </a:ext>
            </a:extLst>
          </p:cNvPr>
          <p:cNvSpPr>
            <a:spLocks noGrp="1"/>
          </p:cNvSpPr>
          <p:nvPr>
            <p:ph type="dt" sz="half" idx="10"/>
          </p:nvPr>
        </p:nvSpPr>
        <p:spPr/>
        <p:txBody>
          <a:bodyPr/>
          <a:lstStyle/>
          <a:p>
            <a:fld id="{72345051-2045-45DA-935E-2E3CA1A69ADC}" type="datetimeFigureOut">
              <a:rPr lang="en-US" smtClean="0"/>
              <a:t>2/22/23</a:t>
            </a:fld>
            <a:endParaRPr lang="en-US"/>
          </a:p>
        </p:txBody>
      </p:sp>
      <p:sp>
        <p:nvSpPr>
          <p:cNvPr id="8" name="Footer Placeholder 7">
            <a:extLst>
              <a:ext uri="{FF2B5EF4-FFF2-40B4-BE49-F238E27FC236}">
                <a16:creationId xmlns:a16="http://schemas.microsoft.com/office/drawing/2014/main" id="{7B1AF641-3B14-3346-BF7C-F619C11A2B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26BB8A-1AE6-3793-950D-1D8C002846E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8669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CF8E-7C29-57F2-41EE-2DBDCE8463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E53C92-4083-33F2-1E7C-2457C5D4BB28}"/>
              </a:ext>
            </a:extLst>
          </p:cNvPr>
          <p:cNvSpPr>
            <a:spLocks noGrp="1"/>
          </p:cNvSpPr>
          <p:nvPr>
            <p:ph type="dt" sz="half" idx="10"/>
          </p:nvPr>
        </p:nvSpPr>
        <p:spPr/>
        <p:txBody>
          <a:bodyPr/>
          <a:lstStyle/>
          <a:p>
            <a:fld id="{72345051-2045-45DA-935E-2E3CA1A69ADC}" type="datetimeFigureOut">
              <a:rPr lang="en-US" smtClean="0"/>
              <a:t>2/22/23</a:t>
            </a:fld>
            <a:endParaRPr lang="en-US"/>
          </a:p>
        </p:txBody>
      </p:sp>
      <p:sp>
        <p:nvSpPr>
          <p:cNvPr id="4" name="Footer Placeholder 3">
            <a:extLst>
              <a:ext uri="{FF2B5EF4-FFF2-40B4-BE49-F238E27FC236}">
                <a16:creationId xmlns:a16="http://schemas.microsoft.com/office/drawing/2014/main" id="{DB6C9BB8-DD70-83BE-9ED6-DD85A47649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F8D4A-8F8A-837D-AAB9-0334AE40B80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565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348D6-1501-F156-1007-628367091027}"/>
              </a:ext>
            </a:extLst>
          </p:cNvPr>
          <p:cNvSpPr>
            <a:spLocks noGrp="1"/>
          </p:cNvSpPr>
          <p:nvPr>
            <p:ph type="dt" sz="half" idx="10"/>
          </p:nvPr>
        </p:nvSpPr>
        <p:spPr/>
        <p:txBody>
          <a:bodyPr/>
          <a:lstStyle/>
          <a:p>
            <a:fld id="{72345051-2045-45DA-935E-2E3CA1A69ADC}" type="datetimeFigureOut">
              <a:rPr lang="en-US" smtClean="0"/>
              <a:t>2/22/23</a:t>
            </a:fld>
            <a:endParaRPr lang="en-US"/>
          </a:p>
        </p:txBody>
      </p:sp>
      <p:sp>
        <p:nvSpPr>
          <p:cNvPr id="3" name="Footer Placeholder 2">
            <a:extLst>
              <a:ext uri="{FF2B5EF4-FFF2-40B4-BE49-F238E27FC236}">
                <a16:creationId xmlns:a16="http://schemas.microsoft.com/office/drawing/2014/main" id="{C0192906-62B6-67D4-650B-F9F4146FD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808823-8BA7-A6FF-06AD-ABB831AAD8F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9452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30DD-1FAD-603D-C734-29E69CD3E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0B0CFC-6556-E64B-C41B-D5C050E57A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8CF4EC-DF40-4B11-1B68-B46EB7835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94BA6-D90F-D4EB-2CD6-D1B35C0EC5DB}"/>
              </a:ext>
            </a:extLst>
          </p:cNvPr>
          <p:cNvSpPr>
            <a:spLocks noGrp="1"/>
          </p:cNvSpPr>
          <p:nvPr>
            <p:ph type="dt" sz="half" idx="10"/>
          </p:nvPr>
        </p:nvSpPr>
        <p:spPr/>
        <p:txBody>
          <a:bodyPr/>
          <a:lstStyle/>
          <a:p>
            <a:fld id="{72345051-2045-45DA-935E-2E3CA1A69ADC}" type="datetimeFigureOut">
              <a:rPr lang="en-US" smtClean="0"/>
              <a:t>2/22/23</a:t>
            </a:fld>
            <a:endParaRPr lang="en-US"/>
          </a:p>
        </p:txBody>
      </p:sp>
      <p:sp>
        <p:nvSpPr>
          <p:cNvPr id="6" name="Footer Placeholder 5">
            <a:extLst>
              <a:ext uri="{FF2B5EF4-FFF2-40B4-BE49-F238E27FC236}">
                <a16:creationId xmlns:a16="http://schemas.microsoft.com/office/drawing/2014/main" id="{626BA53D-4BAD-9293-31EE-3B5E9110F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90CBE-694F-9606-C1D1-1676941509D2}"/>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592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02B6-AB09-9C81-E0D4-D533F6557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F8BD74-D8B1-947E-EE62-2B80B2175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DE914-C1C8-501B-6811-8011A88DF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DE97B-C17C-58B3-128D-930AC35CB613}"/>
              </a:ext>
            </a:extLst>
          </p:cNvPr>
          <p:cNvSpPr>
            <a:spLocks noGrp="1"/>
          </p:cNvSpPr>
          <p:nvPr>
            <p:ph type="dt" sz="half" idx="10"/>
          </p:nvPr>
        </p:nvSpPr>
        <p:spPr/>
        <p:txBody>
          <a:bodyPr/>
          <a:lstStyle/>
          <a:p>
            <a:fld id="{72345051-2045-45DA-935E-2E3CA1A69ADC}" type="datetimeFigureOut">
              <a:rPr lang="en-US" smtClean="0"/>
              <a:t>2/22/23</a:t>
            </a:fld>
            <a:endParaRPr lang="en-US"/>
          </a:p>
        </p:txBody>
      </p:sp>
      <p:sp>
        <p:nvSpPr>
          <p:cNvPr id="6" name="Footer Placeholder 5">
            <a:extLst>
              <a:ext uri="{FF2B5EF4-FFF2-40B4-BE49-F238E27FC236}">
                <a16:creationId xmlns:a16="http://schemas.microsoft.com/office/drawing/2014/main" id="{14E8C47F-B747-8ECC-D49B-12673A9CD6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970F6-7613-9DBE-C80A-4016C31EE902}"/>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9069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15123-CE53-2608-B4A5-9F85859919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C33EC9-5348-CEAD-7355-52079FD3D7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9CF0C-0C2D-3907-B046-B68848E82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2/22/23</a:t>
            </a:fld>
            <a:endParaRPr lang="en-US" dirty="0"/>
          </a:p>
        </p:txBody>
      </p:sp>
      <p:sp>
        <p:nvSpPr>
          <p:cNvPr id="5" name="Footer Placeholder 4">
            <a:extLst>
              <a:ext uri="{FF2B5EF4-FFF2-40B4-BE49-F238E27FC236}">
                <a16:creationId xmlns:a16="http://schemas.microsoft.com/office/drawing/2014/main" id="{ABBFE7DA-B6F2-3E06-B627-673DCF0A96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C92226-4F1C-1407-2938-9D53BE0D1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77017429"/>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ottom.ma@yu.edu.jo" TargetMode="External"/><Relationship Id="rId2" Type="http://schemas.openxmlformats.org/officeDocument/2006/relationships/hyperlink" Target="mailto:shazhanguo@126.com"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F669DBCC-2F26-4F75-80D2-CCA2CA97D9CF}"/>
              </a:ext>
            </a:extLst>
          </p:cNvPr>
          <p:cNvPicPr>
            <a:picLocks noChangeAspect="1"/>
          </p:cNvPicPr>
          <p:nvPr/>
        </p:nvPicPr>
        <p:blipFill rotWithShape="1">
          <a:blip r:embed="rId2"/>
          <a:srcRect l="31112"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7E043-319D-56E5-960F-0158C817DC36}"/>
              </a:ext>
            </a:extLst>
          </p:cNvPr>
          <p:cNvSpPr>
            <a:spLocks noGrp="1"/>
          </p:cNvSpPr>
          <p:nvPr>
            <p:ph type="ctrTitle"/>
          </p:nvPr>
        </p:nvSpPr>
        <p:spPr>
          <a:xfrm>
            <a:off x="477981" y="950976"/>
            <a:ext cx="4023360" cy="3375521"/>
          </a:xfrm>
        </p:spPr>
        <p:txBody>
          <a:bodyPr anchor="b">
            <a:noAutofit/>
          </a:bodyPr>
          <a:lstStyle/>
          <a:p>
            <a:pPr algn="l"/>
            <a:r>
              <a:rPr lang="en-US" sz="4800" b="1" dirty="0">
                <a:latin typeface="Times New Roman" panose="02020603050405020304" pitchFamily="18" charset="0"/>
                <a:cs typeface="Times New Roman" panose="02020603050405020304" pitchFamily="18" charset="0"/>
              </a:rPr>
              <a:t>Brain Tumor Detection using Deep Learning Technique</a:t>
            </a:r>
          </a:p>
        </p:txBody>
      </p:sp>
      <p:sp>
        <p:nvSpPr>
          <p:cNvPr id="3" name="Subtitle 2">
            <a:extLst>
              <a:ext uri="{FF2B5EF4-FFF2-40B4-BE49-F238E27FC236}">
                <a16:creationId xmlns:a16="http://schemas.microsoft.com/office/drawing/2014/main" id="{4FB40FBE-05E4-64C6-8F1E-6716C6D0B462}"/>
              </a:ext>
            </a:extLst>
          </p:cNvPr>
          <p:cNvSpPr>
            <a:spLocks noGrp="1"/>
          </p:cNvSpPr>
          <p:nvPr>
            <p:ph type="subTitle" idx="1"/>
          </p:nvPr>
        </p:nvSpPr>
        <p:spPr>
          <a:xfrm>
            <a:off x="477980" y="4712208"/>
            <a:ext cx="4228132" cy="1465245"/>
          </a:xfrm>
        </p:spPr>
        <p:txBody>
          <a:bodyPr>
            <a:normAutofit fontScale="92500" lnSpcReduction="10000"/>
          </a:bodyPr>
          <a:lstStyle/>
          <a:p>
            <a:pPr marL="0" marR="0" algn="l">
              <a:lnSpc>
                <a:spcPct val="115000"/>
              </a:lnSpc>
              <a:spcBef>
                <a:spcPts val="0"/>
              </a:spcBef>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Pradeep Reddy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Malgari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700741163</a:t>
            </a:r>
          </a:p>
          <a:p>
            <a:pPr marL="0" marR="0" algn="l">
              <a:lnSpc>
                <a:spcPct val="115000"/>
              </a:lnSpc>
              <a:spcBef>
                <a:spcPts val="0"/>
              </a:spcBef>
              <a:spcAft>
                <a:spcPts val="100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Yashwanth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Amogh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Sai Somu 700743506 </a:t>
            </a:r>
          </a:p>
          <a:p>
            <a:pPr marL="0" marR="0" algn="l">
              <a:lnSpc>
                <a:spcPct val="115000"/>
              </a:lnSpc>
              <a:spcBef>
                <a:spcPts val="0"/>
              </a:spcBef>
              <a:spcAft>
                <a:spcPts val="1000"/>
              </a:spcAf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Minhaaz</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Ul</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Haq</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Shaik 700741120 </a:t>
            </a:r>
          </a:p>
          <a:p>
            <a:pPr marL="0" marR="0" algn="l">
              <a:lnSpc>
                <a:spcPct val="115000"/>
              </a:lnSpc>
              <a:spcBef>
                <a:spcPts val="0"/>
              </a:spcBef>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Sai Krishna Reddy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Chevutukur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700743830</a:t>
            </a:r>
          </a:p>
          <a:p>
            <a:pPr algn="l"/>
            <a:endParaRPr lang="en-US" sz="11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260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0B8EF-516C-F242-90AC-490607013BC2}"/>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Motivation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D1838D1-0980-B488-0A91-C16E7354E34F}"/>
              </a:ext>
            </a:extLst>
          </p:cNvPr>
          <p:cNvSpPr>
            <a:spLocks noGrp="1"/>
          </p:cNvSpPr>
          <p:nvPr>
            <p:ph idx="1"/>
          </p:nvPr>
        </p:nvSpPr>
        <p:spPr>
          <a:xfrm>
            <a:off x="4447308" y="591344"/>
            <a:ext cx="6906491" cy="5585619"/>
          </a:xfrm>
        </p:spPr>
        <p:txBody>
          <a:bodyPr anchor="ctr">
            <a:normAutofit/>
          </a:bodyPr>
          <a:lstStyle/>
          <a:p>
            <a:pPr algn="just"/>
            <a:r>
              <a:rPr lang="en-US" sz="2200" dirty="0">
                <a:effectLst/>
                <a:latin typeface="Times New Roman" panose="02020603050405020304" pitchFamily="18" charset="0"/>
                <a:ea typeface="Arial Unicode MS" panose="020B0604020202020204" pitchFamily="34" charset="-128"/>
                <a:cs typeface="Times New Roman" panose="02020603050405020304" pitchFamily="18" charset="0"/>
              </a:rPr>
              <a:t>In the medical field, various computer-added tools are utilized today. The outcome is quick and precise with these tools. The most widely used imaging method for examining the internal structure of the human body is magnetic resonance imaging (MRI)</a:t>
            </a:r>
          </a:p>
          <a:p>
            <a:pPr algn="just"/>
            <a:r>
              <a:rPr lang="en-US" sz="2200" dirty="0">
                <a:effectLst/>
                <a:latin typeface="Times New Roman" panose="02020603050405020304" pitchFamily="18" charset="0"/>
                <a:ea typeface="Arial Unicode MS" panose="020B0604020202020204" pitchFamily="34" charset="-128"/>
                <a:cs typeface="Times New Roman" panose="02020603050405020304" pitchFamily="18" charset="0"/>
              </a:rPr>
              <a:t>A tumor is a cell that grows quickly and uncontrollably. The tumor is typically categorized as benign, malignant, or premalignant. When a tumor is found to be malignant, it becomes cancer. Even in the diagnosis of the most severe medical conditions, such as brain tumors, the MRI is utilized and there are some limitations to it.</a:t>
            </a:r>
          </a:p>
          <a:p>
            <a:pPr algn="just"/>
            <a:r>
              <a:rPr lang="en-US" sz="2200" dirty="0">
                <a:effectLst/>
                <a:latin typeface="Times New Roman" panose="02020603050405020304" pitchFamily="18" charset="0"/>
                <a:ea typeface="Arial Unicode MS" panose="020B0604020202020204" pitchFamily="34" charset="-128"/>
                <a:cs typeface="Times New Roman" panose="02020603050405020304" pitchFamily="18" charset="0"/>
              </a:rPr>
              <a:t>A classifier based on a Convolution Neural Network (CNN) is suggested as a means of overcoming these limitations. The CNN-based classifier (RESNET) compares the trained and test data to arrive at the simplest possible result.</a:t>
            </a:r>
          </a:p>
          <a:p>
            <a:endParaRPr lang="en-US" sz="2200" dirty="0"/>
          </a:p>
        </p:txBody>
      </p:sp>
    </p:spTree>
    <p:extLst>
      <p:ext uri="{BB962C8B-B14F-4D97-AF65-F5344CB8AC3E}">
        <p14:creationId xmlns:p14="http://schemas.microsoft.com/office/powerpoint/2010/main" val="5705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77F64-544C-7058-BF48-89CD8B1C2B2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Problem Statement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C3D1FEF-F1CF-9092-8D65-1C10BC30194A}"/>
              </a:ext>
            </a:extLst>
          </p:cNvPr>
          <p:cNvSpPr>
            <a:spLocks noGrp="1"/>
          </p:cNvSpPr>
          <p:nvPr>
            <p:ph idx="1"/>
          </p:nvPr>
        </p:nvSpPr>
        <p:spPr>
          <a:xfrm>
            <a:off x="4447308" y="591344"/>
            <a:ext cx="6906491" cy="5585619"/>
          </a:xfrm>
        </p:spPr>
        <p:txBody>
          <a:bodyPr anchor="ctr">
            <a:normAutofit/>
          </a:bodyPr>
          <a:lstStyle/>
          <a:p>
            <a:pPr algn="just"/>
            <a:r>
              <a:rPr lang="en-US" dirty="0">
                <a:latin typeface="Times New Roman" panose="02020603050405020304" pitchFamily="18" charset="0"/>
                <a:ea typeface="Arial Unicode MS" panose="020B0604020202020204" pitchFamily="34" charset="-128"/>
                <a:cs typeface="Times New Roman" panose="02020603050405020304" pitchFamily="18" charset="0"/>
              </a:rPr>
              <a:t>The current tumor detecting techniques take time and has accuracy issues.</a:t>
            </a:r>
          </a:p>
          <a:p>
            <a:pPr algn="just"/>
            <a:r>
              <a:rPr lang="en-US" dirty="0">
                <a:latin typeface="Times New Roman" panose="02020603050405020304" pitchFamily="18" charset="0"/>
                <a:ea typeface="Arial Unicode MS" panose="020B0604020202020204" pitchFamily="34" charset="-128"/>
                <a:cs typeface="Times New Roman" panose="02020603050405020304" pitchFamily="18" charset="0"/>
              </a:rPr>
              <a:t>To overcome the issue we are using a large dataset of multiple images to identify the tumor from the testing and training datasets, by comparing those to find the network and patterns between the test and train data</a:t>
            </a:r>
            <a:r>
              <a:rPr lang="en-US" dirty="0">
                <a:latin typeface="Times New Roman" panose="02020603050405020304" pitchFamily="18" charset="0"/>
                <a:cs typeface="Times New Roman" panose="02020603050405020304" pitchFamily="18" charset="0"/>
              </a:rPr>
              <a:t>.</a:t>
            </a:r>
          </a:p>
          <a:p>
            <a:endParaRPr lang="en-US" dirty="0"/>
          </a:p>
          <a:p>
            <a:pPr marL="0" indent="0">
              <a:buNone/>
            </a:pPr>
            <a:endParaRPr lang="en-US" dirty="0"/>
          </a:p>
        </p:txBody>
      </p:sp>
    </p:spTree>
    <p:extLst>
      <p:ext uri="{BB962C8B-B14F-4D97-AF65-F5344CB8AC3E}">
        <p14:creationId xmlns:p14="http://schemas.microsoft.com/office/powerpoint/2010/main" val="189836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1C6B6-15EE-5A90-F3BC-9492CD97D214}"/>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Objectives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3D070B3-7A41-FEB5-C3EE-0E19B148BA4A}"/>
              </a:ext>
            </a:extLst>
          </p:cNvPr>
          <p:cNvSpPr>
            <a:spLocks noGrp="1"/>
          </p:cNvSpPr>
          <p:nvPr>
            <p:ph idx="1"/>
          </p:nvPr>
        </p:nvSpPr>
        <p:spPr>
          <a:xfrm>
            <a:off x="4447308" y="591344"/>
            <a:ext cx="6906491" cy="5585619"/>
          </a:xfrm>
        </p:spPr>
        <p:txBody>
          <a:bodyPr anchor="ctr">
            <a:normAutofit/>
          </a:bodyPr>
          <a:lstStyle/>
          <a:p>
            <a:pPr algn="just"/>
            <a:r>
              <a:rPr lang="en-US" dirty="0">
                <a:latin typeface="Times New Roman" panose="02020603050405020304" pitchFamily="18" charset="0"/>
                <a:ea typeface="Arial Unicode MS" panose="020B0604020202020204" pitchFamily="34" charset="-128"/>
                <a:cs typeface="Times New Roman" panose="02020603050405020304" pitchFamily="18" charset="0"/>
              </a:rPr>
              <a:t>CNN based classifier RESNET compares the trained and test data to arrive at the simplest possible result.</a:t>
            </a:r>
          </a:p>
          <a:p>
            <a:pPr algn="just"/>
            <a:r>
              <a:rPr lang="en-US" dirty="0">
                <a:effectLst/>
                <a:latin typeface="Times New Roman" panose="02020603050405020304" pitchFamily="18" charset="0"/>
                <a:ea typeface="Arial Unicode MS" panose="020B0604020202020204" pitchFamily="34" charset="-128"/>
                <a:cs typeface="Times New Roman" panose="02020603050405020304" pitchFamily="18" charset="0"/>
              </a:rPr>
              <a:t>Residual </a:t>
            </a:r>
            <a:r>
              <a:rPr lang="en-US" dirty="0" err="1">
                <a:effectLst/>
                <a:latin typeface="Times New Roman" panose="02020603050405020304" pitchFamily="18" charset="0"/>
                <a:ea typeface="Arial Unicode MS" panose="020B0604020202020204" pitchFamily="34" charset="-128"/>
                <a:cs typeface="Times New Roman" panose="02020603050405020304" pitchFamily="18" charset="0"/>
              </a:rPr>
              <a:t>Netwok</a:t>
            </a:r>
            <a:r>
              <a:rPr lang="en-US" dirty="0">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dirty="0">
                <a:latin typeface="Times New Roman" panose="02020603050405020304" pitchFamily="18" charset="0"/>
                <a:ea typeface="Arial Unicode MS" panose="020B0604020202020204" pitchFamily="34" charset="-128"/>
                <a:cs typeface="Times New Roman" panose="02020603050405020304" pitchFamily="18" charset="0"/>
              </a:rPr>
              <a:t>(</a:t>
            </a:r>
            <a:r>
              <a:rPr lang="en-US" dirty="0" err="1">
                <a:latin typeface="Times New Roman" panose="02020603050405020304" pitchFamily="18" charset="0"/>
                <a:ea typeface="Arial Unicode MS" panose="020B0604020202020204" pitchFamily="34" charset="-128"/>
                <a:cs typeface="Times New Roman" panose="02020603050405020304" pitchFamily="18" charset="0"/>
              </a:rPr>
              <a:t>ResNet</a:t>
            </a:r>
            <a:r>
              <a:rPr lang="en-US" dirty="0">
                <a:latin typeface="Times New Roman" panose="02020603050405020304" pitchFamily="18" charset="0"/>
                <a:ea typeface="Arial Unicode MS" panose="020B0604020202020204" pitchFamily="34" charset="-128"/>
                <a:cs typeface="Times New Roman" panose="02020603050405020304" pitchFamily="18" charset="0"/>
              </a:rPr>
              <a:t>) uses more layers in a deep neural networks to reduce the error rate and increase the efficiency and accuracy.</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785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750A85E-E97F-07D4-5B7E-3C33EF690E4F}"/>
              </a:ext>
            </a:extLst>
          </p:cNvPr>
          <p:cNvSpPr>
            <a:spLocks noGrp="1"/>
          </p:cNvSpPr>
          <p:nvPr>
            <p:ph type="title"/>
          </p:nvPr>
        </p:nvSpPr>
        <p:spPr>
          <a:xfrm>
            <a:off x="1098468" y="885651"/>
            <a:ext cx="3229803" cy="4624603"/>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Paper 1: A YOLOv3 Deep Neural Network Model to Detect Brain Tumor in Portable Electromagnetic Imaging System</a:t>
            </a:r>
          </a:p>
        </p:txBody>
      </p:sp>
      <p:sp>
        <p:nvSpPr>
          <p:cNvPr id="3" name="Content Placeholder 2">
            <a:extLst>
              <a:ext uri="{FF2B5EF4-FFF2-40B4-BE49-F238E27FC236}">
                <a16:creationId xmlns:a16="http://schemas.microsoft.com/office/drawing/2014/main" id="{E71505DB-1DFC-29C0-B1CC-EC7ACBD70467}"/>
              </a:ext>
            </a:extLst>
          </p:cNvPr>
          <p:cNvSpPr>
            <a:spLocks noGrp="1"/>
          </p:cNvSpPr>
          <p:nvPr>
            <p:ph idx="1"/>
          </p:nvPr>
        </p:nvSpPr>
        <p:spPr>
          <a:xfrm>
            <a:off x="4978708" y="885651"/>
            <a:ext cx="6525220" cy="4616849"/>
          </a:xfrm>
        </p:spPr>
        <p:txBody>
          <a:bodyPr anchor="ctr">
            <a:normAutofit/>
          </a:bodyPr>
          <a:lstStyle/>
          <a:p>
            <a:pPr algn="just"/>
            <a:r>
              <a:rPr lang="en-US" sz="2000" dirty="0">
                <a:latin typeface="Times New Roman" panose="02020603050405020304" pitchFamily="18" charset="0"/>
                <a:cs typeface="Times New Roman" panose="02020603050405020304" pitchFamily="18" charset="0"/>
              </a:rPr>
              <a:t>The detection of brain tumors through the YOLOv3 deep neural network model in a portable electromagnetic (EM) imaging system.</a:t>
            </a:r>
          </a:p>
          <a:p>
            <a:pPr algn="just"/>
            <a:r>
              <a:rPr lang="en-US" sz="2000" dirty="0">
                <a:latin typeface="Times New Roman" panose="02020603050405020304" pitchFamily="18" charset="0"/>
                <a:cs typeface="Times New Roman" panose="02020603050405020304" pitchFamily="18" charset="0"/>
              </a:rPr>
              <a:t>YOLOv3 is a popular object detection model with high accuracy and improved computational speed</a:t>
            </a:r>
          </a:p>
          <a:p>
            <a:pPr algn="just"/>
            <a:r>
              <a:rPr lang="en-US" sz="2000" dirty="0">
                <a:latin typeface="Times New Roman" panose="02020603050405020304" pitchFamily="18" charset="0"/>
                <a:cs typeface="Times New Roman" panose="02020603050405020304" pitchFamily="18" charset="0"/>
              </a:rPr>
              <a:t>Fifty sample images are collected from the different head regions through the EM imaging system.</a:t>
            </a:r>
          </a:p>
          <a:p>
            <a:pPr algn="just"/>
            <a:r>
              <a:rPr lang="en-US" sz="2000" dirty="0">
                <a:latin typeface="Times New Roman" panose="02020603050405020304" pitchFamily="18" charset="0"/>
                <a:cs typeface="Times New Roman" panose="02020603050405020304" pitchFamily="18" charset="0"/>
              </a:rPr>
              <a:t>The images are later augmented to generate a final image data set for training, validation, and testing, the data set contains 1000 images, including fifty samples with a single and double tumor.</a:t>
            </a:r>
          </a:p>
          <a:p>
            <a:endParaRPr lang="en-US" sz="2400" dirty="0"/>
          </a:p>
        </p:txBody>
      </p:sp>
    </p:spTree>
    <p:extLst>
      <p:ext uri="{BB962C8B-B14F-4D97-AF65-F5344CB8AC3E}">
        <p14:creationId xmlns:p14="http://schemas.microsoft.com/office/powerpoint/2010/main" val="4257456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416F47C-EED0-4128-D0A3-A2BCBE752A97}"/>
              </a:ext>
            </a:extLst>
          </p:cNvPr>
          <p:cNvSpPr>
            <a:spLocks noGrp="1"/>
          </p:cNvSpPr>
          <p:nvPr>
            <p:ph type="title"/>
          </p:nvPr>
        </p:nvSpPr>
        <p:spPr>
          <a:xfrm>
            <a:off x="1098468" y="885651"/>
            <a:ext cx="3229803" cy="462460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Paper 2: Optimized Edge Detection Technique for Brain Tumor Detection in MR Images</a:t>
            </a:r>
          </a:p>
        </p:txBody>
      </p:sp>
      <p:sp>
        <p:nvSpPr>
          <p:cNvPr id="3" name="Content Placeholder 2">
            <a:extLst>
              <a:ext uri="{FF2B5EF4-FFF2-40B4-BE49-F238E27FC236}">
                <a16:creationId xmlns:a16="http://schemas.microsoft.com/office/drawing/2014/main" id="{716D962A-E630-9B92-4811-5384A464E199}"/>
              </a:ext>
            </a:extLst>
          </p:cNvPr>
          <p:cNvSpPr>
            <a:spLocks noGrp="1"/>
          </p:cNvSpPr>
          <p:nvPr>
            <p:ph idx="1"/>
          </p:nvPr>
        </p:nvSpPr>
        <p:spPr>
          <a:xfrm>
            <a:off x="4978708" y="885651"/>
            <a:ext cx="6525220" cy="4616849"/>
          </a:xfrm>
        </p:spPr>
        <p:txBody>
          <a:bodyPr anchor="ctr">
            <a:normAutofit/>
          </a:bodyPr>
          <a:lstStyle/>
          <a:p>
            <a:pPr algn="just"/>
            <a:r>
              <a:rPr lang="en-US" sz="2000" dirty="0">
                <a:latin typeface="Times New Roman" panose="02020603050405020304" pitchFamily="18" charset="0"/>
                <a:cs typeface="Times New Roman" panose="02020603050405020304" pitchFamily="18" charset="0"/>
              </a:rPr>
              <a:t>Genetic algorithms  are intended to look for the optimum solution by eliminating the gene strings with the worst fitness.</a:t>
            </a:r>
          </a:p>
          <a:p>
            <a:pPr algn="just"/>
            <a:r>
              <a:rPr lang="en-US" sz="2000" dirty="0">
                <a:latin typeface="Times New Roman" panose="02020603050405020304" pitchFamily="18" charset="0"/>
                <a:cs typeface="Times New Roman" panose="02020603050405020304" pitchFamily="18" charset="0"/>
              </a:rPr>
              <a:t>The performance of the proposed genetic algorithm-based cost minimization technique is compared.</a:t>
            </a:r>
          </a:p>
          <a:p>
            <a:pPr algn="just"/>
            <a:r>
              <a:rPr lang="en-US" sz="2000" dirty="0">
                <a:latin typeface="Times New Roman" panose="02020603050405020304" pitchFamily="18" charset="0"/>
                <a:cs typeface="Times New Roman" panose="02020603050405020304" pitchFamily="18" charset="0"/>
              </a:rPr>
              <a:t>To the classical edge detection techniques, fractional-order edge detection filters, and threshold-optimized fractional-order filters.</a:t>
            </a:r>
          </a:p>
          <a:p>
            <a:pPr algn="just"/>
            <a:r>
              <a:rPr lang="en-US" sz="2000" dirty="0">
                <a:latin typeface="Times New Roman" panose="02020603050405020304" pitchFamily="18" charset="0"/>
                <a:cs typeface="Times New Roman" panose="02020603050405020304" pitchFamily="18" charset="0"/>
              </a:rPr>
              <a:t>GA edge detection method performs well compared to edge detection methods.</a:t>
            </a:r>
          </a:p>
        </p:txBody>
      </p:sp>
    </p:spTree>
    <p:extLst>
      <p:ext uri="{BB962C8B-B14F-4D97-AF65-F5344CB8AC3E}">
        <p14:creationId xmlns:p14="http://schemas.microsoft.com/office/powerpoint/2010/main" val="291714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A6BB3BD-E84F-AD70-5BF1-2422B87E1678}"/>
              </a:ext>
            </a:extLst>
          </p:cNvPr>
          <p:cNvSpPr>
            <a:spLocks noGrp="1"/>
          </p:cNvSpPr>
          <p:nvPr>
            <p:ph type="title"/>
          </p:nvPr>
        </p:nvSpPr>
        <p:spPr>
          <a:xfrm>
            <a:off x="1098468" y="885651"/>
            <a:ext cx="3229803" cy="462460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Paper 3: Deep Learning Approach for 2D MRI Brain Tumor Segmentation</a:t>
            </a:r>
          </a:p>
        </p:txBody>
      </p:sp>
      <p:sp>
        <p:nvSpPr>
          <p:cNvPr id="3" name="Content Placeholder 2">
            <a:extLst>
              <a:ext uri="{FF2B5EF4-FFF2-40B4-BE49-F238E27FC236}">
                <a16:creationId xmlns:a16="http://schemas.microsoft.com/office/drawing/2014/main" id="{FE718A05-71E4-246F-FF7F-F90FB8A72E32}"/>
              </a:ext>
            </a:extLst>
          </p:cNvPr>
          <p:cNvSpPr>
            <a:spLocks noGrp="1"/>
          </p:cNvSpPr>
          <p:nvPr>
            <p:ph idx="1"/>
          </p:nvPr>
        </p:nvSpPr>
        <p:spPr>
          <a:xfrm>
            <a:off x="4978708" y="885651"/>
            <a:ext cx="6525220" cy="4616849"/>
          </a:xfrm>
        </p:spPr>
        <p:txBody>
          <a:bodyPr anchor="ctr">
            <a:normAutofit/>
          </a:bodyPr>
          <a:lstStyle/>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paper presents a novel framework for segmenting 2D brain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tumors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 MR images using deep neural networks (DNN) and utilizing data augmentation strategies. The proposed approach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Znet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based on the idea of skip-connection, encoder-decoder architectures, and data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amplifcation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to propagate the intrinsic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affnities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of a relatively smaller number of expert delineated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tumors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e.g., hundreds of patients of the low-grade glioma (LGG) , to many thousands of synthetic cases.</a:t>
            </a:r>
          </a:p>
          <a:p>
            <a:pPr algn="just"/>
            <a:r>
              <a:rPr lang="en-IN" sz="2000" dirty="0">
                <a:effectLst/>
                <a:latin typeface="TimesLTStd-Roman"/>
                <a:ea typeface="Calibri" panose="020F0502020204030204" pitchFamily="34" charset="0"/>
                <a:cs typeface="TimesLTStd-Roman"/>
              </a:rPr>
              <a:t>Methodology: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15000"/>
              </a:lnSpc>
              <a:spcBef>
                <a:spcPts val="0"/>
              </a:spcBef>
              <a:spcAft>
                <a:spcPts val="0"/>
              </a:spcAft>
              <a:buFont typeface="Wingdings" pitchFamily="2" charset="2"/>
              <a:buChar char="Ø"/>
            </a:pPr>
            <a:r>
              <a:rPr lang="en-IN" sz="2000" dirty="0">
                <a:effectLst/>
                <a:latin typeface="TimesLTStd-Roman"/>
                <a:ea typeface="Calibri" panose="020F0502020204030204" pitchFamily="34" charset="0"/>
                <a:cs typeface="TimesLTStd-Roman"/>
              </a:rPr>
              <a:t> Dataset </a:t>
            </a:r>
          </a:p>
          <a:p>
            <a:pPr marR="0" algn="just">
              <a:lnSpc>
                <a:spcPct val="115000"/>
              </a:lnSpc>
              <a:spcBef>
                <a:spcPts val="0"/>
              </a:spcBef>
              <a:spcAft>
                <a:spcPts val="0"/>
              </a:spcAft>
              <a:buFont typeface="Wingdings" pitchFamily="2" charset="2"/>
              <a:buChar char="Ø"/>
            </a:pPr>
            <a:r>
              <a:rPr lang="en-IN" sz="2000" dirty="0">
                <a:effectLst/>
                <a:latin typeface="TimesLTStd-Roman"/>
                <a:ea typeface="Calibri" panose="020F0502020204030204" pitchFamily="34" charset="0"/>
                <a:cs typeface="TimesLTStd-Roman"/>
              </a:rPr>
              <a:t> Data </a:t>
            </a:r>
            <a:r>
              <a:rPr lang="en-IN" sz="2000" dirty="0" err="1">
                <a:effectLst/>
                <a:latin typeface="TimesLTStd-Roman"/>
                <a:ea typeface="Calibri" panose="020F0502020204030204" pitchFamily="34" charset="0"/>
                <a:cs typeface="TimesLTStd-Roman"/>
              </a:rPr>
              <a:t>preprocessing</a:t>
            </a:r>
            <a:r>
              <a:rPr lang="en-IN" sz="2000" dirty="0">
                <a:effectLst/>
                <a:latin typeface="TimesLTStd-Roman"/>
                <a:ea typeface="Calibri" panose="020F0502020204030204" pitchFamily="34" charset="0"/>
                <a:cs typeface="TimesLTStd-Roman"/>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IN" sz="2000" dirty="0">
                <a:effectLst/>
                <a:latin typeface="TimesLTStd-Roman"/>
                <a:ea typeface="Calibri" panose="020F0502020204030204" pitchFamily="34" charset="0"/>
                <a:cs typeface="TimesLTStd-Roman"/>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99676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B8E00C1-A2D7-9534-9861-9367520BD00C}"/>
              </a:ext>
            </a:extLst>
          </p:cNvPr>
          <p:cNvSpPr>
            <a:spLocks noGrp="1"/>
          </p:cNvSpPr>
          <p:nvPr>
            <p:ph type="title"/>
          </p:nvPr>
        </p:nvSpPr>
        <p:spPr>
          <a:xfrm>
            <a:off x="1098468" y="885651"/>
            <a:ext cx="3229803" cy="4624603"/>
          </a:xfrm>
        </p:spPr>
        <p:txBody>
          <a:bodyPr>
            <a:normAutofit/>
          </a:bodyPr>
          <a:lstStyle/>
          <a:p>
            <a:r>
              <a:rPr lang="en-US" sz="3400" b="1" dirty="0">
                <a:solidFill>
                  <a:srgbClr val="FFFFFF"/>
                </a:solidFill>
                <a:latin typeface="Times New Roman" panose="02020603050405020304" pitchFamily="18" charset="0"/>
                <a:cs typeface="Times New Roman" panose="02020603050405020304" pitchFamily="18" charset="0"/>
              </a:rPr>
              <a:t>Paper 4: Brain Tumor Detection using Multimodal Information Fusion and Convolutional Neural Network</a:t>
            </a:r>
          </a:p>
        </p:txBody>
      </p:sp>
      <p:sp>
        <p:nvSpPr>
          <p:cNvPr id="3" name="Content Placeholder 2">
            <a:extLst>
              <a:ext uri="{FF2B5EF4-FFF2-40B4-BE49-F238E27FC236}">
                <a16:creationId xmlns:a16="http://schemas.microsoft.com/office/drawing/2014/main" id="{68483B42-225D-1877-D394-3D31BF966C8B}"/>
              </a:ext>
            </a:extLst>
          </p:cNvPr>
          <p:cNvSpPr>
            <a:spLocks noGrp="1"/>
          </p:cNvSpPr>
          <p:nvPr>
            <p:ph idx="1"/>
          </p:nvPr>
        </p:nvSpPr>
        <p:spPr>
          <a:xfrm>
            <a:off x="4937671" y="563918"/>
            <a:ext cx="6525220" cy="5251646"/>
          </a:xfrm>
        </p:spPr>
        <p:txBody>
          <a:bodyPr anchor="ctr">
            <a:normAutofit/>
          </a:bodyPr>
          <a:lstStyle/>
          <a:p>
            <a:pPr marL="0" indent="0" algn="just">
              <a:buNone/>
            </a:pPr>
            <a:r>
              <a:rPr lang="en-US" sz="2000" dirty="0">
                <a:effectLst/>
                <a:latin typeface="Times New Roman" panose="02020603050405020304" pitchFamily="18" charset="0"/>
                <a:cs typeface="Times New Roman" panose="02020603050405020304" pitchFamily="18" charset="0"/>
              </a:rPr>
              <a:t>This paper proposes an algorithm of brain tumor detection based on multimodal information fusion and convolutional neural network.</a:t>
            </a:r>
          </a:p>
          <a:p>
            <a:pPr marL="285750" indent="-285750" algn="jus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 Firstly, the 3D-CNNs network is introduced fuse multiple modal information, which can better extract the difference information among the modalities.</a:t>
            </a:r>
          </a:p>
          <a:p>
            <a:pPr marL="285750" indent="-285750" algn="jus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 Secondly, the improvement of the loss function can reduce the interference of non </a:t>
            </a:r>
            <a:r>
              <a:rPr lang="en-US" sz="2000" dirty="0" err="1">
                <a:effectLst/>
                <a:latin typeface="Times New Roman" panose="02020603050405020304" pitchFamily="18" charset="0"/>
                <a:cs typeface="Times New Roman" panose="02020603050405020304" pitchFamily="18" charset="0"/>
              </a:rPr>
              <a:t>lesional</a:t>
            </a:r>
            <a:r>
              <a:rPr lang="en-US" sz="2000" dirty="0">
                <a:effectLst/>
                <a:latin typeface="Times New Roman" panose="02020603050405020304" pitchFamily="18" charset="0"/>
                <a:cs typeface="Times New Roman" panose="02020603050405020304" pitchFamily="18" charset="0"/>
              </a:rPr>
              <a:t> areas on brain tumor detection, and thus improve the accuracy of detection. </a:t>
            </a:r>
            <a:endParaRPr lang="en-US" sz="2000" dirty="0">
              <a:latin typeface="Times New Roman" panose="02020603050405020304" pitchFamily="18" charset="0"/>
              <a:cs typeface="Times New Roman" panose="02020603050405020304" pitchFamily="18" charset="0"/>
            </a:endParaRPr>
          </a:p>
          <a:p>
            <a:pPr marL="0" indent="0">
              <a:spcBef>
                <a:spcPts val="0"/>
              </a:spcBef>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280748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A38EBA-6E97-44A4-B4B8-D9FB5D33F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4E559-DD7A-C575-8686-0BB8B39419AB}"/>
              </a:ext>
            </a:extLst>
          </p:cNvPr>
          <p:cNvSpPr>
            <a:spLocks noGrp="1"/>
          </p:cNvSpPr>
          <p:nvPr>
            <p:ph type="title"/>
          </p:nvPr>
        </p:nvSpPr>
        <p:spPr>
          <a:xfrm>
            <a:off x="411480" y="991443"/>
            <a:ext cx="4502858" cy="819341"/>
          </a:xfrm>
        </p:spPr>
        <p:txBody>
          <a:bodyPr anchor="b">
            <a:normAutofit/>
          </a:bodyPr>
          <a:lstStyle/>
          <a:p>
            <a:r>
              <a:rPr lang="en-US" sz="3400" b="1" dirty="0">
                <a:latin typeface="Times New Roman" panose="02020603050405020304" pitchFamily="18" charset="0"/>
                <a:cs typeface="Times New Roman" panose="02020603050405020304" pitchFamily="18" charset="0"/>
              </a:rPr>
              <a:t>References</a:t>
            </a:r>
          </a:p>
        </p:txBody>
      </p:sp>
      <p:sp>
        <p:nvSpPr>
          <p:cNvPr id="11" name="!!accent">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165E6C8-465B-1A02-33E5-53400BB11E85}"/>
              </a:ext>
            </a:extLst>
          </p:cNvPr>
          <p:cNvSpPr>
            <a:spLocks noGrp="1"/>
          </p:cNvSpPr>
          <p:nvPr>
            <p:ph idx="1"/>
          </p:nvPr>
        </p:nvSpPr>
        <p:spPr>
          <a:xfrm>
            <a:off x="411480" y="2382618"/>
            <a:ext cx="4806696" cy="3926742"/>
          </a:xfrm>
        </p:spPr>
        <p:txBody>
          <a:bodyPr>
            <a:normAutofit fontScale="55000" lnSpcReduction="20000"/>
          </a:bodyPr>
          <a:lstStyle/>
          <a:p>
            <a:endParaRPr lang="en-US" sz="1800" dirty="0"/>
          </a:p>
          <a:p>
            <a:r>
              <a:rPr lang="en-US" sz="1800" dirty="0"/>
              <a:t>AMRAN HOSSAIN 1 , (Member, IEEE), MOHAMMAD TARIQUL ISLAM 1 , (Senior Member, IEEE), MOHAMMAD SHAHIDUL ISLAM 1 , (Graduate Student Member, IEEE), MUHAMMAD E. H. CHOWDHURY 2 , (Senior Member, IEEE), ALI F. ALMUTAIRI 3 , (Senior Member, IEEE), QUTAIBA A. RAZOUQI3 , (Member, IEEE), AND NORBAHIAH MISRAN 1 , (Senior Member, IEEE) 1Department of Electrical, Electronic and Systems Engineering, Faculty of Engineering and Built Environment, </a:t>
            </a:r>
            <a:r>
              <a:rPr lang="en-US" sz="1800" dirty="0" err="1"/>
              <a:t>Universiti</a:t>
            </a:r>
            <a:r>
              <a:rPr lang="en-US" sz="1800" dirty="0"/>
              <a:t> </a:t>
            </a:r>
            <a:r>
              <a:rPr lang="en-US" sz="1800" dirty="0" err="1"/>
              <a:t>Kebangsaan</a:t>
            </a:r>
            <a:r>
              <a:rPr lang="en-US" sz="1800" dirty="0"/>
              <a:t> Malaysia, </a:t>
            </a:r>
            <a:r>
              <a:rPr lang="en-US" sz="1800" dirty="0" err="1"/>
              <a:t>Bangi</a:t>
            </a:r>
            <a:r>
              <a:rPr lang="en-US" sz="1800" dirty="0"/>
              <a:t> 43600, Malaysia 2Department of Electrical Engineering, Qatar University, Doha, Qatar 3Electrical Engineering Department, Kuwait University, Kuwait City 13060, Kuwait Corresponding authors: Amran Hossain (amranhossain38@gmail.com), Mohammad Tariqul Islam (</a:t>
            </a:r>
            <a:r>
              <a:rPr lang="en-US" sz="1800" dirty="0" err="1"/>
              <a:t>tariqul@ukm.edu.my</a:t>
            </a:r>
            <a:r>
              <a:rPr lang="en-US" sz="1800" dirty="0"/>
              <a:t>), and Ali F. Almutairi (</a:t>
            </a:r>
            <a:r>
              <a:rPr lang="en-US" sz="1800" dirty="0" err="1"/>
              <a:t>ali.almut@ku.edu.kw</a:t>
            </a:r>
            <a:r>
              <a:rPr lang="en-US" sz="1800" dirty="0"/>
              <a:t>)</a:t>
            </a:r>
          </a:p>
          <a:p>
            <a:r>
              <a:rPr lang="en-US" sz="1800" dirty="0"/>
              <a:t>MING LI 1 , LISHAN KUANG 2 , SHUHUA XU 2 , AND ZHANGUO SHA 2 1Department of Nuclear Medicine, Rizhao People’s Hospital, Rizhao 276826, China 2Department of Radiology, Rizhao People’s Hospital, Rizhao 276826, China Corresponding author: </a:t>
            </a:r>
            <a:r>
              <a:rPr lang="en-US" sz="1800" dirty="0" err="1"/>
              <a:t>Zhanguo</a:t>
            </a:r>
            <a:r>
              <a:rPr lang="en-US" sz="1800" dirty="0"/>
              <a:t> Sha (</a:t>
            </a:r>
            <a:r>
              <a:rPr lang="en-US" sz="1800" dirty="0">
                <a:hlinkClick r:id="rId2"/>
              </a:rPr>
              <a:t>shazhanguo@126.com</a:t>
            </a:r>
            <a:r>
              <a:rPr lang="en-US" sz="1800" dirty="0"/>
              <a:t>).</a:t>
            </a:r>
          </a:p>
          <a:p>
            <a:r>
              <a:rPr lang="en-US" sz="1800" dirty="0"/>
              <a:t>MOHAMMAD ASHRAF OTTOM 1,2, HANIF ABDUL RAHMAN 2,3, AND IVO D. DINOV 2 1Department of Information Systems, Yarmouk University, Irbid 21163, Jordan 2Statistics Online Computational Resource, Departments of Health Behavior and Biological Sciences and Computational Medicine and Bioinformatics, University of Michigan, Ann Arbor, MI 48109, USA 3PAPRSB Institute of Health Sciences, </a:t>
            </a:r>
            <a:r>
              <a:rPr lang="en-US" sz="1800" dirty="0" err="1"/>
              <a:t>Universiti</a:t>
            </a:r>
            <a:r>
              <a:rPr lang="en-US" sz="1800" dirty="0"/>
              <a:t> Brunei Darussalam, </a:t>
            </a:r>
            <a:r>
              <a:rPr lang="en-US" sz="1800" dirty="0" err="1"/>
              <a:t>Gadong</a:t>
            </a:r>
            <a:r>
              <a:rPr lang="en-US" sz="1800" dirty="0"/>
              <a:t> BE1410, Brunei Darussalam CORRESPONDING AUTHOR: MOHAMMAD ASHRAF OTTOM (</a:t>
            </a:r>
            <a:r>
              <a:rPr lang="en-US" sz="1800" dirty="0">
                <a:hlinkClick r:id="rId3"/>
              </a:rPr>
              <a:t>ottom.ma@yu.edu.jo</a:t>
            </a:r>
            <a:r>
              <a:rPr lang="en-US" sz="1800" dirty="0"/>
              <a:t>)</a:t>
            </a:r>
          </a:p>
          <a:p>
            <a:r>
              <a:rPr lang="en-US" sz="1800" dirty="0"/>
              <a:t>AHMED H. ABDEL-GAWAD 1 , LOBNA A. SAID 1 , (Senior Member, IEEE), AND AHMED G. RADWAN 2,3, (Senior Member, IEEE) 1Nanoelectronics Integrated Systems Center, Nile University, Giza 12588, Egypt 2Department of Engineering Mathematics and Physics, Cairo University, Giza 12613, Egypt 3School of Engineering and Applied Sciences (EAS), Nile University, Giza 12588, Egypt Corresponding author: </a:t>
            </a:r>
            <a:r>
              <a:rPr lang="en-US" sz="1800" dirty="0" err="1"/>
              <a:t>Lobna</a:t>
            </a:r>
            <a:r>
              <a:rPr lang="en-US" sz="1800" dirty="0"/>
              <a:t> A. Said (</a:t>
            </a:r>
            <a:r>
              <a:rPr lang="en-US" sz="1800" dirty="0" err="1"/>
              <a:t>l.a.said@ieee.org</a:t>
            </a:r>
            <a:r>
              <a:rPr lang="en-US" sz="1800" dirty="0"/>
              <a:t>)</a:t>
            </a:r>
          </a:p>
          <a:p>
            <a:pPr marL="0" indent="0">
              <a:buNone/>
            </a:pPr>
            <a:endParaRPr lang="en-US" sz="1800" dirty="0"/>
          </a:p>
        </p:txBody>
      </p:sp>
      <p:pic>
        <p:nvPicPr>
          <p:cNvPr id="5" name="Picture 4" descr="Files in folders">
            <a:extLst>
              <a:ext uri="{FF2B5EF4-FFF2-40B4-BE49-F238E27FC236}">
                <a16:creationId xmlns:a16="http://schemas.microsoft.com/office/drawing/2014/main" id="{60FC19D5-FCFB-5DD4-CBD1-59BE18CD3E33}"/>
              </a:ext>
            </a:extLst>
          </p:cNvPr>
          <p:cNvPicPr>
            <a:picLocks noChangeAspect="1"/>
          </p:cNvPicPr>
          <p:nvPr/>
        </p:nvPicPr>
        <p:blipFill rotWithShape="1">
          <a:blip r:embed="rId4"/>
          <a:srcRect l="17697" r="16056" b="-2"/>
          <a:stretch/>
        </p:blipFill>
        <p:spPr>
          <a:xfrm>
            <a:off x="5385816" y="-2"/>
            <a:ext cx="6806184" cy="6858001"/>
          </a:xfrm>
          <a:prstGeom prst="rect">
            <a:avLst/>
          </a:prstGeom>
        </p:spPr>
      </p:pic>
    </p:spTree>
    <p:extLst>
      <p:ext uri="{BB962C8B-B14F-4D97-AF65-F5344CB8AC3E}">
        <p14:creationId xmlns:p14="http://schemas.microsoft.com/office/powerpoint/2010/main" val="819826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TotalTime>
  <Words>1050</Words>
  <Application>Microsoft Macintosh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Times New Roman</vt:lpstr>
      <vt:lpstr>TimesLTStd-Roman</vt:lpstr>
      <vt:lpstr>Wingdings</vt:lpstr>
      <vt:lpstr>Office Theme</vt:lpstr>
      <vt:lpstr>Brain Tumor Detection using Deep Learning Technique</vt:lpstr>
      <vt:lpstr>Motivation</vt:lpstr>
      <vt:lpstr>Problem Statement</vt:lpstr>
      <vt:lpstr>Objectives</vt:lpstr>
      <vt:lpstr>Paper 1: A YOLOv3 Deep Neural Network Model to Detect Brain Tumor in Portable Electromagnetic Imaging System</vt:lpstr>
      <vt:lpstr>Paper 2: Optimized Edge Detection Technique for Brain Tumor Detection in MR Images</vt:lpstr>
      <vt:lpstr>Paper 3: Deep Learning Approach for 2D MRI Brain Tumor Segmentation</vt:lpstr>
      <vt:lpstr>Paper 4: Brain Tumor Detection using Multimodal Information Fusion and Convolutional Neural Network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Deep Learning Technique</dc:title>
  <dc:creator>Minhaaz Ul Haq Shaik</dc:creator>
  <cp:lastModifiedBy>Sai krishna Reddy</cp:lastModifiedBy>
  <cp:revision>7</cp:revision>
  <dcterms:created xsi:type="dcterms:W3CDTF">2023-02-22T16:53:30Z</dcterms:created>
  <dcterms:modified xsi:type="dcterms:W3CDTF">2023-02-23T05:16:21Z</dcterms:modified>
</cp:coreProperties>
</file>