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3"/>
    <p:sldId id="257" r:id="rId4"/>
    <p:sldId id="258" r:id="rId5"/>
    <p:sldId id="271" r:id="rId6"/>
    <p:sldId id="272" r:id="rId7"/>
    <p:sldId id="259" r:id="rId8"/>
    <p:sldId id="265" r:id="rId9"/>
    <p:sldId id="273" r:id="rId10"/>
    <p:sldId id="285" r:id="rId11"/>
    <p:sldId id="274" r:id="rId12"/>
    <p:sldId id="262" r:id="rId13"/>
    <p:sldId id="261" r:id="rId14"/>
    <p:sldId id="276" r:id="rId15"/>
    <p:sldId id="266" r:id="rId16"/>
    <p:sldId id="28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04" d="100"/>
          <a:sy n="104" d="100"/>
        </p:scale>
        <p:origin x="12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5" name="Content Placeholder 4"/>
          <p:cNvSpPr>
            <a:spLocks noGrp="1"/>
          </p:cNvSpPr>
          <p:nvPr>
            <p:ph sz="half" idx="1"/>
          </p:nvPr>
        </p:nvSpPr>
        <p:spPr>
          <a:xfrm>
            <a:off x="838200" y="1633855"/>
            <a:ext cx="10775950" cy="4543425"/>
          </a:xfrm>
        </p:spPr>
        <p:txBody>
          <a:bodyPr>
            <a:normAutofit fontScale="80000"/>
          </a:bodyPr>
          <a:p>
            <a:pPr>
              <a:buFont typeface="Wingdings" panose="05000000000000000000" charset="0"/>
              <a:buChar char="Ø"/>
            </a:pPr>
            <a:r>
              <a:rPr lang="en-US">
                <a:solidFill>
                  <a:srgbClr val="0070C0"/>
                </a:solidFill>
                <a:sym typeface="+mn-ea"/>
              </a:rPr>
              <a:t>Organization Name:</a:t>
            </a:r>
            <a:r>
              <a:rPr lang="en-US"/>
              <a:t>Government of Kerala.</a:t>
            </a:r>
            <a:endParaRPr lang="en-US"/>
          </a:p>
          <a:p>
            <a:pPr>
              <a:buFont typeface="Wingdings" panose="05000000000000000000" charset="0"/>
              <a:buChar char="Ø"/>
            </a:pPr>
            <a:r>
              <a:rPr lang="en-US">
                <a:solidFill>
                  <a:srgbClr val="0070C0"/>
                </a:solidFill>
              </a:rPr>
              <a:t>PS Code:</a:t>
            </a:r>
            <a:r>
              <a:rPr lang="en-US"/>
              <a:t> 1323.</a:t>
            </a:r>
            <a:endParaRPr lang="en-US"/>
          </a:p>
          <a:p>
            <a:pPr>
              <a:buFont typeface="Wingdings" panose="05000000000000000000" charset="0"/>
              <a:buChar char="Ø"/>
            </a:pPr>
            <a:r>
              <a:rPr lang="en-US">
                <a:solidFill>
                  <a:srgbClr val="0070C0"/>
                </a:solidFill>
              </a:rPr>
              <a:t>Problem Statement Title:</a:t>
            </a:r>
            <a:r>
              <a:rPr lang="en-US"/>
              <a:t> Development of Smart Toilet.</a:t>
            </a:r>
            <a:endParaRPr lang="en-US"/>
          </a:p>
          <a:p>
            <a:pPr lvl="1">
              <a:buFont typeface="Wingdings" panose="05000000000000000000" charset="0"/>
              <a:buChar char="Ø"/>
            </a:pPr>
            <a:r>
              <a:rPr lang="en-US"/>
              <a:t>Hygienic toilet while traveling and tracking the location through android app .</a:t>
            </a:r>
            <a:endParaRPr lang="en-US"/>
          </a:p>
          <a:p>
            <a:pPr>
              <a:buFont typeface="Wingdings" panose="05000000000000000000" charset="0"/>
              <a:buChar char="Ø"/>
            </a:pPr>
            <a:r>
              <a:rPr lang="en-US">
                <a:solidFill>
                  <a:srgbClr val="0070C0"/>
                </a:solidFill>
              </a:rPr>
              <a:t>Team Name:</a:t>
            </a:r>
            <a:r>
              <a:rPr lang="en-US"/>
              <a:t> Innovators.</a:t>
            </a:r>
            <a:endParaRPr lang="en-US"/>
          </a:p>
          <a:p>
            <a:pPr>
              <a:buFont typeface="Wingdings" panose="05000000000000000000" charset="0"/>
              <a:buChar char="Ø"/>
            </a:pPr>
            <a:r>
              <a:rPr lang="en-US">
                <a:solidFill>
                  <a:srgbClr val="0070C0"/>
                </a:solidFill>
              </a:rPr>
              <a:t>Team Leader Name: </a:t>
            </a:r>
            <a:r>
              <a:rPr lang="en-US"/>
              <a:t>Navin kumar.V.</a:t>
            </a:r>
            <a:endParaRPr lang="en-US"/>
          </a:p>
          <a:p>
            <a:pPr>
              <a:buFont typeface="Wingdings" panose="05000000000000000000" charset="0"/>
              <a:buChar char="Ø"/>
            </a:pPr>
            <a:r>
              <a:rPr lang="en-US">
                <a:solidFill>
                  <a:srgbClr val="0070C0"/>
                </a:solidFill>
              </a:rPr>
              <a:t>Institute Code : </a:t>
            </a:r>
            <a:r>
              <a:rPr lang="en-US"/>
              <a:t>6108.</a:t>
            </a:r>
            <a:endParaRPr lang="en-US"/>
          </a:p>
          <a:p>
            <a:pPr>
              <a:buFont typeface="Wingdings" panose="05000000000000000000" charset="0"/>
              <a:buChar char="Ø"/>
            </a:pPr>
            <a:r>
              <a:rPr lang="en-US">
                <a:solidFill>
                  <a:srgbClr val="0070C0"/>
                </a:solidFill>
              </a:rPr>
              <a:t>Institute Name:</a:t>
            </a:r>
            <a:r>
              <a:rPr lang="en-US"/>
              <a:t> Er.Perumal Manimekalai College of Engineering.</a:t>
            </a:r>
            <a:endParaRPr lang="en-US"/>
          </a:p>
          <a:p>
            <a:pPr>
              <a:buFont typeface="Wingdings" panose="05000000000000000000" charset="0"/>
              <a:buChar char="Ø"/>
            </a:pPr>
            <a:r>
              <a:rPr lang="en-US">
                <a:solidFill>
                  <a:srgbClr val="0070C0"/>
                </a:solidFill>
              </a:rPr>
              <a:t>Theme Name:</a:t>
            </a:r>
            <a:r>
              <a:rPr lang="en-US"/>
              <a:t> MedTech/BioTech/HealthTech.</a:t>
            </a:r>
            <a:endParaRPr lang="en-US"/>
          </a:p>
        </p:txBody>
      </p:sp>
      <p:pic>
        <p:nvPicPr>
          <p:cNvPr id="6" name="Content Placeholder 5"/>
          <p:cNvPicPr>
            <a:picLocks noChangeAspect="1"/>
          </p:cNvPicPr>
          <p:nvPr>
            <p:ph sz="half" idx="2"/>
          </p:nvPr>
        </p:nvPicPr>
        <p:blipFill>
          <a:blip r:embed="rId1"/>
          <a:stretch>
            <a:fillRect/>
          </a:stretch>
        </p:blipFill>
        <p:spPr>
          <a:xfrm>
            <a:off x="5617845" y="190500"/>
            <a:ext cx="3244850" cy="1326515"/>
          </a:xfrm>
          <a:prstGeom prst="rect">
            <a:avLst/>
          </a:prstGeom>
        </p:spPr>
      </p:pic>
      <p:pic>
        <p:nvPicPr>
          <p:cNvPr id="8" name="Picture 7"/>
          <p:cNvPicPr>
            <a:picLocks noChangeAspect="1"/>
          </p:cNvPicPr>
          <p:nvPr/>
        </p:nvPicPr>
        <p:blipFill>
          <a:blip r:embed="rId2"/>
          <a:stretch>
            <a:fillRect/>
          </a:stretch>
        </p:blipFill>
        <p:spPr>
          <a:xfrm>
            <a:off x="609600" y="190500"/>
            <a:ext cx="3552825" cy="11823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00B0F0"/>
                </a:solidFill>
                <a:latin typeface="Times New Roman" panose="02020603050405020304" charset="0"/>
                <a:cs typeface="Times New Roman" panose="02020603050405020304" charset="0"/>
              </a:rPr>
              <a:t>PROBLEM STATEMENT</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11605"/>
            <a:ext cx="10515600" cy="4765675"/>
          </a:xfrm>
        </p:spPr>
        <p:txBody>
          <a:bodyPr/>
          <a:lstStyle/>
          <a:p>
            <a:pPr algn="just">
              <a:buFont typeface="Wingdings" panose="05000000000000000000" charset="0"/>
              <a:buChar char="Ø"/>
            </a:pPr>
            <a:r>
              <a:rPr lang="en-US" sz="2000">
                <a:latin typeface="Times New Roman" panose="02020603050405020304" charset="0"/>
                <a:cs typeface="Times New Roman" panose="02020603050405020304" charset="0"/>
              </a:rPr>
              <a:t>The problem at hand revolves around the pervasive challenge of providing clean and accessible public restrooms, with a specific focus on addressing the needs of women.</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 The hygiene maintenance remains a critical concern. Many public restrooms suffer from inadequate cleaning routines and sanitation practices, leading to unsanitary conditions that can pose health risks and discomfort for users.</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The information gap regarding the availability and condition of nearby public restrooms exacerbates the problem, leading to inconvenience and discomfort during urgent restroom needs.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1083945"/>
          </a:xfrm>
        </p:spPr>
        <p:txBody>
          <a:bodyPr/>
          <a:lstStyle/>
          <a:p>
            <a:r>
              <a:rPr lang="en-US" sz="3200" b="1">
                <a:solidFill>
                  <a:srgbClr val="00B0F0"/>
                </a:solidFill>
                <a:latin typeface="Times New Roman" panose="02020603050405020304" charset="0"/>
                <a:cs typeface="Times New Roman" panose="02020603050405020304" charset="0"/>
              </a:rPr>
              <a:t>URINE COLOUR  </a:t>
            </a:r>
            <a:r>
              <a:rPr lang="en-US" sz="3200" b="1">
                <a:solidFill>
                  <a:srgbClr val="00B0F0"/>
                </a:solidFill>
                <a:latin typeface="Times New Roman" panose="02020603050405020304" charset="0"/>
                <a:cs typeface="Times New Roman" panose="02020603050405020304" charset="0"/>
                <a:sym typeface="+mn-ea"/>
              </a:rPr>
              <a:t>SAMPLES </a:t>
            </a:r>
            <a:endParaRPr lang="en-US" sz="3200" b="1">
              <a:solidFill>
                <a:srgbClr val="00B0F0"/>
              </a:solidFill>
              <a:latin typeface="Times New Roman" panose="02020603050405020304" charset="0"/>
              <a:cs typeface="Times New Roman" panose="02020603050405020304" charset="0"/>
              <a:sym typeface="+mn-ea"/>
            </a:endParaRPr>
          </a:p>
        </p:txBody>
      </p:sp>
      <p:pic>
        <p:nvPicPr>
          <p:cNvPr id="9" name="Picture 8"/>
          <p:cNvPicPr>
            <a:picLocks noChangeAspect="1"/>
          </p:cNvPicPr>
          <p:nvPr/>
        </p:nvPicPr>
        <p:blipFill>
          <a:blip r:embed="rId1"/>
          <a:stretch>
            <a:fillRect/>
          </a:stretch>
        </p:blipFill>
        <p:spPr>
          <a:xfrm>
            <a:off x="8014335" y="1081405"/>
            <a:ext cx="3750945" cy="5210175"/>
          </a:xfrm>
          <a:prstGeom prst="rect">
            <a:avLst/>
          </a:prstGeom>
        </p:spPr>
      </p:pic>
      <p:pic>
        <p:nvPicPr>
          <p:cNvPr id="3" name="Picture 2"/>
          <p:cNvPicPr>
            <a:picLocks noChangeAspect="1"/>
          </p:cNvPicPr>
          <p:nvPr/>
        </p:nvPicPr>
        <p:blipFill>
          <a:blip r:embed="rId2"/>
          <a:stretch>
            <a:fillRect/>
          </a:stretch>
        </p:blipFill>
        <p:spPr>
          <a:xfrm>
            <a:off x="327025" y="1081405"/>
            <a:ext cx="7474585" cy="5210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00B0F0"/>
                </a:solidFill>
                <a:latin typeface="Times New Roman" panose="02020603050405020304" charset="0"/>
                <a:cs typeface="Times New Roman" panose="02020603050405020304" charset="0"/>
              </a:rPr>
              <a:t>ADVANTAGES</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63320"/>
            <a:ext cx="10515600" cy="5013960"/>
          </a:xfrm>
        </p:spPr>
        <p:txBody>
          <a:bodyPr>
            <a:normAutofit fontScale="85000" lnSpcReduction="20000"/>
          </a:bodyPr>
          <a:lstStyle/>
          <a:p>
            <a:pPr>
              <a:buFont typeface="Wingdings" panose="05000000000000000000" charset="0"/>
              <a:buChar char="Ø"/>
            </a:pPr>
            <a:r>
              <a:rPr lang="en-US" sz="2855">
                <a:solidFill>
                  <a:srgbClr val="0070C0"/>
                </a:solidFill>
                <a:latin typeface="Times New Roman" panose="02020603050405020304" charset="0"/>
                <a:cs typeface="Times New Roman" panose="02020603050405020304" charset="0"/>
              </a:rPr>
              <a:t>Enhanced Hygiene:</a:t>
            </a:r>
            <a:r>
              <a:rPr lang="en-US" sz="2855">
                <a:solidFill>
                  <a:srgbClr val="002060"/>
                </a:solidFill>
                <a:latin typeface="Times New Roman" panose="02020603050405020304" charset="0"/>
                <a:cs typeface="Times New Roman" panose="02020603050405020304" charset="0"/>
              </a:rPr>
              <a:t> </a:t>
            </a:r>
            <a:r>
              <a:rPr lang="en-US" sz="2855">
                <a:latin typeface="Times New Roman" panose="02020603050405020304" charset="0"/>
                <a:cs typeface="Times New Roman" panose="02020603050405020304" charset="0"/>
              </a:rPr>
              <a:t>UV disinfection and hot air drying ensure a clean and bacteria-free restroom environment.</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70C0"/>
                </a:solidFill>
                <a:latin typeface="Times New Roman" panose="02020603050405020304" charset="0"/>
                <a:cs typeface="Times New Roman" panose="02020603050405020304" charset="0"/>
              </a:rPr>
              <a:t>Water Conservation: </a:t>
            </a:r>
            <a:r>
              <a:rPr lang="en-US" sz="2855">
                <a:latin typeface="Times New Roman" panose="02020603050405020304" charset="0"/>
                <a:cs typeface="Times New Roman" panose="02020603050405020304" charset="0"/>
              </a:rPr>
              <a:t>Intelligent water usage reduces waste and promotes environmental sustainability.</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70C0"/>
                </a:solidFill>
                <a:latin typeface="Times New Roman" panose="02020603050405020304" charset="0"/>
                <a:cs typeface="Times New Roman" panose="02020603050405020304" charset="0"/>
              </a:rPr>
              <a:t>Early Health Detection: </a:t>
            </a:r>
            <a:r>
              <a:rPr lang="en-US" sz="2855">
                <a:latin typeface="Times New Roman" panose="02020603050405020304" charset="0"/>
                <a:cs typeface="Times New Roman" panose="02020603050405020304" charset="0"/>
              </a:rPr>
              <a:t>Integrated urine protein sensor and machine learning enable early kidney disease detection.</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70C0"/>
                </a:solidFill>
                <a:latin typeface="Times New Roman" panose="02020603050405020304" charset="0"/>
                <a:cs typeface="Times New Roman" panose="02020603050405020304" charset="0"/>
              </a:rPr>
              <a:t>Convenience:</a:t>
            </a:r>
            <a:r>
              <a:rPr lang="en-US" sz="2855">
                <a:latin typeface="Times New Roman" panose="02020603050405020304" charset="0"/>
                <a:cs typeface="Times New Roman" panose="02020603050405020304" charset="0"/>
              </a:rPr>
              <a:t> Users can easily locate and navigate to nearby clean restrooms via a mobile app.</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70C0"/>
                </a:solidFill>
                <a:latin typeface="Times New Roman" panose="02020603050405020304" charset="0"/>
                <a:cs typeface="Times New Roman" panose="02020603050405020304" charset="0"/>
              </a:rPr>
              <a:t>Real-time Information:</a:t>
            </a:r>
            <a:r>
              <a:rPr lang="en-US" sz="2855">
                <a:solidFill>
                  <a:srgbClr val="002060"/>
                </a:solidFill>
                <a:latin typeface="Times New Roman" panose="02020603050405020304" charset="0"/>
                <a:cs typeface="Times New Roman" panose="02020603050405020304" charset="0"/>
              </a:rPr>
              <a:t> </a:t>
            </a:r>
            <a:r>
              <a:rPr lang="en-US" sz="2855">
                <a:latin typeface="Times New Roman" panose="02020603050405020304" charset="0"/>
                <a:cs typeface="Times New Roman" panose="02020603050405020304" charset="0"/>
              </a:rPr>
              <a:t>Users receive up-to-date details on restroom availability and cleanliness.</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70C0"/>
                </a:solidFill>
                <a:latin typeface="Times New Roman" panose="02020603050405020304" charset="0"/>
                <a:cs typeface="Times New Roman" panose="02020603050405020304" charset="0"/>
              </a:rPr>
              <a:t>Environmental Responsibility: </a:t>
            </a:r>
            <a:r>
              <a:rPr lang="en-US" sz="2855">
                <a:latin typeface="Times New Roman" panose="02020603050405020304" charset="0"/>
                <a:cs typeface="Times New Roman" panose="02020603050405020304" charset="0"/>
              </a:rPr>
              <a:t>Water and energy-efficient features align with eco-consciousness.</a:t>
            </a:r>
            <a:endParaRPr lang="en-US" sz="2855">
              <a:latin typeface="Times New Roman" panose="02020603050405020304" charset="0"/>
              <a:cs typeface="Times New Roman" panose="02020603050405020304" charset="0"/>
            </a:endParaRPr>
          </a:p>
          <a:p>
            <a:pPr>
              <a:buFont typeface="Wingdings" panose="05000000000000000000" charset="0"/>
              <a:buChar char="Ø"/>
            </a:pPr>
            <a:r>
              <a:rPr lang="en-US" sz="2855">
                <a:solidFill>
                  <a:srgbClr val="0070C0"/>
                </a:solidFill>
                <a:latin typeface="Times New Roman" panose="02020603050405020304" charset="0"/>
                <a:cs typeface="Times New Roman" panose="02020603050405020304" charset="0"/>
              </a:rPr>
              <a:t>User Comfort:</a:t>
            </a:r>
            <a:r>
              <a:rPr lang="en-US" sz="2855">
                <a:solidFill>
                  <a:srgbClr val="002060"/>
                </a:solidFill>
                <a:latin typeface="Times New Roman" panose="02020603050405020304" charset="0"/>
                <a:cs typeface="Times New Roman" panose="02020603050405020304" charset="0"/>
              </a:rPr>
              <a:t> </a:t>
            </a:r>
            <a:r>
              <a:rPr lang="en-US" sz="2855">
                <a:latin typeface="Times New Roman" panose="02020603050405020304" charset="0"/>
                <a:cs typeface="Times New Roman" panose="02020603050405020304" charset="0"/>
              </a:rPr>
              <a:t>Air fresheners and home-like amenities enhance the restroom experience.</a:t>
            </a:r>
            <a:endParaRPr lang="en-US" sz="2855">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00B0F0"/>
                </a:solidFill>
                <a:latin typeface="Times New Roman" panose="02020603050405020304" charset="0"/>
                <a:cs typeface="Times New Roman" panose="02020603050405020304" charset="0"/>
                <a:sym typeface="+mn-ea"/>
              </a:rPr>
              <a:t>FUTURE SCOPE </a:t>
            </a:r>
            <a:endParaRPr lang="en-US" sz="3200" b="1">
              <a:solidFill>
                <a:srgbClr val="00B0F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1370965"/>
            <a:ext cx="10515600" cy="4806315"/>
          </a:xfrm>
        </p:spPr>
        <p:txBody>
          <a:bodyPr>
            <a:normAutofit/>
          </a:bodyPr>
          <a:lstStyle/>
          <a:p>
            <a:pPr algn="just">
              <a:buFont typeface="Wingdings" panose="05000000000000000000" charset="0"/>
              <a:buChar char="Ø"/>
            </a:pPr>
            <a:r>
              <a:rPr lang="en-US" sz="2220">
                <a:latin typeface="Times New Roman" panose="02020603050405020304" charset="0"/>
                <a:cs typeface="Times New Roman" panose="02020603050405020304" charset="0"/>
              </a:rPr>
              <a:t>The future scope of the Automatic Self-Cleaning Smart Toilet System with integrated health monitoring and developments and transformative possibilities. </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As sustainability gains increasing importance, future iterations of smart toilets will likely focus on minimizing their environmental footprint, through advanced waste disposal methods and eco-friendly energy sources. </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The utilization of data analytics and artificial intelligence could enable smart toilets to offer  health recommendations and early interventions, thereby contributing to preventive healthcare. </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Moreover, integration with healthcare systems and the establishment of a wider network of smart toilets in public spaces could create a seamless  of care and improve healthcare outcomes.</a:t>
            </a:r>
            <a:endParaRPr lang="en-US" sz="2220">
              <a:latin typeface="Times New Roman" panose="02020603050405020304" charset="0"/>
              <a:cs typeface="Times New Roman" panose="02020603050405020304" charset="0"/>
            </a:endParaRPr>
          </a:p>
          <a:p>
            <a:pPr algn="just">
              <a:buFont typeface="Wingdings" panose="05000000000000000000" charset="0"/>
              <a:buChar char="Ø"/>
            </a:pPr>
            <a:r>
              <a:rPr lang="en-US" sz="2220">
                <a:latin typeface="Times New Roman" panose="02020603050405020304" charset="0"/>
                <a:cs typeface="Times New Roman" panose="02020603050405020304" charset="0"/>
              </a:rPr>
              <a:t>Privacy and security will be paramount concerns, necessitating the continuous evolution of robust cybersecurity measures to safeguard user data. </a:t>
            </a:r>
            <a:endParaRPr lang="en-US" sz="222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0105" y="152400"/>
            <a:ext cx="10515600" cy="725805"/>
          </a:xfrm>
        </p:spPr>
        <p:txBody>
          <a:bodyPr>
            <a:normAutofit/>
          </a:bodyPr>
          <a:lstStyle/>
          <a:p>
            <a:r>
              <a:rPr lang="en-US" sz="3200" b="1">
                <a:solidFill>
                  <a:srgbClr val="00B0F0"/>
                </a:solidFill>
                <a:latin typeface="Times New Roman" panose="02020603050405020304" charset="0"/>
                <a:cs typeface="Times New Roman" panose="02020603050405020304" charset="0"/>
                <a:sym typeface="+mn-ea"/>
              </a:rPr>
              <a:t>SYSTEM SPECIFICATION </a:t>
            </a:r>
            <a:endParaRPr lang="en-US" sz="3200" b="1">
              <a:solidFill>
                <a:srgbClr val="00B0F0"/>
              </a:solidFill>
              <a:latin typeface="Times New Roman" panose="02020603050405020304" charset="0"/>
              <a:cs typeface="Times New Roman" panose="02020603050405020304" charset="0"/>
              <a:sym typeface="+mn-ea"/>
            </a:endParaRPr>
          </a:p>
        </p:txBody>
      </p:sp>
      <p:sp>
        <p:nvSpPr>
          <p:cNvPr id="5" name="Text Placeholder 4"/>
          <p:cNvSpPr>
            <a:spLocks noGrp="1"/>
          </p:cNvSpPr>
          <p:nvPr>
            <p:ph type="body" idx="1"/>
          </p:nvPr>
        </p:nvSpPr>
        <p:spPr>
          <a:xfrm>
            <a:off x="840105" y="1118870"/>
            <a:ext cx="5157470" cy="426085"/>
          </a:xfrm>
        </p:spPr>
        <p:txBody>
          <a:bodyPr>
            <a:noAutofit/>
          </a:bodyPr>
          <a:lstStyle/>
          <a:p>
            <a:endParaRPr lang="en-US" sz="2800">
              <a:solidFill>
                <a:schemeClr val="accent5">
                  <a:lumMod val="50000"/>
                </a:schemeClr>
              </a:solidFill>
              <a:sym typeface="+mn-ea"/>
            </a:endParaRPr>
          </a:p>
          <a:p>
            <a:endParaRPr lang="en-US" sz="2800">
              <a:solidFill>
                <a:schemeClr val="accent5">
                  <a:lumMod val="50000"/>
                </a:schemeClr>
              </a:solidFill>
              <a:sym typeface="+mn-ea"/>
            </a:endParaRPr>
          </a:p>
          <a:p>
            <a:endParaRPr lang="en-US" sz="2100" b="1">
              <a:solidFill>
                <a:schemeClr val="accent5">
                  <a:lumMod val="50000"/>
                </a:schemeClr>
              </a:solidFill>
            </a:endParaRPr>
          </a:p>
        </p:txBody>
      </p:sp>
      <p:sp>
        <p:nvSpPr>
          <p:cNvPr id="6" name="Content Placeholder 5"/>
          <p:cNvSpPr>
            <a:spLocks noGrp="1"/>
          </p:cNvSpPr>
          <p:nvPr>
            <p:ph sz="half" idx="2"/>
          </p:nvPr>
        </p:nvSpPr>
        <p:spPr>
          <a:xfrm>
            <a:off x="637540" y="964565"/>
            <a:ext cx="5534660" cy="5321935"/>
          </a:xfrm>
        </p:spPr>
        <p:txBody>
          <a:bodyPr>
            <a:noAutofit/>
          </a:bodyPr>
          <a:lstStyle/>
          <a:p>
            <a:pPr marL="0" indent="0">
              <a:buFont typeface="Wingdings" panose="05000000000000000000" charset="0"/>
              <a:buNone/>
            </a:pPr>
            <a:r>
              <a:rPr lang="en-US" sz="2400" b="1">
                <a:solidFill>
                  <a:srgbClr val="00B0F0"/>
                </a:solidFill>
                <a:latin typeface="Times New Roman" panose="02020603050405020304" charset="0"/>
                <a:cs typeface="Times New Roman" panose="02020603050405020304" charset="0"/>
                <a:sym typeface="+mn-ea"/>
              </a:rPr>
              <a:t>Hardware specification </a:t>
            </a:r>
            <a:endParaRPr lang="en-US" sz="2400" b="1">
              <a:solidFill>
                <a:srgbClr val="00B0F0"/>
              </a:solidFill>
              <a:latin typeface="Times New Roman" panose="02020603050405020304" charset="0"/>
              <a:cs typeface="Times New Roman" panose="02020603050405020304" charset="0"/>
              <a:sym typeface="+mn-ea"/>
            </a:endParaRPr>
          </a:p>
          <a:p>
            <a:pPr>
              <a:buFont typeface="Wingdings" panose="05000000000000000000" charset="0"/>
              <a:buChar char="Ø"/>
            </a:pPr>
            <a:r>
              <a:rPr lang="en-US" sz="2400">
                <a:sym typeface="+mn-ea"/>
              </a:rPr>
              <a:t>Atmel328 Microcontroller.</a:t>
            </a:r>
            <a:endParaRPr lang="en-US" sz="2400"/>
          </a:p>
          <a:p>
            <a:pPr>
              <a:buFont typeface="Wingdings" panose="05000000000000000000" charset="0"/>
              <a:buChar char="Ø"/>
            </a:pPr>
            <a:r>
              <a:rPr lang="en-US" sz="2400">
                <a:sym typeface="+mn-ea"/>
              </a:rPr>
              <a:t>Esp8266 wi fi device.</a:t>
            </a:r>
            <a:endParaRPr lang="en-US" sz="2400"/>
          </a:p>
          <a:p>
            <a:pPr>
              <a:buFont typeface="Wingdings" panose="05000000000000000000" charset="0"/>
              <a:buChar char="Ø"/>
            </a:pPr>
            <a:r>
              <a:rPr lang="en-US" sz="2400">
                <a:sym typeface="+mn-ea"/>
              </a:rPr>
              <a:t> </a:t>
            </a:r>
            <a:r>
              <a:rPr lang="en-US" sz="2400">
                <a:solidFill>
                  <a:schemeClr val="tx1"/>
                </a:solidFill>
                <a:sym typeface="+mn-ea"/>
              </a:rPr>
              <a:t>bio enzyme  </a:t>
            </a:r>
            <a:r>
              <a:rPr lang="en-US" sz="2400">
                <a:sym typeface="+mn-ea"/>
              </a:rPr>
              <a:t>sensor</a:t>
            </a:r>
            <a:endParaRPr lang="en-US" sz="2400"/>
          </a:p>
          <a:p>
            <a:pPr>
              <a:buFont typeface="Wingdings" panose="05000000000000000000" charset="0"/>
              <a:buChar char="Ø"/>
            </a:pPr>
            <a:r>
              <a:rPr lang="en-US" sz="2400">
                <a:sym typeface="+mn-ea"/>
              </a:rPr>
              <a:t>PIR sensor</a:t>
            </a:r>
            <a:endParaRPr lang="en-US" sz="2400"/>
          </a:p>
          <a:p>
            <a:pPr>
              <a:buFont typeface="Wingdings" panose="05000000000000000000" charset="0"/>
              <a:buChar char="Ø"/>
            </a:pPr>
            <a:r>
              <a:rPr lang="en-US" sz="2400">
                <a:sym typeface="+mn-ea"/>
              </a:rPr>
              <a:t>Ultrasonic sensor</a:t>
            </a:r>
            <a:endParaRPr lang="en-US" sz="2400"/>
          </a:p>
          <a:p>
            <a:pPr>
              <a:buFont typeface="Wingdings" panose="05000000000000000000" charset="0"/>
              <a:buChar char="Ø"/>
            </a:pPr>
            <a:r>
              <a:rPr lang="en-US" sz="2400">
                <a:sym typeface="+mn-ea"/>
              </a:rPr>
              <a:t>Driver controller</a:t>
            </a:r>
            <a:endParaRPr lang="en-US" sz="2400"/>
          </a:p>
          <a:p>
            <a:pPr>
              <a:buFont typeface="Wingdings" panose="05000000000000000000" charset="0"/>
              <a:buChar char="Ø"/>
            </a:pPr>
            <a:r>
              <a:rPr lang="en-US" sz="2400">
                <a:sym typeface="+mn-ea"/>
              </a:rPr>
              <a:t>Relay</a:t>
            </a:r>
            <a:endParaRPr lang="en-US" sz="2400"/>
          </a:p>
          <a:p>
            <a:pPr>
              <a:buFont typeface="Wingdings" panose="05000000000000000000" charset="0"/>
              <a:buChar char="Ø"/>
            </a:pPr>
            <a:r>
              <a:rPr lang="en-US" sz="2400">
                <a:sym typeface="+mn-ea"/>
              </a:rPr>
              <a:t>Light</a:t>
            </a:r>
            <a:endParaRPr lang="en-US" sz="2400"/>
          </a:p>
          <a:p>
            <a:pPr>
              <a:buFont typeface="Wingdings" panose="05000000000000000000" charset="0"/>
              <a:buChar char="Ø"/>
            </a:pPr>
            <a:r>
              <a:rPr lang="en-US" sz="2400">
                <a:sym typeface="+mn-ea"/>
              </a:rPr>
              <a:t>Exhaust fan</a:t>
            </a:r>
            <a:endParaRPr lang="en-US" sz="2400"/>
          </a:p>
          <a:p>
            <a:pPr>
              <a:buFont typeface="Wingdings" panose="05000000000000000000" charset="0"/>
              <a:buChar char="Ø"/>
            </a:pPr>
            <a:r>
              <a:rPr lang="en-US" sz="2400">
                <a:sym typeface="+mn-ea"/>
              </a:rPr>
              <a:t>water pump</a:t>
            </a:r>
            <a:endParaRPr lang="en-US" sz="2400"/>
          </a:p>
          <a:p>
            <a:pPr>
              <a:buFont typeface="Wingdings" panose="05000000000000000000" charset="0"/>
              <a:buChar char="Ø"/>
            </a:pPr>
            <a:r>
              <a:rPr lang="en-US" sz="2400">
                <a:sym typeface="+mn-ea"/>
              </a:rPr>
              <a:t>Hot air dryer</a:t>
            </a:r>
            <a:endParaRPr lang="en-US" sz="2400"/>
          </a:p>
          <a:p>
            <a:pPr>
              <a:buFont typeface="Wingdings" panose="05000000000000000000" charset="0"/>
              <a:buChar char="Ø"/>
            </a:pPr>
            <a:r>
              <a:rPr lang="en-US" sz="2400">
                <a:sym typeface="+mn-ea"/>
              </a:rPr>
              <a:t>Air freshener </a:t>
            </a:r>
            <a:endParaRPr lang="en-US" sz="2400"/>
          </a:p>
          <a:p>
            <a:endParaRPr lang="en-US" sz="1600"/>
          </a:p>
        </p:txBody>
      </p:sp>
      <p:sp>
        <p:nvSpPr>
          <p:cNvPr id="7" name="Text Placeholder 6"/>
          <p:cNvSpPr>
            <a:spLocks noGrp="1"/>
          </p:cNvSpPr>
          <p:nvPr>
            <p:ph type="body" sz="quarter" idx="3"/>
          </p:nvPr>
        </p:nvSpPr>
        <p:spPr>
          <a:xfrm>
            <a:off x="6172200" y="965200"/>
            <a:ext cx="5183505" cy="445135"/>
          </a:xfrm>
        </p:spPr>
        <p:txBody>
          <a:bodyPr>
            <a:noAutofit/>
          </a:bodyPr>
          <a:lstStyle/>
          <a:p>
            <a:r>
              <a:rPr lang="en-US" sz="2700">
                <a:solidFill>
                  <a:srgbClr val="00B0F0"/>
                </a:solidFill>
                <a:latin typeface="Times New Roman" panose="02020603050405020304" charset="0"/>
                <a:cs typeface="Times New Roman" panose="02020603050405020304" charset="0"/>
                <a:sym typeface="+mn-ea"/>
              </a:rPr>
              <a:t>Software specification</a:t>
            </a:r>
            <a:endParaRPr lang="en-US" sz="2700">
              <a:solidFill>
                <a:srgbClr val="00B0F0"/>
              </a:solidFill>
              <a:latin typeface="Times New Roman" panose="02020603050405020304" charset="0"/>
              <a:cs typeface="Times New Roman" panose="02020603050405020304" charset="0"/>
              <a:sym typeface="+mn-ea"/>
            </a:endParaRPr>
          </a:p>
        </p:txBody>
      </p:sp>
      <p:sp>
        <p:nvSpPr>
          <p:cNvPr id="8" name="Content Placeholder 7"/>
          <p:cNvSpPr>
            <a:spLocks noGrp="1"/>
          </p:cNvSpPr>
          <p:nvPr>
            <p:ph sz="quarter" idx="4"/>
          </p:nvPr>
        </p:nvSpPr>
        <p:spPr>
          <a:xfrm>
            <a:off x="6520815" y="1496695"/>
            <a:ext cx="4834890" cy="4693285"/>
          </a:xfrm>
        </p:spPr>
        <p:txBody>
          <a:bodyPr>
            <a:normAutofit fontScale="97500" lnSpcReduction="10000"/>
          </a:bodyPr>
          <a:lstStyle/>
          <a:p>
            <a:pPr>
              <a:buFont typeface="Wingdings" panose="05000000000000000000" charset="0"/>
              <a:buChar char="Ø"/>
            </a:pPr>
            <a:r>
              <a:rPr lang="en-US" sz="2400"/>
              <a:t>Keil software </a:t>
            </a:r>
            <a:endParaRPr lang="en-US" sz="2400"/>
          </a:p>
          <a:p>
            <a:pPr>
              <a:buFont typeface="Wingdings" panose="05000000000000000000" charset="0"/>
              <a:buChar char="Ø"/>
            </a:pPr>
            <a:r>
              <a:rPr lang="en-US" sz="2400"/>
              <a:t>Android studio</a:t>
            </a:r>
            <a:endParaRPr lang="en-US" sz="2400"/>
          </a:p>
          <a:p>
            <a:pPr>
              <a:buFont typeface="Wingdings" panose="05000000000000000000" charset="0"/>
              <a:buChar char="Ø"/>
            </a:pPr>
            <a:r>
              <a:rPr lang="en-US" sz="2400"/>
              <a:t>Thingspeak IOT cloud.</a:t>
            </a:r>
            <a:endParaRPr lang="en-US" sz="2400"/>
          </a:p>
          <a:p>
            <a:pPr>
              <a:buFont typeface="Wingdings" panose="05000000000000000000" charset="0"/>
              <a:buChar char="Ø"/>
            </a:pPr>
            <a:endParaRPr lang="en-US">
              <a:solidFill>
                <a:srgbClr val="00B0F0"/>
              </a:solidFill>
            </a:endParaRPr>
          </a:p>
          <a:p>
            <a:pPr marL="0" indent="0">
              <a:buFont typeface="Wingdings" panose="05000000000000000000" charset="0"/>
              <a:buNone/>
            </a:pPr>
            <a:r>
              <a:rPr lang="en-US" b="1">
                <a:solidFill>
                  <a:srgbClr val="00B0F0"/>
                </a:solidFill>
                <a:latin typeface="Times New Roman" panose="02020603050405020304" charset="0"/>
                <a:cs typeface="Times New Roman" panose="02020603050405020304" charset="0"/>
              </a:rPr>
              <a:t>Programming language</a:t>
            </a:r>
            <a:endParaRPr lang="en-US" b="1">
              <a:solidFill>
                <a:srgbClr val="00B0F0"/>
              </a:solidFill>
              <a:latin typeface="Times New Roman" panose="02020603050405020304" charset="0"/>
              <a:cs typeface="Times New Roman" panose="02020603050405020304" charset="0"/>
            </a:endParaRPr>
          </a:p>
          <a:p>
            <a:pPr marL="0" indent="0">
              <a:buFont typeface="Wingdings" panose="05000000000000000000" charset="0"/>
              <a:buNone/>
            </a:pPr>
            <a:r>
              <a:rPr lang="en-US" b="1">
                <a:solidFill>
                  <a:schemeClr val="tx1"/>
                </a:solidFill>
                <a:latin typeface="Times New Roman" panose="02020603050405020304" charset="0"/>
                <a:cs typeface="Times New Roman" panose="02020603050405020304" charset="0"/>
              </a:rPr>
              <a:t>For android application</a:t>
            </a:r>
            <a:endParaRPr lang="en-US"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US" sz="2460">
                <a:sym typeface="+mn-ea"/>
              </a:rPr>
              <a:t>Front end: XML</a:t>
            </a:r>
            <a:endParaRPr lang="en-US" sz="2460"/>
          </a:p>
          <a:p>
            <a:pPr>
              <a:buFont typeface="Wingdings" panose="05000000000000000000" charset="0"/>
              <a:buChar char="Ø"/>
            </a:pPr>
            <a:r>
              <a:rPr lang="en-US" sz="2460">
                <a:sym typeface="+mn-ea"/>
              </a:rPr>
              <a:t>back end:  java. </a:t>
            </a:r>
            <a:endParaRPr lang="en-US" sz="2460" b="1">
              <a:solidFill>
                <a:srgbClr val="00B0F0"/>
              </a:solidFill>
            </a:endParaRPr>
          </a:p>
          <a:p>
            <a:pPr marL="0" indent="0">
              <a:buFont typeface="Wingdings" panose="05000000000000000000" charset="0"/>
              <a:buNone/>
            </a:pPr>
            <a:r>
              <a:rPr lang="en-US" b="1">
                <a:solidFill>
                  <a:schemeClr val="tx1"/>
                </a:solidFill>
                <a:latin typeface="Times New Roman" panose="02020603050405020304" charset="0"/>
                <a:cs typeface="Times New Roman" panose="02020603050405020304" charset="0"/>
              </a:rPr>
              <a:t>For hardware.</a:t>
            </a:r>
            <a:endParaRPr lang="en-US"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US" sz="2400"/>
              <a:t>C++.</a:t>
            </a:r>
            <a:endParaRPr lang="en-US" sz="2400"/>
          </a:p>
          <a:p>
            <a:pPr>
              <a:buFont typeface="Wingdings" panose="05000000000000000000" charset="0"/>
              <a:buChar char="Ø"/>
            </a:pP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TEAM MEMBER DETAILS</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000">
                <a:solidFill>
                  <a:srgbClr val="00B0F0"/>
                </a:solidFill>
                <a:latin typeface="Times New Roman" panose="02020603050405020304" charset="0"/>
                <a:cs typeface="Times New Roman" panose="02020603050405020304" charset="0"/>
              </a:rPr>
              <a:t>Team Leader Name: Navin Kumar.V.</a:t>
            </a:r>
            <a:endParaRPr lang="en-US" sz="2000">
              <a:solidFill>
                <a:srgbClr val="00B0F0"/>
              </a:solidFill>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Branch : BE              Stream : Electronics and Communication Engineering                          Year : III</a:t>
            </a:r>
            <a:endParaRPr lang="en-US" sz="2000">
              <a:latin typeface="Times New Roman" panose="02020603050405020304" charset="0"/>
              <a:cs typeface="Times New Roman" panose="02020603050405020304" charset="0"/>
            </a:endParaRPr>
          </a:p>
          <a:p>
            <a:pPr marL="0" indent="0">
              <a:buNone/>
            </a:pPr>
            <a:r>
              <a:rPr lang="en-US" sz="2000">
                <a:solidFill>
                  <a:srgbClr val="00B0F0"/>
                </a:solidFill>
                <a:latin typeface="Times New Roman" panose="02020603050405020304" charset="0"/>
                <a:cs typeface="Times New Roman" panose="02020603050405020304" charset="0"/>
              </a:rPr>
              <a:t>Team Member 1 Name: Pavithra.V.</a:t>
            </a:r>
            <a:endParaRPr lang="en-US" sz="2000">
              <a:solidFill>
                <a:srgbClr val="00B0F0"/>
              </a:solidFill>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Branch : BE              Stream : </a:t>
            </a:r>
            <a:r>
              <a:rPr lang="en-US" sz="2000">
                <a:latin typeface="Times New Roman" panose="02020603050405020304" charset="0"/>
                <a:cs typeface="Times New Roman" panose="02020603050405020304" charset="0"/>
                <a:sym typeface="+mn-ea"/>
              </a:rPr>
              <a:t>Electronics and Communication Engineering  </a:t>
            </a:r>
            <a:r>
              <a:rPr lang="en-US" sz="2000">
                <a:latin typeface="Times New Roman" panose="02020603050405020304" charset="0"/>
                <a:cs typeface="Times New Roman" panose="02020603050405020304" charset="0"/>
              </a:rPr>
              <a:t>                         Year : III</a:t>
            </a:r>
            <a:endParaRPr lang="en-US" sz="2000">
              <a:latin typeface="Times New Roman" panose="02020603050405020304" charset="0"/>
              <a:cs typeface="Times New Roman" panose="02020603050405020304" charset="0"/>
            </a:endParaRPr>
          </a:p>
          <a:p>
            <a:pPr marL="0" indent="0">
              <a:buNone/>
            </a:pPr>
            <a:r>
              <a:rPr lang="en-US" sz="2000">
                <a:solidFill>
                  <a:srgbClr val="00B0F0"/>
                </a:solidFill>
                <a:latin typeface="Times New Roman" panose="02020603050405020304" charset="0"/>
                <a:cs typeface="Times New Roman" panose="02020603050405020304" charset="0"/>
              </a:rPr>
              <a:t>Team Member 2 Name: Pradeep.S.</a:t>
            </a:r>
            <a:endParaRPr lang="en-US" sz="2000">
              <a:solidFill>
                <a:srgbClr val="00B0F0"/>
              </a:solidFill>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Branch : BE              Stream : </a:t>
            </a:r>
            <a:r>
              <a:rPr lang="en-US" sz="2000">
                <a:latin typeface="Times New Roman" panose="02020603050405020304" charset="0"/>
                <a:cs typeface="Times New Roman" panose="02020603050405020304" charset="0"/>
                <a:sym typeface="+mn-ea"/>
              </a:rPr>
              <a:t>Electronics and Communication Engineering  </a:t>
            </a:r>
            <a:r>
              <a:rPr 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rPr>
              <a:t>                    Year : III</a:t>
            </a:r>
            <a:endParaRPr lang="en-US" sz="2000">
              <a:latin typeface="Times New Roman" panose="02020603050405020304" charset="0"/>
              <a:cs typeface="Times New Roman" panose="02020603050405020304" charset="0"/>
            </a:endParaRPr>
          </a:p>
          <a:p>
            <a:pPr marL="0" indent="0">
              <a:buNone/>
            </a:pPr>
            <a:r>
              <a:rPr lang="en-US" sz="2000">
                <a:solidFill>
                  <a:srgbClr val="00B0F0"/>
                </a:solidFill>
                <a:latin typeface="Times New Roman" panose="02020603050405020304" charset="0"/>
                <a:cs typeface="Times New Roman" panose="02020603050405020304" charset="0"/>
              </a:rPr>
              <a:t>Team Member 3 Name: Sowndharya.S.</a:t>
            </a:r>
            <a:endParaRPr lang="en-US" sz="2000">
              <a:solidFill>
                <a:srgbClr val="00B0F0"/>
              </a:solidFill>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Branch : BE             Stream : </a:t>
            </a:r>
            <a:r>
              <a:rPr lang="en-US" sz="2000">
                <a:latin typeface="Times New Roman" panose="02020603050405020304" charset="0"/>
                <a:cs typeface="Times New Roman" panose="02020603050405020304" charset="0"/>
                <a:sym typeface="+mn-ea"/>
              </a:rPr>
              <a:t>Electronics and Communication Engineering  </a:t>
            </a:r>
            <a:r>
              <a:rPr lang="en-US" sz="2000">
                <a:latin typeface="Times New Roman" panose="02020603050405020304" charset="0"/>
                <a:cs typeface="Times New Roman" panose="02020603050405020304" charset="0"/>
              </a:rPr>
              <a:t>                           Year : II</a:t>
            </a:r>
            <a:endParaRPr lang="en-US" sz="2000">
              <a:latin typeface="Times New Roman" panose="02020603050405020304" charset="0"/>
              <a:cs typeface="Times New Roman" panose="02020603050405020304" charset="0"/>
            </a:endParaRPr>
          </a:p>
          <a:p>
            <a:pPr marL="0" indent="0">
              <a:buNone/>
            </a:pPr>
            <a:r>
              <a:rPr lang="en-US" sz="2000">
                <a:solidFill>
                  <a:srgbClr val="00B0F0"/>
                </a:solidFill>
                <a:latin typeface="Times New Roman" panose="02020603050405020304" charset="0"/>
                <a:cs typeface="Times New Roman" panose="02020603050405020304" charset="0"/>
                <a:sym typeface="+mn-ea"/>
              </a:rPr>
              <a:t>Team Member 4 Name: Vaishnavi.L.</a:t>
            </a:r>
            <a:endParaRPr lang="en-US" sz="2000">
              <a:solidFill>
                <a:srgbClr val="00B0F0"/>
              </a:solidFill>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Branch : BE             Stream : </a:t>
            </a:r>
            <a:r>
              <a:rPr lang="en-US" sz="2000">
                <a:latin typeface="Times New Roman" panose="02020603050405020304" charset="0"/>
                <a:cs typeface="Times New Roman" panose="02020603050405020304" charset="0"/>
                <a:sym typeface="+mn-ea"/>
              </a:rPr>
              <a:t>Electronics and Communication Engineering  </a:t>
            </a:r>
            <a:r>
              <a:rPr lang="en-US" sz="2000">
                <a:latin typeface="Times New Roman" panose="02020603050405020304" charset="0"/>
                <a:cs typeface="Times New Roman" panose="02020603050405020304" charset="0"/>
                <a:sym typeface="+mn-ea"/>
              </a:rPr>
              <a:t>                           Year : II</a:t>
            </a:r>
            <a:endParaRPr lang="en-US" sz="2000">
              <a:latin typeface="Times New Roman" panose="02020603050405020304" charset="0"/>
              <a:cs typeface="Times New Roman" panose="02020603050405020304" charset="0"/>
            </a:endParaRPr>
          </a:p>
          <a:p>
            <a:pPr marL="0" indent="0">
              <a:buNone/>
            </a:pPr>
            <a:r>
              <a:rPr lang="en-US" sz="2000">
                <a:solidFill>
                  <a:srgbClr val="00B0F0"/>
                </a:solidFill>
                <a:latin typeface="Times New Roman" panose="02020603050405020304" charset="0"/>
                <a:cs typeface="Times New Roman" panose="02020603050405020304" charset="0"/>
              </a:rPr>
              <a:t>Team Member 5 Name: Prithika.V.</a:t>
            </a:r>
            <a:endParaRPr lang="en-US" sz="2000">
              <a:solidFill>
                <a:srgbClr val="00B0F0"/>
              </a:solidFill>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Branch : BE              Stream : Computer Science Engineering.                                                  Year : II</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691005"/>
            <a:ext cx="10515600" cy="4351338"/>
          </a:xfrm>
        </p:spPr>
        <p:txBody>
          <a:bodyPr/>
          <a:lstStyle/>
          <a:p>
            <a:endParaRPr lang="en-US"/>
          </a:p>
          <a:p>
            <a:endParaRPr lang="en-US"/>
          </a:p>
          <a:p>
            <a:endParaRPr lang="en-US"/>
          </a:p>
          <a:p>
            <a:pPr marL="0" indent="0">
              <a:buNone/>
            </a:pPr>
            <a:r>
              <a:rPr lang="en-US"/>
              <a:t>                          </a:t>
            </a:r>
            <a:r>
              <a:rPr lang="en-US" sz="5400" b="1">
                <a:solidFill>
                  <a:srgbClr val="00B0F0"/>
                </a:solidFill>
                <a:latin typeface="Times New Roman" panose="02020603050405020304" charset="0"/>
                <a:cs typeface="Times New Roman" panose="02020603050405020304" charset="0"/>
              </a:rPr>
              <a:t>Thank you </a:t>
            </a:r>
            <a:endParaRPr lang="en-US" sz="5400" b="1">
              <a:solidFill>
                <a:srgbClr val="00B0F0"/>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4065"/>
          </a:xfrm>
        </p:spPr>
        <p:txBody>
          <a:bodyPr/>
          <a:lstStyle/>
          <a:p>
            <a:r>
              <a:rPr lang="en-US" sz="3200" b="1">
                <a:solidFill>
                  <a:srgbClr val="00B0F0"/>
                </a:solidFill>
                <a:latin typeface="Times New Roman" panose="02020603050405020304" charset="0"/>
                <a:cs typeface="Times New Roman" panose="02020603050405020304" charset="0"/>
              </a:rPr>
              <a:t>ABSTRACT </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48005" y="1289685"/>
            <a:ext cx="11125835" cy="5568315"/>
          </a:xfrm>
        </p:spPr>
        <p:txBody>
          <a:bodyPr>
            <a:normAutofit/>
          </a:bodyPr>
          <a:lstStyle/>
          <a:p>
            <a:pPr algn="just">
              <a:buFont typeface="Wingdings" panose="05000000000000000000" charset="0"/>
              <a:buChar char="Ø"/>
            </a:pPr>
            <a:r>
              <a:rPr lang="en-US" sz="2000" dirty="0">
                <a:latin typeface="Times New Roman" panose="02020603050405020304" charset="0"/>
                <a:cs typeface="Times New Roman" panose="02020603050405020304" charset="0"/>
              </a:rPr>
              <a:t>In today's modern world, access to hygienic public restrooms, especially for women, remains a pervasive challenge. This automatic self-cleaning toilet system addresses this problem. </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Initially the nearest available restroom will be noted by the user. The restroom door will be opened and closed automatically through IR sensors and the lights will be on and off by the PIR sensors.The solar panel generate electricity from sunlight, which can be stored in a battery for power source.</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Unlike traditional systems, this toilet emphasizes ultraviolet (UV) disinfection, hot air drying, and intelligent water conservation. The urine samples are collected to detect the kidney failures.</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The concept of a smart toilet, incorporating the monitoring of urine samples for kidney failure detection through IoT (Internet of Things) technology adds a critical health-related dimension to the system. </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Our project empowers users to effortlessly pinpoint the nearest available smart toilets in real-time, also user can register their complaint about toilet condition through android app. </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745"/>
          </a:xfrm>
        </p:spPr>
        <p:txBody>
          <a:bodyPr/>
          <a:lstStyle/>
          <a:p>
            <a:r>
              <a:rPr lang="en-US" sz="3200" b="1" dirty="0">
                <a:solidFill>
                  <a:srgbClr val="00B0F0"/>
                </a:solidFill>
                <a:latin typeface="Times New Roman" panose="02020603050405020304" charset="0"/>
                <a:cs typeface="Times New Roman" panose="02020603050405020304" charset="0"/>
              </a:rPr>
              <a:t>OBJECTIVES</a:t>
            </a:r>
            <a:endParaRPr lang="en-US" sz="3200" b="1" dirty="0">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98600"/>
            <a:ext cx="10515600" cy="4678680"/>
          </a:xfrm>
        </p:spPr>
        <p:txBody>
          <a:bodyPr>
            <a:normAutofit/>
          </a:bodyPr>
          <a:lstStyle/>
          <a:p>
            <a:pPr algn="just">
              <a:buFont typeface="Wingdings" panose="05000000000000000000" charset="0"/>
              <a:buChar char="Ø"/>
            </a:pPr>
            <a:r>
              <a:rPr lang="en-US" sz="222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To improve access to hygienic public restrooms, especially for women, by deploying automatic self-cleaning toilets in strategic locations.</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To create a user friendly, energy efficient and hygienic restroom system.</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To implement sensors to detect when a restroom is occupied or vacant, also ensuring efficient usage </a:t>
            </a:r>
            <a:r>
              <a:rPr lang="en-US" sz="2000">
                <a:latin typeface="Times New Roman" panose="02020603050405020304" charset="0"/>
                <a:cs typeface="Times New Roman" panose="02020603050405020304" charset="0"/>
              </a:rPr>
              <a:t>of water.</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To develop a system for early kidney failure detection and improve public health</a:t>
            </a:r>
            <a:r>
              <a:rPr lang="en-US" sz="2220" dirty="0">
                <a:latin typeface="Times New Roman" panose="02020603050405020304" charset="0"/>
                <a:cs typeface="Times New Roman" panose="02020603050405020304" charset="0"/>
              </a:rPr>
              <a:t>.</a:t>
            </a:r>
            <a:endParaRPr lang="en-US" sz="222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00B0F0"/>
                </a:solidFill>
                <a:latin typeface="Times New Roman" panose="02020603050405020304" charset="0"/>
                <a:cs typeface="Times New Roman" panose="02020603050405020304" charset="0"/>
              </a:rPr>
              <a:t>INTRODUCTION</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62075"/>
            <a:ext cx="10515600" cy="4815205"/>
          </a:xfrm>
        </p:spPr>
        <p:txBody>
          <a:bodyPr>
            <a:normAutofit/>
          </a:bodyPr>
          <a:lstStyle/>
          <a:p>
            <a:pPr algn="just">
              <a:buFont typeface="Wingdings" panose="05000000000000000000" charset="0"/>
              <a:buChar char="Ø"/>
            </a:pPr>
            <a:r>
              <a:rPr lang="en-US" sz="2000" dirty="0">
                <a:latin typeface="Times New Roman" panose="02020603050405020304" charset="0"/>
                <a:cs typeface="Times New Roman" panose="02020603050405020304" charset="0"/>
              </a:rPr>
              <a:t>In today's rapidly advancing world, despite the numerous technological breakthroughs, one persistent challenge remains largely unaddressed – the availability of clean and accessible public restrooms, particularly for women. </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Our project endeavors to tackle this problem head-on by introducing an innovative and transformative solution “The Automatic Self-Cleaning Smart Toilet System”.</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The heart of our system lies in its emphasis on hygiene and convenience, achieved through a combination of advanced features including ultraviolet (UV) disinfection, hot air drying, intelligent water conservation, and even an integrated air freshener. </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This comprehensive approach ensures that each visit to our smart toilet is not just a necessity but also a pleasant experience.</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00B0F0"/>
                </a:solidFill>
                <a:latin typeface="Times New Roman" panose="02020603050405020304" charset="0"/>
                <a:cs typeface="Times New Roman" panose="02020603050405020304" charset="0"/>
              </a:rPr>
              <a:t>EXISTING METHOD </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784205" cy="4351655"/>
          </a:xfrm>
        </p:spPr>
        <p:txBody>
          <a:bodyPr/>
          <a:lstStyle/>
          <a:p>
            <a:pPr algn="just">
              <a:buFont typeface="Wingdings" panose="05000000000000000000" charset="0"/>
              <a:buChar char="Ø"/>
            </a:pPr>
            <a:r>
              <a:rPr lang="en-US" sz="2000">
                <a:latin typeface="Times New Roman" panose="02020603050405020304" charset="0"/>
                <a:cs typeface="Times New Roman" panose="02020603050405020304" charset="0"/>
              </a:rPr>
              <a:t>In this existing method public restroom systems have long relied on manual cleaning and maintenance practices, resulting in various challenges related to hygiene, accessibility, and user satisfaction. </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These conventional restrooms typically incorporate basic flushing mechanisms and limited sanitation features, often leading to issues such as unpleasant odors, insufficient cleanliness, and water wastage.</a:t>
            </a:r>
            <a:endParaRPr lang="en-US" sz="2000">
              <a:latin typeface="Times New Roman" panose="02020603050405020304" charset="0"/>
              <a:cs typeface="Times New Roman" panose="02020603050405020304" charset="0"/>
            </a:endParaRPr>
          </a:p>
          <a:p>
            <a:pPr algn="just">
              <a:buFont typeface="Wingdings" panose="05000000000000000000" charset="0"/>
              <a:buChar char="Ø"/>
            </a:pPr>
            <a:endParaRPr lang="en-US" sz="2000">
              <a:latin typeface="Times New Roman" panose="02020603050405020304" charset="0"/>
              <a:cs typeface="Times New Roman" panose="02020603050405020304" charset="0"/>
            </a:endParaRPr>
          </a:p>
          <a:p>
            <a:pPr algn="just">
              <a:buFont typeface="Wingdings" panose="05000000000000000000" charset="0"/>
              <a:buChar char="Ø"/>
            </a:pPr>
            <a:r>
              <a:rPr lang="en-US" sz="2000">
                <a:latin typeface="Times New Roman" panose="02020603050405020304" charset="0"/>
                <a:cs typeface="Times New Roman" panose="02020603050405020304" charset="0"/>
              </a:rPr>
              <a:t>The users cannot track the locations of the restrooms.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335"/>
          </a:xfrm>
        </p:spPr>
        <p:txBody>
          <a:bodyPr>
            <a:normAutofit fontScale="90000"/>
          </a:bodyPr>
          <a:lstStyle/>
          <a:p>
            <a:r>
              <a:rPr lang="en-US" sz="3555" b="1">
                <a:solidFill>
                  <a:srgbClr val="00B0F0"/>
                </a:solidFill>
                <a:latin typeface="Times New Roman" panose="02020603050405020304" charset="0"/>
                <a:cs typeface="Times New Roman" panose="02020603050405020304" charset="0"/>
              </a:rPr>
              <a:t>BLOCK DIAGRAM</a:t>
            </a:r>
            <a:endParaRPr lang="en-US" sz="3555" b="1">
              <a:solidFill>
                <a:srgbClr val="00B0F0"/>
              </a:solidFill>
              <a:latin typeface="Times New Roman" panose="02020603050405020304" charset="0"/>
              <a:cs typeface="Times New Roman" panose="02020603050405020304" charset="0"/>
            </a:endParaRPr>
          </a:p>
        </p:txBody>
      </p:sp>
      <p:sp>
        <p:nvSpPr>
          <p:cNvPr id="4" name="Rounded Rectangle 3"/>
          <p:cNvSpPr/>
          <p:nvPr/>
        </p:nvSpPr>
        <p:spPr>
          <a:xfrm>
            <a:off x="3702685" y="1990725"/>
            <a:ext cx="5591175" cy="227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ATMEL 328 Microcontroller &amp; wi-fi device Esp8266</a:t>
            </a:r>
            <a:endParaRPr lang="en-US"/>
          </a:p>
        </p:txBody>
      </p:sp>
      <p:sp>
        <p:nvSpPr>
          <p:cNvPr id="5" name="Rounded Rectangle 4"/>
          <p:cNvSpPr/>
          <p:nvPr/>
        </p:nvSpPr>
        <p:spPr>
          <a:xfrm>
            <a:off x="756285" y="4669155"/>
            <a:ext cx="1077341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Relay device channel 7</a:t>
            </a:r>
            <a:endParaRPr lang="en-US">
              <a:solidFill>
                <a:schemeClr val="tx1"/>
              </a:solidFill>
            </a:endParaRPr>
          </a:p>
        </p:txBody>
      </p:sp>
      <p:sp>
        <p:nvSpPr>
          <p:cNvPr id="6" name="Rounded Rectangle 5"/>
          <p:cNvSpPr/>
          <p:nvPr/>
        </p:nvSpPr>
        <p:spPr>
          <a:xfrm>
            <a:off x="6169660" y="5680075"/>
            <a:ext cx="1638935" cy="76454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Hot air drying pump</a:t>
            </a:r>
            <a:endParaRPr lang="en-US">
              <a:solidFill>
                <a:schemeClr val="tx1"/>
              </a:solidFill>
            </a:endParaRPr>
          </a:p>
        </p:txBody>
      </p:sp>
      <p:sp>
        <p:nvSpPr>
          <p:cNvPr id="7" name="Rounded Rectangle 6"/>
          <p:cNvSpPr/>
          <p:nvPr/>
        </p:nvSpPr>
        <p:spPr>
          <a:xfrm>
            <a:off x="4112895" y="5709285"/>
            <a:ext cx="1686560" cy="7639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Flushing pump motor </a:t>
            </a:r>
            <a:endParaRPr lang="en-US">
              <a:solidFill>
                <a:schemeClr val="tx1"/>
              </a:solidFill>
            </a:endParaRPr>
          </a:p>
        </p:txBody>
      </p:sp>
      <p:sp>
        <p:nvSpPr>
          <p:cNvPr id="8" name="Rounded Rectangle 7"/>
          <p:cNvSpPr/>
          <p:nvPr/>
        </p:nvSpPr>
        <p:spPr>
          <a:xfrm>
            <a:off x="835660" y="2198370"/>
            <a:ext cx="2272665" cy="63944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bg1"/>
                </a:solidFill>
              </a:rPr>
              <a:t>IR sensor</a:t>
            </a:r>
            <a:endParaRPr lang="en-US">
              <a:solidFill>
                <a:schemeClr val="bg1"/>
              </a:solidFill>
            </a:endParaRPr>
          </a:p>
        </p:txBody>
      </p:sp>
      <p:sp>
        <p:nvSpPr>
          <p:cNvPr id="9" name="Rounded Rectangle 8"/>
          <p:cNvSpPr/>
          <p:nvPr/>
        </p:nvSpPr>
        <p:spPr>
          <a:xfrm>
            <a:off x="2392680" y="5709285"/>
            <a:ext cx="1522095" cy="76327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UV sensor</a:t>
            </a:r>
            <a:endParaRPr lang="en-US">
              <a:solidFill>
                <a:schemeClr val="tx1"/>
              </a:solidFill>
            </a:endParaRPr>
          </a:p>
        </p:txBody>
      </p:sp>
      <p:sp>
        <p:nvSpPr>
          <p:cNvPr id="10" name="Rounded Rectangle 9"/>
          <p:cNvSpPr/>
          <p:nvPr/>
        </p:nvSpPr>
        <p:spPr>
          <a:xfrm>
            <a:off x="7938135" y="5670550"/>
            <a:ext cx="1355725" cy="8147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Air freshener</a:t>
            </a:r>
            <a:r>
              <a:rPr lang="en-US"/>
              <a:t> </a:t>
            </a:r>
            <a:endParaRPr lang="en-US"/>
          </a:p>
        </p:txBody>
      </p:sp>
      <p:sp>
        <p:nvSpPr>
          <p:cNvPr id="11" name="Rounded Rectangle 10"/>
          <p:cNvSpPr/>
          <p:nvPr/>
        </p:nvSpPr>
        <p:spPr>
          <a:xfrm>
            <a:off x="9526270" y="5658485"/>
            <a:ext cx="975995" cy="8147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Light</a:t>
            </a:r>
            <a:r>
              <a:rPr lang="en-US"/>
              <a:t> </a:t>
            </a:r>
            <a:endParaRPr lang="en-US"/>
          </a:p>
        </p:txBody>
      </p:sp>
      <p:sp>
        <p:nvSpPr>
          <p:cNvPr id="12" name="Rounded Rectangle 11"/>
          <p:cNvSpPr/>
          <p:nvPr/>
        </p:nvSpPr>
        <p:spPr>
          <a:xfrm>
            <a:off x="10734675" y="5641340"/>
            <a:ext cx="1307465" cy="83185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Door open and close.</a:t>
            </a:r>
            <a:endParaRPr lang="en-US">
              <a:solidFill>
                <a:schemeClr val="tx1"/>
              </a:solidFill>
            </a:endParaRPr>
          </a:p>
        </p:txBody>
      </p:sp>
      <p:sp>
        <p:nvSpPr>
          <p:cNvPr id="13" name="Rounded Rectangle 12"/>
          <p:cNvSpPr/>
          <p:nvPr/>
        </p:nvSpPr>
        <p:spPr>
          <a:xfrm>
            <a:off x="6665595" y="1004570"/>
            <a:ext cx="1724025" cy="63944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bg1"/>
                </a:solidFill>
              </a:rPr>
              <a:t>bio enzyme  sensor </a:t>
            </a:r>
            <a:endParaRPr lang="en-US">
              <a:solidFill>
                <a:schemeClr val="bg1"/>
              </a:solidFill>
            </a:endParaRPr>
          </a:p>
        </p:txBody>
      </p:sp>
      <p:sp>
        <p:nvSpPr>
          <p:cNvPr id="14" name="Rounded Rectangle 13"/>
          <p:cNvSpPr/>
          <p:nvPr/>
        </p:nvSpPr>
        <p:spPr>
          <a:xfrm>
            <a:off x="5184140" y="967105"/>
            <a:ext cx="1395095" cy="66865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bg1"/>
                </a:solidFill>
              </a:rPr>
              <a:t>ultrasonic sensor</a:t>
            </a:r>
            <a:r>
              <a:rPr lang="en-US"/>
              <a:t> </a:t>
            </a:r>
            <a:endParaRPr lang="en-US"/>
          </a:p>
        </p:txBody>
      </p:sp>
      <p:sp>
        <p:nvSpPr>
          <p:cNvPr id="15" name="Rounded Rectangle 14"/>
          <p:cNvSpPr/>
          <p:nvPr/>
        </p:nvSpPr>
        <p:spPr>
          <a:xfrm>
            <a:off x="3325495" y="967105"/>
            <a:ext cx="1772285" cy="69786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bg1"/>
                </a:solidFill>
              </a:rPr>
              <a:t>PIR sensor</a:t>
            </a:r>
            <a:r>
              <a:rPr lang="en-US">
                <a:solidFill>
                  <a:schemeClr val="tx1"/>
                </a:solidFill>
              </a:rPr>
              <a:t> </a:t>
            </a:r>
            <a:r>
              <a:rPr lang="en-US"/>
              <a:t> </a:t>
            </a:r>
            <a:endParaRPr lang="en-US"/>
          </a:p>
        </p:txBody>
      </p:sp>
      <p:sp>
        <p:nvSpPr>
          <p:cNvPr id="16" name="Rounded Rectangle 15"/>
          <p:cNvSpPr/>
          <p:nvPr/>
        </p:nvSpPr>
        <p:spPr>
          <a:xfrm>
            <a:off x="9658350" y="2117090"/>
            <a:ext cx="199263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Driver board</a:t>
            </a:r>
            <a:r>
              <a:rPr lang="en-US"/>
              <a:t>  </a:t>
            </a:r>
            <a:endParaRPr lang="en-US"/>
          </a:p>
        </p:txBody>
      </p:sp>
      <p:sp>
        <p:nvSpPr>
          <p:cNvPr id="17" name="Rounded Rectangle 16"/>
          <p:cNvSpPr/>
          <p:nvPr/>
        </p:nvSpPr>
        <p:spPr>
          <a:xfrm>
            <a:off x="9658350" y="3274060"/>
            <a:ext cx="2002790" cy="82613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Lid open and close</a:t>
            </a:r>
            <a:r>
              <a:rPr lang="en-US"/>
              <a:t> </a:t>
            </a:r>
            <a:endParaRPr lang="en-US"/>
          </a:p>
        </p:txBody>
      </p:sp>
      <p:sp>
        <p:nvSpPr>
          <p:cNvPr id="18" name="Rounded Rectangle 17"/>
          <p:cNvSpPr/>
          <p:nvPr/>
        </p:nvSpPr>
        <p:spPr>
          <a:xfrm>
            <a:off x="561975" y="5709285"/>
            <a:ext cx="1395095" cy="763270"/>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Exhaust fan</a:t>
            </a:r>
            <a:endParaRPr lang="en-US">
              <a:solidFill>
                <a:schemeClr val="tx1"/>
              </a:solidFill>
            </a:endParaRPr>
          </a:p>
        </p:txBody>
      </p:sp>
      <p:sp>
        <p:nvSpPr>
          <p:cNvPr id="21" name="Down Arrow 20"/>
          <p:cNvSpPr/>
          <p:nvPr/>
        </p:nvSpPr>
        <p:spPr>
          <a:xfrm>
            <a:off x="4321810" y="1664970"/>
            <a:ext cx="193675" cy="329565"/>
          </a:xfrm>
          <a:prstGeom prst="down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2" name="Down Arrow 21"/>
          <p:cNvSpPr/>
          <p:nvPr/>
        </p:nvSpPr>
        <p:spPr>
          <a:xfrm>
            <a:off x="5799455" y="1643380"/>
            <a:ext cx="231775" cy="344805"/>
          </a:xfrm>
          <a:prstGeom prst="down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3" name="Down Arrow 22"/>
          <p:cNvSpPr/>
          <p:nvPr/>
        </p:nvSpPr>
        <p:spPr>
          <a:xfrm>
            <a:off x="7315200" y="1642745"/>
            <a:ext cx="203200" cy="310515"/>
          </a:xfrm>
          <a:prstGeom prst="down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4" name="Down Arrow 23"/>
          <p:cNvSpPr/>
          <p:nvPr/>
        </p:nvSpPr>
        <p:spPr>
          <a:xfrm>
            <a:off x="6114415" y="4262120"/>
            <a:ext cx="252095" cy="38735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5" name="Down Arrow 24"/>
          <p:cNvSpPr/>
          <p:nvPr/>
        </p:nvSpPr>
        <p:spPr>
          <a:xfrm>
            <a:off x="1094105" y="5269865"/>
            <a:ext cx="184150" cy="43624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6" name="Down Arrow 25"/>
          <p:cNvSpPr/>
          <p:nvPr/>
        </p:nvSpPr>
        <p:spPr>
          <a:xfrm>
            <a:off x="4864100" y="5309870"/>
            <a:ext cx="184150" cy="43624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7" name="Down Arrow 26"/>
          <p:cNvSpPr/>
          <p:nvPr/>
        </p:nvSpPr>
        <p:spPr>
          <a:xfrm>
            <a:off x="6897370" y="5308600"/>
            <a:ext cx="149225" cy="37147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8" name="Down Arrow 27"/>
          <p:cNvSpPr/>
          <p:nvPr/>
        </p:nvSpPr>
        <p:spPr>
          <a:xfrm>
            <a:off x="8666480" y="5308600"/>
            <a:ext cx="200660" cy="39751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9" name="Down Arrow 28"/>
          <p:cNvSpPr/>
          <p:nvPr/>
        </p:nvSpPr>
        <p:spPr>
          <a:xfrm>
            <a:off x="9922510" y="5314315"/>
            <a:ext cx="203200" cy="33655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0" name="Down Arrow 29"/>
          <p:cNvSpPr/>
          <p:nvPr/>
        </p:nvSpPr>
        <p:spPr>
          <a:xfrm>
            <a:off x="11296015" y="5308600"/>
            <a:ext cx="184150" cy="36195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1" name="Down Arrow 30"/>
          <p:cNvSpPr/>
          <p:nvPr/>
        </p:nvSpPr>
        <p:spPr>
          <a:xfrm>
            <a:off x="2979420" y="5273040"/>
            <a:ext cx="198120" cy="43624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3" name="Right Arrow 32"/>
          <p:cNvSpPr/>
          <p:nvPr/>
        </p:nvSpPr>
        <p:spPr>
          <a:xfrm>
            <a:off x="3119755" y="2381885"/>
            <a:ext cx="572135" cy="184150"/>
          </a:xfrm>
          <a:prstGeom prst="right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4" name="Right Arrow 33"/>
          <p:cNvSpPr/>
          <p:nvPr/>
        </p:nvSpPr>
        <p:spPr>
          <a:xfrm>
            <a:off x="9293860" y="2256155"/>
            <a:ext cx="367665" cy="261620"/>
          </a:xfrm>
          <a:prstGeom prst="right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5" name="Down Arrow 34"/>
          <p:cNvSpPr/>
          <p:nvPr/>
        </p:nvSpPr>
        <p:spPr>
          <a:xfrm>
            <a:off x="10456545" y="2769870"/>
            <a:ext cx="232410" cy="484505"/>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6" name="Rounded Rectangle 35"/>
          <p:cNvSpPr/>
          <p:nvPr/>
        </p:nvSpPr>
        <p:spPr>
          <a:xfrm>
            <a:off x="0" y="2978150"/>
            <a:ext cx="2195830" cy="515620"/>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bg1"/>
                </a:solidFill>
              </a:rPr>
              <a:t>solar panel </a:t>
            </a:r>
            <a:r>
              <a:rPr lang="en-US">
                <a:solidFill>
                  <a:schemeClr val="tx1"/>
                </a:solidFill>
              </a:rPr>
              <a:t> </a:t>
            </a:r>
            <a:endParaRPr lang="en-US">
              <a:solidFill>
                <a:schemeClr val="tx1"/>
              </a:solidFill>
            </a:endParaRPr>
          </a:p>
        </p:txBody>
      </p:sp>
      <p:sp>
        <p:nvSpPr>
          <p:cNvPr id="37" name="Right Arrow 36"/>
          <p:cNvSpPr/>
          <p:nvPr/>
        </p:nvSpPr>
        <p:spPr>
          <a:xfrm>
            <a:off x="3112135" y="3827145"/>
            <a:ext cx="572135" cy="184150"/>
          </a:xfrm>
          <a:prstGeom prst="right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8" name="Rounded Rectangle 37"/>
          <p:cNvSpPr/>
          <p:nvPr/>
        </p:nvSpPr>
        <p:spPr>
          <a:xfrm>
            <a:off x="10049510" y="286385"/>
            <a:ext cx="1992630" cy="4260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IOT cloud storage</a:t>
            </a:r>
            <a:r>
              <a:rPr lang="en-US"/>
              <a:t>   </a:t>
            </a:r>
            <a:endParaRPr lang="en-US"/>
          </a:p>
        </p:txBody>
      </p:sp>
      <p:sp>
        <p:nvSpPr>
          <p:cNvPr id="39" name="Rounded Rectangle 38"/>
          <p:cNvSpPr/>
          <p:nvPr/>
        </p:nvSpPr>
        <p:spPr>
          <a:xfrm>
            <a:off x="10391140" y="1024255"/>
            <a:ext cx="144018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API Key</a:t>
            </a:r>
            <a:r>
              <a:rPr lang="en-US"/>
              <a:t>  </a:t>
            </a:r>
            <a:endParaRPr lang="en-US"/>
          </a:p>
        </p:txBody>
      </p:sp>
      <p:sp>
        <p:nvSpPr>
          <p:cNvPr id="40" name="Rounded Rectangle 39"/>
          <p:cNvSpPr/>
          <p:nvPr/>
        </p:nvSpPr>
        <p:spPr>
          <a:xfrm>
            <a:off x="8531860" y="996315"/>
            <a:ext cx="1593850" cy="63944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sensor data collected</a:t>
            </a:r>
            <a:endParaRPr lang="en-US">
              <a:solidFill>
                <a:schemeClr val="tx1"/>
              </a:solidFill>
            </a:endParaRPr>
          </a:p>
        </p:txBody>
      </p:sp>
      <p:sp>
        <p:nvSpPr>
          <p:cNvPr id="41" name="Right Arrow 40"/>
          <p:cNvSpPr/>
          <p:nvPr/>
        </p:nvSpPr>
        <p:spPr>
          <a:xfrm>
            <a:off x="10146665" y="1193800"/>
            <a:ext cx="223520" cy="261620"/>
          </a:xfrm>
          <a:prstGeom prst="right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2" name="Down Arrow 41"/>
          <p:cNvSpPr/>
          <p:nvPr/>
        </p:nvSpPr>
        <p:spPr>
          <a:xfrm rot="10800000">
            <a:off x="11043920" y="711835"/>
            <a:ext cx="252095" cy="312420"/>
          </a:xfrm>
          <a:prstGeom prst="down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3" name="Right Arrow 42"/>
          <p:cNvSpPr/>
          <p:nvPr/>
        </p:nvSpPr>
        <p:spPr>
          <a:xfrm rot="16200000">
            <a:off x="8631555" y="1682115"/>
            <a:ext cx="331470" cy="261620"/>
          </a:xfrm>
          <a:prstGeom prst="rightArrow">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Rounded Rectangle 2"/>
          <p:cNvSpPr/>
          <p:nvPr/>
        </p:nvSpPr>
        <p:spPr>
          <a:xfrm>
            <a:off x="897890" y="3696970"/>
            <a:ext cx="2195830" cy="639445"/>
          </a:xfrm>
          <a:prstGeom prst="roundRect">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bg1"/>
                </a:solidFill>
              </a:rPr>
              <a:t>Battery  </a:t>
            </a:r>
            <a:r>
              <a:rPr lang="en-US">
                <a:solidFill>
                  <a:schemeClr val="tx1"/>
                </a:solidFill>
              </a:rPr>
              <a:t> </a:t>
            </a:r>
            <a:endParaRPr lang="en-US">
              <a:solidFill>
                <a:schemeClr val="tx1"/>
              </a:solidFill>
            </a:endParaRPr>
          </a:p>
        </p:txBody>
      </p:sp>
      <p:sp>
        <p:nvSpPr>
          <p:cNvPr id="19" name="Down Arrow 18"/>
          <p:cNvSpPr/>
          <p:nvPr/>
        </p:nvSpPr>
        <p:spPr>
          <a:xfrm>
            <a:off x="1602105" y="3494405"/>
            <a:ext cx="193675" cy="202565"/>
          </a:xfrm>
          <a:prstGeom prst="downArrow">
            <a:avLst/>
          </a:prstGeom>
          <a:solidFill>
            <a:schemeClr val="accent5">
              <a:lumMod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910"/>
          </a:xfrm>
        </p:spPr>
        <p:txBody>
          <a:bodyPr>
            <a:normAutofit/>
          </a:bodyPr>
          <a:lstStyle/>
          <a:p>
            <a:r>
              <a:rPr lang="en-US" sz="3200" b="1">
                <a:solidFill>
                  <a:srgbClr val="00B0F0"/>
                </a:solidFill>
                <a:latin typeface="Times New Roman" panose="02020603050405020304" charset="0"/>
                <a:cs typeface="Times New Roman" panose="02020603050405020304" charset="0"/>
              </a:rPr>
              <a:t> ANDROID APPLICATION</a:t>
            </a:r>
            <a:endParaRPr lang="en-US" sz="3200" b="1">
              <a:solidFill>
                <a:srgbClr val="00B0F0"/>
              </a:solidFill>
              <a:latin typeface="Times New Roman" panose="02020603050405020304" charset="0"/>
              <a:cs typeface="Times New Roman" panose="02020603050405020304" charset="0"/>
            </a:endParaRPr>
          </a:p>
        </p:txBody>
      </p:sp>
      <p:sp>
        <p:nvSpPr>
          <p:cNvPr id="4" name="Rounded Rectangle 3"/>
          <p:cNvSpPr/>
          <p:nvPr/>
        </p:nvSpPr>
        <p:spPr>
          <a:xfrm>
            <a:off x="580390" y="1109345"/>
            <a:ext cx="1532255" cy="4457065"/>
          </a:xfrm>
          <a:prstGeom prst="roundRect">
            <a:avLst/>
          </a:prstGeom>
          <a:solidFill>
            <a:schemeClr val="accent5">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welcome page </a:t>
            </a:r>
            <a:endParaRPr lang="en-US"/>
          </a:p>
        </p:txBody>
      </p:sp>
      <p:sp>
        <p:nvSpPr>
          <p:cNvPr id="5" name="Rounded Rectangle 4"/>
          <p:cNvSpPr/>
          <p:nvPr/>
        </p:nvSpPr>
        <p:spPr>
          <a:xfrm>
            <a:off x="8169910" y="2746375"/>
            <a:ext cx="3809365"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Feed back and compliant register about toilet </a:t>
            </a:r>
            <a:endParaRPr lang="en-US">
              <a:solidFill>
                <a:schemeClr val="tx1"/>
              </a:solidFill>
            </a:endParaRPr>
          </a:p>
        </p:txBody>
      </p:sp>
      <p:sp>
        <p:nvSpPr>
          <p:cNvPr id="6" name="Rounded Rectangle 5"/>
          <p:cNvSpPr/>
          <p:nvPr/>
        </p:nvSpPr>
        <p:spPr>
          <a:xfrm>
            <a:off x="4608195" y="1264285"/>
            <a:ext cx="2383790"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Track current location using gps coordinates  </a:t>
            </a:r>
            <a:endParaRPr lang="en-US">
              <a:solidFill>
                <a:schemeClr val="tx1"/>
              </a:solidFill>
            </a:endParaRPr>
          </a:p>
        </p:txBody>
      </p:sp>
      <p:sp>
        <p:nvSpPr>
          <p:cNvPr id="7" name="Rounded Rectangle 6"/>
          <p:cNvSpPr/>
          <p:nvPr/>
        </p:nvSpPr>
        <p:spPr>
          <a:xfrm>
            <a:off x="4608195" y="2746375"/>
            <a:ext cx="2975610"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Health status monitor </a:t>
            </a:r>
            <a:endParaRPr lang="en-US">
              <a:solidFill>
                <a:schemeClr val="tx1"/>
              </a:solidFill>
            </a:endParaRPr>
          </a:p>
        </p:txBody>
      </p:sp>
      <p:sp>
        <p:nvSpPr>
          <p:cNvPr id="8" name="Rounded Rectangle 7"/>
          <p:cNvSpPr/>
          <p:nvPr/>
        </p:nvSpPr>
        <p:spPr>
          <a:xfrm>
            <a:off x="2786380" y="1264285"/>
            <a:ext cx="1512570" cy="2315210"/>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users </a:t>
            </a:r>
            <a:endParaRPr lang="en-US">
              <a:solidFill>
                <a:schemeClr val="tx1"/>
              </a:solidFill>
            </a:endParaRPr>
          </a:p>
        </p:txBody>
      </p:sp>
      <p:sp>
        <p:nvSpPr>
          <p:cNvPr id="9" name="Rounded Rectangle 8"/>
          <p:cNvSpPr/>
          <p:nvPr/>
        </p:nvSpPr>
        <p:spPr>
          <a:xfrm>
            <a:off x="7362190" y="1327150"/>
            <a:ext cx="2519680"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Search nearest toilet location and pin point the location </a:t>
            </a:r>
            <a:endParaRPr lang="en-US">
              <a:solidFill>
                <a:schemeClr val="tx1"/>
              </a:solidFill>
            </a:endParaRPr>
          </a:p>
        </p:txBody>
      </p:sp>
      <p:sp>
        <p:nvSpPr>
          <p:cNvPr id="10" name="Rounded Rectangle 9"/>
          <p:cNvSpPr/>
          <p:nvPr/>
        </p:nvSpPr>
        <p:spPr>
          <a:xfrm>
            <a:off x="4801870" y="4269740"/>
            <a:ext cx="2975610" cy="83375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login for IOT cloud</a:t>
            </a:r>
            <a:endParaRPr lang="en-US">
              <a:solidFill>
                <a:schemeClr val="tx1"/>
              </a:solidFill>
            </a:endParaRPr>
          </a:p>
        </p:txBody>
      </p:sp>
      <p:sp>
        <p:nvSpPr>
          <p:cNvPr id="11" name="Rounded Rectangle 10"/>
          <p:cNvSpPr/>
          <p:nvPr/>
        </p:nvSpPr>
        <p:spPr>
          <a:xfrm>
            <a:off x="2786380" y="4269740"/>
            <a:ext cx="1512570" cy="83375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admin</a:t>
            </a:r>
            <a:endParaRPr lang="en-US">
              <a:solidFill>
                <a:schemeClr val="tx1"/>
              </a:solidFill>
            </a:endParaRPr>
          </a:p>
        </p:txBody>
      </p:sp>
      <p:sp>
        <p:nvSpPr>
          <p:cNvPr id="12" name="Rounded Rectangle 11"/>
          <p:cNvSpPr/>
          <p:nvPr/>
        </p:nvSpPr>
        <p:spPr>
          <a:xfrm>
            <a:off x="8169910" y="4269740"/>
            <a:ext cx="2975610" cy="83375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prediction of users kidney failure details view.</a:t>
            </a:r>
            <a:endParaRPr lang="en-US">
              <a:solidFill>
                <a:schemeClr val="tx1"/>
              </a:solidFill>
            </a:endParaRPr>
          </a:p>
        </p:txBody>
      </p:sp>
      <p:sp>
        <p:nvSpPr>
          <p:cNvPr id="13" name="Right Arrow 12"/>
          <p:cNvSpPr/>
          <p:nvPr/>
        </p:nvSpPr>
        <p:spPr>
          <a:xfrm>
            <a:off x="2063750" y="1761490"/>
            <a:ext cx="746125" cy="261620"/>
          </a:xfrm>
          <a:prstGeom prst="rightArrow">
            <a:avLst/>
          </a:prstGeom>
          <a:solidFill>
            <a:schemeClr val="accent5">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7" name="Right Arrow 16"/>
          <p:cNvSpPr/>
          <p:nvPr/>
        </p:nvSpPr>
        <p:spPr>
          <a:xfrm>
            <a:off x="2112645" y="4555490"/>
            <a:ext cx="647065" cy="261620"/>
          </a:xfrm>
          <a:prstGeom prst="rightArrow">
            <a:avLst/>
          </a:prstGeom>
          <a:solidFill>
            <a:schemeClr val="accent5">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8" name="Right Arrow 17"/>
          <p:cNvSpPr/>
          <p:nvPr/>
        </p:nvSpPr>
        <p:spPr>
          <a:xfrm>
            <a:off x="4298950" y="3032125"/>
            <a:ext cx="309880"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9" name="Right Arrow 18"/>
          <p:cNvSpPr/>
          <p:nvPr/>
        </p:nvSpPr>
        <p:spPr>
          <a:xfrm>
            <a:off x="4298950" y="1626870"/>
            <a:ext cx="309880"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20" name="Right Arrow 19"/>
          <p:cNvSpPr/>
          <p:nvPr/>
        </p:nvSpPr>
        <p:spPr>
          <a:xfrm>
            <a:off x="6991985" y="1558925"/>
            <a:ext cx="370205"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21" name="Right Arrow 20"/>
          <p:cNvSpPr/>
          <p:nvPr/>
        </p:nvSpPr>
        <p:spPr>
          <a:xfrm>
            <a:off x="7583805" y="2948305"/>
            <a:ext cx="563880"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22" name="Right Arrow 21"/>
          <p:cNvSpPr/>
          <p:nvPr/>
        </p:nvSpPr>
        <p:spPr>
          <a:xfrm>
            <a:off x="4325620" y="4555490"/>
            <a:ext cx="474980" cy="261620"/>
          </a:xfrm>
          <a:prstGeom prst="rightArrow">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3" name="Right Arrow 22"/>
          <p:cNvSpPr/>
          <p:nvPr/>
        </p:nvSpPr>
        <p:spPr>
          <a:xfrm>
            <a:off x="7778750" y="4555490"/>
            <a:ext cx="388620" cy="261620"/>
          </a:xfrm>
          <a:prstGeom prst="rightArrow">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4" name="Rounded Rectangle 13"/>
          <p:cNvSpPr/>
          <p:nvPr/>
        </p:nvSpPr>
        <p:spPr>
          <a:xfrm>
            <a:off x="10126345" y="1327150"/>
            <a:ext cx="1861185" cy="83375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Restroom availability</a:t>
            </a:r>
            <a:endParaRPr lang="en-US">
              <a:solidFill>
                <a:schemeClr val="tx1"/>
              </a:solidFill>
            </a:endParaRPr>
          </a:p>
        </p:txBody>
      </p:sp>
      <p:sp>
        <p:nvSpPr>
          <p:cNvPr id="15" name="Right Arrow 14"/>
          <p:cNvSpPr/>
          <p:nvPr/>
        </p:nvSpPr>
        <p:spPr>
          <a:xfrm>
            <a:off x="9881870" y="1626870"/>
            <a:ext cx="244475" cy="261620"/>
          </a:xfrm>
          <a:prstGeom prst="right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00B0F0"/>
                </a:solidFill>
                <a:latin typeface="Times New Roman" panose="02020603050405020304" charset="0"/>
                <a:cs typeface="Times New Roman" panose="02020603050405020304" charset="0"/>
              </a:rPr>
              <a:t>PROPOSED METHOD </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904875"/>
            <a:ext cx="10515600" cy="5272405"/>
          </a:xfrm>
        </p:spPr>
        <p:txBody>
          <a:bodyPr>
            <a:noAutofit/>
          </a:bodyPr>
          <a:lstStyle/>
          <a:p>
            <a:pPr algn="just">
              <a:buFont typeface="Wingdings" panose="05000000000000000000" charset="0"/>
              <a:buChar char="Ø"/>
            </a:pPr>
            <a:r>
              <a:rPr lang="en-US" sz="2000" dirty="0">
                <a:latin typeface="Times New Roman" panose="02020603050405020304" charset="0"/>
                <a:cs typeface="Times New Roman" panose="02020603050405020304" charset="0"/>
              </a:rPr>
              <a:t>In this proposed method we developed a smart toilet system. When the user comes in front of restroom ,the IR sensor will detect the person and automatically open the door.</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The PIR sensor will detect the human thermal radiation and it will turn on the light, if the person exits from the restroom, it automatically turns off  the light.</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r>
              <a:rPr lang="en-US" sz="2000" dirty="0">
                <a:latin typeface="Times New Roman" panose="02020603050405020304" charset="0"/>
                <a:cs typeface="Times New Roman" panose="02020603050405020304" charset="0"/>
              </a:rPr>
              <a:t>The Ultrasonic sensor detect the person distance and automatically opens and closes the toilet lid according to the person’s distance from toilet. It also activates the UV disinfection, </a:t>
            </a:r>
            <a:r>
              <a:rPr lang="en-US" sz="2000" dirty="0">
                <a:latin typeface="Times New Roman" panose="02020603050405020304" charset="0"/>
                <a:cs typeface="Times New Roman" panose="02020603050405020304" charset="0"/>
                <a:sym typeface="+mn-ea"/>
              </a:rPr>
              <a:t>hot air drying process and also activates the Exhaust fan and air fresheners </a:t>
            </a:r>
            <a:r>
              <a:rPr lang="en-US" sz="2000" dirty="0">
                <a:latin typeface="Times New Roman" panose="02020603050405020304" charset="0"/>
                <a:cs typeface="Times New Roman" panose="02020603050405020304" charset="0"/>
              </a:rPr>
              <a:t>before and after use.</a:t>
            </a:r>
            <a:endParaRPr lang="en-US" sz="2000" dirty="0">
              <a:latin typeface="Times New Roman" panose="02020603050405020304" charset="0"/>
              <a:cs typeface="Times New Roman" panose="02020603050405020304" charset="0"/>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r>
              <a:rPr lang="en-US" sz="2000" dirty="0">
                <a:latin typeface="Times New Roman" panose="02020603050405020304" charset="0"/>
                <a:cs typeface="Times New Roman" panose="02020603050405020304" charset="0"/>
                <a:sym typeface="+mn-ea"/>
              </a:rPr>
              <a:t>Our smart toilet system integrates with health monitoring by collecting urine samples for kidney failure detection. Machine learning algorithms are designed and implemented to analyze sensor data in real-time, aiding in the early detection of kidney disfunction. </a:t>
            </a: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r>
              <a:rPr lang="en-US" sz="2000" dirty="0">
                <a:latin typeface="Times New Roman" panose="02020603050405020304" charset="0"/>
                <a:cs typeface="Times New Roman" panose="02020603050405020304" charset="0"/>
                <a:sym typeface="+mn-ea"/>
              </a:rPr>
              <a:t>The Atmel 328 microcontroller is used for control and monitor the input and output devices.the ESP8266 wifi device is used for collecting raw data form the</a:t>
            </a:r>
            <a:r>
              <a:rPr lang="en-US" sz="2000" dirty="0">
                <a:solidFill>
                  <a:schemeClr val="tx1"/>
                </a:solidFill>
                <a:latin typeface="Times New Roman" panose="02020603050405020304" charset="0"/>
                <a:cs typeface="Times New Roman" panose="02020603050405020304" charset="0"/>
                <a:sym typeface="+mn-ea"/>
              </a:rPr>
              <a:t> </a:t>
            </a:r>
            <a:r>
              <a:rPr lang="en-US" sz="2000">
                <a:solidFill>
                  <a:schemeClr val="tx1"/>
                </a:solidFill>
                <a:latin typeface="Times New Roman" panose="02020603050405020304" charset="0"/>
                <a:cs typeface="Times New Roman" panose="02020603050405020304" charset="0"/>
                <a:sym typeface="+mn-ea"/>
              </a:rPr>
              <a:t>bio enzyme sensor and stored in IOT cloud .</a:t>
            </a:r>
            <a:endParaRPr lang="en-US" sz="2000">
              <a:solidFill>
                <a:schemeClr val="tx1"/>
              </a:solidFill>
              <a:latin typeface="Times New Roman" panose="02020603050405020304" charset="0"/>
              <a:cs typeface="Times New Roman" panose="02020603050405020304" charset="0"/>
              <a:sym typeface="+mn-ea"/>
            </a:endParaRPr>
          </a:p>
          <a:p>
            <a:pPr algn="just"/>
            <a:endParaRPr lang="en-US" sz="2000" dirty="0">
              <a:latin typeface="Times New Roman" panose="02020603050405020304" charset="0"/>
              <a:cs typeface="Times New Roman" panose="02020603050405020304" charset="0"/>
              <a:sym typeface="+mn-ea"/>
            </a:endParaRP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00B0F0"/>
                </a:solidFill>
                <a:latin typeface="Times New Roman" panose="02020603050405020304" charset="0"/>
                <a:cs typeface="Times New Roman" panose="02020603050405020304" charset="0"/>
              </a:rPr>
              <a:t>CONT.,</a:t>
            </a:r>
            <a:endParaRPr lang="en-US" sz="3200" b="1">
              <a:solidFill>
                <a:srgbClr val="00B0F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buFont typeface="Wingdings" panose="05000000000000000000" charset="0"/>
              <a:buChar char="Ø"/>
            </a:pPr>
            <a:r>
              <a:rPr lang="en-US" sz="2000" dirty="0">
                <a:latin typeface="Times New Roman" panose="02020603050405020304" charset="0"/>
                <a:cs typeface="Times New Roman" panose="02020603050405020304" charset="0"/>
                <a:sym typeface="+mn-ea"/>
              </a:rPr>
              <a:t>Solar panels generate electricity from sunlight, which can be stored in a battery for power source.</a:t>
            </a: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r>
              <a:rPr lang="en-US" sz="2000" dirty="0">
                <a:latin typeface="Times New Roman" panose="02020603050405020304" charset="0"/>
                <a:cs typeface="Times New Roman" panose="02020603050405020304" charset="0"/>
                <a:sym typeface="+mn-ea"/>
              </a:rPr>
              <a:t>This is a user-friendly Android application with features such as real-time restroom location tracking using GPS, restroom  availability status updates , and navigation tracking.</a:t>
            </a: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r>
              <a:rPr lang="en-US" sz="2000" dirty="0">
                <a:latin typeface="Times New Roman" panose="02020603050405020304" charset="0"/>
                <a:cs typeface="Times New Roman" panose="02020603050405020304" charset="0"/>
                <a:sym typeface="+mn-ea"/>
              </a:rPr>
              <a:t>IoT integration facilitates data transmission between the smart toilet system and the Android application.</a:t>
            </a: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endParaRPr lang="en-US" sz="2000" dirty="0">
              <a:latin typeface="Times New Roman" panose="02020603050405020304" charset="0"/>
              <a:cs typeface="Times New Roman" panose="02020603050405020304" charset="0"/>
              <a:sym typeface="+mn-ea"/>
            </a:endParaRPr>
          </a:p>
          <a:p>
            <a:pPr algn="just">
              <a:buFont typeface="Wingdings" panose="05000000000000000000" charset="0"/>
              <a:buChar char="Ø"/>
            </a:pPr>
            <a:r>
              <a:rPr lang="en-US" sz="2000" dirty="0">
                <a:latin typeface="Times New Roman" panose="02020603050405020304" charset="0"/>
                <a:cs typeface="Times New Roman" panose="02020603050405020304" charset="0"/>
                <a:sym typeface="+mn-ea"/>
              </a:rPr>
              <a:t>Here the users can also register complaint about toilet and share there feedbacks through android application. </a:t>
            </a:r>
            <a:endParaRPr lang="en-US" sz="2000" dirty="0">
              <a:latin typeface="Times New Roman" panose="02020603050405020304" charset="0"/>
              <a:cs typeface="Times New Roman" panose="02020603050405020304" charset="0"/>
              <a:sym typeface="+mn-ea"/>
            </a:endParaRPr>
          </a:p>
          <a:p>
            <a:endParaRPr lang="en-US" sz="20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8874</Words>
  <Application>WPS Presentation</Application>
  <PresentationFormat>Widescreen</PresentationFormat>
  <Paragraphs>221</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Wingdings</vt:lpstr>
      <vt:lpstr>Calibri</vt:lpstr>
      <vt:lpstr>Microsoft YaHei</vt:lpstr>
      <vt:lpstr>Arial Unicode MS</vt:lpstr>
      <vt:lpstr>Calibri Light</vt:lpstr>
      <vt:lpstr>Gear Drives</vt:lpstr>
      <vt:lpstr>PowerPoint 演示文稿</vt:lpstr>
      <vt:lpstr>ABSTRACT </vt:lpstr>
      <vt:lpstr>OBJECTIVES</vt:lpstr>
      <vt:lpstr>INTRODUCTION</vt:lpstr>
      <vt:lpstr>EXISTING METHOD </vt:lpstr>
      <vt:lpstr>BLOCK DIAGRAM</vt:lpstr>
      <vt:lpstr> ANDROID APPLICATION</vt:lpstr>
      <vt:lpstr>PROPOSED METHOD </vt:lpstr>
      <vt:lpstr>PowerPoint 演示文稿</vt:lpstr>
      <vt:lpstr>PROBLEM STATEMENT</vt:lpstr>
      <vt:lpstr>URINE COLOUR  SAMPLES </vt:lpstr>
      <vt:lpstr>ADVANTAGES</vt:lpstr>
      <vt:lpstr>FUTURE SCOPE </vt:lpstr>
      <vt:lpstr>SYSTEM SPECIFICATION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dc:creator>Admin</dc:creator>
  <cp:lastModifiedBy>Admin</cp:lastModifiedBy>
  <cp:revision>174</cp:revision>
  <dcterms:created xsi:type="dcterms:W3CDTF">2023-09-24T10:18:00Z</dcterms:created>
  <dcterms:modified xsi:type="dcterms:W3CDTF">2023-09-27T02:32:50Z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B56BFD363EBE44ACBD20C4DDFE8A2DA5_13</vt:lpwstr>
  </property>
  <property fmtid="{D5CDD505-2E9C-101B-9397-08002B2CF9AE}" pid="3" name="KSOProductBuildVer">
    <vt:lpwstr>1033-12.2.0.13215</vt:lpwstr>
  </property>
</Properties>
</file>