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Nunit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E3D330-2692-4C68-B4BB-3869082B7BD5}">
  <a:tblStyle styleId="{4BE3D330-2692-4C68-B4BB-3869082B7B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Nunito-bold.fntdata"/><Relationship Id="rId30" Type="http://schemas.openxmlformats.org/officeDocument/2006/relationships/slide" Target="slides/slide24.xml"/><Relationship Id="rId74" Type="http://schemas.openxmlformats.org/officeDocument/2006/relationships/font" Target="fonts/Nunito-regular.fntdata"/><Relationship Id="rId33" Type="http://schemas.openxmlformats.org/officeDocument/2006/relationships/slide" Target="slides/slide27.xml"/><Relationship Id="rId77" Type="http://schemas.openxmlformats.org/officeDocument/2006/relationships/font" Target="fonts/Nunito-boldItalic.fntdata"/><Relationship Id="rId32" Type="http://schemas.openxmlformats.org/officeDocument/2006/relationships/slide" Target="slides/slide26.xml"/><Relationship Id="rId76" Type="http://schemas.openxmlformats.org/officeDocument/2006/relationships/font" Target="fonts/Nunito-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cf68de8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cf68de8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cde755f2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de755f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cde755f2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de755f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cde755f2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cde755f2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d67f24f7f_1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d67f24f7f_1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d67f24f7f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d67f24f7f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d6e429da8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d6e429da8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d6e429da8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d6e429da8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d6e429da8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d6e429da8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d67f24f7f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d67f24f7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cde7561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de7561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cde755f2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cde755f2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cde755f2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cde755f2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cde755f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cde755f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cde75613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cde75613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cde756131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cde756131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cde756131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cde756131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cde75613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cde75613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d6e429d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d6e429d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cde756131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cde756131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d68b0e73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d68b0e73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cf68de85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cf68de85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d6e429d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d6e429d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d68b0e73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d68b0e73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d6e429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d6e429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d6e429da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d6e429da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d67f24f7f_1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d67f24f7f_1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c06e3160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c06e3160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d67f24f7f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d67f24f7f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cde756131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cde756131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cde756131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cde756131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cde755f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cde755f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cbf7803e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cbf7803e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cde756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cde756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d67f24f7f_1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d67f24f7f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cde7561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cde7561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cde7561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cde7561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cde7561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cde7561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d67f24f7f_1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d67f24f7f_1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d68b0e73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d68b0e73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8d6e429da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d6e429da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c06e3160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c06e3160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d67f24f7f_1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d67f24f7f_1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cf68de85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cf68de85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8d67f24f7f_1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d67f24f7f_1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cde75613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cde7561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ce6a2c9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ce6a2c9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cde755f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cde755f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ce6a2c9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ce6a2c9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7ce6a2c9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ce6a2c9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7ce6a2c9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7ce6a2c9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8c06e31602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8c06e31602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7ce6a2c98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ce6a2c98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d6e429da8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d6e429da8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cbf7803e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bf7803e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8d6e429da8_1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d6e429da8_1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8c06e3160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c06e3160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8d67f24f7f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d67f24f7f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7ce6a2c9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ce6a2c9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7ce6a2c9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7ce6a2c9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7cf68de85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cf68de85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8c06e316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8c06e316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7cf68de85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cf68de85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cde755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cde755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cde755f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de755f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cde755f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cde755f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MNqaq6rhCRO6GFdcoyQhGLAJpbOS4CLK/view" TargetMode="Externa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5.png"/><Relationship Id="rId6"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1.png"/><Relationship Id="rId4" Type="http://schemas.openxmlformats.org/officeDocument/2006/relationships/image" Target="../media/image27.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9.jpg"/><Relationship Id="rId4" Type="http://schemas.openxmlformats.org/officeDocument/2006/relationships/image" Target="../media/image35.jpg"/><Relationship Id="rId5"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4.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Dog Behavioral Monitoring System</a:t>
            </a:r>
            <a:endParaRPr/>
          </a:p>
          <a:p>
            <a:pPr indent="0" lvl="0" marL="0" rtl="0" algn="ctr">
              <a:spcBef>
                <a:spcPts val="0"/>
              </a:spcBef>
              <a:spcAft>
                <a:spcPts val="0"/>
              </a:spcAft>
              <a:buNone/>
            </a:pPr>
            <a:r>
              <a:rPr lang="en"/>
              <a:t>Final Presentation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2020-045</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488600"/>
            <a:ext cx="7505700" cy="9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key pillars in specialized area.</a:t>
            </a:r>
            <a:endParaRPr/>
          </a:p>
        </p:txBody>
      </p:sp>
      <p:sp>
        <p:nvSpPr>
          <p:cNvPr id="184" name="Google Shape;184;p22"/>
          <p:cNvSpPr txBox="1"/>
          <p:nvPr/>
        </p:nvSpPr>
        <p:spPr>
          <a:xfrm>
            <a:off x="1026825" y="1540250"/>
            <a:ext cx="6898500" cy="30525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rgbClr val="000000"/>
              </a:buClr>
              <a:buSzPts val="1800"/>
              <a:buFont typeface="Noto Sans Symbols"/>
              <a:buChar char="●"/>
            </a:pPr>
            <a:r>
              <a:rPr lang="en" sz="1800">
                <a:latin typeface="Calibri"/>
                <a:ea typeface="Calibri"/>
                <a:cs typeface="Calibri"/>
                <a:sym typeface="Calibri"/>
              </a:rPr>
              <a:t>Application of</a:t>
            </a:r>
            <a:r>
              <a:rPr lang="en" sz="1800">
                <a:latin typeface="Calibri"/>
                <a:ea typeface="Calibri"/>
                <a:cs typeface="Calibri"/>
                <a:sym typeface="Calibri"/>
              </a:rPr>
              <a:t> the pre-trained ResNet101 architecture on imagenet dataset to identify the animal in the video or image as a dog and extend the model to identify the dog breed using transfer learning.</a:t>
            </a:r>
            <a:endParaRPr sz="1800">
              <a:latin typeface="Calibri"/>
              <a:ea typeface="Calibri"/>
              <a:cs typeface="Calibri"/>
              <a:sym typeface="Calibri"/>
            </a:endParaRPr>
          </a:p>
          <a:p>
            <a:pPr indent="-342900" lvl="0" marL="457200" rtl="0" algn="l">
              <a:lnSpc>
                <a:spcPct val="107916"/>
              </a:lnSpc>
              <a:spcBef>
                <a:spcPts val="0"/>
              </a:spcBef>
              <a:spcAft>
                <a:spcPts val="0"/>
              </a:spcAft>
              <a:buClr>
                <a:srgbClr val="000000"/>
              </a:buClr>
              <a:buSzPts val="1800"/>
              <a:buFont typeface="Noto Sans Symbols"/>
              <a:buChar char="●"/>
            </a:pPr>
            <a:r>
              <a:rPr lang="en" sz="1800">
                <a:latin typeface="Calibri"/>
                <a:ea typeface="Calibri"/>
                <a:cs typeface="Calibri"/>
                <a:sym typeface="Calibri"/>
              </a:rPr>
              <a:t>Store Resting hours and Activity levels according to the breeds in the database.</a:t>
            </a:r>
            <a:endParaRPr sz="1800">
              <a:latin typeface="Calibri"/>
              <a:ea typeface="Calibri"/>
              <a:cs typeface="Calibri"/>
              <a:sym typeface="Calibri"/>
            </a:endParaRPr>
          </a:p>
          <a:p>
            <a:pPr indent="-342900" lvl="0" marL="457200" rtl="0" algn="l">
              <a:lnSpc>
                <a:spcPct val="107916"/>
              </a:lnSpc>
              <a:spcBef>
                <a:spcPts val="0"/>
              </a:spcBef>
              <a:spcAft>
                <a:spcPts val="800"/>
              </a:spcAft>
              <a:buClr>
                <a:srgbClr val="000000"/>
              </a:buClr>
              <a:buSzPts val="1800"/>
              <a:buFont typeface="Noto Sans Symbols"/>
              <a:buChar char="●"/>
            </a:pPr>
            <a:r>
              <a:rPr lang="en" sz="1800">
                <a:latin typeface="Calibri"/>
                <a:ea typeface="Calibri"/>
                <a:cs typeface="Calibri"/>
                <a:sym typeface="Calibri"/>
              </a:rPr>
              <a:t>Creating an API to handle the communication among the model, database and other components which requires data regarding resting time and the activity levels of the dogs.</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593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technologies in the relevant key pillar / area.</a:t>
            </a:r>
            <a:endParaRPr/>
          </a:p>
        </p:txBody>
      </p:sp>
      <p:sp>
        <p:nvSpPr>
          <p:cNvPr id="190" name="Google Shape;190;p23"/>
          <p:cNvSpPr txBox="1"/>
          <p:nvPr>
            <p:ph idx="1" type="body"/>
          </p:nvPr>
        </p:nvSpPr>
        <p:spPr>
          <a:xfrm>
            <a:off x="819150" y="1677675"/>
            <a:ext cx="7505700" cy="276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Utilizing Python language to train the model for identifying the breed of the pet dog. Python provides extensive set of </a:t>
            </a:r>
            <a:r>
              <a:rPr lang="en" sz="1800">
                <a:solidFill>
                  <a:srgbClr val="000000"/>
                </a:solidFill>
              </a:rPr>
              <a:t>libraries for machine learning. (torch, torchvision)</a:t>
            </a:r>
            <a:r>
              <a:rPr lang="en" sz="1800">
                <a:solidFill>
                  <a:srgbClr val="000000"/>
                </a:solidFill>
              </a:rPr>
              <a:t> </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DJANGO</a:t>
            </a:r>
            <a:r>
              <a:rPr lang="en" sz="1800">
                <a:solidFill>
                  <a:srgbClr val="000000"/>
                </a:solidFill>
              </a:rPr>
              <a:t> framework (Python) to create the API.</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Flutter Application  for the implementation of the front end.</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MongoDB as the database.</a:t>
            </a:r>
            <a:endParaRPr sz="1800">
              <a:solidFill>
                <a:srgbClr val="000000"/>
              </a:solidFill>
            </a:endParaRPr>
          </a:p>
          <a:p>
            <a:pPr indent="0" lvl="0" marL="0" rtl="0" algn="l">
              <a:lnSpc>
                <a:spcPct val="107916"/>
              </a:lnSpc>
              <a:spcBef>
                <a:spcPts val="1200"/>
              </a:spcBef>
              <a:spcAft>
                <a:spcPts val="800"/>
              </a:spcAft>
              <a:buNone/>
            </a:pPr>
            <a:r>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A close up of a device&#10;&#10;Description automatically generated" id="195" name="Google Shape;195;p24"/>
          <p:cNvPicPr preferRelativeResize="0"/>
          <p:nvPr/>
        </p:nvPicPr>
        <p:blipFill>
          <a:blip r:embed="rId3">
            <a:alphaModFix/>
          </a:blip>
          <a:stretch>
            <a:fillRect/>
          </a:stretch>
        </p:blipFill>
        <p:spPr>
          <a:xfrm>
            <a:off x="2630125" y="225125"/>
            <a:ext cx="4878100" cy="459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442450"/>
            <a:ext cx="7505700" cy="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Prototype.</a:t>
            </a:r>
            <a:endParaRPr/>
          </a:p>
        </p:txBody>
      </p:sp>
      <p:sp>
        <p:nvSpPr>
          <p:cNvPr id="201" name="Google Shape;201;p25"/>
          <p:cNvSpPr txBox="1"/>
          <p:nvPr>
            <p:ph idx="1" type="body"/>
          </p:nvPr>
        </p:nvSpPr>
        <p:spPr>
          <a:xfrm>
            <a:off x="819150" y="1122525"/>
            <a:ext cx="7382700" cy="331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800"/>
              <a:t>Implementation of a model for dog breed recognition </a:t>
            </a:r>
            <a:endParaRPr b="1" sz="1800"/>
          </a:p>
          <a:p>
            <a:pPr indent="0" lvl="0" marL="0" rtl="0" algn="l">
              <a:spcBef>
                <a:spcPts val="1600"/>
              </a:spcBef>
              <a:spcAft>
                <a:spcPts val="0"/>
              </a:spcAft>
              <a:buNone/>
            </a:pPr>
            <a:r>
              <a:t/>
            </a:r>
            <a:endParaRPr b="1" sz="1700"/>
          </a:p>
          <a:p>
            <a:pPr indent="0" lvl="0" marL="0" rtl="0" algn="l">
              <a:lnSpc>
                <a:spcPct val="107916"/>
              </a:lnSpc>
              <a:spcBef>
                <a:spcPts val="1600"/>
              </a:spcBef>
              <a:spcAft>
                <a:spcPts val="0"/>
              </a:spcAft>
              <a:buNone/>
            </a:pPr>
            <a:r>
              <a:t/>
            </a:r>
            <a:endParaRPr sz="1800">
              <a:solidFill>
                <a:srgbClr val="000000"/>
              </a:solidFill>
            </a:endParaRPr>
          </a:p>
        </p:txBody>
      </p:sp>
      <p:sp>
        <p:nvSpPr>
          <p:cNvPr id="202" name="Google Shape;202;p25"/>
          <p:cNvSpPr txBox="1"/>
          <p:nvPr>
            <p:ph idx="1" type="body"/>
          </p:nvPr>
        </p:nvSpPr>
        <p:spPr>
          <a:xfrm>
            <a:off x="5514275" y="2638325"/>
            <a:ext cx="3375600" cy="9750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0"/>
              </a:spcAft>
              <a:buNone/>
            </a:pPr>
            <a:r>
              <a:rPr lang="en" sz="1800">
                <a:solidFill>
                  <a:srgbClr val="000000"/>
                </a:solidFill>
              </a:rPr>
              <a:t>Specifying model architecture using ResNet101.</a:t>
            </a:r>
            <a:endParaRPr sz="1800">
              <a:solidFill>
                <a:srgbClr val="000000"/>
              </a:solidFill>
            </a:endParaRPr>
          </a:p>
          <a:p>
            <a:pPr indent="0" lvl="0" marL="914400" rtl="0" algn="l">
              <a:lnSpc>
                <a:spcPct val="107916"/>
              </a:lnSpc>
              <a:spcBef>
                <a:spcPts val="0"/>
              </a:spcBef>
              <a:spcAft>
                <a:spcPts val="0"/>
              </a:spcAft>
              <a:buNone/>
            </a:pPr>
            <a:r>
              <a:t/>
            </a:r>
            <a:endParaRPr sz="1800">
              <a:solidFill>
                <a:srgbClr val="000000"/>
              </a:solidFill>
            </a:endParaRPr>
          </a:p>
        </p:txBody>
      </p:sp>
      <p:pic>
        <p:nvPicPr>
          <p:cNvPr id="203" name="Google Shape;203;p25"/>
          <p:cNvPicPr preferRelativeResize="0"/>
          <p:nvPr/>
        </p:nvPicPr>
        <p:blipFill>
          <a:blip r:embed="rId3">
            <a:alphaModFix/>
          </a:blip>
          <a:stretch>
            <a:fillRect/>
          </a:stretch>
        </p:blipFill>
        <p:spPr>
          <a:xfrm>
            <a:off x="1516025" y="1677100"/>
            <a:ext cx="3998248" cy="2966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idx="1" type="body"/>
          </p:nvPr>
        </p:nvSpPr>
        <p:spPr>
          <a:xfrm>
            <a:off x="819150" y="1990725"/>
            <a:ext cx="28761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000000"/>
                </a:solidFill>
              </a:rPr>
              <a:t>Training and validating the model</a:t>
            </a:r>
            <a:endParaRPr sz="1800">
              <a:solidFill>
                <a:srgbClr val="000000"/>
              </a:solidFill>
            </a:endParaRPr>
          </a:p>
        </p:txBody>
      </p:sp>
      <p:pic>
        <p:nvPicPr>
          <p:cNvPr id="209" name="Google Shape;209;p26"/>
          <p:cNvPicPr preferRelativeResize="0"/>
          <p:nvPr/>
        </p:nvPicPr>
        <p:blipFill>
          <a:blip r:embed="rId3">
            <a:alphaModFix/>
          </a:blip>
          <a:stretch>
            <a:fillRect/>
          </a:stretch>
        </p:blipFill>
        <p:spPr>
          <a:xfrm>
            <a:off x="3485350" y="667075"/>
            <a:ext cx="5257224" cy="38229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 type="body"/>
          </p:nvPr>
        </p:nvSpPr>
        <p:spPr>
          <a:xfrm>
            <a:off x="6317000" y="2343025"/>
            <a:ext cx="2343600" cy="1098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rgbClr val="000000"/>
                </a:solidFill>
              </a:rPr>
              <a:t>Testing the model</a:t>
            </a:r>
            <a:endParaRPr sz="1800">
              <a:solidFill>
                <a:srgbClr val="000000"/>
              </a:solidFill>
            </a:endParaRPr>
          </a:p>
        </p:txBody>
      </p:sp>
      <p:pic>
        <p:nvPicPr>
          <p:cNvPr id="215" name="Google Shape;215;p27"/>
          <p:cNvPicPr preferRelativeResize="0"/>
          <p:nvPr/>
        </p:nvPicPr>
        <p:blipFill>
          <a:blip r:embed="rId3">
            <a:alphaModFix/>
          </a:blip>
          <a:stretch>
            <a:fillRect/>
          </a:stretch>
        </p:blipFill>
        <p:spPr>
          <a:xfrm>
            <a:off x="395301" y="1982548"/>
            <a:ext cx="5220526" cy="92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1" type="body"/>
          </p:nvPr>
        </p:nvSpPr>
        <p:spPr>
          <a:xfrm>
            <a:off x="515950" y="483425"/>
            <a:ext cx="6636900" cy="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Predicting the correct breed from a video</a:t>
            </a:r>
            <a:endParaRPr sz="1800">
              <a:solidFill>
                <a:srgbClr val="000000"/>
              </a:solidFill>
            </a:endParaRPr>
          </a:p>
        </p:txBody>
      </p:sp>
      <p:pic>
        <p:nvPicPr>
          <p:cNvPr id="221" name="Google Shape;221;p28"/>
          <p:cNvPicPr preferRelativeResize="0"/>
          <p:nvPr/>
        </p:nvPicPr>
        <p:blipFill>
          <a:blip r:embed="rId3">
            <a:alphaModFix/>
          </a:blip>
          <a:stretch>
            <a:fillRect/>
          </a:stretch>
        </p:blipFill>
        <p:spPr>
          <a:xfrm>
            <a:off x="606275" y="1073350"/>
            <a:ext cx="3777272" cy="3318377"/>
          </a:xfrm>
          <a:prstGeom prst="rect">
            <a:avLst/>
          </a:prstGeom>
          <a:noFill/>
          <a:ln>
            <a:noFill/>
          </a:ln>
        </p:spPr>
      </p:pic>
      <p:pic>
        <p:nvPicPr>
          <p:cNvPr id="222" name="Google Shape;222;p28"/>
          <p:cNvPicPr preferRelativeResize="0"/>
          <p:nvPr/>
        </p:nvPicPr>
        <p:blipFill>
          <a:blip r:embed="rId4">
            <a:alphaModFix/>
          </a:blip>
          <a:stretch>
            <a:fillRect/>
          </a:stretch>
        </p:blipFill>
        <p:spPr>
          <a:xfrm>
            <a:off x="4535950" y="1086425"/>
            <a:ext cx="4237925" cy="32643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 type="body"/>
          </p:nvPr>
        </p:nvSpPr>
        <p:spPr>
          <a:xfrm>
            <a:off x="819150" y="598125"/>
            <a:ext cx="7505700" cy="3594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Prototype wireframes.</a:t>
            </a:r>
            <a:endParaRPr b="1" sz="1700"/>
          </a:p>
          <a:p>
            <a:pPr indent="0" lvl="0" marL="457200" rtl="0" algn="l">
              <a:spcBef>
                <a:spcPts val="1600"/>
              </a:spcBef>
              <a:spcAft>
                <a:spcPts val="0"/>
              </a:spcAft>
              <a:buNone/>
            </a:pPr>
            <a:r>
              <a:t/>
            </a:r>
            <a:endParaRPr b="1" sz="1700"/>
          </a:p>
          <a:p>
            <a:pPr indent="0" lvl="0" marL="0" rtl="0" algn="l">
              <a:spcBef>
                <a:spcPts val="1600"/>
              </a:spcBef>
              <a:spcAft>
                <a:spcPts val="1600"/>
              </a:spcAft>
              <a:buNone/>
            </a:pPr>
            <a:r>
              <a:t/>
            </a:r>
            <a:endParaRPr/>
          </a:p>
        </p:txBody>
      </p:sp>
      <p:pic>
        <p:nvPicPr>
          <p:cNvPr id="228" name="Google Shape;228;p29"/>
          <p:cNvPicPr preferRelativeResize="0"/>
          <p:nvPr/>
        </p:nvPicPr>
        <p:blipFill>
          <a:blip r:embed="rId3">
            <a:alphaModFix/>
          </a:blip>
          <a:stretch>
            <a:fillRect/>
          </a:stretch>
        </p:blipFill>
        <p:spPr>
          <a:xfrm>
            <a:off x="5343925" y="1284300"/>
            <a:ext cx="2128600" cy="3447102"/>
          </a:xfrm>
          <a:prstGeom prst="rect">
            <a:avLst/>
          </a:prstGeom>
          <a:noFill/>
          <a:ln>
            <a:noFill/>
          </a:ln>
        </p:spPr>
      </p:pic>
      <p:pic>
        <p:nvPicPr>
          <p:cNvPr id="229" name="Google Shape;229;p29"/>
          <p:cNvPicPr preferRelativeResize="0"/>
          <p:nvPr/>
        </p:nvPicPr>
        <p:blipFill>
          <a:blip r:embed="rId4">
            <a:alphaModFix/>
          </a:blip>
          <a:stretch>
            <a:fillRect/>
          </a:stretch>
        </p:blipFill>
        <p:spPr>
          <a:xfrm>
            <a:off x="2054925" y="1284300"/>
            <a:ext cx="2033950" cy="34470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786375" y="501475"/>
            <a:ext cx="7505700" cy="6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Progress</a:t>
            </a:r>
            <a:endParaRPr/>
          </a:p>
        </p:txBody>
      </p:sp>
      <p:sp>
        <p:nvSpPr>
          <p:cNvPr id="235" name="Google Shape;235;p30"/>
          <p:cNvSpPr txBox="1"/>
          <p:nvPr/>
        </p:nvSpPr>
        <p:spPr>
          <a:xfrm>
            <a:off x="368750" y="1687875"/>
            <a:ext cx="2916900" cy="118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rgbClr val="000000"/>
              </a:buClr>
              <a:buSzPts val="1300"/>
              <a:buFont typeface="Calibri"/>
              <a:buChar char="●"/>
            </a:pPr>
            <a:r>
              <a:rPr lang="en" sz="1050"/>
              <a:t>Machine learning Model - 100%</a:t>
            </a:r>
            <a:endParaRPr sz="1050"/>
          </a:p>
          <a:p>
            <a:pPr indent="-311150" lvl="0" marL="457200" rtl="0" algn="l">
              <a:lnSpc>
                <a:spcPct val="115000"/>
              </a:lnSpc>
              <a:spcBef>
                <a:spcPts val="0"/>
              </a:spcBef>
              <a:spcAft>
                <a:spcPts val="0"/>
              </a:spcAft>
              <a:buClr>
                <a:srgbClr val="000000"/>
              </a:buClr>
              <a:buSzPts val="1300"/>
              <a:buFont typeface="Calibri"/>
              <a:buChar char="●"/>
            </a:pPr>
            <a:r>
              <a:rPr lang="en" sz="1050"/>
              <a:t>API (DJANGO Framework) - 40%</a:t>
            </a:r>
            <a:endParaRPr sz="1050"/>
          </a:p>
          <a:p>
            <a:pPr indent="-311150" lvl="0" marL="457200" rtl="0" algn="l">
              <a:lnSpc>
                <a:spcPct val="115000"/>
              </a:lnSpc>
              <a:spcBef>
                <a:spcPts val="0"/>
              </a:spcBef>
              <a:spcAft>
                <a:spcPts val="0"/>
              </a:spcAft>
              <a:buClr>
                <a:srgbClr val="000000"/>
              </a:buClr>
              <a:buSzPts val="1300"/>
              <a:buFont typeface="Calibri"/>
              <a:buChar char="●"/>
            </a:pPr>
            <a:r>
              <a:rPr lang="en" sz="1050"/>
              <a:t>FrontEnd Implementation - 30%</a:t>
            </a:r>
            <a:endParaRPr sz="1050"/>
          </a:p>
          <a:p>
            <a:pPr indent="0" lvl="0" marL="0" rtl="0" algn="l">
              <a:lnSpc>
                <a:spcPct val="115000"/>
              </a:lnSpc>
              <a:spcBef>
                <a:spcPts val="1200"/>
              </a:spcBef>
              <a:spcAft>
                <a:spcPts val="0"/>
              </a:spcAft>
              <a:buNone/>
            </a:pPr>
            <a:r>
              <a:t/>
            </a:r>
            <a:endParaRPr sz="1050"/>
          </a:p>
          <a:p>
            <a:pPr indent="0" lvl="0" marL="0" rtl="0" algn="l">
              <a:lnSpc>
                <a:spcPct val="115000"/>
              </a:lnSpc>
              <a:spcBef>
                <a:spcPts val="1200"/>
              </a:spcBef>
              <a:spcAft>
                <a:spcPts val="0"/>
              </a:spcAft>
              <a:buNone/>
            </a:pPr>
            <a:r>
              <a:t/>
            </a:r>
            <a:endParaRPr sz="1050"/>
          </a:p>
          <a:p>
            <a:pPr indent="0" lvl="0" marL="0" rtl="0" algn="l">
              <a:lnSpc>
                <a:spcPct val="115000"/>
              </a:lnSpc>
              <a:spcBef>
                <a:spcPts val="1200"/>
              </a:spcBef>
              <a:spcAft>
                <a:spcPts val="0"/>
              </a:spcAft>
              <a:buNone/>
            </a:pPr>
            <a:r>
              <a:t/>
            </a:r>
            <a:endParaRPr sz="1050"/>
          </a:p>
          <a:p>
            <a:pPr indent="0" lvl="0" marL="0" rtl="0" algn="l">
              <a:lnSpc>
                <a:spcPct val="115000"/>
              </a:lnSpc>
              <a:spcBef>
                <a:spcPts val="1200"/>
              </a:spcBef>
              <a:spcAft>
                <a:spcPts val="1200"/>
              </a:spcAft>
              <a:buNone/>
            </a:pPr>
            <a:r>
              <a:t/>
            </a:r>
            <a:endParaRPr sz="1050"/>
          </a:p>
        </p:txBody>
      </p:sp>
      <p:pic>
        <p:nvPicPr>
          <p:cNvPr id="236" name="Google Shape;236;p30"/>
          <p:cNvPicPr preferRelativeResize="0"/>
          <p:nvPr/>
        </p:nvPicPr>
        <p:blipFill>
          <a:blip r:embed="rId3">
            <a:alphaModFix/>
          </a:blip>
          <a:stretch>
            <a:fillRect/>
          </a:stretch>
        </p:blipFill>
        <p:spPr>
          <a:xfrm>
            <a:off x="3285650" y="1443127"/>
            <a:ext cx="5099700" cy="270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520250"/>
            <a:ext cx="7505700" cy="7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Completion Of Work</a:t>
            </a:r>
            <a:endParaRPr/>
          </a:p>
        </p:txBody>
      </p:sp>
      <p:sp>
        <p:nvSpPr>
          <p:cNvPr id="242" name="Google Shape;242;p31"/>
          <p:cNvSpPr txBox="1"/>
          <p:nvPr>
            <p:ph idx="1" type="body"/>
          </p:nvPr>
        </p:nvSpPr>
        <p:spPr>
          <a:xfrm>
            <a:off x="819150" y="1286450"/>
            <a:ext cx="7505700" cy="315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Implementation of the API using DJANGO framework.</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Implementation of the user interfaces using flutter.</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Integrating API with the mobile application.</a:t>
            </a:r>
            <a:endParaRPr sz="18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88500" y="836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Group Details</a:t>
            </a:r>
            <a:endParaRPr/>
          </a:p>
        </p:txBody>
      </p:sp>
      <p:graphicFrame>
        <p:nvGraphicFramePr>
          <p:cNvPr id="135" name="Google Shape;135;p14"/>
          <p:cNvGraphicFramePr/>
          <p:nvPr/>
        </p:nvGraphicFramePr>
        <p:xfrm>
          <a:off x="5075900" y="1667825"/>
          <a:ext cx="3000000" cy="3000000"/>
        </p:xfrm>
        <a:graphic>
          <a:graphicData uri="http://schemas.openxmlformats.org/drawingml/2006/table">
            <a:tbl>
              <a:tblPr>
                <a:noFill/>
                <a:tableStyleId>{4BE3D330-2692-4C68-B4BB-3869082B7BD5}</a:tableStyleId>
              </a:tblPr>
              <a:tblGrid>
                <a:gridCol w="1764175"/>
                <a:gridCol w="1764175"/>
              </a:tblGrid>
              <a:tr h="695175">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Student Name</a:t>
                      </a:r>
                      <a:endParaRPr b="1"/>
                    </a:p>
                  </a:txBody>
                  <a:tcPr marT="91425" marB="91425" marR="91425" marL="91425">
                    <a:lnB cap="flat" cmpd="sng" w="6350">
                      <a:solidFill>
                        <a:srgbClr val="4BACC6"/>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Registration Number</a:t>
                      </a:r>
                      <a:endParaRPr b="1"/>
                    </a:p>
                  </a:txBody>
                  <a:tcPr marT="91425" marB="91425" marR="91425" marL="91425">
                    <a:lnB cap="flat" cmpd="sng" w="6350">
                      <a:solidFill>
                        <a:srgbClr val="4BACC6"/>
                      </a:solidFill>
                      <a:prstDash val="solid"/>
                      <a:round/>
                      <a:headEnd len="sm" w="sm" type="none"/>
                      <a:tailEnd len="sm" w="sm" type="none"/>
                    </a:lnB>
                  </a:tcPr>
                </a:tc>
              </a:tr>
              <a:tr h="369350">
                <a:tc>
                  <a:txBody>
                    <a:bodyPr/>
                    <a:lstStyle/>
                    <a:p>
                      <a:pPr indent="0" lvl="0" marL="0" rtl="0" algn="l">
                        <a:spcBef>
                          <a:spcPts val="0"/>
                        </a:spcBef>
                        <a:spcAft>
                          <a:spcPts val="0"/>
                        </a:spcAft>
                        <a:buNone/>
                      </a:pPr>
                      <a:r>
                        <a:rPr b="1" lang="en" sz="1100">
                          <a:latin typeface="Calibri"/>
                          <a:ea typeface="Calibri"/>
                          <a:cs typeface="Calibri"/>
                          <a:sym typeface="Calibri"/>
                        </a:rPr>
                        <a:t> Herath H.M.K. S</a:t>
                      </a:r>
                      <a:endParaRPr b="1" sz="1100">
                        <a:solidFill>
                          <a:srgbClr val="BFBFBF"/>
                        </a:solidFill>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Calibri"/>
                          <a:ea typeface="Calibri"/>
                          <a:cs typeface="Calibri"/>
                          <a:sym typeface="Calibri"/>
                        </a:rPr>
                        <a:t>IT16175426</a:t>
                      </a:r>
                      <a:endParaRPr b="1" sz="1100">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r>
              <a:tr h="396000">
                <a:tc>
                  <a:txBody>
                    <a:bodyPr/>
                    <a:lstStyle/>
                    <a:p>
                      <a:pPr indent="0" lvl="0" marL="0" rtl="0" algn="l">
                        <a:spcBef>
                          <a:spcPts val="0"/>
                        </a:spcBef>
                        <a:spcAft>
                          <a:spcPts val="0"/>
                        </a:spcAft>
                        <a:buNone/>
                      </a:pPr>
                      <a:r>
                        <a:rPr b="1" lang="en" sz="1100">
                          <a:latin typeface="Calibri"/>
                          <a:ea typeface="Calibri"/>
                          <a:cs typeface="Calibri"/>
                          <a:sym typeface="Calibri"/>
                        </a:rPr>
                        <a:t> Peiris M.D.P</a:t>
                      </a:r>
                      <a:endParaRPr b="1" sz="1100">
                        <a:latin typeface="Calibri"/>
                        <a:ea typeface="Calibri"/>
                        <a:cs typeface="Calibri"/>
                        <a:sym typeface="Calibri"/>
                      </a:endParaRPr>
                    </a:p>
                    <a:p>
                      <a:pPr indent="0" lvl="0" marL="0" rtl="0" algn="l">
                        <a:spcBef>
                          <a:spcPts val="0"/>
                        </a:spcBef>
                        <a:spcAft>
                          <a:spcPts val="0"/>
                        </a:spcAft>
                        <a:buNone/>
                      </a:pPr>
                      <a:r>
                        <a:t/>
                      </a:r>
                      <a:endParaRPr b="1" sz="1100">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Calibri"/>
                          <a:ea typeface="Calibri"/>
                          <a:cs typeface="Calibri"/>
                          <a:sym typeface="Calibri"/>
                        </a:rPr>
                        <a:t>IT17123150</a:t>
                      </a:r>
                      <a:endParaRPr b="1" sz="1100">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r>
              <a:tr h="396000">
                <a:tc>
                  <a:txBody>
                    <a:bodyPr/>
                    <a:lstStyle/>
                    <a:p>
                      <a:pPr indent="0" lvl="0" marL="0" rtl="0" algn="l">
                        <a:spcBef>
                          <a:spcPts val="0"/>
                        </a:spcBef>
                        <a:spcAft>
                          <a:spcPts val="0"/>
                        </a:spcAft>
                        <a:buNone/>
                      </a:pPr>
                      <a:r>
                        <a:rPr b="1" lang="en" sz="1100">
                          <a:latin typeface="Calibri"/>
                          <a:ea typeface="Calibri"/>
                          <a:cs typeface="Calibri"/>
                          <a:sym typeface="Calibri"/>
                        </a:rPr>
                        <a:t> Boteju W.J.M (Leader)</a:t>
                      </a:r>
                      <a:endParaRPr b="1" sz="1100">
                        <a:latin typeface="Calibri"/>
                        <a:ea typeface="Calibri"/>
                        <a:cs typeface="Calibri"/>
                        <a:sym typeface="Calibri"/>
                      </a:endParaRPr>
                    </a:p>
                    <a:p>
                      <a:pPr indent="0" lvl="0" marL="0" rtl="0" algn="l">
                        <a:spcBef>
                          <a:spcPts val="0"/>
                        </a:spcBef>
                        <a:spcAft>
                          <a:spcPts val="0"/>
                        </a:spcAft>
                        <a:buNone/>
                      </a:pPr>
                      <a:r>
                        <a:t/>
                      </a:r>
                      <a:endParaRPr b="1" sz="1100">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Calibri"/>
                          <a:ea typeface="Calibri"/>
                          <a:cs typeface="Calibri"/>
                          <a:sym typeface="Calibri"/>
                        </a:rPr>
                        <a:t>IT17133678</a:t>
                      </a:r>
                      <a:endParaRPr b="1" sz="1100">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r>
              <a:tr h="369350">
                <a:tc>
                  <a:txBody>
                    <a:bodyPr/>
                    <a:lstStyle/>
                    <a:p>
                      <a:pPr indent="0" lvl="0" marL="0" rtl="0" algn="l">
                        <a:spcBef>
                          <a:spcPts val="0"/>
                        </a:spcBef>
                        <a:spcAft>
                          <a:spcPts val="0"/>
                        </a:spcAft>
                        <a:buNone/>
                      </a:pPr>
                      <a:r>
                        <a:rPr b="1" lang="en" sz="1100">
                          <a:latin typeface="Calibri"/>
                          <a:ea typeface="Calibri"/>
                          <a:cs typeface="Calibri"/>
                          <a:sym typeface="Calibri"/>
                        </a:rPr>
                        <a:t> A.K.P Erandi Wathsala</a:t>
                      </a:r>
                      <a:endParaRPr b="1" sz="1100">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c>
                  <a:txBody>
                    <a:bodyPr/>
                    <a:lstStyle/>
                    <a:p>
                      <a:pPr indent="0" lvl="0" marL="0" rtl="0" algn="just">
                        <a:spcBef>
                          <a:spcPts val="0"/>
                        </a:spcBef>
                        <a:spcAft>
                          <a:spcPts val="0"/>
                        </a:spcAft>
                        <a:buNone/>
                      </a:pPr>
                      <a:r>
                        <a:rPr b="1" lang="en" sz="1100">
                          <a:latin typeface="Calibri"/>
                          <a:ea typeface="Calibri"/>
                          <a:cs typeface="Calibri"/>
                          <a:sym typeface="Calibri"/>
                        </a:rPr>
                        <a:t>IT17141352</a:t>
                      </a:r>
                      <a:endParaRPr b="1" sz="1100">
                        <a:latin typeface="Calibri"/>
                        <a:ea typeface="Calibri"/>
                        <a:cs typeface="Calibri"/>
                        <a:sym typeface="Calibri"/>
                      </a:endParaRPr>
                    </a:p>
                  </a:txBody>
                  <a:tcPr marT="0" marB="0" marR="68575" marL="68575">
                    <a:lnL cap="flat" cmpd="sng" w="6350">
                      <a:solidFill>
                        <a:srgbClr val="4BACC6"/>
                      </a:solidFill>
                      <a:prstDash val="solid"/>
                      <a:round/>
                      <a:headEnd len="sm" w="sm" type="none"/>
                      <a:tailEnd len="sm" w="sm" type="none"/>
                    </a:lnL>
                    <a:lnR cap="flat" cmpd="sng" w="6350">
                      <a:solidFill>
                        <a:srgbClr val="4BACC6"/>
                      </a:solidFill>
                      <a:prstDash val="solid"/>
                      <a:round/>
                      <a:headEnd len="sm" w="sm" type="none"/>
                      <a:tailEnd len="sm" w="sm" type="none"/>
                    </a:lnR>
                    <a:lnT cap="flat" cmpd="sng" w="6350">
                      <a:solidFill>
                        <a:srgbClr val="4BACC6"/>
                      </a:solidFill>
                      <a:prstDash val="solid"/>
                      <a:round/>
                      <a:headEnd len="sm" w="sm" type="none"/>
                      <a:tailEnd len="sm" w="sm" type="none"/>
                    </a:lnT>
                    <a:lnB cap="flat" cmpd="sng" w="6350">
                      <a:solidFill>
                        <a:srgbClr val="4BACC6"/>
                      </a:solidFill>
                      <a:prstDash val="solid"/>
                      <a:round/>
                      <a:headEnd len="sm" w="sm" type="none"/>
                      <a:tailEnd len="sm" w="sm" type="none"/>
                    </a:lnB>
                  </a:tcPr>
                </a:tc>
              </a:tr>
            </a:tbl>
          </a:graphicData>
        </a:graphic>
      </p:graphicFrame>
      <p:sp>
        <p:nvSpPr>
          <p:cNvPr id="136" name="Google Shape;136;p14"/>
          <p:cNvSpPr txBox="1"/>
          <p:nvPr>
            <p:ph idx="1" type="body"/>
          </p:nvPr>
        </p:nvSpPr>
        <p:spPr>
          <a:xfrm>
            <a:off x="773225" y="1667825"/>
            <a:ext cx="3753000" cy="29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ID</a:t>
            </a:r>
            <a:r>
              <a:rPr lang="en"/>
              <a:t>:   </a:t>
            </a:r>
            <a:r>
              <a:rPr lang="en" sz="1400"/>
              <a:t>2020-045</a:t>
            </a:r>
            <a:endParaRPr sz="1400"/>
          </a:p>
          <a:p>
            <a:pPr indent="0" lvl="0" marL="0" rtl="0" algn="l">
              <a:spcBef>
                <a:spcPts val="1600"/>
              </a:spcBef>
              <a:spcAft>
                <a:spcPts val="0"/>
              </a:spcAft>
              <a:buNone/>
            </a:pPr>
            <a:r>
              <a:rPr b="1" lang="en"/>
              <a:t>Supervisor</a:t>
            </a:r>
            <a:r>
              <a:rPr lang="en"/>
              <a:t>:   Dr. Pradeepa Samarasinghe</a:t>
            </a:r>
            <a:endParaRPr/>
          </a:p>
          <a:p>
            <a:pPr indent="0" lvl="0" marL="0" rtl="0" algn="l">
              <a:spcBef>
                <a:spcPts val="1600"/>
              </a:spcBef>
              <a:spcAft>
                <a:spcPts val="0"/>
              </a:spcAft>
              <a:buNone/>
            </a:pPr>
            <a:r>
              <a:rPr b="1" lang="en"/>
              <a:t>Co Supervisor</a:t>
            </a:r>
            <a:r>
              <a:rPr lang="en"/>
              <a:t>:   Ms. Lokesha Weerasinghe</a:t>
            </a:r>
            <a:endParaRPr/>
          </a:p>
          <a:p>
            <a:pPr indent="0" lvl="0" marL="0" rtl="0" algn="l">
              <a:spcBef>
                <a:spcPts val="1600"/>
              </a:spcBef>
              <a:spcAft>
                <a:spcPts val="0"/>
              </a:spcAft>
              <a:buNone/>
            </a:pPr>
            <a:r>
              <a:rPr b="1" lang="en"/>
              <a:t>External Supervisor</a:t>
            </a:r>
            <a:r>
              <a:rPr lang="en"/>
              <a:t>: Dr. A Sugantha </a:t>
            </a:r>
            <a:endParaRPr/>
          </a:p>
          <a:p>
            <a:pPr indent="0" lvl="0" marL="914400" rtl="0" algn="l">
              <a:spcBef>
                <a:spcPts val="1600"/>
              </a:spcBef>
              <a:spcAft>
                <a:spcPts val="0"/>
              </a:spcAft>
              <a:buNone/>
            </a:pPr>
            <a:r>
              <a:rPr lang="en"/>
              <a:t>            Member of Veterinary Council</a:t>
            </a:r>
            <a:endParaRPr/>
          </a:p>
          <a:p>
            <a:pPr indent="457200" lvl="0" marL="914400" rtl="0" algn="l">
              <a:spcBef>
                <a:spcPts val="1600"/>
              </a:spcBef>
              <a:spcAft>
                <a:spcPts val="0"/>
              </a:spcAft>
              <a:buNone/>
            </a:pPr>
            <a:r>
              <a:rPr lang="en"/>
              <a:t> of Sri Lanka</a:t>
            </a:r>
            <a:endParaRPr/>
          </a:p>
          <a:p>
            <a:pPr indent="457200" lvl="0" marL="914400" rtl="0" algn="l">
              <a:spcBef>
                <a:spcPts val="1600"/>
              </a:spcBef>
              <a:spcAft>
                <a:spcPts val="1600"/>
              </a:spcAft>
              <a:buNone/>
            </a:pPr>
            <a:r>
              <a:rPr lang="en"/>
              <a:t>National Hospital Of Colombo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819150" y="845600"/>
            <a:ext cx="7505700" cy="6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Requirements</a:t>
            </a:r>
            <a:endParaRPr/>
          </a:p>
        </p:txBody>
      </p:sp>
      <p:sp>
        <p:nvSpPr>
          <p:cNvPr id="248" name="Google Shape;248;p32"/>
          <p:cNvSpPr txBox="1"/>
          <p:nvPr>
            <p:ph idx="1" type="body"/>
          </p:nvPr>
        </p:nvSpPr>
        <p:spPr>
          <a:xfrm>
            <a:off x="819150" y="1627425"/>
            <a:ext cx="7505700" cy="28113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800"/>
              <a:t>Functional</a:t>
            </a:r>
            <a:endParaRPr b="1" sz="1800"/>
          </a:p>
          <a:p>
            <a:pPr indent="-342900" lvl="0" marL="457200" rtl="0" algn="l">
              <a:lnSpc>
                <a:spcPct val="107916"/>
              </a:lnSpc>
              <a:spcBef>
                <a:spcPts val="800"/>
              </a:spcBef>
              <a:spcAft>
                <a:spcPts val="0"/>
              </a:spcAft>
              <a:buClr>
                <a:srgbClr val="000000"/>
              </a:buClr>
              <a:buSzPts val="1800"/>
              <a:buChar char="●"/>
            </a:pPr>
            <a:r>
              <a:rPr lang="en" sz="1800">
                <a:solidFill>
                  <a:srgbClr val="000000"/>
                </a:solidFill>
              </a:rPr>
              <a:t>Identify the dog breed of the dog in the video or image. </a:t>
            </a:r>
            <a:endParaRPr sz="1800">
              <a:solidFill>
                <a:srgbClr val="000000"/>
              </a:solidFill>
            </a:endParaRPr>
          </a:p>
          <a:p>
            <a:pPr indent="-342900" lvl="0" marL="457200" rtl="0" algn="l">
              <a:lnSpc>
                <a:spcPct val="107916"/>
              </a:lnSpc>
              <a:spcBef>
                <a:spcPts val="0"/>
              </a:spcBef>
              <a:spcAft>
                <a:spcPts val="0"/>
              </a:spcAft>
              <a:buClr>
                <a:srgbClr val="000000"/>
              </a:buClr>
              <a:buSzPts val="1800"/>
              <a:buChar char="●"/>
            </a:pPr>
            <a:r>
              <a:rPr lang="en" sz="1800">
                <a:solidFill>
                  <a:srgbClr val="000000"/>
                </a:solidFill>
              </a:rPr>
              <a:t>Provide resting time and the activity level of the identified dog breed.</a:t>
            </a:r>
            <a:endParaRPr sz="1800">
              <a:solidFill>
                <a:srgbClr val="000000"/>
              </a:solidFill>
            </a:endParaRPr>
          </a:p>
          <a:p>
            <a:pPr indent="0" lvl="0" marL="0" rtl="0" algn="l">
              <a:lnSpc>
                <a:spcPct val="107916"/>
              </a:lnSpc>
              <a:spcBef>
                <a:spcPts val="800"/>
              </a:spcBef>
              <a:spcAft>
                <a:spcPts val="0"/>
              </a:spcAft>
              <a:buNone/>
            </a:pPr>
            <a:r>
              <a:rPr b="1" lang="en" sz="1800"/>
              <a:t>Non - Functional</a:t>
            </a:r>
            <a:endParaRPr b="1" sz="1800"/>
          </a:p>
          <a:p>
            <a:pPr indent="-342900" lvl="0" marL="457200" rtl="0" algn="l">
              <a:lnSpc>
                <a:spcPct val="107916"/>
              </a:lnSpc>
              <a:spcBef>
                <a:spcPts val="800"/>
              </a:spcBef>
              <a:spcAft>
                <a:spcPts val="0"/>
              </a:spcAft>
              <a:buClr>
                <a:srgbClr val="000000"/>
              </a:buClr>
              <a:buSzPts val="1800"/>
              <a:buChar char="●"/>
            </a:pPr>
            <a:r>
              <a:rPr lang="en" sz="1800">
                <a:solidFill>
                  <a:srgbClr val="000000"/>
                </a:solidFill>
              </a:rPr>
              <a:t>Accuracy.</a:t>
            </a:r>
            <a:endParaRPr sz="1800">
              <a:solidFill>
                <a:srgbClr val="000000"/>
              </a:solidFill>
            </a:endParaRPr>
          </a:p>
          <a:p>
            <a:pPr indent="-342900" lvl="0" marL="457200" rtl="0" algn="l">
              <a:lnSpc>
                <a:spcPct val="107916"/>
              </a:lnSpc>
              <a:spcBef>
                <a:spcPts val="0"/>
              </a:spcBef>
              <a:spcAft>
                <a:spcPts val="0"/>
              </a:spcAft>
              <a:buClr>
                <a:srgbClr val="000000"/>
              </a:buClr>
              <a:buSzPts val="1800"/>
              <a:buChar char="●"/>
            </a:pPr>
            <a:r>
              <a:rPr lang="en" sz="1800">
                <a:solidFill>
                  <a:srgbClr val="000000"/>
                </a:solidFill>
              </a:rPr>
              <a:t>Efficiency.</a:t>
            </a:r>
            <a:endParaRPr sz="1800">
              <a:solidFill>
                <a:srgbClr val="000000"/>
              </a:solidFill>
            </a:endParaRPr>
          </a:p>
          <a:p>
            <a:pPr indent="0" lvl="0" marL="0" rtl="0" algn="l">
              <a:spcBef>
                <a:spcPts val="8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Mitigation.</a:t>
            </a:r>
            <a:endParaRPr/>
          </a:p>
        </p:txBody>
      </p:sp>
      <p:sp>
        <p:nvSpPr>
          <p:cNvPr id="254" name="Google Shape;254;p33"/>
          <p:cNvSpPr txBox="1"/>
          <p:nvPr>
            <p:ph idx="1" type="body"/>
          </p:nvPr>
        </p:nvSpPr>
        <p:spPr>
          <a:xfrm>
            <a:off x="819150" y="1657575"/>
            <a:ext cx="7505700" cy="278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libri"/>
              <a:buChar char="●"/>
            </a:pPr>
            <a:r>
              <a:rPr b="1" lang="en" sz="1800">
                <a:solidFill>
                  <a:srgbClr val="000000"/>
                </a:solidFill>
              </a:rPr>
              <a:t>Less test accuracy obtained when building the CNN from scratch.</a:t>
            </a:r>
            <a:endParaRPr b="1" sz="1800">
              <a:solidFill>
                <a:srgbClr val="000000"/>
              </a:solidFill>
            </a:endParaRPr>
          </a:p>
          <a:p>
            <a:pPr indent="0" lvl="0" marL="0" rtl="0" algn="l">
              <a:spcBef>
                <a:spcPts val="0"/>
              </a:spcBef>
              <a:spcAft>
                <a:spcPts val="0"/>
              </a:spcAft>
              <a:buNone/>
            </a:pPr>
            <a:r>
              <a:rPr b="1" lang="en" sz="1800">
                <a:solidFill>
                  <a:srgbClr val="000000"/>
                </a:solidFill>
              </a:rPr>
              <a:t>	   </a:t>
            </a:r>
            <a:r>
              <a:rPr lang="en" sz="1800">
                <a:solidFill>
                  <a:srgbClr val="000000"/>
                </a:solidFill>
              </a:rPr>
              <a:t>Solution - Apply transfer learning for a pretrained CNN.</a:t>
            </a:r>
            <a:endParaRPr sz="1800">
              <a:solidFill>
                <a:srgbClr val="000000"/>
              </a:solidFill>
            </a:endParaRPr>
          </a:p>
          <a:p>
            <a:pPr indent="0" lvl="0" marL="457200" rtl="0" algn="l">
              <a:spcBef>
                <a:spcPts val="0"/>
              </a:spcBef>
              <a:spcAft>
                <a:spcPts val="0"/>
              </a:spcAft>
              <a:buNone/>
            </a:pPr>
            <a:r>
              <a:t/>
            </a:r>
            <a:endParaRPr b="1" sz="15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Walking Pattern Recognition</a:t>
            </a:r>
            <a:endParaRPr sz="3600"/>
          </a:p>
        </p:txBody>
      </p:sp>
      <p:sp>
        <p:nvSpPr>
          <p:cNvPr id="260" name="Google Shape;260;p34"/>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IT17133678</a:t>
            </a:r>
            <a:endParaRPr sz="2400"/>
          </a:p>
          <a:p>
            <a:pPr indent="0" lvl="0" marL="0" rtl="0" algn="ctr">
              <a:spcBef>
                <a:spcPts val="0"/>
              </a:spcBef>
              <a:spcAft>
                <a:spcPts val="0"/>
              </a:spcAft>
              <a:buNone/>
            </a:pPr>
            <a:r>
              <a:rPr lang="en" sz="2400"/>
              <a:t>Boteju W.J.M</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Problem Definition</a:t>
            </a:r>
            <a:endParaRPr/>
          </a:p>
        </p:txBody>
      </p:sp>
      <p:sp>
        <p:nvSpPr>
          <p:cNvPr id="266" name="Google Shape;266;p35"/>
          <p:cNvSpPr txBox="1"/>
          <p:nvPr>
            <p:ph idx="1" type="body"/>
          </p:nvPr>
        </p:nvSpPr>
        <p:spPr>
          <a:xfrm>
            <a:off x="732375" y="1800200"/>
            <a:ext cx="7505700" cy="261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Arial"/>
                <a:ea typeface="Arial"/>
                <a:cs typeface="Arial"/>
                <a:sym typeface="Arial"/>
              </a:rPr>
              <a:t>A dog moves about here and there all the time..</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Arial"/>
                <a:ea typeface="Arial"/>
                <a:cs typeface="Arial"/>
                <a:sym typeface="Arial"/>
              </a:rPr>
              <a:t>How do we  identify a change in a dog’s walking activity level if it is undergoing a different health condition?</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267" name="Google Shape;267;p35"/>
          <p:cNvSpPr txBox="1"/>
          <p:nvPr>
            <p:ph type="title"/>
          </p:nvPr>
        </p:nvSpPr>
        <p:spPr>
          <a:xfrm>
            <a:off x="732375" y="2348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19150" y="637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Concept</a:t>
            </a:r>
            <a:endParaRPr/>
          </a:p>
        </p:txBody>
      </p:sp>
      <p:sp>
        <p:nvSpPr>
          <p:cNvPr id="273" name="Google Shape;273;p36"/>
          <p:cNvSpPr txBox="1"/>
          <p:nvPr>
            <p:ph idx="1" type="body"/>
          </p:nvPr>
        </p:nvSpPr>
        <p:spPr>
          <a:xfrm>
            <a:off x="819150" y="1405350"/>
            <a:ext cx="7505700" cy="3246600"/>
          </a:xfrm>
          <a:prstGeom prst="rect">
            <a:avLst/>
          </a:prstGeom>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Clr>
                <a:srgbClr val="000000"/>
              </a:buClr>
              <a:buSzPts val="700"/>
              <a:buFont typeface="Arial"/>
              <a:buChar char="●"/>
            </a:pPr>
            <a:r>
              <a:rPr lang="en" sz="1600">
                <a:solidFill>
                  <a:srgbClr val="000000"/>
                </a:solidFill>
                <a:latin typeface="Arial"/>
                <a:ea typeface="Arial"/>
                <a:cs typeface="Arial"/>
                <a:sym typeface="Arial"/>
              </a:rPr>
              <a:t>Ability to identify dog activity - Walk/ Run </a:t>
            </a:r>
            <a:endParaRPr sz="1600">
              <a:solidFill>
                <a:srgbClr val="000000"/>
              </a:solidFill>
              <a:latin typeface="Arial"/>
              <a:ea typeface="Arial"/>
              <a:cs typeface="Arial"/>
              <a:sym typeface="Arial"/>
            </a:endParaRPr>
          </a:p>
          <a:p>
            <a:pPr indent="-292100" lvl="0" marL="457200" rtl="0" algn="l">
              <a:lnSpc>
                <a:spcPct val="150000"/>
              </a:lnSpc>
              <a:spcBef>
                <a:spcPts val="0"/>
              </a:spcBef>
              <a:spcAft>
                <a:spcPts val="0"/>
              </a:spcAft>
              <a:buClr>
                <a:srgbClr val="000000"/>
              </a:buClr>
              <a:buSzPts val="1000"/>
              <a:buFont typeface="Arial"/>
              <a:buChar char="●"/>
            </a:pPr>
            <a:r>
              <a:rPr lang="en" sz="1600">
                <a:solidFill>
                  <a:srgbClr val="000000"/>
                </a:solidFill>
                <a:latin typeface="Arial"/>
                <a:ea typeface="Arial"/>
                <a:cs typeface="Arial"/>
                <a:sym typeface="Arial"/>
              </a:rPr>
              <a:t>Ability to measure walking activity of the dog using an attached sensor device.</a:t>
            </a: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indent="-292100" lvl="0" marL="457200" rtl="0" algn="l">
              <a:lnSpc>
                <a:spcPct val="150000"/>
              </a:lnSpc>
              <a:spcBef>
                <a:spcPts val="0"/>
              </a:spcBef>
              <a:spcAft>
                <a:spcPts val="0"/>
              </a:spcAft>
              <a:buClr>
                <a:srgbClr val="000000"/>
              </a:buClr>
              <a:buSzPts val="1000"/>
              <a:buFont typeface="Arial"/>
              <a:buChar char="●"/>
            </a:pPr>
            <a:r>
              <a:rPr lang="en" sz="1600">
                <a:solidFill>
                  <a:srgbClr val="000000"/>
                </a:solidFill>
                <a:latin typeface="Arial"/>
                <a:ea typeface="Arial"/>
                <a:cs typeface="Arial"/>
                <a:sym typeface="Arial"/>
              </a:rPr>
              <a:t>Ability to compare walking and motion activity with average walking activity according to the breed and and analyze the results.</a:t>
            </a: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indent="-285750" lvl="0" marL="457200" rtl="0" algn="l">
              <a:lnSpc>
                <a:spcPct val="150000"/>
              </a:lnSpc>
              <a:spcBef>
                <a:spcPts val="0"/>
              </a:spcBef>
              <a:spcAft>
                <a:spcPts val="0"/>
              </a:spcAft>
              <a:buClr>
                <a:srgbClr val="000000"/>
              </a:buClr>
              <a:buSzPts val="900"/>
              <a:buFont typeface="Arial"/>
              <a:buChar char="●"/>
            </a:pPr>
            <a:r>
              <a:rPr lang="en" sz="1600">
                <a:solidFill>
                  <a:srgbClr val="000000"/>
                </a:solidFill>
                <a:latin typeface="Arial"/>
                <a:ea typeface="Arial"/>
                <a:cs typeface="Arial"/>
                <a:sym typeface="Arial"/>
              </a:rPr>
              <a:t>Notify if there is a change in Walking and Motion activity levels.</a:t>
            </a:r>
            <a:endParaRPr sz="1600">
              <a:solidFill>
                <a:srgbClr val="000000"/>
              </a:solidFill>
              <a:latin typeface="Arial"/>
              <a:ea typeface="Arial"/>
              <a:cs typeface="Arial"/>
              <a:sym typeface="Arial"/>
            </a:endParaRPr>
          </a:p>
          <a:p>
            <a:pPr indent="-285750" lvl="0" marL="457200" rtl="0" algn="l">
              <a:lnSpc>
                <a:spcPct val="150000"/>
              </a:lnSpc>
              <a:spcBef>
                <a:spcPts val="0"/>
              </a:spcBef>
              <a:spcAft>
                <a:spcPts val="0"/>
              </a:spcAft>
              <a:buClr>
                <a:srgbClr val="000000"/>
              </a:buClr>
              <a:buSzPts val="900"/>
              <a:buFont typeface="Arial"/>
              <a:buChar char="●"/>
            </a:pPr>
            <a:r>
              <a:rPr lang="en" sz="1600">
                <a:solidFill>
                  <a:srgbClr val="000000"/>
                </a:solidFill>
                <a:latin typeface="Arial"/>
                <a:ea typeface="Arial"/>
                <a:cs typeface="Arial"/>
                <a:sym typeface="Arial"/>
              </a:rPr>
              <a:t>Ability to view the Motion Duration levels of the dog.</a:t>
            </a:r>
            <a:endParaRPr sz="1600">
              <a:solidFill>
                <a:srgbClr val="000000"/>
              </a:solidFill>
              <a:latin typeface="Arial"/>
              <a:ea typeface="Arial"/>
              <a:cs typeface="Arial"/>
              <a:sym typeface="Arial"/>
            </a:endParaRPr>
          </a:p>
          <a:p>
            <a:pPr indent="0" lvl="0" marL="0" rtl="0" algn="l">
              <a:spcBef>
                <a:spcPts val="2200"/>
              </a:spcBef>
              <a:spcAft>
                <a:spcPts val="0"/>
              </a:spcAft>
              <a:buNone/>
            </a:pPr>
            <a:r>
              <a:t/>
            </a:r>
            <a:endParaRPr sz="2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723050" y="488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key pillars in specialized area.</a:t>
            </a:r>
            <a:endParaRPr/>
          </a:p>
          <a:p>
            <a:pPr indent="0" lvl="0" marL="0" rtl="0" algn="l">
              <a:spcBef>
                <a:spcPts val="0"/>
              </a:spcBef>
              <a:spcAft>
                <a:spcPts val="0"/>
              </a:spcAft>
              <a:buNone/>
            </a:pPr>
            <a:r>
              <a:t/>
            </a:r>
            <a:endParaRPr/>
          </a:p>
        </p:txBody>
      </p:sp>
      <p:sp>
        <p:nvSpPr>
          <p:cNvPr id="279" name="Google Shape;279;p37"/>
          <p:cNvSpPr txBox="1"/>
          <p:nvPr>
            <p:ph idx="1" type="body"/>
          </p:nvPr>
        </p:nvSpPr>
        <p:spPr>
          <a:xfrm>
            <a:off x="819150" y="1564700"/>
            <a:ext cx="7505700" cy="3100800"/>
          </a:xfrm>
          <a:prstGeom prst="rect">
            <a:avLst/>
          </a:prstGeom>
        </p:spPr>
        <p:txBody>
          <a:bodyPr anchorCtr="0" anchor="t" bIns="91425" lIns="91425" spcFirstLastPara="1" rIns="91425" wrap="square" tIns="91425">
            <a:noAutofit/>
          </a:bodyPr>
          <a:lstStyle/>
          <a:p>
            <a:pPr indent="-273050" lvl="0" marL="457200" rtl="0" algn="l">
              <a:lnSpc>
                <a:spcPct val="150000"/>
              </a:lnSpc>
              <a:spcBef>
                <a:spcPts val="0"/>
              </a:spcBef>
              <a:spcAft>
                <a:spcPts val="0"/>
              </a:spcAft>
              <a:buClr>
                <a:srgbClr val="000000"/>
              </a:buClr>
              <a:buSzPts val="700"/>
              <a:buFont typeface="Arial"/>
              <a:buChar char="●"/>
            </a:pPr>
            <a:r>
              <a:rPr lang="en" sz="1600">
                <a:solidFill>
                  <a:srgbClr val="000000"/>
                </a:solidFill>
                <a:latin typeface="Arial"/>
                <a:ea typeface="Arial"/>
                <a:cs typeface="Arial"/>
                <a:sym typeface="Arial"/>
              </a:rPr>
              <a:t>Utilization of Wireless communication and smart sensor (MPU 6050) for collection for data for activity recognition.</a:t>
            </a:r>
            <a:endParaRPr sz="1600">
              <a:solidFill>
                <a:srgbClr val="000000"/>
              </a:solidFill>
              <a:latin typeface="Arial"/>
              <a:ea typeface="Arial"/>
              <a:cs typeface="Arial"/>
              <a:sym typeface="Arial"/>
            </a:endParaRPr>
          </a:p>
          <a:p>
            <a:pPr indent="-273050" lvl="0" marL="457200" rtl="0" algn="l">
              <a:lnSpc>
                <a:spcPct val="150000"/>
              </a:lnSpc>
              <a:spcBef>
                <a:spcPts val="0"/>
              </a:spcBef>
              <a:spcAft>
                <a:spcPts val="0"/>
              </a:spcAft>
              <a:buClr>
                <a:srgbClr val="000000"/>
              </a:buClr>
              <a:buSzPts val="700"/>
              <a:buFont typeface="Arial"/>
              <a:buChar char="●"/>
            </a:pPr>
            <a:r>
              <a:rPr lang="en" sz="1600">
                <a:solidFill>
                  <a:srgbClr val="000000"/>
                </a:solidFill>
                <a:latin typeface="Arial"/>
                <a:ea typeface="Arial"/>
                <a:cs typeface="Arial"/>
                <a:sym typeface="Arial"/>
              </a:rPr>
              <a:t>Application of a machine learning algorithm (Support Vector Machine) for activity recognition using the sensor accelerometer data.</a:t>
            </a:r>
            <a:endParaRPr sz="1600">
              <a:solidFill>
                <a:srgbClr val="000000"/>
              </a:solidFill>
              <a:latin typeface="Arial"/>
              <a:ea typeface="Arial"/>
              <a:cs typeface="Arial"/>
              <a:sym typeface="Arial"/>
            </a:endParaRPr>
          </a:p>
          <a:p>
            <a:pPr indent="-273050" lvl="0" marL="457200" rtl="0" algn="l">
              <a:lnSpc>
                <a:spcPct val="150000"/>
              </a:lnSpc>
              <a:spcBef>
                <a:spcPts val="0"/>
              </a:spcBef>
              <a:spcAft>
                <a:spcPts val="0"/>
              </a:spcAft>
              <a:buClr>
                <a:srgbClr val="000000"/>
              </a:buClr>
              <a:buSzPts val="700"/>
              <a:buFont typeface="Arial"/>
              <a:buChar char="●"/>
            </a:pPr>
            <a:r>
              <a:rPr lang="en" sz="1600">
                <a:solidFill>
                  <a:srgbClr val="000000"/>
                </a:solidFill>
                <a:latin typeface="Arial"/>
                <a:ea typeface="Arial"/>
                <a:cs typeface="Arial"/>
                <a:sym typeface="Arial"/>
              </a:rPr>
              <a:t>Utilization of a REST framework API to handle multiple types of calls and requests and return data formats.</a:t>
            </a:r>
            <a:endParaRPr b="1" sz="1600">
              <a:solidFill>
                <a:srgbClr val="FF0000"/>
              </a:solidFill>
              <a:latin typeface="Arial"/>
              <a:ea typeface="Arial"/>
              <a:cs typeface="Arial"/>
              <a:sym typeface="Arial"/>
            </a:endParaRPr>
          </a:p>
          <a:p>
            <a:pPr indent="0" lvl="0" marL="457200" rtl="0" algn="l">
              <a:spcBef>
                <a:spcPts val="1200"/>
              </a:spcBef>
              <a:spcAft>
                <a:spcPts val="1200"/>
              </a:spcAft>
              <a:buNone/>
            </a:pPr>
            <a:r>
              <a:t/>
            </a:r>
            <a:endParaRPr b="1" sz="19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736025" y="585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technologies in the relevant key pillar/ area.</a:t>
            </a:r>
            <a:endParaRPr/>
          </a:p>
        </p:txBody>
      </p:sp>
      <p:sp>
        <p:nvSpPr>
          <p:cNvPr id="285" name="Google Shape;285;p38"/>
          <p:cNvSpPr txBox="1"/>
          <p:nvPr>
            <p:ph idx="1" type="body"/>
          </p:nvPr>
        </p:nvSpPr>
        <p:spPr>
          <a:xfrm>
            <a:off x="558875" y="1643700"/>
            <a:ext cx="7505700" cy="2936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Clr>
                <a:srgbClr val="000000"/>
              </a:buClr>
              <a:buSzPts val="1400"/>
              <a:buChar char="●"/>
            </a:pPr>
            <a:r>
              <a:rPr lang="en" sz="1400">
                <a:solidFill>
                  <a:srgbClr val="000000"/>
                </a:solidFill>
              </a:rPr>
              <a:t>Using the MPU 6050 and NodeMCU to record the activity sensor data.</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 Using the Arduino IDE to obtain the sensor data with a wireless communication system.</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Use of Python language to </a:t>
            </a:r>
            <a:r>
              <a:rPr lang="en" sz="1400">
                <a:solidFill>
                  <a:srgbClr val="000000"/>
                </a:solidFill>
              </a:rPr>
              <a:t>train the model for Activity Recognition. Python provides extensive set of libraries for machine learning. (sklearn , pandas, joblib , matplotlib)</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DJANGO REST framework (Python) to create the API.</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Flutter Application  for the implementation of the front end.</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MongoDB as the database.</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Heroku to host  the application server.</a:t>
            </a:r>
            <a:endParaRPr sz="14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9"/>
          <p:cNvPicPr preferRelativeResize="0"/>
          <p:nvPr/>
        </p:nvPicPr>
        <p:blipFill rotWithShape="1">
          <a:blip r:embed="rId3">
            <a:alphaModFix/>
          </a:blip>
          <a:srcRect b="2997" l="0" r="0" t="0"/>
          <a:stretch/>
        </p:blipFill>
        <p:spPr>
          <a:xfrm>
            <a:off x="2346950" y="230050"/>
            <a:ext cx="4346876" cy="46734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777575" y="523475"/>
            <a:ext cx="5442900" cy="7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prototype.</a:t>
            </a:r>
            <a:endParaRPr/>
          </a:p>
        </p:txBody>
      </p:sp>
      <p:sp>
        <p:nvSpPr>
          <p:cNvPr id="296" name="Google Shape;296;p40"/>
          <p:cNvSpPr txBox="1"/>
          <p:nvPr>
            <p:ph idx="1" type="body"/>
          </p:nvPr>
        </p:nvSpPr>
        <p:spPr>
          <a:xfrm>
            <a:off x="819150" y="1371600"/>
            <a:ext cx="7505700" cy="306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700"/>
              <a:t>Implementation of a model for activity recognition </a:t>
            </a:r>
            <a:endParaRPr b="1" sz="1700"/>
          </a:p>
          <a:p>
            <a:pPr indent="457200" lvl="0" marL="457200" rtl="0" algn="l">
              <a:spcBef>
                <a:spcPts val="1600"/>
              </a:spcBef>
              <a:spcAft>
                <a:spcPts val="0"/>
              </a:spcAft>
              <a:buNone/>
            </a:pPr>
            <a:r>
              <a:rPr lang="en"/>
              <a:t>Rest -   0</a:t>
            </a:r>
            <a:br>
              <a:rPr lang="en"/>
            </a:br>
            <a:r>
              <a:rPr lang="en"/>
              <a:t>	Walk -  1</a:t>
            </a:r>
            <a:br>
              <a:rPr lang="en"/>
            </a:br>
            <a:r>
              <a:rPr lang="en"/>
              <a:t>	Run -    2</a:t>
            </a:r>
            <a:endParaRPr/>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sz="1400"/>
          </a:p>
        </p:txBody>
      </p:sp>
      <p:pic>
        <p:nvPicPr>
          <p:cNvPr id="297" name="Google Shape;297;p40"/>
          <p:cNvPicPr preferRelativeResize="0"/>
          <p:nvPr/>
        </p:nvPicPr>
        <p:blipFill>
          <a:blip r:embed="rId3">
            <a:alphaModFix/>
          </a:blip>
          <a:stretch>
            <a:fillRect/>
          </a:stretch>
        </p:blipFill>
        <p:spPr>
          <a:xfrm>
            <a:off x="6220475" y="1371600"/>
            <a:ext cx="2365775" cy="2951024"/>
          </a:xfrm>
          <a:prstGeom prst="rect">
            <a:avLst/>
          </a:prstGeom>
          <a:noFill/>
          <a:ln>
            <a:noFill/>
          </a:ln>
        </p:spPr>
      </p:pic>
      <p:pic>
        <p:nvPicPr>
          <p:cNvPr id="298" name="Google Shape;298;p40"/>
          <p:cNvPicPr preferRelativeResize="0"/>
          <p:nvPr/>
        </p:nvPicPr>
        <p:blipFill>
          <a:blip r:embed="rId4">
            <a:alphaModFix/>
          </a:blip>
          <a:stretch>
            <a:fillRect/>
          </a:stretch>
        </p:blipFill>
        <p:spPr>
          <a:xfrm>
            <a:off x="3044050" y="1918975"/>
            <a:ext cx="2688750" cy="2268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idx="1" type="body"/>
          </p:nvPr>
        </p:nvSpPr>
        <p:spPr>
          <a:xfrm>
            <a:off x="819150" y="613075"/>
            <a:ext cx="7505700" cy="3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 Input Data</a:t>
            </a:r>
            <a:r>
              <a:rPr lang="en"/>
              <a:t> - Created Feature Vector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 feature vector consisting of Mean , Highest Peak , Lowest Peak of the data window is created of the data in 3 axes (x, y ,z).</a:t>
            </a:r>
            <a:endParaRPr/>
          </a:p>
          <a:p>
            <a:pPr indent="0" lvl="0" marL="0" rtl="0" algn="l">
              <a:spcBef>
                <a:spcPts val="1600"/>
              </a:spcBef>
              <a:spcAft>
                <a:spcPts val="0"/>
              </a:spcAft>
              <a:buNone/>
            </a:pPr>
            <a:r>
              <a:t/>
            </a:r>
            <a:endParaRPr b="1"/>
          </a:p>
          <a:p>
            <a:pPr indent="457200" lvl="0" marL="0" rtl="0" algn="l">
              <a:spcBef>
                <a:spcPts val="1600"/>
              </a:spcBef>
              <a:spcAft>
                <a:spcPts val="0"/>
              </a:spcAft>
              <a:buNone/>
            </a:pPr>
            <a:r>
              <a:rPr b="1" lang="en"/>
              <a:t>&lt;Min Peak , Max Peak , Mean&gt;</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04" name="Google Shape;304;p41"/>
          <p:cNvPicPr preferRelativeResize="0"/>
          <p:nvPr/>
        </p:nvPicPr>
        <p:blipFill rotWithShape="1">
          <a:blip r:embed="rId3">
            <a:alphaModFix/>
          </a:blip>
          <a:srcRect b="0" l="8617" r="0" t="-2848"/>
          <a:stretch/>
        </p:blipFill>
        <p:spPr>
          <a:xfrm>
            <a:off x="4464975" y="1840225"/>
            <a:ext cx="3736950" cy="165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Developing a Mobile Application which tracks and monitors the behaviour of our Pet Dogs.</a:t>
            </a:r>
            <a:endParaRPr b="1" sz="1800"/>
          </a:p>
          <a:p>
            <a:pPr indent="0" lvl="0" marL="457200" rtl="0" algn="l">
              <a:spcBef>
                <a:spcPts val="1600"/>
              </a:spcBef>
              <a:spcAft>
                <a:spcPts val="0"/>
              </a:spcAft>
              <a:buNone/>
            </a:pPr>
            <a:r>
              <a:t/>
            </a:r>
            <a:endParaRPr b="1" sz="1800"/>
          </a:p>
          <a:p>
            <a:pPr indent="-342900" lvl="0" marL="457200" rtl="0" algn="l">
              <a:spcBef>
                <a:spcPts val="1600"/>
              </a:spcBef>
              <a:spcAft>
                <a:spcPts val="0"/>
              </a:spcAft>
              <a:buSzPts val="1800"/>
              <a:buChar char="➔"/>
            </a:pPr>
            <a:r>
              <a:rPr b="1" lang="en" sz="1800"/>
              <a:t>This application will track the Unusual behavioural changes and notify the user.</a:t>
            </a:r>
            <a:endParaRPr b="1" sz="1800"/>
          </a:p>
        </p:txBody>
      </p:sp>
      <p:pic>
        <p:nvPicPr>
          <p:cNvPr id="143" name="Google Shape;143;p15"/>
          <p:cNvPicPr preferRelativeResize="0"/>
          <p:nvPr/>
        </p:nvPicPr>
        <p:blipFill rotWithShape="1">
          <a:blip r:embed="rId3">
            <a:alphaModFix/>
          </a:blip>
          <a:srcRect b="10700" l="0" r="69009" t="8177"/>
          <a:stretch/>
        </p:blipFill>
        <p:spPr>
          <a:xfrm>
            <a:off x="7090250" y="457000"/>
            <a:ext cx="1428099" cy="1473000"/>
          </a:xfrm>
          <a:prstGeom prst="rect">
            <a:avLst/>
          </a:prstGeom>
          <a:noFill/>
          <a:ln>
            <a:noFill/>
          </a:ln>
        </p:spPr>
      </p:pic>
    </p:spTree>
  </p:cSld>
  <p:clrMapOvr>
    <a:masterClrMapping/>
  </p:clrMapOvr>
  <mc:AlternateContent>
    <mc:Choice Requires="p14">
      <p:transition spd="slow" p14:dur="700">
        <p:push/>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idx="1" type="body"/>
          </p:nvPr>
        </p:nvSpPr>
        <p:spPr>
          <a:xfrm>
            <a:off x="819150" y="754375"/>
            <a:ext cx="7505700" cy="368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Selection of best algorithm.</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The following algorithms were used to train the model and detect the best algorithm for activity recognition.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KNN Classifier (1 neighbour)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Naive Bayes Classifier</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Support Vector Machine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Decision Tree Classifier</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310" name="Google Shape;310;p42"/>
          <p:cNvPicPr preferRelativeResize="0"/>
          <p:nvPr/>
        </p:nvPicPr>
        <p:blipFill>
          <a:blip r:embed="rId3">
            <a:alphaModFix/>
          </a:blip>
          <a:stretch>
            <a:fillRect/>
          </a:stretch>
        </p:blipFill>
        <p:spPr>
          <a:xfrm>
            <a:off x="7069800" y="1645900"/>
            <a:ext cx="1742876" cy="2137424"/>
          </a:xfrm>
          <a:prstGeom prst="rect">
            <a:avLst/>
          </a:prstGeom>
          <a:noFill/>
          <a:ln>
            <a:noFill/>
          </a:ln>
        </p:spPr>
      </p:pic>
      <p:pic>
        <p:nvPicPr>
          <p:cNvPr id="311" name="Google Shape;311;p42"/>
          <p:cNvPicPr preferRelativeResize="0"/>
          <p:nvPr/>
        </p:nvPicPr>
        <p:blipFill>
          <a:blip r:embed="rId4">
            <a:alphaModFix/>
          </a:blip>
          <a:stretch>
            <a:fillRect/>
          </a:stretch>
        </p:blipFill>
        <p:spPr>
          <a:xfrm>
            <a:off x="1699250" y="3099950"/>
            <a:ext cx="2319950" cy="1657775"/>
          </a:xfrm>
          <a:prstGeom prst="rect">
            <a:avLst/>
          </a:prstGeom>
          <a:noFill/>
          <a:ln>
            <a:noFill/>
          </a:ln>
        </p:spPr>
      </p:pic>
      <p:pic>
        <p:nvPicPr>
          <p:cNvPr id="312" name="Google Shape;312;p42"/>
          <p:cNvPicPr preferRelativeResize="0"/>
          <p:nvPr/>
        </p:nvPicPr>
        <p:blipFill rotWithShape="1">
          <a:blip r:embed="rId5">
            <a:alphaModFix/>
          </a:blip>
          <a:srcRect b="4003" l="0" r="0" t="0"/>
          <a:stretch/>
        </p:blipFill>
        <p:spPr>
          <a:xfrm>
            <a:off x="4766325" y="2571750"/>
            <a:ext cx="1916075" cy="1988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idx="1" type="body"/>
          </p:nvPr>
        </p:nvSpPr>
        <p:spPr>
          <a:xfrm>
            <a:off x="819150" y="831275"/>
            <a:ext cx="7505700" cy="3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Machine Learning Algorithm used.</a:t>
            </a:r>
            <a:r>
              <a:rPr lang="en"/>
              <a:t> </a:t>
            </a:r>
            <a:endParaRPr/>
          </a:p>
          <a:p>
            <a:pPr indent="0" lvl="0" marL="0" rtl="0" algn="l">
              <a:spcBef>
                <a:spcPts val="1600"/>
              </a:spcBef>
              <a:spcAft>
                <a:spcPts val="0"/>
              </a:spcAft>
              <a:buNone/>
            </a:pPr>
            <a:r>
              <a:rPr lang="en"/>
              <a:t>Support Vector Machine</a:t>
            </a:r>
            <a:endParaRPr/>
          </a:p>
          <a:p>
            <a:pPr indent="0" lvl="0" marL="0" rtl="0" algn="l">
              <a:spcBef>
                <a:spcPts val="1600"/>
              </a:spcBef>
              <a:spcAft>
                <a:spcPts val="0"/>
              </a:spcAft>
              <a:buNone/>
            </a:pPr>
            <a:r>
              <a:rPr lang="en"/>
              <a:t>Kernel = linear , C= 100, gamma = scale</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sz="1500"/>
              <a:t>Accuracy Score</a:t>
            </a:r>
            <a:r>
              <a:rPr b="1" lang="en"/>
              <a:t>  -  </a:t>
            </a:r>
            <a:r>
              <a:rPr lang="en"/>
              <a:t>99.512 %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sz="1600"/>
              <a:t>Activity Prediction</a:t>
            </a:r>
            <a:r>
              <a:rPr lang="en" sz="1600"/>
              <a:t> </a:t>
            </a:r>
            <a:endParaRPr sz="1600"/>
          </a:p>
          <a:p>
            <a:pPr indent="0" lvl="0" marL="0" rtl="0" algn="l">
              <a:spcBef>
                <a:spcPts val="1600"/>
              </a:spcBef>
              <a:spcAft>
                <a:spcPts val="0"/>
              </a:spcAft>
              <a:buNone/>
            </a:pPr>
            <a:r>
              <a:rPr lang="en"/>
              <a:t>(20% of the dataset)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8" name="Google Shape;318;p43"/>
          <p:cNvPicPr preferRelativeResize="0"/>
          <p:nvPr/>
        </p:nvPicPr>
        <p:blipFill rotWithShape="1">
          <a:blip r:embed="rId3">
            <a:alphaModFix/>
          </a:blip>
          <a:srcRect b="0" l="-18660" r="18659" t="0"/>
          <a:stretch/>
        </p:blipFill>
        <p:spPr>
          <a:xfrm>
            <a:off x="3580537" y="3464975"/>
            <a:ext cx="1982925" cy="1167350"/>
          </a:xfrm>
          <a:prstGeom prst="rect">
            <a:avLst/>
          </a:prstGeom>
          <a:noFill/>
          <a:ln>
            <a:noFill/>
          </a:ln>
        </p:spPr>
      </p:pic>
      <p:pic>
        <p:nvPicPr>
          <p:cNvPr id="319" name="Google Shape;319;p43"/>
          <p:cNvPicPr preferRelativeResize="0"/>
          <p:nvPr/>
        </p:nvPicPr>
        <p:blipFill>
          <a:blip r:embed="rId4">
            <a:alphaModFix/>
          </a:blip>
          <a:stretch>
            <a:fillRect/>
          </a:stretch>
        </p:blipFill>
        <p:spPr>
          <a:xfrm>
            <a:off x="5983850" y="2571762"/>
            <a:ext cx="2653076" cy="2060575"/>
          </a:xfrm>
          <a:prstGeom prst="rect">
            <a:avLst/>
          </a:prstGeom>
          <a:noFill/>
          <a:ln>
            <a:noFill/>
          </a:ln>
        </p:spPr>
      </p:pic>
      <p:pic>
        <p:nvPicPr>
          <p:cNvPr id="320" name="Google Shape;320;p43"/>
          <p:cNvPicPr preferRelativeResize="0"/>
          <p:nvPr/>
        </p:nvPicPr>
        <p:blipFill>
          <a:blip r:embed="rId5">
            <a:alphaModFix/>
          </a:blip>
          <a:stretch>
            <a:fillRect/>
          </a:stretch>
        </p:blipFill>
        <p:spPr>
          <a:xfrm>
            <a:off x="4807875" y="749775"/>
            <a:ext cx="4011925" cy="1167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idx="1" type="body"/>
          </p:nvPr>
        </p:nvSpPr>
        <p:spPr>
          <a:xfrm>
            <a:off x="819150" y="831275"/>
            <a:ext cx="7505700" cy="3607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Prototype wireframes - Figma </a:t>
            </a:r>
            <a:endParaRPr b="1" sz="1500"/>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26" name="Google Shape;326;p44"/>
          <p:cNvPicPr preferRelativeResize="0"/>
          <p:nvPr/>
        </p:nvPicPr>
        <p:blipFill>
          <a:blip r:embed="rId3">
            <a:alphaModFix/>
          </a:blip>
          <a:stretch>
            <a:fillRect/>
          </a:stretch>
        </p:blipFill>
        <p:spPr>
          <a:xfrm>
            <a:off x="409575" y="1288199"/>
            <a:ext cx="8324851" cy="323197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5" title="NewvideoEdited.mp4">
            <a:hlinkClick r:id="rId3"/>
          </p:cNvPr>
          <p:cNvPicPr preferRelativeResize="0"/>
          <p:nvPr/>
        </p:nvPicPr>
        <p:blipFill>
          <a:blip r:embed="rId4">
            <a:alphaModFix/>
          </a:blip>
          <a:stretch>
            <a:fillRect/>
          </a:stretch>
        </p:blipFill>
        <p:spPr>
          <a:xfrm>
            <a:off x="4252200" y="933450"/>
            <a:ext cx="4572000" cy="3429000"/>
          </a:xfrm>
          <a:prstGeom prst="rect">
            <a:avLst/>
          </a:prstGeom>
          <a:noFill/>
          <a:ln>
            <a:noFill/>
          </a:ln>
        </p:spPr>
      </p:pic>
      <p:sp>
        <p:nvSpPr>
          <p:cNvPr id="332" name="Google Shape;332;p45"/>
          <p:cNvSpPr txBox="1"/>
          <p:nvPr/>
        </p:nvSpPr>
        <p:spPr>
          <a:xfrm>
            <a:off x="529950" y="1007925"/>
            <a:ext cx="3000000" cy="3000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b="1" lang="en" sz="1300">
                <a:solidFill>
                  <a:schemeClr val="dk2"/>
                </a:solidFill>
                <a:latin typeface="Calibri"/>
                <a:ea typeface="Calibri"/>
                <a:cs typeface="Calibri"/>
                <a:sym typeface="Calibri"/>
              </a:rPr>
              <a:t>REST API implementation using DJANGO REST Framework.</a:t>
            </a:r>
            <a:endParaRPr b="1"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2"/>
              </a:buClr>
              <a:buSzPts val="1300"/>
              <a:buFont typeface="Calibri"/>
              <a:buChar char="●"/>
            </a:pPr>
            <a:r>
              <a:rPr b="1" lang="en" sz="1300">
                <a:solidFill>
                  <a:schemeClr val="dk2"/>
                </a:solidFill>
                <a:latin typeface="Calibri"/>
                <a:ea typeface="Calibri"/>
                <a:cs typeface="Calibri"/>
                <a:sym typeface="Calibri"/>
              </a:rPr>
              <a:t>Implementation of user interfaces using Flutter integrated with the backend implementations (API service calls).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38" name="Google Shape;338;p46"/>
          <p:cNvPicPr preferRelativeResize="0"/>
          <p:nvPr/>
        </p:nvPicPr>
        <p:blipFill>
          <a:blip r:embed="rId3">
            <a:alphaModFix/>
          </a:blip>
          <a:stretch>
            <a:fillRect/>
          </a:stretch>
        </p:blipFill>
        <p:spPr>
          <a:xfrm>
            <a:off x="6828350" y="947400"/>
            <a:ext cx="1889626" cy="2930227"/>
          </a:xfrm>
          <a:prstGeom prst="rect">
            <a:avLst/>
          </a:prstGeom>
          <a:noFill/>
          <a:ln>
            <a:noFill/>
          </a:ln>
        </p:spPr>
      </p:pic>
      <p:pic>
        <p:nvPicPr>
          <p:cNvPr id="339" name="Google Shape;339;p46"/>
          <p:cNvPicPr preferRelativeResize="0"/>
          <p:nvPr/>
        </p:nvPicPr>
        <p:blipFill>
          <a:blip r:embed="rId4">
            <a:alphaModFix/>
          </a:blip>
          <a:stretch>
            <a:fillRect/>
          </a:stretch>
        </p:blipFill>
        <p:spPr>
          <a:xfrm>
            <a:off x="434175" y="947400"/>
            <a:ext cx="1889626" cy="2930227"/>
          </a:xfrm>
          <a:prstGeom prst="rect">
            <a:avLst/>
          </a:prstGeom>
          <a:noFill/>
          <a:ln>
            <a:noFill/>
          </a:ln>
        </p:spPr>
      </p:pic>
      <p:pic>
        <p:nvPicPr>
          <p:cNvPr id="340" name="Google Shape;340;p46"/>
          <p:cNvPicPr preferRelativeResize="0"/>
          <p:nvPr/>
        </p:nvPicPr>
        <p:blipFill>
          <a:blip r:embed="rId5">
            <a:alphaModFix/>
          </a:blip>
          <a:stretch>
            <a:fillRect/>
          </a:stretch>
        </p:blipFill>
        <p:spPr>
          <a:xfrm>
            <a:off x="4736050" y="947388"/>
            <a:ext cx="1889626" cy="2930227"/>
          </a:xfrm>
          <a:prstGeom prst="rect">
            <a:avLst/>
          </a:prstGeom>
          <a:noFill/>
          <a:ln>
            <a:noFill/>
          </a:ln>
        </p:spPr>
      </p:pic>
      <p:pic>
        <p:nvPicPr>
          <p:cNvPr id="341" name="Google Shape;341;p46"/>
          <p:cNvPicPr preferRelativeResize="0"/>
          <p:nvPr/>
        </p:nvPicPr>
        <p:blipFill>
          <a:blip r:embed="rId6">
            <a:alphaModFix/>
          </a:blip>
          <a:stretch>
            <a:fillRect/>
          </a:stretch>
        </p:blipFill>
        <p:spPr>
          <a:xfrm>
            <a:off x="2643750" y="947400"/>
            <a:ext cx="1889626" cy="29302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652900" y="440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Progress</a:t>
            </a:r>
            <a:endParaRPr/>
          </a:p>
        </p:txBody>
      </p:sp>
      <p:sp>
        <p:nvSpPr>
          <p:cNvPr id="347" name="Google Shape;347;p47"/>
          <p:cNvSpPr txBox="1"/>
          <p:nvPr>
            <p:ph idx="1" type="body"/>
          </p:nvPr>
        </p:nvSpPr>
        <p:spPr>
          <a:xfrm>
            <a:off x="698600" y="1343000"/>
            <a:ext cx="7505700" cy="33060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Char char="●"/>
            </a:pPr>
            <a:r>
              <a:rPr lang="en" sz="1050">
                <a:solidFill>
                  <a:srgbClr val="000000"/>
                </a:solidFill>
                <a:latin typeface="Arial"/>
                <a:ea typeface="Arial"/>
                <a:cs typeface="Arial"/>
                <a:sym typeface="Arial"/>
              </a:rPr>
              <a:t>Machine learning Model - 90%</a:t>
            </a:r>
            <a:endParaRPr sz="105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Char char="●"/>
            </a:pPr>
            <a:r>
              <a:rPr lang="en" sz="1050">
                <a:solidFill>
                  <a:srgbClr val="000000"/>
                </a:solidFill>
                <a:latin typeface="Arial"/>
                <a:ea typeface="Arial"/>
                <a:cs typeface="Arial"/>
                <a:sym typeface="Arial"/>
              </a:rPr>
              <a:t>API (Django REST Framework) - 80%</a:t>
            </a:r>
            <a:endParaRPr sz="105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Char char="●"/>
            </a:pPr>
            <a:r>
              <a:rPr lang="en" sz="1050">
                <a:solidFill>
                  <a:srgbClr val="000000"/>
                </a:solidFill>
                <a:latin typeface="Arial"/>
                <a:ea typeface="Arial"/>
                <a:cs typeface="Arial"/>
                <a:sym typeface="Arial"/>
              </a:rPr>
              <a:t>FrontEnd Implementation - 90%</a:t>
            </a:r>
            <a:endParaRPr sz="105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Char char="●"/>
            </a:pPr>
            <a:r>
              <a:rPr lang="en" sz="1050">
                <a:solidFill>
                  <a:srgbClr val="000000"/>
                </a:solidFill>
                <a:latin typeface="Arial"/>
                <a:ea typeface="Arial"/>
                <a:cs typeface="Arial"/>
                <a:sym typeface="Arial"/>
              </a:rPr>
              <a:t>Hardware Setup - 20%</a:t>
            </a:r>
            <a:endParaRPr sz="1050">
              <a:solidFill>
                <a:srgbClr val="000000"/>
              </a:solidFill>
              <a:latin typeface="Arial"/>
              <a:ea typeface="Arial"/>
              <a:cs typeface="Arial"/>
              <a:sym typeface="Arial"/>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1200"/>
              </a:spcBef>
              <a:spcAft>
                <a:spcPts val="0"/>
              </a:spcAft>
              <a:buNone/>
            </a:pPr>
            <a:r>
              <a:rPr lang="en" sz="1050">
                <a:solidFill>
                  <a:srgbClr val="000000"/>
                </a:solidFill>
                <a:latin typeface="Arial"/>
                <a:ea typeface="Arial"/>
                <a:cs typeface="Arial"/>
                <a:sym typeface="Arial"/>
              </a:rPr>
              <a:t>OVERALL PROGRESS - 45 %</a:t>
            </a:r>
            <a:endParaRPr sz="1050">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1600"/>
              </a:spcAft>
              <a:buNone/>
            </a:pPr>
            <a:r>
              <a:t/>
            </a:r>
            <a:endParaRPr sz="1800"/>
          </a:p>
        </p:txBody>
      </p:sp>
      <p:pic>
        <p:nvPicPr>
          <p:cNvPr id="348" name="Google Shape;348;p47"/>
          <p:cNvPicPr preferRelativeResize="0"/>
          <p:nvPr/>
        </p:nvPicPr>
        <p:blipFill>
          <a:blip r:embed="rId3">
            <a:alphaModFix/>
          </a:blip>
          <a:stretch>
            <a:fillRect/>
          </a:stretch>
        </p:blipFill>
        <p:spPr>
          <a:xfrm>
            <a:off x="3737300" y="1343000"/>
            <a:ext cx="5027300" cy="2809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704850" y="313100"/>
            <a:ext cx="4811700" cy="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completion of work.</a:t>
            </a:r>
            <a:endParaRPr/>
          </a:p>
        </p:txBody>
      </p:sp>
      <p:sp>
        <p:nvSpPr>
          <p:cNvPr id="354" name="Google Shape;354;p48"/>
          <p:cNvSpPr txBox="1"/>
          <p:nvPr>
            <p:ph idx="1" type="body"/>
          </p:nvPr>
        </p:nvSpPr>
        <p:spPr>
          <a:xfrm>
            <a:off x="819150" y="1236525"/>
            <a:ext cx="7505700" cy="3054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Implementation of the IMU sensor(MPU6050) and NodeMCU and integration with the Arduino IDE.</a:t>
            </a:r>
            <a:endParaRPr>
              <a:solidFill>
                <a:srgbClr val="FF0000"/>
              </a:solidFill>
            </a:endParaRPr>
          </a:p>
          <a:p>
            <a:pPr indent="-311150" lvl="0" marL="457200" rtl="0" algn="l">
              <a:lnSpc>
                <a:spcPct val="150000"/>
              </a:lnSpc>
              <a:spcBef>
                <a:spcPts val="0"/>
              </a:spcBef>
              <a:spcAft>
                <a:spcPts val="0"/>
              </a:spcAft>
              <a:buSzPts val="1300"/>
              <a:buChar char="●"/>
            </a:pPr>
            <a:r>
              <a:rPr lang="en"/>
              <a:t>Comparison of the activity levels of the dog based on breed and age and notify the user regarding unusual behaviour patterns of the dog.</a:t>
            </a:r>
            <a:endParaRPr/>
          </a:p>
          <a:p>
            <a:pPr indent="-311150" lvl="0" marL="457200" rtl="0" algn="l">
              <a:lnSpc>
                <a:spcPct val="150000"/>
              </a:lnSpc>
              <a:spcBef>
                <a:spcPts val="0"/>
              </a:spcBef>
              <a:spcAft>
                <a:spcPts val="0"/>
              </a:spcAft>
              <a:buSzPts val="1300"/>
              <a:buChar char="●"/>
            </a:pPr>
            <a:r>
              <a:rPr lang="en"/>
              <a:t>Remaining backend and frontend implementations for the system for the comparison of activity levels.</a:t>
            </a:r>
            <a:endParaRPr/>
          </a:p>
          <a:p>
            <a:pPr indent="-311150" lvl="0" marL="457200" rtl="0" algn="l">
              <a:lnSpc>
                <a:spcPct val="150000"/>
              </a:lnSpc>
              <a:spcBef>
                <a:spcPts val="0"/>
              </a:spcBef>
              <a:spcAft>
                <a:spcPts val="0"/>
              </a:spcAft>
              <a:buSzPts val="1300"/>
              <a:buChar char="●"/>
            </a:pPr>
            <a:r>
              <a:rPr lang="en"/>
              <a:t>Background tasks for the above research component and finalize all the user interfaces along with user authentication.</a:t>
            </a:r>
            <a:endParaRPr/>
          </a:p>
          <a:p>
            <a:pPr indent="-311150" lvl="0" marL="457200" rtl="0" algn="l">
              <a:lnSpc>
                <a:spcPct val="150000"/>
              </a:lnSpc>
              <a:spcBef>
                <a:spcPts val="0"/>
              </a:spcBef>
              <a:spcAft>
                <a:spcPts val="0"/>
              </a:spcAft>
              <a:buSzPts val="1300"/>
              <a:buChar char="●"/>
            </a:pPr>
            <a:r>
              <a:rPr lang="en"/>
              <a:t>Prepare simulator endpoints for API service calls.</a:t>
            </a:r>
            <a:endParaRPr/>
          </a:p>
          <a:p>
            <a:pPr indent="-311150" lvl="0" marL="457200" rtl="0" algn="l">
              <a:lnSpc>
                <a:spcPct val="150000"/>
              </a:lnSpc>
              <a:spcBef>
                <a:spcPts val="0"/>
              </a:spcBef>
              <a:spcAft>
                <a:spcPts val="0"/>
              </a:spcAft>
              <a:buSzPts val="1300"/>
              <a:buChar char="●"/>
            </a:pPr>
            <a:r>
              <a:rPr lang="en"/>
              <a:t>Admin website for the system.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600950" y="388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t>
            </a:r>
            <a:r>
              <a:rPr lang="en"/>
              <a:t>Requirements</a:t>
            </a:r>
            <a:endParaRPr/>
          </a:p>
        </p:txBody>
      </p:sp>
      <p:sp>
        <p:nvSpPr>
          <p:cNvPr id="360" name="Google Shape;360;p49"/>
          <p:cNvSpPr txBox="1"/>
          <p:nvPr>
            <p:ph idx="1" type="body"/>
          </p:nvPr>
        </p:nvSpPr>
        <p:spPr>
          <a:xfrm>
            <a:off x="698600" y="1343000"/>
            <a:ext cx="7505700" cy="330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Functional Requirements</a:t>
            </a:r>
            <a:endParaRPr b="1" sz="16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Dog activity recognition (Walk, Run)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Measure the  walking activity of the dog using the IMU Sensor.</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Char char="●"/>
            </a:pPr>
            <a:r>
              <a:rPr lang="en">
                <a:solidFill>
                  <a:srgbClr val="000000"/>
                </a:solidFill>
                <a:latin typeface="Arial"/>
                <a:ea typeface="Arial"/>
                <a:cs typeface="Arial"/>
                <a:sym typeface="Arial"/>
              </a:rPr>
              <a:t>Notify the user if there is an unusual change in activity levels based on breed and age.</a:t>
            </a:r>
            <a:endParaRPr>
              <a:solidFill>
                <a:srgbClr val="000000"/>
              </a:solidFill>
              <a:latin typeface="Arial"/>
              <a:ea typeface="Arial"/>
              <a:cs typeface="Arial"/>
              <a:sym typeface="Arial"/>
            </a:endParaRPr>
          </a:p>
          <a:p>
            <a:pPr indent="0" lvl="0" marL="457200" rtl="0" algn="l">
              <a:spcBef>
                <a:spcPts val="1200"/>
              </a:spcBef>
              <a:spcAft>
                <a:spcPts val="0"/>
              </a:spcAft>
              <a:buNone/>
            </a:pPr>
            <a:r>
              <a:rPr lang="en" sz="900">
                <a:solidFill>
                  <a:srgbClr val="000000"/>
                </a:solidFill>
                <a:latin typeface="Times New Roman"/>
                <a:ea typeface="Times New Roman"/>
                <a:cs typeface="Times New Roman"/>
                <a:sym typeface="Times New Roman"/>
              </a:rPr>
              <a:t> </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Arial"/>
                <a:ea typeface="Arial"/>
                <a:cs typeface="Arial"/>
                <a:sym typeface="Arial"/>
              </a:rPr>
              <a:t>Non-Functional Requirements.</a:t>
            </a:r>
            <a:endParaRPr b="1" sz="16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Accuracy</a:t>
            </a:r>
            <a:endParaRPr>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a:solidFill>
                  <a:srgbClr val="000000"/>
                </a:solidFill>
                <a:latin typeface="Arial"/>
                <a:ea typeface="Arial"/>
                <a:cs typeface="Arial"/>
                <a:sym typeface="Arial"/>
              </a:rPr>
              <a:t>Efficiency</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spcBef>
                <a:spcPts val="1200"/>
              </a:spcBef>
              <a:spcAft>
                <a:spcPts val="160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663275" y="464600"/>
            <a:ext cx="7505700" cy="7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Mitigation.</a:t>
            </a:r>
            <a:endParaRPr/>
          </a:p>
        </p:txBody>
      </p:sp>
      <p:sp>
        <p:nvSpPr>
          <p:cNvPr id="366" name="Google Shape;366;p50"/>
          <p:cNvSpPr txBox="1"/>
          <p:nvPr>
            <p:ph idx="1" type="body"/>
          </p:nvPr>
        </p:nvSpPr>
        <p:spPr>
          <a:xfrm>
            <a:off x="819150" y="1163775"/>
            <a:ext cx="7505700" cy="373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b="1" lang="en" sz="1500">
                <a:solidFill>
                  <a:srgbClr val="000000"/>
                </a:solidFill>
              </a:rPr>
              <a:t>Inability to implement and integrate the IMU sensor device with the NodeMCU and record data.</a:t>
            </a:r>
            <a:endParaRPr b="1" sz="1500">
              <a:solidFill>
                <a:srgbClr val="000000"/>
              </a:solidFill>
            </a:endParaRPr>
          </a:p>
          <a:p>
            <a:pPr indent="0" lvl="0" marL="0" rtl="0" algn="l">
              <a:spcBef>
                <a:spcPts val="0"/>
              </a:spcBef>
              <a:spcAft>
                <a:spcPts val="0"/>
              </a:spcAft>
              <a:buNone/>
            </a:pPr>
            <a:r>
              <a:rPr b="1" lang="en" sz="1500">
                <a:solidFill>
                  <a:srgbClr val="000000"/>
                </a:solidFill>
              </a:rPr>
              <a:t>	</a:t>
            </a:r>
            <a:r>
              <a:rPr lang="en" sz="1500">
                <a:solidFill>
                  <a:srgbClr val="000000"/>
                </a:solidFill>
              </a:rPr>
              <a:t>Solution - Obtain accelerometer data from a tri-axial accelerometer.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914400" rtl="0" algn="l">
              <a:spcBef>
                <a:spcPts val="0"/>
              </a:spcBef>
              <a:spcAft>
                <a:spcPts val="0"/>
              </a:spcAft>
              <a:buNone/>
            </a:pPr>
            <a:r>
              <a:t/>
            </a:r>
            <a:endParaRPr b="1"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Overfitting of data when training the model.</a:t>
            </a:r>
            <a:endParaRPr b="1" sz="1500">
              <a:solidFill>
                <a:srgbClr val="000000"/>
              </a:solidFill>
            </a:endParaRPr>
          </a:p>
          <a:p>
            <a:pPr indent="0" lvl="0" marL="0" rtl="0" algn="l">
              <a:spcBef>
                <a:spcPts val="0"/>
              </a:spcBef>
              <a:spcAft>
                <a:spcPts val="0"/>
              </a:spcAft>
              <a:buNone/>
            </a:pPr>
            <a:r>
              <a:rPr b="1" lang="en" sz="1500">
                <a:solidFill>
                  <a:srgbClr val="000000"/>
                </a:solidFill>
              </a:rPr>
              <a:t>	</a:t>
            </a:r>
            <a:r>
              <a:rPr lang="en" sz="1500">
                <a:solidFill>
                  <a:srgbClr val="000000"/>
                </a:solidFill>
              </a:rPr>
              <a:t>Solution -  Reduction of the size of the feature vector to train the model .</a:t>
            </a:r>
            <a:endParaRPr sz="1500">
              <a:solidFill>
                <a:srgbClr val="000000"/>
              </a:solidFill>
            </a:endParaRPr>
          </a:p>
          <a:p>
            <a:pPr indent="0" lvl="0" marL="457200" rtl="0" algn="l">
              <a:spcBef>
                <a:spcPts val="0"/>
              </a:spcBef>
              <a:spcAft>
                <a:spcPts val="0"/>
              </a:spcAft>
              <a:buNone/>
            </a:pPr>
            <a:r>
              <a:rPr lang="en" sz="1200">
                <a:solidFill>
                  <a:srgbClr val="000000"/>
                </a:solidFill>
              </a:rPr>
              <a:t>From   &lt; Mean, Median , MaxPeak , MinPeak , Variance, Standard Deviation , RMS, Energy, Max Magnitude&gt;   To   &lt;Mean, Min Peak , Max Peak&gt;</a:t>
            </a:r>
            <a:endParaRPr sz="1200">
              <a:solidFill>
                <a:srgbClr val="000000"/>
              </a:solidFill>
            </a:endParaRPr>
          </a:p>
          <a:p>
            <a:pPr indent="0" lvl="0" marL="0" rtl="0" algn="l">
              <a:spcBef>
                <a:spcPts val="0"/>
              </a:spcBef>
              <a:spcAft>
                <a:spcPts val="0"/>
              </a:spcAft>
              <a:buNone/>
            </a:pPr>
            <a:r>
              <a:t/>
            </a:r>
            <a:endParaRPr b="1" sz="1500">
              <a:solidFill>
                <a:srgbClr val="000000"/>
              </a:solidFill>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txBox="1"/>
          <p:nvPr>
            <p:ph type="title"/>
          </p:nvPr>
        </p:nvSpPr>
        <p:spPr>
          <a:xfrm>
            <a:off x="218250" y="1049550"/>
            <a:ext cx="8707500" cy="304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Resting Pattern Recognition</a:t>
            </a:r>
            <a:endParaRPr sz="36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400"/>
              <a:t>IT17123150</a:t>
            </a:r>
            <a:endParaRPr sz="2400"/>
          </a:p>
          <a:p>
            <a:pPr indent="0" lvl="0" marL="0" rtl="0" algn="ctr">
              <a:spcBef>
                <a:spcPts val="0"/>
              </a:spcBef>
              <a:spcAft>
                <a:spcPts val="0"/>
              </a:spcAft>
              <a:buNone/>
            </a:pPr>
            <a:r>
              <a:rPr lang="en" sz="2400"/>
              <a:t>Peiris M.D.P.</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Problem Definition</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Dogs may undergo different health conditions which are not noticed by their owners. </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Differences in the behaviors such as resting, walking, barking behaviour of the pet dog based on breed and age should be noticed by the owners in order to identify their unusual behaviors.</a:t>
            </a:r>
            <a:endParaRPr b="1" sz="14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Problem Definition</a:t>
            </a:r>
            <a:endParaRPr/>
          </a:p>
        </p:txBody>
      </p:sp>
      <p:sp>
        <p:nvSpPr>
          <p:cNvPr id="377" name="Google Shape;377;p5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How to identify behavioral changes in dog’s resting activity based on their breed and age, using both surveillance camera video feed and sensor data?</a:t>
            </a:r>
            <a:endParaRPr sz="1800">
              <a:solidFill>
                <a:srgbClr val="000000"/>
              </a:solidFill>
            </a:endParaRPr>
          </a:p>
          <a:p>
            <a:pPr indent="0" lvl="0" marL="0" rtl="0" algn="l">
              <a:spcBef>
                <a:spcPts val="1600"/>
              </a:spcBef>
              <a:spcAft>
                <a:spcPts val="160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type="title"/>
          </p:nvPr>
        </p:nvSpPr>
        <p:spPr>
          <a:xfrm>
            <a:off x="819150" y="679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concept</a:t>
            </a:r>
            <a:endParaRPr/>
          </a:p>
        </p:txBody>
      </p:sp>
      <p:sp>
        <p:nvSpPr>
          <p:cNvPr id="383" name="Google Shape;383;p53"/>
          <p:cNvSpPr txBox="1"/>
          <p:nvPr>
            <p:ph idx="1" type="body"/>
          </p:nvPr>
        </p:nvSpPr>
        <p:spPr>
          <a:xfrm>
            <a:off x="819150" y="1724875"/>
            <a:ext cx="7505700" cy="29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Ability to </a:t>
            </a:r>
            <a:r>
              <a:rPr lang="en" sz="1800">
                <a:solidFill>
                  <a:srgbClr val="000000"/>
                </a:solidFill>
              </a:rPr>
              <a:t>identify whether the dog is in resting state, using image processing.</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Ability to confirm the resting time by comparing video feed data and sensor data.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Ability to compare the confirmed resting activity level with the average resting activity level based on dog’s breed and age.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Ability to notify dog owner, if there are changes in resting activity level.</a:t>
            </a:r>
            <a:endParaRPr sz="18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819150" y="645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key </a:t>
            </a:r>
            <a:r>
              <a:rPr lang="en"/>
              <a:t>pillars</a:t>
            </a:r>
            <a:r>
              <a:rPr lang="en"/>
              <a:t> in specialized area</a:t>
            </a:r>
            <a:endParaRPr/>
          </a:p>
        </p:txBody>
      </p:sp>
      <p:sp>
        <p:nvSpPr>
          <p:cNvPr id="389" name="Google Shape;389;p54"/>
          <p:cNvSpPr txBox="1"/>
          <p:nvPr>
            <p:ph idx="1" type="body"/>
          </p:nvPr>
        </p:nvSpPr>
        <p:spPr>
          <a:xfrm>
            <a:off x="773100" y="2052775"/>
            <a:ext cx="7597800" cy="2675400"/>
          </a:xfrm>
          <a:prstGeom prst="rect">
            <a:avLst/>
          </a:prstGeom>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rgbClr val="000000"/>
              </a:buClr>
              <a:buSzPts val="1800"/>
              <a:buChar char="●"/>
            </a:pPr>
            <a:r>
              <a:rPr lang="en" sz="1800">
                <a:solidFill>
                  <a:srgbClr val="000000"/>
                </a:solidFill>
              </a:rPr>
              <a:t>Use a </a:t>
            </a:r>
            <a:r>
              <a:rPr i="1" lang="en" sz="1800">
                <a:solidFill>
                  <a:srgbClr val="000000"/>
                </a:solidFill>
              </a:rPr>
              <a:t>convolutional neural network</a:t>
            </a:r>
            <a:r>
              <a:rPr lang="en" sz="1800">
                <a:solidFill>
                  <a:srgbClr val="000000"/>
                </a:solidFill>
              </a:rPr>
              <a:t> model to detect the dog in the video feed and extend the model to identify the resting state of the dog, using </a:t>
            </a:r>
            <a:r>
              <a:rPr i="1" lang="en" sz="1800">
                <a:solidFill>
                  <a:srgbClr val="000000"/>
                </a:solidFill>
              </a:rPr>
              <a:t>transfer learning</a:t>
            </a:r>
            <a:r>
              <a:rPr lang="en" sz="1800">
                <a:solidFill>
                  <a:srgbClr val="000000"/>
                </a:solidFill>
              </a:rPr>
              <a:t>.</a:t>
            </a:r>
            <a:endParaRPr sz="1800">
              <a:solidFill>
                <a:srgbClr val="000000"/>
              </a:solidFill>
            </a:endParaRPr>
          </a:p>
          <a:p>
            <a:pPr indent="-342900" lvl="0" marL="457200" rtl="0" algn="l">
              <a:lnSpc>
                <a:spcPct val="107916"/>
              </a:lnSpc>
              <a:spcBef>
                <a:spcPts val="0"/>
              </a:spcBef>
              <a:spcAft>
                <a:spcPts val="0"/>
              </a:spcAft>
              <a:buClr>
                <a:srgbClr val="000000"/>
              </a:buClr>
              <a:buSzPts val="1800"/>
              <a:buChar char="●"/>
            </a:pPr>
            <a:r>
              <a:rPr lang="en" sz="1800">
                <a:solidFill>
                  <a:srgbClr val="000000"/>
                </a:solidFill>
              </a:rPr>
              <a:t>Create a </a:t>
            </a:r>
            <a:r>
              <a:rPr i="1" lang="en" sz="1800">
                <a:solidFill>
                  <a:srgbClr val="000000"/>
                </a:solidFill>
              </a:rPr>
              <a:t>REST API </a:t>
            </a:r>
            <a:r>
              <a:rPr lang="en" sz="1800">
                <a:solidFill>
                  <a:srgbClr val="000000"/>
                </a:solidFill>
              </a:rPr>
              <a:t>to handle communication among the model, database and other components. </a:t>
            </a:r>
            <a:endParaRPr sz="1800">
              <a:solidFill>
                <a:srgbClr val="000000"/>
              </a:solidFill>
            </a:endParaRPr>
          </a:p>
          <a:p>
            <a:pPr indent="0" lvl="0" marL="457200" rtl="0" algn="l">
              <a:lnSpc>
                <a:spcPct val="107916"/>
              </a:lnSpc>
              <a:spcBef>
                <a:spcPts val="0"/>
              </a:spcBef>
              <a:spcAft>
                <a:spcPts val="0"/>
              </a:spcAft>
              <a:buNone/>
            </a:pPr>
            <a:r>
              <a:t/>
            </a:r>
            <a:endParaRPr sz="1800">
              <a:solidFill>
                <a:srgbClr val="000000"/>
              </a:solidFill>
            </a:endParaRPr>
          </a:p>
          <a:p>
            <a:pPr indent="0" lvl="0" marL="0" rtl="0" algn="l">
              <a:spcBef>
                <a:spcPts val="800"/>
              </a:spcBef>
              <a:spcAft>
                <a:spcPts val="1600"/>
              </a:spcAft>
              <a:buNone/>
            </a:pPr>
            <a:r>
              <a:t/>
            </a:r>
            <a:endParaRPr sz="1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title"/>
          </p:nvPr>
        </p:nvSpPr>
        <p:spPr>
          <a:xfrm>
            <a:off x="819150" y="599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technology in the relevant key pillar / area</a:t>
            </a:r>
            <a:endParaRPr/>
          </a:p>
        </p:txBody>
      </p:sp>
      <p:sp>
        <p:nvSpPr>
          <p:cNvPr id="395" name="Google Shape;395;p55"/>
          <p:cNvSpPr txBox="1"/>
          <p:nvPr>
            <p:ph idx="1" type="body"/>
          </p:nvPr>
        </p:nvSpPr>
        <p:spPr>
          <a:xfrm>
            <a:off x="819150" y="1915575"/>
            <a:ext cx="7505700" cy="2570700"/>
          </a:xfrm>
          <a:prstGeom prst="rect">
            <a:avLst/>
          </a:prstGeom>
          <a:solidFill>
            <a:srgbClr val="FFFFFF"/>
          </a:solidFill>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Python language - train the model to detect dog and the resting state of the dog using set of </a:t>
            </a:r>
            <a:r>
              <a:rPr lang="en" sz="1800">
                <a:solidFill>
                  <a:srgbClr val="000000"/>
                </a:solidFill>
              </a:rPr>
              <a:t>libraries such as </a:t>
            </a:r>
            <a:r>
              <a:rPr i="1" lang="en" sz="1800">
                <a:solidFill>
                  <a:srgbClr val="000000"/>
                </a:solidFill>
              </a:rPr>
              <a:t>matplotlib and pandas</a:t>
            </a:r>
            <a:endParaRPr i="1"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Tensorflow - object detection using </a:t>
            </a:r>
            <a:r>
              <a:rPr i="1" lang="en" sz="1800">
                <a:solidFill>
                  <a:srgbClr val="000000"/>
                </a:solidFill>
              </a:rPr>
              <a:t>keras </a:t>
            </a:r>
            <a:r>
              <a:rPr lang="en" sz="1800">
                <a:solidFill>
                  <a:srgbClr val="000000"/>
                </a:solidFill>
              </a:rPr>
              <a:t>library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ResNet50 - pretrained transfer learning model</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Django framework - create REST API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MongoDB - database storage purposes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Flutter UI framework - UI implementation</a:t>
            </a:r>
            <a:endParaRPr sz="1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819150" y="427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prototype</a:t>
            </a:r>
            <a:endParaRPr/>
          </a:p>
        </p:txBody>
      </p:sp>
      <p:sp>
        <p:nvSpPr>
          <p:cNvPr id="401" name="Google Shape;401;p56"/>
          <p:cNvSpPr txBox="1"/>
          <p:nvPr>
            <p:ph idx="1" type="body"/>
          </p:nvPr>
        </p:nvSpPr>
        <p:spPr>
          <a:xfrm>
            <a:off x="218200" y="1007925"/>
            <a:ext cx="8707500" cy="39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2" name="Google Shape;402;p56"/>
          <p:cNvPicPr preferRelativeResize="0"/>
          <p:nvPr/>
        </p:nvPicPr>
        <p:blipFill>
          <a:blip r:embed="rId3">
            <a:alphaModFix/>
          </a:blip>
          <a:stretch>
            <a:fillRect/>
          </a:stretch>
        </p:blipFill>
        <p:spPr>
          <a:xfrm>
            <a:off x="276049" y="1958249"/>
            <a:ext cx="3972881" cy="2847975"/>
          </a:xfrm>
          <a:prstGeom prst="rect">
            <a:avLst/>
          </a:prstGeom>
          <a:noFill/>
          <a:ln>
            <a:noFill/>
          </a:ln>
        </p:spPr>
      </p:pic>
      <p:pic>
        <p:nvPicPr>
          <p:cNvPr id="403" name="Google Shape;403;p56"/>
          <p:cNvPicPr preferRelativeResize="0"/>
          <p:nvPr/>
        </p:nvPicPr>
        <p:blipFill>
          <a:blip r:embed="rId4">
            <a:alphaModFix/>
          </a:blip>
          <a:stretch>
            <a:fillRect/>
          </a:stretch>
        </p:blipFill>
        <p:spPr>
          <a:xfrm>
            <a:off x="4045600" y="1049500"/>
            <a:ext cx="1695450" cy="2847975"/>
          </a:xfrm>
          <a:prstGeom prst="rect">
            <a:avLst/>
          </a:prstGeom>
          <a:noFill/>
          <a:ln>
            <a:noFill/>
          </a:ln>
        </p:spPr>
      </p:pic>
      <p:pic>
        <p:nvPicPr>
          <p:cNvPr id="404" name="Google Shape;404;p56"/>
          <p:cNvPicPr preferRelativeResize="0"/>
          <p:nvPr/>
        </p:nvPicPr>
        <p:blipFill>
          <a:blip r:embed="rId5">
            <a:alphaModFix/>
          </a:blip>
          <a:stretch>
            <a:fillRect/>
          </a:stretch>
        </p:blipFill>
        <p:spPr>
          <a:xfrm>
            <a:off x="5476000" y="1252950"/>
            <a:ext cx="3449700" cy="3620525"/>
          </a:xfrm>
          <a:prstGeom prst="rect">
            <a:avLst/>
          </a:prstGeom>
          <a:noFill/>
          <a:ln>
            <a:noFill/>
          </a:ln>
        </p:spPr>
      </p:pic>
      <p:pic>
        <p:nvPicPr>
          <p:cNvPr id="405" name="Google Shape;405;p56"/>
          <p:cNvPicPr preferRelativeResize="0"/>
          <p:nvPr/>
        </p:nvPicPr>
        <p:blipFill>
          <a:blip r:embed="rId6">
            <a:alphaModFix/>
          </a:blip>
          <a:stretch>
            <a:fillRect/>
          </a:stretch>
        </p:blipFill>
        <p:spPr>
          <a:xfrm>
            <a:off x="329488" y="1155563"/>
            <a:ext cx="3629025" cy="6572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819150" y="481925"/>
            <a:ext cx="4511400" cy="8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prototype</a:t>
            </a:r>
            <a:endParaRPr/>
          </a:p>
        </p:txBody>
      </p:sp>
      <p:sp>
        <p:nvSpPr>
          <p:cNvPr id="411" name="Google Shape;411;p57"/>
          <p:cNvSpPr txBox="1"/>
          <p:nvPr>
            <p:ph idx="1" type="body"/>
          </p:nvPr>
        </p:nvSpPr>
        <p:spPr>
          <a:xfrm>
            <a:off x="394850" y="1745675"/>
            <a:ext cx="4821300" cy="21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REST API implement</a:t>
            </a:r>
            <a:r>
              <a:rPr lang="en" sz="1800">
                <a:solidFill>
                  <a:srgbClr val="000000"/>
                </a:solidFill>
              </a:rPr>
              <a:t>ation, using Django framework.</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rPr lang="en" sz="1800">
                <a:solidFill>
                  <a:srgbClr val="000000"/>
                </a:solidFill>
              </a:rPr>
              <a:t>Wireframes of the mobile app User Interfaces are designed using Figma tool.</a:t>
            </a:r>
            <a:endParaRPr sz="1800">
              <a:solidFill>
                <a:srgbClr val="000000"/>
              </a:solidFill>
            </a:endParaRPr>
          </a:p>
          <a:p>
            <a:pPr indent="0" lvl="0" marL="0" rtl="0" algn="l">
              <a:spcBef>
                <a:spcPts val="1600"/>
              </a:spcBef>
              <a:spcAft>
                <a:spcPts val="1600"/>
              </a:spcAft>
              <a:buNone/>
            </a:pPr>
            <a:r>
              <a:rPr lang="en" sz="1800">
                <a:solidFill>
                  <a:srgbClr val="000000"/>
                </a:solidFill>
              </a:rPr>
              <a:t> </a:t>
            </a:r>
            <a:endParaRPr sz="1800">
              <a:solidFill>
                <a:srgbClr val="000000"/>
              </a:solidFill>
            </a:endParaRPr>
          </a:p>
        </p:txBody>
      </p:sp>
      <p:pic>
        <p:nvPicPr>
          <p:cNvPr id="412" name="Google Shape;412;p57"/>
          <p:cNvPicPr preferRelativeResize="0"/>
          <p:nvPr/>
        </p:nvPicPr>
        <p:blipFill>
          <a:blip r:embed="rId3">
            <a:alphaModFix/>
          </a:blip>
          <a:stretch>
            <a:fillRect/>
          </a:stretch>
        </p:blipFill>
        <p:spPr>
          <a:xfrm>
            <a:off x="5457624" y="220950"/>
            <a:ext cx="2867225" cy="4701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8"/>
          <p:cNvPicPr preferRelativeResize="0"/>
          <p:nvPr/>
        </p:nvPicPr>
        <p:blipFill>
          <a:blip r:embed="rId3">
            <a:alphaModFix/>
          </a:blip>
          <a:stretch>
            <a:fillRect/>
          </a:stretch>
        </p:blipFill>
        <p:spPr>
          <a:xfrm>
            <a:off x="1349450" y="171450"/>
            <a:ext cx="6445100" cy="47850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9"/>
          <p:cNvPicPr preferRelativeResize="0"/>
          <p:nvPr/>
        </p:nvPicPr>
        <p:blipFill>
          <a:blip r:embed="rId3">
            <a:alphaModFix/>
          </a:blip>
          <a:stretch>
            <a:fillRect/>
          </a:stretch>
        </p:blipFill>
        <p:spPr>
          <a:xfrm>
            <a:off x="1351725" y="166250"/>
            <a:ext cx="6440549" cy="47902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819150" y="845600"/>
            <a:ext cx="64233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Progress</a:t>
            </a:r>
            <a:endParaRPr/>
          </a:p>
        </p:txBody>
      </p:sp>
      <p:sp>
        <p:nvSpPr>
          <p:cNvPr id="428" name="Google Shape;428;p60"/>
          <p:cNvSpPr txBox="1"/>
          <p:nvPr>
            <p:ph idx="1" type="body"/>
          </p:nvPr>
        </p:nvSpPr>
        <p:spPr>
          <a:xfrm>
            <a:off x="819150" y="1475500"/>
            <a:ext cx="8106600" cy="3470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 Training - 100%</a:t>
            </a:r>
            <a:endParaRPr/>
          </a:p>
          <a:p>
            <a:pPr indent="-311150" lvl="0" marL="457200" rtl="0" algn="l">
              <a:spcBef>
                <a:spcPts val="0"/>
              </a:spcBef>
              <a:spcAft>
                <a:spcPts val="0"/>
              </a:spcAft>
              <a:buSzPts val="1300"/>
              <a:buChar char="●"/>
            </a:pPr>
            <a:r>
              <a:rPr lang="en"/>
              <a:t>API Implementation - 30%</a:t>
            </a:r>
            <a:endParaRPr/>
          </a:p>
          <a:p>
            <a:pPr indent="-311150" lvl="0" marL="457200" rtl="0" algn="l">
              <a:spcBef>
                <a:spcPts val="0"/>
              </a:spcBef>
              <a:spcAft>
                <a:spcPts val="0"/>
              </a:spcAft>
              <a:buSzPts val="1300"/>
              <a:buChar char="●"/>
            </a:pPr>
            <a:r>
              <a:rPr lang="en"/>
              <a:t>Frontend Development - 10%</a:t>
            </a:r>
            <a:endParaRPr/>
          </a:p>
          <a:p>
            <a:pPr indent="-311150" lvl="0" marL="457200" rtl="0" algn="l">
              <a:spcBef>
                <a:spcPts val="0"/>
              </a:spcBef>
              <a:spcAft>
                <a:spcPts val="0"/>
              </a:spcAft>
              <a:buSzPts val="1300"/>
              <a:buChar char="●"/>
            </a:pPr>
            <a:r>
              <a:rPr lang="en"/>
              <a:t>Hardware Setup - 5%</a:t>
            </a:r>
            <a:endParaRPr/>
          </a:p>
        </p:txBody>
      </p:sp>
      <p:pic>
        <p:nvPicPr>
          <p:cNvPr id="429" name="Google Shape;429;p60"/>
          <p:cNvPicPr preferRelativeResize="0"/>
          <p:nvPr/>
        </p:nvPicPr>
        <p:blipFill>
          <a:blip r:embed="rId3">
            <a:alphaModFix/>
          </a:blip>
          <a:stretch>
            <a:fillRect/>
          </a:stretch>
        </p:blipFill>
        <p:spPr>
          <a:xfrm>
            <a:off x="3644512" y="1475500"/>
            <a:ext cx="5187738" cy="3392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type="title"/>
          </p:nvPr>
        </p:nvSpPr>
        <p:spPr>
          <a:xfrm>
            <a:off x="819150" y="845600"/>
            <a:ext cx="7505700" cy="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yet to be completed</a:t>
            </a:r>
            <a:endParaRPr/>
          </a:p>
        </p:txBody>
      </p:sp>
      <p:sp>
        <p:nvSpPr>
          <p:cNvPr id="435" name="Google Shape;435;p61"/>
          <p:cNvSpPr txBox="1"/>
          <p:nvPr>
            <p:ph idx="1" type="body"/>
          </p:nvPr>
        </p:nvSpPr>
        <p:spPr>
          <a:xfrm>
            <a:off x="819150" y="1637625"/>
            <a:ext cx="7505700" cy="280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Setting up CCTV camera to the experimental field.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Combine sensor data and video feed data.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Comparisons and identification of resting behavior changes.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UI </a:t>
            </a:r>
            <a:r>
              <a:rPr lang="en" sz="1800">
                <a:solidFill>
                  <a:srgbClr val="000000"/>
                </a:solidFill>
              </a:rPr>
              <a:t>implementation</a:t>
            </a:r>
            <a:r>
              <a:rPr lang="en" sz="1800">
                <a:solidFill>
                  <a:srgbClr val="000000"/>
                </a:solidFill>
              </a:rPr>
              <a:t>.</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25625" y="575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Concept </a:t>
            </a:r>
            <a:endParaRPr/>
          </a:p>
        </p:txBody>
      </p:sp>
      <p:sp>
        <p:nvSpPr>
          <p:cNvPr id="155" name="Google Shape;155;p17"/>
          <p:cNvSpPr txBox="1"/>
          <p:nvPr>
            <p:ph idx="1" type="body"/>
          </p:nvPr>
        </p:nvSpPr>
        <p:spPr>
          <a:xfrm>
            <a:off x="725625" y="1450400"/>
            <a:ext cx="7505700" cy="3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 dog behavior tracking system is implemented using both image processing and machine learning concepts.</a:t>
            </a:r>
            <a:endParaRPr b="1" sz="1800"/>
          </a:p>
          <a:p>
            <a:pPr indent="0" lvl="0" marL="0" rtl="0" algn="l">
              <a:spcBef>
                <a:spcPts val="1600"/>
              </a:spcBef>
              <a:spcAft>
                <a:spcPts val="0"/>
              </a:spcAft>
              <a:buNone/>
            </a:pPr>
            <a:r>
              <a:rPr b="1" lang="en" sz="1800"/>
              <a:t>The following are analyzed in this research study. </a:t>
            </a:r>
            <a:endParaRPr b="1" sz="1800"/>
          </a:p>
          <a:p>
            <a:pPr indent="-342900" lvl="0" marL="457200" rtl="0" algn="l">
              <a:spcBef>
                <a:spcPts val="1600"/>
              </a:spcBef>
              <a:spcAft>
                <a:spcPts val="0"/>
              </a:spcAft>
              <a:buSzPts val="1800"/>
              <a:buAutoNum type="arabicPeriod"/>
            </a:pPr>
            <a:r>
              <a:rPr b="1" lang="en" sz="1800"/>
              <a:t>Breed recognition.</a:t>
            </a:r>
            <a:endParaRPr b="1" sz="1800"/>
          </a:p>
          <a:p>
            <a:pPr indent="-342900" lvl="0" marL="457200" rtl="0" algn="l">
              <a:spcBef>
                <a:spcPts val="0"/>
              </a:spcBef>
              <a:spcAft>
                <a:spcPts val="0"/>
              </a:spcAft>
              <a:buSzPts val="1800"/>
              <a:buAutoNum type="arabicPeriod"/>
            </a:pPr>
            <a:r>
              <a:rPr b="1" lang="en" sz="1800"/>
              <a:t>Walking behavioural changes based on the dog’s identified breed and age.</a:t>
            </a:r>
            <a:endParaRPr b="1" sz="1800"/>
          </a:p>
          <a:p>
            <a:pPr indent="-342900" lvl="0" marL="457200" rtl="0" algn="l">
              <a:spcBef>
                <a:spcPts val="0"/>
              </a:spcBef>
              <a:spcAft>
                <a:spcPts val="0"/>
              </a:spcAft>
              <a:buSzPts val="1800"/>
              <a:buAutoNum type="arabicPeriod"/>
            </a:pPr>
            <a:r>
              <a:rPr b="1" lang="en" sz="1800"/>
              <a:t>Resting behavioural changes based on the dog’s identified breed and age.</a:t>
            </a:r>
            <a:endParaRPr b="1" sz="1800"/>
          </a:p>
          <a:p>
            <a:pPr indent="-342900" lvl="0" marL="457200" rtl="0" algn="l">
              <a:spcBef>
                <a:spcPts val="0"/>
              </a:spcBef>
              <a:spcAft>
                <a:spcPts val="0"/>
              </a:spcAft>
              <a:buSzPts val="1800"/>
              <a:buAutoNum type="arabicPeriod"/>
            </a:pPr>
            <a:r>
              <a:rPr b="1" lang="en" sz="1800"/>
              <a:t>Barking behavioural patterns.</a:t>
            </a:r>
            <a:endParaRPr b="1"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type="title"/>
          </p:nvPr>
        </p:nvSpPr>
        <p:spPr>
          <a:xfrm>
            <a:off x="783600" y="534225"/>
            <a:ext cx="7576800" cy="7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Requirements</a:t>
            </a:r>
            <a:endParaRPr/>
          </a:p>
        </p:txBody>
      </p:sp>
      <p:sp>
        <p:nvSpPr>
          <p:cNvPr id="441" name="Google Shape;441;p62"/>
          <p:cNvSpPr txBox="1"/>
          <p:nvPr>
            <p:ph idx="1" type="body"/>
          </p:nvPr>
        </p:nvSpPr>
        <p:spPr>
          <a:xfrm>
            <a:off x="703825" y="1268625"/>
            <a:ext cx="7864800" cy="34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000000"/>
                </a:solidFill>
              </a:rPr>
              <a:t>Functional requirements</a:t>
            </a:r>
            <a:endParaRPr sz="1800" u="sng">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Find the confirmed resting time period of the dog.</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Compare that </a:t>
            </a:r>
            <a:r>
              <a:rPr lang="en" sz="1800">
                <a:solidFill>
                  <a:srgbClr val="000000"/>
                </a:solidFill>
              </a:rPr>
              <a:t>confirmed resting time </a:t>
            </a:r>
            <a:r>
              <a:rPr lang="en" sz="1800">
                <a:solidFill>
                  <a:srgbClr val="000000"/>
                </a:solidFill>
              </a:rPr>
              <a:t>with the average resting time of dogs based on their breed and age.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If there is considerable change, notify owner.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Generate resting behavior analysis report daily.</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u="sng">
                <a:solidFill>
                  <a:srgbClr val="000000"/>
                </a:solidFill>
              </a:rPr>
              <a:t>Non-Functional Requirements</a:t>
            </a:r>
            <a:endParaRPr sz="1800" u="sng">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Accuracy</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Efficiency </a:t>
            </a:r>
            <a:endParaRPr sz="1800">
              <a:solidFill>
                <a:srgbClr val="000000"/>
              </a:solidFill>
            </a:endParaRPr>
          </a:p>
          <a:p>
            <a:pPr indent="0" lvl="0" marL="0" rtl="0" algn="l">
              <a:spcBef>
                <a:spcPts val="0"/>
              </a:spcBef>
              <a:spcAft>
                <a:spcPts val="1600"/>
              </a:spcAft>
              <a:buNone/>
            </a:pPr>
            <a:r>
              <a:t/>
            </a:r>
            <a:endParaRPr sz="18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819150" y="845600"/>
            <a:ext cx="7505700" cy="6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Mitigation</a:t>
            </a:r>
            <a:endParaRPr/>
          </a:p>
        </p:txBody>
      </p:sp>
      <p:sp>
        <p:nvSpPr>
          <p:cNvPr id="447" name="Google Shape;447;p63"/>
          <p:cNvSpPr txBox="1"/>
          <p:nvPr>
            <p:ph idx="1" type="body"/>
          </p:nvPr>
        </p:nvSpPr>
        <p:spPr>
          <a:xfrm>
            <a:off x="819150" y="1614550"/>
            <a:ext cx="7505700" cy="3087900"/>
          </a:xfrm>
          <a:prstGeom prst="rect">
            <a:avLst/>
          </a:prstGeom>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rgbClr val="000000"/>
              </a:buClr>
              <a:buSzPts val="1800"/>
              <a:buChar char="●"/>
            </a:pPr>
            <a:r>
              <a:rPr i="1" lang="en" sz="1800">
                <a:solidFill>
                  <a:srgbClr val="000000"/>
                </a:solidFill>
              </a:rPr>
              <a:t>Gitlab </a:t>
            </a:r>
            <a:r>
              <a:rPr lang="en" sz="1800">
                <a:solidFill>
                  <a:srgbClr val="000000"/>
                </a:solidFill>
              </a:rPr>
              <a:t>version </a:t>
            </a:r>
            <a:r>
              <a:rPr lang="en" sz="1800">
                <a:solidFill>
                  <a:srgbClr val="000000"/>
                </a:solidFill>
              </a:rPr>
              <a:t>controlling</a:t>
            </a:r>
            <a:r>
              <a:rPr lang="en" sz="1800">
                <a:solidFill>
                  <a:srgbClr val="000000"/>
                </a:solidFill>
              </a:rPr>
              <a:t> - protect the code and keep track of the changes in the implementation.</a:t>
            </a:r>
            <a:endParaRPr sz="1800">
              <a:solidFill>
                <a:srgbClr val="000000"/>
              </a:solidFill>
            </a:endParaRPr>
          </a:p>
          <a:p>
            <a:pPr indent="-342900" lvl="0" marL="457200" rtl="0" algn="l">
              <a:lnSpc>
                <a:spcPct val="107916"/>
              </a:lnSpc>
              <a:spcBef>
                <a:spcPts val="0"/>
              </a:spcBef>
              <a:spcAft>
                <a:spcPts val="0"/>
              </a:spcAft>
              <a:buClr>
                <a:srgbClr val="000000"/>
              </a:buClr>
              <a:buSzPts val="1800"/>
              <a:buChar char="●"/>
            </a:pPr>
            <a:r>
              <a:rPr i="1" lang="en" sz="1800">
                <a:solidFill>
                  <a:srgbClr val="000000"/>
                </a:solidFill>
              </a:rPr>
              <a:t>Planner </a:t>
            </a:r>
            <a:r>
              <a:rPr lang="en" sz="1800">
                <a:solidFill>
                  <a:srgbClr val="000000"/>
                </a:solidFill>
              </a:rPr>
              <a:t>- </a:t>
            </a:r>
            <a:r>
              <a:rPr lang="en" sz="1800">
                <a:solidFill>
                  <a:srgbClr val="000000"/>
                </a:solidFill>
              </a:rPr>
              <a:t>schedule</a:t>
            </a:r>
            <a:r>
              <a:rPr lang="en" sz="1800">
                <a:solidFill>
                  <a:srgbClr val="000000"/>
                </a:solidFill>
              </a:rPr>
              <a:t> tasks and keep track of the dues.</a:t>
            </a:r>
            <a:endParaRPr sz="1800">
              <a:solidFill>
                <a:srgbClr val="000000"/>
              </a:solidFill>
            </a:endParaRPr>
          </a:p>
          <a:p>
            <a:pPr indent="-342900" lvl="0" marL="457200" rtl="0" algn="l">
              <a:lnSpc>
                <a:spcPct val="107916"/>
              </a:lnSpc>
              <a:spcBef>
                <a:spcPts val="0"/>
              </a:spcBef>
              <a:spcAft>
                <a:spcPts val="0"/>
              </a:spcAft>
              <a:buClr>
                <a:srgbClr val="000000"/>
              </a:buClr>
              <a:buSzPts val="1800"/>
              <a:buChar char="●"/>
            </a:pPr>
            <a:r>
              <a:rPr lang="en" sz="1800">
                <a:solidFill>
                  <a:srgbClr val="000000"/>
                </a:solidFill>
              </a:rPr>
              <a:t>No proper datasets for the training purpose - combination of several datasets.</a:t>
            </a:r>
            <a:endParaRPr sz="1800">
              <a:solidFill>
                <a:srgbClr val="000000"/>
              </a:solidFill>
            </a:endParaRPr>
          </a:p>
          <a:p>
            <a:pPr indent="-342900" lvl="0" marL="457200" rtl="0" algn="l">
              <a:lnSpc>
                <a:spcPct val="107916"/>
              </a:lnSpc>
              <a:spcBef>
                <a:spcPts val="0"/>
              </a:spcBef>
              <a:spcAft>
                <a:spcPts val="0"/>
              </a:spcAft>
              <a:buClr>
                <a:srgbClr val="000000"/>
              </a:buClr>
              <a:buSzPts val="1800"/>
              <a:buChar char="●"/>
            </a:pPr>
            <a:r>
              <a:rPr i="1" lang="en" sz="1800">
                <a:solidFill>
                  <a:srgbClr val="000000"/>
                </a:solidFill>
              </a:rPr>
              <a:t>Transfer learning</a:t>
            </a:r>
            <a:r>
              <a:rPr lang="en" sz="1800">
                <a:solidFill>
                  <a:srgbClr val="000000"/>
                </a:solidFill>
              </a:rPr>
              <a:t> - train less amount of data using pre-trained model.</a:t>
            </a:r>
            <a:endParaRPr sz="1800">
              <a:solidFill>
                <a:srgbClr val="000000"/>
              </a:solidFill>
            </a:endParaRPr>
          </a:p>
          <a:p>
            <a:pPr indent="0" lvl="0" marL="457200" rtl="0" algn="l">
              <a:lnSpc>
                <a:spcPct val="107916"/>
              </a:lnSpc>
              <a:spcBef>
                <a:spcPts val="800"/>
              </a:spcBef>
              <a:spcAft>
                <a:spcPts val="800"/>
              </a:spcAft>
              <a:buNone/>
            </a:pPr>
            <a:r>
              <a:t/>
            </a:r>
            <a:endParaRPr sz="1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4"/>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Barking Pattern Recognition</a:t>
            </a:r>
            <a:endParaRPr sz="3600"/>
          </a:p>
        </p:txBody>
      </p:sp>
      <p:sp>
        <p:nvSpPr>
          <p:cNvPr id="453" name="Google Shape;453;p64"/>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IT17141352</a:t>
            </a:r>
            <a:endParaRPr sz="2400"/>
          </a:p>
          <a:p>
            <a:pPr indent="0" lvl="0" marL="457200" rtl="0" algn="ctr">
              <a:spcBef>
                <a:spcPts val="0"/>
              </a:spcBef>
              <a:spcAft>
                <a:spcPts val="0"/>
              </a:spcAft>
              <a:buNone/>
            </a:pPr>
            <a:r>
              <a:rPr lang="en" sz="2400"/>
              <a:t>A. K. P. Erandi Wathsala</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5"/>
          <p:cNvSpPr txBox="1"/>
          <p:nvPr>
            <p:ph type="title"/>
          </p:nvPr>
        </p:nvSpPr>
        <p:spPr>
          <a:xfrm>
            <a:off x="819150" y="907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Problem Definition</a:t>
            </a:r>
            <a:endParaRPr/>
          </a:p>
        </p:txBody>
      </p:sp>
      <p:sp>
        <p:nvSpPr>
          <p:cNvPr id="459" name="Google Shape;459;p65"/>
          <p:cNvSpPr txBox="1"/>
          <p:nvPr>
            <p:ph idx="1" type="body"/>
          </p:nvPr>
        </p:nvSpPr>
        <p:spPr>
          <a:xfrm>
            <a:off x="819150" y="167897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Why do dogs bark????????</a:t>
            </a:r>
            <a:endParaRPr b="1" sz="1800"/>
          </a:p>
          <a:p>
            <a:pPr indent="-342900" lvl="0" marL="457200" rtl="0" algn="l">
              <a:spcBef>
                <a:spcPts val="0"/>
              </a:spcBef>
              <a:spcAft>
                <a:spcPts val="0"/>
              </a:spcAft>
              <a:buSzPts val="1800"/>
              <a:buChar char="●"/>
            </a:pPr>
            <a:r>
              <a:rPr b="1" lang="en" sz="1800"/>
              <a:t>Barking when hungry, Barking to stranger, barking when want to go out,when see the owner….</a:t>
            </a:r>
            <a:endParaRPr b="1" sz="1800"/>
          </a:p>
          <a:p>
            <a:pPr indent="-342900" lvl="0" marL="457200" rtl="0" algn="l">
              <a:spcBef>
                <a:spcPts val="0"/>
              </a:spcBef>
              <a:spcAft>
                <a:spcPts val="0"/>
              </a:spcAft>
              <a:buSzPts val="1800"/>
              <a:buChar char="●"/>
            </a:pPr>
            <a:r>
              <a:rPr b="1" lang="en" sz="1800"/>
              <a:t>How to identify the reasons for dog barking….</a:t>
            </a:r>
            <a:endParaRPr b="1" sz="1800"/>
          </a:p>
          <a:p>
            <a:pPr indent="-342900" lvl="0" marL="457200" rtl="0" algn="l">
              <a:spcBef>
                <a:spcPts val="0"/>
              </a:spcBef>
              <a:spcAft>
                <a:spcPts val="0"/>
              </a:spcAft>
              <a:buSzPts val="1800"/>
              <a:buChar char="●"/>
            </a:pPr>
            <a:r>
              <a:rPr b="1" lang="en" sz="1800"/>
              <a:t>How to track unusual barking behaviors…..</a:t>
            </a:r>
            <a:endParaRPr b="1" sz="1800"/>
          </a:p>
          <a:p>
            <a:pPr indent="-342900" lvl="0" marL="457200" rtl="0" algn="l">
              <a:spcBef>
                <a:spcPts val="0"/>
              </a:spcBef>
              <a:spcAft>
                <a:spcPts val="0"/>
              </a:spcAft>
              <a:buSzPts val="1800"/>
              <a:buChar char="●"/>
            </a:pPr>
            <a:r>
              <a:rPr b="1" lang="en" sz="1800"/>
              <a:t>Dog owner has slight ability of understanding the barking.</a:t>
            </a:r>
            <a:endParaRPr b="1"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Concepts</a:t>
            </a:r>
            <a:endParaRPr/>
          </a:p>
        </p:txBody>
      </p:sp>
      <p:sp>
        <p:nvSpPr>
          <p:cNvPr id="465" name="Google Shape;465;p66"/>
          <p:cNvSpPr txBox="1"/>
          <p:nvPr>
            <p:ph idx="1" type="body"/>
          </p:nvPr>
        </p:nvSpPr>
        <p:spPr>
          <a:xfrm>
            <a:off x="685825" y="1496300"/>
            <a:ext cx="7597200" cy="31533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 sz="1800">
                <a:solidFill>
                  <a:srgbClr val="000000"/>
                </a:solidFill>
              </a:rPr>
              <a:t>Ability of extracting barking audio from video footages which comes from a CCTV camera.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Ability</a:t>
            </a:r>
            <a:r>
              <a:rPr lang="en" sz="1800">
                <a:solidFill>
                  <a:srgbClr val="000000"/>
                </a:solidFill>
              </a:rPr>
              <a:t> of identifying barking behaviors towards different situations.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Ability of identifying unusual behaviors after comparing.</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Ability of notifying identified barking patterns as well as unusual barking behaviors.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Ability of generating reports</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7"/>
          <p:cNvSpPr txBox="1"/>
          <p:nvPr>
            <p:ph type="title"/>
          </p:nvPr>
        </p:nvSpPr>
        <p:spPr>
          <a:xfrm>
            <a:off x="819150" y="845600"/>
            <a:ext cx="7223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key pillars in specialized area</a:t>
            </a:r>
            <a:endParaRPr/>
          </a:p>
        </p:txBody>
      </p:sp>
      <p:sp>
        <p:nvSpPr>
          <p:cNvPr id="471" name="Google Shape;471;p67"/>
          <p:cNvSpPr txBox="1"/>
          <p:nvPr>
            <p:ph idx="1" type="body"/>
          </p:nvPr>
        </p:nvSpPr>
        <p:spPr>
          <a:xfrm>
            <a:off x="727350" y="1984675"/>
            <a:ext cx="7587000" cy="27273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 sz="1800">
                <a:solidFill>
                  <a:srgbClr val="000000"/>
                </a:solidFill>
              </a:rPr>
              <a:t>Utilization of CCTV camera with the mic to collect to audio data for barking recognition.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Application of machine learning algorithm(Convolutional Neural Network) to identify different barking patterns.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Utilization of REST API to handle multiple types of request and return data from the database.</a:t>
            </a:r>
            <a:endParaRPr sz="1800">
              <a:solidFill>
                <a:srgbClr val="000000"/>
              </a:solidFill>
            </a:endParaRPr>
          </a:p>
          <a:p>
            <a:pPr indent="0" lvl="0" marL="457200" rtl="0" algn="l">
              <a:spcBef>
                <a:spcPts val="1200"/>
              </a:spcBef>
              <a:spcAft>
                <a:spcPts val="1200"/>
              </a:spcAft>
              <a:buNone/>
            </a:pPr>
            <a:r>
              <a:t/>
            </a:r>
            <a:endParaRPr b="1"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technologies in the key pillars/ area.</a:t>
            </a:r>
            <a:endParaRPr/>
          </a:p>
        </p:txBody>
      </p:sp>
      <p:sp>
        <p:nvSpPr>
          <p:cNvPr id="477" name="Google Shape;477;p68"/>
          <p:cNvSpPr txBox="1"/>
          <p:nvPr>
            <p:ph idx="1" type="body"/>
          </p:nvPr>
        </p:nvSpPr>
        <p:spPr>
          <a:xfrm>
            <a:off x="883225" y="1932700"/>
            <a:ext cx="7441500" cy="25059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Char char="●"/>
            </a:pPr>
            <a:r>
              <a:rPr lang="en" sz="1800">
                <a:solidFill>
                  <a:srgbClr val="000000"/>
                </a:solidFill>
              </a:rPr>
              <a:t>Using a CCTV camera with the mic to record barking audio data.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Using of Python language to extract features and train the model- keras, librosa, matplotlib, pandas, etc...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DJANGO REST Framework (Python) to create the API.</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Flutter application for the implementation of the front end.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MongoDB as the database.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Heroku to host the application server.</a:t>
            </a:r>
            <a:endParaRPr sz="1800">
              <a:solidFill>
                <a:srgbClr val="000000"/>
              </a:solidFill>
            </a:endParaRPr>
          </a:p>
          <a:p>
            <a:pPr indent="0" lvl="0" marL="0" rtl="0" algn="l">
              <a:spcBef>
                <a:spcPts val="1200"/>
              </a:spcBef>
              <a:spcAft>
                <a:spcPts val="1600"/>
              </a:spcAft>
              <a:buNone/>
            </a:pPr>
            <a:r>
              <a:t/>
            </a:r>
            <a:endParaRPr/>
          </a:p>
        </p:txBody>
      </p:sp>
      <p:pic>
        <p:nvPicPr>
          <p:cNvPr id="478" name="Google Shape;478;p68"/>
          <p:cNvPicPr preferRelativeResize="0"/>
          <p:nvPr/>
        </p:nvPicPr>
        <p:blipFill>
          <a:blip r:embed="rId3">
            <a:alphaModFix/>
          </a:blip>
          <a:stretch>
            <a:fillRect/>
          </a:stretch>
        </p:blipFill>
        <p:spPr>
          <a:xfrm>
            <a:off x="5918450" y="3658975"/>
            <a:ext cx="1537066" cy="954600"/>
          </a:xfrm>
          <a:prstGeom prst="rect">
            <a:avLst/>
          </a:prstGeom>
          <a:noFill/>
          <a:ln>
            <a:noFill/>
          </a:ln>
        </p:spPr>
      </p:pic>
      <p:pic>
        <p:nvPicPr>
          <p:cNvPr id="479" name="Google Shape;479;p68"/>
          <p:cNvPicPr preferRelativeResize="0"/>
          <p:nvPr/>
        </p:nvPicPr>
        <p:blipFill>
          <a:blip r:embed="rId4">
            <a:alphaModFix/>
          </a:blip>
          <a:stretch>
            <a:fillRect/>
          </a:stretch>
        </p:blipFill>
        <p:spPr>
          <a:xfrm>
            <a:off x="7157825" y="2855800"/>
            <a:ext cx="1166900" cy="68736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9"/>
          <p:cNvSpPr txBox="1"/>
          <p:nvPr>
            <p:ph type="title"/>
          </p:nvPr>
        </p:nvSpPr>
        <p:spPr>
          <a:xfrm>
            <a:off x="301275" y="833825"/>
            <a:ext cx="3524100" cy="9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Diagram</a:t>
            </a:r>
            <a:endParaRPr/>
          </a:p>
        </p:txBody>
      </p:sp>
      <p:pic>
        <p:nvPicPr>
          <p:cNvPr id="485" name="Google Shape;485;p69"/>
          <p:cNvPicPr preferRelativeResize="0"/>
          <p:nvPr/>
        </p:nvPicPr>
        <p:blipFill rotWithShape="1">
          <a:blip r:embed="rId3">
            <a:alphaModFix/>
          </a:blip>
          <a:srcRect b="0" l="0" r="0" t="0"/>
          <a:stretch/>
        </p:blipFill>
        <p:spPr>
          <a:xfrm>
            <a:off x="3994650" y="259700"/>
            <a:ext cx="4598625" cy="45432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0"/>
          <p:cNvSpPr txBox="1"/>
          <p:nvPr>
            <p:ph type="title"/>
          </p:nvPr>
        </p:nvSpPr>
        <p:spPr>
          <a:xfrm>
            <a:off x="725650" y="585825"/>
            <a:ext cx="4625700" cy="7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prototypes</a:t>
            </a:r>
            <a:endParaRPr/>
          </a:p>
        </p:txBody>
      </p:sp>
      <p:pic>
        <p:nvPicPr>
          <p:cNvPr id="491" name="Google Shape;491;p70"/>
          <p:cNvPicPr preferRelativeResize="0"/>
          <p:nvPr/>
        </p:nvPicPr>
        <p:blipFill>
          <a:blip r:embed="rId3">
            <a:alphaModFix/>
          </a:blip>
          <a:stretch>
            <a:fillRect/>
          </a:stretch>
        </p:blipFill>
        <p:spPr>
          <a:xfrm>
            <a:off x="819150" y="1453850"/>
            <a:ext cx="5110205" cy="3038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71"/>
          <p:cNvPicPr preferRelativeResize="0"/>
          <p:nvPr/>
        </p:nvPicPr>
        <p:blipFill>
          <a:blip r:embed="rId3">
            <a:alphaModFix/>
          </a:blip>
          <a:stretch>
            <a:fillRect/>
          </a:stretch>
        </p:blipFill>
        <p:spPr>
          <a:xfrm>
            <a:off x="588800" y="349825"/>
            <a:ext cx="3858500" cy="3114850"/>
          </a:xfrm>
          <a:prstGeom prst="rect">
            <a:avLst/>
          </a:prstGeom>
          <a:noFill/>
          <a:ln cap="flat" cmpd="sng" w="19050">
            <a:solidFill>
              <a:schemeClr val="dk2"/>
            </a:solidFill>
            <a:prstDash val="solid"/>
            <a:round/>
            <a:headEnd len="sm" w="sm" type="none"/>
            <a:tailEnd len="sm" w="sm" type="none"/>
          </a:ln>
        </p:spPr>
      </p:pic>
      <p:pic>
        <p:nvPicPr>
          <p:cNvPr id="497" name="Google Shape;497;p71"/>
          <p:cNvPicPr preferRelativeResize="0"/>
          <p:nvPr/>
        </p:nvPicPr>
        <p:blipFill>
          <a:blip r:embed="rId4">
            <a:alphaModFix/>
          </a:blip>
          <a:stretch>
            <a:fillRect/>
          </a:stretch>
        </p:blipFill>
        <p:spPr>
          <a:xfrm>
            <a:off x="2586000" y="2313750"/>
            <a:ext cx="5939975" cy="2102400"/>
          </a:xfrm>
          <a:prstGeom prst="rect">
            <a:avLst/>
          </a:prstGeom>
          <a:noFill/>
          <a:ln cap="flat" cmpd="sng" w="19050">
            <a:solidFill>
              <a:schemeClr val="dk2"/>
            </a:solidFill>
            <a:prstDash val="solid"/>
            <a:round/>
            <a:headEnd len="sm" w="sm" type="none"/>
            <a:tailEnd len="sm" w="sm" type="none"/>
          </a:ln>
        </p:spPr>
      </p:pic>
      <p:pic>
        <p:nvPicPr>
          <p:cNvPr id="498" name="Google Shape;498;p71"/>
          <p:cNvPicPr preferRelativeResize="0"/>
          <p:nvPr/>
        </p:nvPicPr>
        <p:blipFill>
          <a:blip r:embed="rId5">
            <a:alphaModFix/>
          </a:blip>
          <a:stretch>
            <a:fillRect/>
          </a:stretch>
        </p:blipFill>
        <p:spPr>
          <a:xfrm>
            <a:off x="4659150" y="564350"/>
            <a:ext cx="4107250" cy="123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779325" y="471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Solution</a:t>
            </a:r>
            <a:endParaRPr/>
          </a:p>
        </p:txBody>
      </p:sp>
      <p:sp>
        <p:nvSpPr>
          <p:cNvPr id="161" name="Google Shape;161;p18"/>
          <p:cNvSpPr txBox="1"/>
          <p:nvPr>
            <p:ph idx="1" type="body"/>
          </p:nvPr>
        </p:nvSpPr>
        <p:spPr>
          <a:xfrm>
            <a:off x="819150" y="1472975"/>
            <a:ext cx="7505700" cy="29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000000"/>
                </a:solidFill>
              </a:rPr>
              <a:t>Dog behavior can be differentiated according to its Breed and Age. </a:t>
            </a:r>
            <a:endParaRPr b="1" sz="1200">
              <a:solidFill>
                <a:srgbClr val="000000"/>
              </a:solidFill>
            </a:endParaRPr>
          </a:p>
          <a:p>
            <a:pPr indent="0" lvl="0" marL="0" rtl="0" algn="l">
              <a:spcBef>
                <a:spcPts val="0"/>
              </a:spcBef>
              <a:spcAft>
                <a:spcPts val="0"/>
              </a:spcAft>
              <a:buNone/>
            </a:pPr>
            <a:r>
              <a:t/>
            </a:r>
            <a:endParaRPr/>
          </a:p>
          <a:p>
            <a:pPr indent="-304800" lvl="0" marL="457200" rtl="0" algn="l">
              <a:lnSpc>
                <a:spcPct val="100000"/>
              </a:lnSpc>
              <a:spcBef>
                <a:spcPts val="1600"/>
              </a:spcBef>
              <a:spcAft>
                <a:spcPts val="0"/>
              </a:spcAft>
              <a:buClr>
                <a:srgbClr val="000000"/>
              </a:buClr>
              <a:buSzPts val="1200"/>
              <a:buChar char="●"/>
            </a:pPr>
            <a:r>
              <a:rPr lang="en" sz="1200">
                <a:solidFill>
                  <a:srgbClr val="000000"/>
                </a:solidFill>
              </a:rPr>
              <a:t>Dog breed identification using a CNN model and transfer learning can be taken to identify behavioral patterns of the dog according to the breed and age.</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 Resting patterns of a dog which can vary with the breed is measured using image processing and if any unusual sleeping pattern is observed, the owner is notified. </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Walking Patterns of a dog for a day will be observed using a sensor. The walking patterns of a dog with a different health condition may show a slight change in his walking  and running patterns.</a:t>
            </a:r>
            <a:endParaRPr sz="1200">
              <a:solidFill>
                <a:srgbClr val="000000"/>
              </a:solidFill>
            </a:endParaRPr>
          </a:p>
          <a:p>
            <a:pPr indent="0" lvl="0" marL="457200" rtl="0" algn="just">
              <a:lnSpc>
                <a:spcPct val="100000"/>
              </a:lnSpc>
              <a:spcBef>
                <a:spcPts val="0"/>
              </a:spcBef>
              <a:spcAft>
                <a:spcPts val="0"/>
              </a:spcAft>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Barking behavior identification using audio analyzing under different situations. Barking behavior can be different for several reasons.</a:t>
            </a:r>
            <a:endParaRPr sz="1200">
              <a:solidFill>
                <a:srgbClr val="000000"/>
              </a:solidFill>
            </a:endParaRPr>
          </a:p>
          <a:p>
            <a:pPr indent="0" lvl="0" marL="457200" rtl="0" algn="l">
              <a:lnSpc>
                <a:spcPct val="100000"/>
              </a:lnSpc>
              <a:spcBef>
                <a:spcPts val="0"/>
              </a:spcBef>
              <a:spcAft>
                <a:spcPts val="0"/>
              </a:spcAft>
              <a:buNone/>
            </a:pPr>
            <a:r>
              <a:t/>
            </a:r>
            <a:endParaRPr sz="12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72"/>
          <p:cNvPicPr preferRelativeResize="0"/>
          <p:nvPr/>
        </p:nvPicPr>
        <p:blipFill>
          <a:blip r:embed="rId3">
            <a:alphaModFix/>
          </a:blip>
          <a:stretch>
            <a:fillRect/>
          </a:stretch>
        </p:blipFill>
        <p:spPr>
          <a:xfrm>
            <a:off x="1591875" y="226038"/>
            <a:ext cx="5823526" cy="46914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3"/>
          <p:cNvSpPr txBox="1"/>
          <p:nvPr>
            <p:ph type="title"/>
          </p:nvPr>
        </p:nvSpPr>
        <p:spPr>
          <a:xfrm>
            <a:off x="677900" y="539575"/>
            <a:ext cx="65961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Progress</a:t>
            </a:r>
            <a:endParaRPr/>
          </a:p>
        </p:txBody>
      </p:sp>
      <p:pic>
        <p:nvPicPr>
          <p:cNvPr id="509" name="Google Shape;509;p73"/>
          <p:cNvPicPr preferRelativeResize="0"/>
          <p:nvPr/>
        </p:nvPicPr>
        <p:blipFill>
          <a:blip r:embed="rId3">
            <a:alphaModFix/>
          </a:blip>
          <a:stretch>
            <a:fillRect/>
          </a:stretch>
        </p:blipFill>
        <p:spPr>
          <a:xfrm>
            <a:off x="1741350" y="1060125"/>
            <a:ext cx="7085059" cy="3637325"/>
          </a:xfrm>
          <a:prstGeom prst="rect">
            <a:avLst/>
          </a:prstGeom>
          <a:noFill/>
          <a:ln>
            <a:noFill/>
          </a:ln>
        </p:spPr>
      </p:pic>
      <p:sp>
        <p:nvSpPr>
          <p:cNvPr id="510" name="Google Shape;510;p73"/>
          <p:cNvSpPr txBox="1"/>
          <p:nvPr/>
        </p:nvSpPr>
        <p:spPr>
          <a:xfrm>
            <a:off x="5484875" y="539575"/>
            <a:ext cx="2966400" cy="1836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Model Training - 100%</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API Implementation - 30%</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Frontend Development - 10%</a:t>
            </a:r>
            <a:endParaRPr sz="1300">
              <a:solidFill>
                <a:schemeClr val="dk2"/>
              </a:solidFill>
              <a:latin typeface="Calibri"/>
              <a:ea typeface="Calibri"/>
              <a:cs typeface="Calibri"/>
              <a:sym typeface="Calibri"/>
            </a:endParaRPr>
          </a:p>
          <a:p>
            <a:pPr indent="-311150" lvl="0" marL="4572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Hardware Setup - 5%</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4"/>
          <p:cNvSpPr txBox="1"/>
          <p:nvPr>
            <p:ph type="title"/>
          </p:nvPr>
        </p:nvSpPr>
        <p:spPr>
          <a:xfrm>
            <a:off x="632125" y="617000"/>
            <a:ext cx="7431300" cy="6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completion of work</a:t>
            </a:r>
            <a:endParaRPr/>
          </a:p>
        </p:txBody>
      </p:sp>
      <p:sp>
        <p:nvSpPr>
          <p:cNvPr id="516" name="Google Shape;516;p74"/>
          <p:cNvSpPr txBox="1"/>
          <p:nvPr>
            <p:ph idx="1" type="body"/>
          </p:nvPr>
        </p:nvSpPr>
        <p:spPr>
          <a:xfrm>
            <a:off x="762900" y="1334550"/>
            <a:ext cx="7618200" cy="3439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Implementation of CCTV camera and collect real dog barking data.</a:t>
            </a:r>
            <a:endParaRPr sz="1800"/>
          </a:p>
          <a:p>
            <a:pPr indent="-342900" lvl="0" marL="457200" rtl="0" algn="l">
              <a:lnSpc>
                <a:spcPct val="150000"/>
              </a:lnSpc>
              <a:spcBef>
                <a:spcPts val="0"/>
              </a:spcBef>
              <a:spcAft>
                <a:spcPts val="0"/>
              </a:spcAft>
              <a:buSzPts val="1800"/>
              <a:buChar char="●"/>
            </a:pPr>
            <a:r>
              <a:rPr lang="en" sz="1800"/>
              <a:t>Extract features from real barking data and use them to re-train the model and check the accuracy.</a:t>
            </a:r>
            <a:endParaRPr sz="1800"/>
          </a:p>
          <a:p>
            <a:pPr indent="-342900" lvl="0" marL="457200" rtl="0" algn="l">
              <a:lnSpc>
                <a:spcPct val="150000"/>
              </a:lnSpc>
              <a:spcBef>
                <a:spcPts val="0"/>
              </a:spcBef>
              <a:spcAft>
                <a:spcPts val="0"/>
              </a:spcAft>
              <a:buSzPts val="1800"/>
              <a:buChar char="●"/>
            </a:pPr>
            <a:r>
              <a:rPr lang="en" sz="1800"/>
              <a:t>Implementation of notifications to notify the user with different barking patterns and unusual barkings.</a:t>
            </a:r>
            <a:endParaRPr sz="1800"/>
          </a:p>
          <a:p>
            <a:pPr indent="-342900" lvl="0" marL="457200" rtl="0" algn="l">
              <a:lnSpc>
                <a:spcPct val="150000"/>
              </a:lnSpc>
              <a:spcBef>
                <a:spcPts val="0"/>
              </a:spcBef>
              <a:spcAft>
                <a:spcPts val="0"/>
              </a:spcAft>
              <a:buSzPts val="1800"/>
              <a:buChar char="●"/>
            </a:pPr>
            <a:r>
              <a:rPr lang="en" sz="1800"/>
              <a:t>Backend and frontend implementation.</a:t>
            </a:r>
            <a:endParaRPr sz="1800"/>
          </a:p>
          <a:p>
            <a:pPr indent="-342900" lvl="0" marL="457200" rtl="0" algn="l">
              <a:lnSpc>
                <a:spcPct val="150000"/>
              </a:lnSpc>
              <a:spcBef>
                <a:spcPts val="0"/>
              </a:spcBef>
              <a:spcAft>
                <a:spcPts val="0"/>
              </a:spcAft>
              <a:buSzPts val="1800"/>
              <a:buChar char="●"/>
            </a:pPr>
            <a:r>
              <a:rPr lang="en" sz="1800"/>
              <a:t>.Further implementation of REST API.</a:t>
            </a:r>
            <a:endParaRPr sz="1800"/>
          </a:p>
          <a:p>
            <a:pPr indent="-342900" lvl="0" marL="457200" rtl="0" algn="l">
              <a:lnSpc>
                <a:spcPct val="150000"/>
              </a:lnSpc>
              <a:spcBef>
                <a:spcPts val="0"/>
              </a:spcBef>
              <a:spcAft>
                <a:spcPts val="0"/>
              </a:spcAft>
              <a:buSzPts val="1800"/>
              <a:buChar char="●"/>
            </a:pPr>
            <a:r>
              <a:rPr lang="en" sz="1800"/>
              <a:t>Integration of the whole system.</a:t>
            </a:r>
            <a:endParaRPr sz="1800"/>
          </a:p>
          <a:p>
            <a:pPr indent="0" lvl="0" marL="0" rtl="0" algn="l">
              <a:spcBef>
                <a:spcPts val="1600"/>
              </a:spcBef>
              <a:spcAft>
                <a:spcPts val="1600"/>
              </a:spcAft>
              <a:buNone/>
            </a:pP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5"/>
          <p:cNvSpPr txBox="1"/>
          <p:nvPr>
            <p:ph type="title"/>
          </p:nvPr>
        </p:nvSpPr>
        <p:spPr>
          <a:xfrm>
            <a:off x="819150" y="845600"/>
            <a:ext cx="66831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t>
            </a:r>
            <a:r>
              <a:rPr lang="en"/>
              <a:t>Requirements</a:t>
            </a:r>
            <a:endParaRPr/>
          </a:p>
        </p:txBody>
      </p:sp>
      <p:sp>
        <p:nvSpPr>
          <p:cNvPr id="522" name="Google Shape;522;p75"/>
          <p:cNvSpPr txBox="1"/>
          <p:nvPr>
            <p:ph idx="1" type="body"/>
          </p:nvPr>
        </p:nvSpPr>
        <p:spPr>
          <a:xfrm>
            <a:off x="819150" y="1503700"/>
            <a:ext cx="7505700" cy="29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Arial"/>
                <a:ea typeface="Arial"/>
                <a:cs typeface="Arial"/>
                <a:sym typeface="Arial"/>
              </a:rPr>
              <a:t>Functional Requirements</a:t>
            </a:r>
            <a:endParaRPr b="1" sz="1900">
              <a:latin typeface="Arial"/>
              <a:ea typeface="Arial"/>
              <a:cs typeface="Arial"/>
              <a:sym typeface="Arial"/>
            </a:endParaRPr>
          </a:p>
          <a:p>
            <a:pPr indent="-323850" lvl="0" marL="457200" rtl="0" algn="l">
              <a:spcBef>
                <a:spcPts val="1600"/>
              </a:spcBef>
              <a:spcAft>
                <a:spcPts val="0"/>
              </a:spcAft>
              <a:buSzPts val="1500"/>
              <a:buFont typeface="Arial"/>
              <a:buChar char="●"/>
            </a:pPr>
            <a:r>
              <a:rPr b="1" lang="en" sz="1500">
                <a:latin typeface="Arial"/>
                <a:ea typeface="Arial"/>
                <a:cs typeface="Arial"/>
                <a:sym typeface="Arial"/>
              </a:rPr>
              <a:t>Dog barking behavior identification for different situations.</a:t>
            </a:r>
            <a:endParaRPr b="1"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Identify unusual barking behaviors.</a:t>
            </a:r>
            <a:endParaRPr b="1"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Notify owner.</a:t>
            </a:r>
            <a:endParaRPr b="1" sz="1500">
              <a:latin typeface="Arial"/>
              <a:ea typeface="Arial"/>
              <a:cs typeface="Arial"/>
              <a:sym typeface="Arial"/>
            </a:endParaRPr>
          </a:p>
          <a:p>
            <a:pPr indent="0" lvl="0" marL="0" rtl="0" algn="l">
              <a:spcBef>
                <a:spcPts val="1600"/>
              </a:spcBef>
              <a:spcAft>
                <a:spcPts val="0"/>
              </a:spcAft>
              <a:buNone/>
            </a:pPr>
            <a:r>
              <a:rPr b="1" lang="en" sz="1900">
                <a:latin typeface="Arial"/>
                <a:ea typeface="Arial"/>
                <a:cs typeface="Arial"/>
                <a:sym typeface="Arial"/>
              </a:rPr>
              <a:t>Non Functional Requirements</a:t>
            </a:r>
            <a:endParaRPr b="1" sz="1900">
              <a:latin typeface="Arial"/>
              <a:ea typeface="Arial"/>
              <a:cs typeface="Arial"/>
              <a:sym typeface="Arial"/>
            </a:endParaRPr>
          </a:p>
          <a:p>
            <a:pPr indent="-323850" lvl="0" marL="457200" rtl="0" algn="l">
              <a:spcBef>
                <a:spcPts val="1600"/>
              </a:spcBef>
              <a:spcAft>
                <a:spcPts val="0"/>
              </a:spcAft>
              <a:buSzPts val="1500"/>
              <a:buFont typeface="Arial"/>
              <a:buChar char="●"/>
            </a:pPr>
            <a:r>
              <a:rPr b="1" lang="en" sz="1500">
                <a:latin typeface="Arial"/>
                <a:ea typeface="Arial"/>
                <a:cs typeface="Arial"/>
                <a:sym typeface="Arial"/>
              </a:rPr>
              <a:t>Efficiency</a:t>
            </a:r>
            <a:endParaRPr b="1"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Accuracy</a:t>
            </a:r>
            <a:endParaRPr b="1" sz="16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Accessibility</a:t>
            </a:r>
            <a:endParaRPr b="1" sz="1500">
              <a:latin typeface="Arial"/>
              <a:ea typeface="Arial"/>
              <a:cs typeface="Arial"/>
              <a:sym typeface="Arial"/>
            </a:endParaRPr>
          </a:p>
        </p:txBody>
      </p:sp>
      <p:pic>
        <p:nvPicPr>
          <p:cNvPr id="523" name="Google Shape;523;p75"/>
          <p:cNvPicPr preferRelativeResize="0"/>
          <p:nvPr/>
        </p:nvPicPr>
        <p:blipFill rotWithShape="1">
          <a:blip r:embed="rId3">
            <a:alphaModFix/>
          </a:blip>
          <a:srcRect b="10700" l="0" r="69009" t="8177"/>
          <a:stretch/>
        </p:blipFill>
        <p:spPr>
          <a:xfrm>
            <a:off x="6593425" y="2815775"/>
            <a:ext cx="1428099" cy="1473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Mitigation</a:t>
            </a:r>
            <a:endParaRPr/>
          </a:p>
        </p:txBody>
      </p:sp>
      <p:sp>
        <p:nvSpPr>
          <p:cNvPr id="529" name="Google Shape;529;p76"/>
          <p:cNvSpPr txBox="1"/>
          <p:nvPr>
            <p:ph idx="1" type="body"/>
          </p:nvPr>
        </p:nvSpPr>
        <p:spPr>
          <a:xfrm>
            <a:off x="819150" y="1990725"/>
            <a:ext cx="7505700" cy="2711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Unavailability of dog barking </a:t>
            </a:r>
            <a:r>
              <a:rPr lang="en" sz="1800"/>
              <a:t>datasets</a:t>
            </a:r>
            <a:r>
              <a:rPr lang="en" sz="1800"/>
              <a:t> in different patterns.</a:t>
            </a:r>
            <a:endParaRPr sz="1800"/>
          </a:p>
          <a:p>
            <a:pPr indent="-342900" lvl="0" marL="457200" rtl="0" algn="l">
              <a:lnSpc>
                <a:spcPct val="150000"/>
              </a:lnSpc>
              <a:spcBef>
                <a:spcPts val="0"/>
              </a:spcBef>
              <a:spcAft>
                <a:spcPts val="0"/>
              </a:spcAft>
              <a:buSzPts val="1800"/>
              <a:buChar char="●"/>
            </a:pPr>
            <a:r>
              <a:rPr lang="en" sz="1800"/>
              <a:t>Overfitting</a:t>
            </a:r>
            <a:r>
              <a:rPr lang="en" sz="1800"/>
              <a:t> of data when training the model.</a:t>
            </a:r>
            <a:endParaRPr sz="1800"/>
          </a:p>
          <a:p>
            <a:pPr indent="-342900" lvl="0" marL="457200" rtl="0" algn="l">
              <a:lnSpc>
                <a:spcPct val="150000"/>
              </a:lnSpc>
              <a:spcBef>
                <a:spcPts val="0"/>
              </a:spcBef>
              <a:spcAft>
                <a:spcPts val="0"/>
              </a:spcAft>
              <a:buSzPts val="1800"/>
              <a:buChar char="●"/>
            </a:pPr>
            <a:r>
              <a:rPr lang="en" sz="1800"/>
              <a:t>Gitlab version controlling - save every version and recover the code.</a:t>
            </a:r>
            <a:endParaRPr sz="1800"/>
          </a:p>
          <a:p>
            <a:pPr indent="-342900" lvl="0" marL="457200" rtl="0" algn="l">
              <a:lnSpc>
                <a:spcPct val="150000"/>
              </a:lnSpc>
              <a:spcBef>
                <a:spcPts val="0"/>
              </a:spcBef>
              <a:spcAft>
                <a:spcPts val="0"/>
              </a:spcAft>
              <a:buSzPts val="1800"/>
              <a:buChar char="●"/>
            </a:pPr>
            <a:r>
              <a:rPr lang="en" sz="1800"/>
              <a:t>Planner - Difficulty of finishing the task as the planned on time.</a:t>
            </a:r>
            <a:endParaRPr sz="1800"/>
          </a:p>
          <a:p>
            <a:pPr indent="0" lvl="0" marL="457200" rtl="0" algn="l">
              <a:lnSpc>
                <a:spcPct val="150000"/>
              </a:lnSpc>
              <a:spcBef>
                <a:spcPts val="1600"/>
              </a:spcBef>
              <a:spcAft>
                <a:spcPts val="0"/>
              </a:spcAft>
              <a:buNone/>
            </a:pPr>
            <a:r>
              <a:t/>
            </a:r>
            <a:endParaRPr b="1" sz="1800">
              <a:latin typeface="Arial"/>
              <a:ea typeface="Arial"/>
              <a:cs typeface="Arial"/>
              <a:sym typeface="Arial"/>
            </a:endParaRPr>
          </a:p>
          <a:p>
            <a:pPr indent="0" lvl="0" marL="457200" rtl="0" algn="l">
              <a:spcBef>
                <a:spcPts val="1600"/>
              </a:spcBef>
              <a:spcAft>
                <a:spcPts val="1600"/>
              </a:spcAft>
              <a:buNone/>
            </a:pPr>
            <a:r>
              <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type="title"/>
          </p:nvPr>
        </p:nvSpPr>
        <p:spPr>
          <a:xfrm>
            <a:off x="724500" y="346850"/>
            <a:ext cx="4942500" cy="6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Ability of </a:t>
            </a:r>
            <a:r>
              <a:rPr lang="en"/>
              <a:t>commercialization</a:t>
            </a:r>
            <a:endParaRPr/>
          </a:p>
        </p:txBody>
      </p:sp>
      <p:sp>
        <p:nvSpPr>
          <p:cNvPr id="535" name="Google Shape;535;p77"/>
          <p:cNvSpPr txBox="1"/>
          <p:nvPr>
            <p:ph idx="1" type="body"/>
          </p:nvPr>
        </p:nvSpPr>
        <p:spPr>
          <a:xfrm>
            <a:off x="724500" y="1176375"/>
            <a:ext cx="7462500" cy="3379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a:t>In Sri Lanka, there are no applications to track the unusual behavioural changes in a dog  and identify them.</a:t>
            </a:r>
            <a:endParaRPr b="1"/>
          </a:p>
          <a:p>
            <a:pPr indent="-298450" lvl="1" marL="914400" rtl="0" algn="l">
              <a:lnSpc>
                <a:spcPct val="150000"/>
              </a:lnSpc>
              <a:spcBef>
                <a:spcPts val="0"/>
              </a:spcBef>
              <a:spcAft>
                <a:spcPts val="0"/>
              </a:spcAft>
              <a:buSzPts val="1100"/>
              <a:buChar char="○"/>
            </a:pPr>
            <a:r>
              <a:rPr lang="en"/>
              <a:t>In Sri Lanka ,there are only GPS trackers , to identify the location of the pet.</a:t>
            </a:r>
            <a:endParaRPr/>
          </a:p>
          <a:p>
            <a:pPr indent="-298450" lvl="1" marL="914400" rtl="0" algn="l">
              <a:lnSpc>
                <a:spcPct val="150000"/>
              </a:lnSpc>
              <a:spcBef>
                <a:spcPts val="0"/>
              </a:spcBef>
              <a:spcAft>
                <a:spcPts val="0"/>
              </a:spcAft>
              <a:buSzPts val="1100"/>
              <a:buChar char="○"/>
            </a:pPr>
            <a:r>
              <a:rPr lang="en"/>
              <a:t>This application helps the user to track the history levels of the dog and also identify any unusual Patterns.</a:t>
            </a:r>
            <a:endParaRPr/>
          </a:p>
          <a:p>
            <a:pPr indent="-311150" lvl="0" marL="457200" rtl="0" algn="l">
              <a:lnSpc>
                <a:spcPct val="150000"/>
              </a:lnSpc>
              <a:spcBef>
                <a:spcPts val="0"/>
              </a:spcBef>
              <a:spcAft>
                <a:spcPts val="0"/>
              </a:spcAft>
              <a:buSzPts val="1300"/>
              <a:buChar char="●"/>
            </a:pPr>
            <a:r>
              <a:rPr b="1" lang="en"/>
              <a:t>Low Cost </a:t>
            </a:r>
            <a:endParaRPr b="1"/>
          </a:p>
          <a:p>
            <a:pPr indent="-298450" lvl="1" marL="914400" rtl="0" algn="l">
              <a:lnSpc>
                <a:spcPct val="150000"/>
              </a:lnSpc>
              <a:spcBef>
                <a:spcPts val="0"/>
              </a:spcBef>
              <a:spcAft>
                <a:spcPts val="0"/>
              </a:spcAft>
              <a:buSzPts val="1100"/>
              <a:buChar char="○"/>
            </a:pPr>
            <a:r>
              <a:rPr lang="en"/>
              <a:t>We will be using only a basic  IMU Sensor and Regular CCTV camera with clear audio recognition to identify the behavioural changes in the dog.</a:t>
            </a:r>
            <a:endParaRPr/>
          </a:p>
          <a:p>
            <a:pPr indent="-311150" lvl="0" marL="457200" rtl="0" algn="l">
              <a:lnSpc>
                <a:spcPct val="150000"/>
              </a:lnSpc>
              <a:spcBef>
                <a:spcPts val="0"/>
              </a:spcBef>
              <a:spcAft>
                <a:spcPts val="0"/>
              </a:spcAft>
              <a:buSzPts val="1300"/>
              <a:buChar char="●"/>
            </a:pPr>
            <a:r>
              <a:rPr b="1" lang="en"/>
              <a:t>Accuracy and Efficiency</a:t>
            </a:r>
            <a:r>
              <a:rPr lang="en"/>
              <a:t>- </a:t>
            </a:r>
            <a:endParaRPr/>
          </a:p>
          <a:p>
            <a:pPr indent="-298450" lvl="1" marL="914400" rtl="0" algn="l">
              <a:lnSpc>
                <a:spcPct val="150000"/>
              </a:lnSpc>
              <a:spcBef>
                <a:spcPts val="0"/>
              </a:spcBef>
              <a:spcAft>
                <a:spcPts val="0"/>
              </a:spcAft>
              <a:buSzPts val="1100"/>
              <a:buChar char="○"/>
            </a:pPr>
            <a:r>
              <a:rPr lang="en"/>
              <a:t>Daily generated behavioural reports regarding the activity level of the dog.</a:t>
            </a:r>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8"/>
          <p:cNvSpPr txBox="1"/>
          <p:nvPr>
            <p:ph type="title"/>
          </p:nvPr>
        </p:nvSpPr>
        <p:spPr>
          <a:xfrm>
            <a:off x="600950" y="450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Current progress</a:t>
            </a:r>
            <a:endParaRPr/>
          </a:p>
        </p:txBody>
      </p:sp>
      <p:pic>
        <p:nvPicPr>
          <p:cNvPr id="541" name="Google Shape;541;p78"/>
          <p:cNvPicPr preferRelativeResize="0"/>
          <p:nvPr/>
        </p:nvPicPr>
        <p:blipFill rotWithShape="1">
          <a:blip r:embed="rId3">
            <a:alphaModFix/>
          </a:blip>
          <a:srcRect b="0" l="0" r="0" t="4406"/>
          <a:stretch/>
        </p:blipFill>
        <p:spPr>
          <a:xfrm>
            <a:off x="3082350" y="1070275"/>
            <a:ext cx="5689326" cy="3399624"/>
          </a:xfrm>
          <a:prstGeom prst="rect">
            <a:avLst/>
          </a:prstGeom>
          <a:noFill/>
          <a:ln>
            <a:noFill/>
          </a:ln>
        </p:spPr>
      </p:pic>
      <p:sp>
        <p:nvSpPr>
          <p:cNvPr id="542" name="Google Shape;542;p78"/>
          <p:cNvSpPr txBox="1"/>
          <p:nvPr/>
        </p:nvSpPr>
        <p:spPr>
          <a:xfrm>
            <a:off x="374075" y="1340425"/>
            <a:ext cx="2708400" cy="3000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rgbClr val="000000"/>
              </a:buClr>
              <a:buSzPts val="1300"/>
              <a:buFont typeface="Calibri"/>
              <a:buChar char="●"/>
            </a:pPr>
            <a:r>
              <a:rPr lang="en" sz="1050"/>
              <a:t>Machine learning Model - 90%</a:t>
            </a:r>
            <a:endParaRPr sz="1050"/>
          </a:p>
          <a:p>
            <a:pPr indent="-311150" lvl="0" marL="457200" rtl="0" algn="l">
              <a:lnSpc>
                <a:spcPct val="115000"/>
              </a:lnSpc>
              <a:spcBef>
                <a:spcPts val="0"/>
              </a:spcBef>
              <a:spcAft>
                <a:spcPts val="0"/>
              </a:spcAft>
              <a:buClr>
                <a:srgbClr val="000000"/>
              </a:buClr>
              <a:buSzPts val="1300"/>
              <a:buFont typeface="Calibri"/>
              <a:buChar char="●"/>
            </a:pPr>
            <a:r>
              <a:rPr lang="en" sz="1050"/>
              <a:t>API (Django REST Framework) - 40%</a:t>
            </a:r>
            <a:endParaRPr sz="1050"/>
          </a:p>
          <a:p>
            <a:pPr indent="-311150" lvl="0" marL="457200" rtl="0" algn="l">
              <a:lnSpc>
                <a:spcPct val="115000"/>
              </a:lnSpc>
              <a:spcBef>
                <a:spcPts val="0"/>
              </a:spcBef>
              <a:spcAft>
                <a:spcPts val="0"/>
              </a:spcAft>
              <a:buClr>
                <a:srgbClr val="000000"/>
              </a:buClr>
              <a:buSzPts val="1300"/>
              <a:buFont typeface="Calibri"/>
              <a:buChar char="●"/>
            </a:pPr>
            <a:r>
              <a:rPr lang="en" sz="1050"/>
              <a:t>FrontEnd Implementation - 40%</a:t>
            </a:r>
            <a:endParaRPr sz="1050"/>
          </a:p>
          <a:p>
            <a:pPr indent="-311150" lvl="0" marL="457200" rtl="0" algn="l">
              <a:lnSpc>
                <a:spcPct val="115000"/>
              </a:lnSpc>
              <a:spcBef>
                <a:spcPts val="0"/>
              </a:spcBef>
              <a:spcAft>
                <a:spcPts val="0"/>
              </a:spcAft>
              <a:buClr>
                <a:srgbClr val="000000"/>
              </a:buClr>
              <a:buSzPts val="1300"/>
              <a:buFont typeface="Calibri"/>
              <a:buChar char="●"/>
            </a:pPr>
            <a:r>
              <a:rPr lang="en" sz="1050"/>
              <a:t>Hardware Setup - 20%</a:t>
            </a:r>
            <a:endParaRPr sz="1050"/>
          </a:p>
          <a:p>
            <a:pPr indent="0" lvl="0" marL="0" rtl="0" algn="l">
              <a:lnSpc>
                <a:spcPct val="115000"/>
              </a:lnSpc>
              <a:spcBef>
                <a:spcPts val="1200"/>
              </a:spcBef>
              <a:spcAft>
                <a:spcPts val="0"/>
              </a:spcAft>
              <a:buNone/>
            </a:pPr>
            <a:r>
              <a:t/>
            </a:r>
            <a:endParaRPr sz="1050"/>
          </a:p>
          <a:p>
            <a:pPr indent="0" lvl="0" marL="0" rtl="0" algn="l">
              <a:lnSpc>
                <a:spcPct val="115000"/>
              </a:lnSpc>
              <a:spcBef>
                <a:spcPts val="1200"/>
              </a:spcBef>
              <a:spcAft>
                <a:spcPts val="0"/>
              </a:spcAft>
              <a:buNone/>
            </a:pPr>
            <a:r>
              <a:t/>
            </a:r>
            <a:endParaRPr sz="1050"/>
          </a:p>
          <a:p>
            <a:pPr indent="0" lvl="0" marL="0" rtl="0" algn="l">
              <a:lnSpc>
                <a:spcPct val="115000"/>
              </a:lnSpc>
              <a:spcBef>
                <a:spcPts val="1200"/>
              </a:spcBef>
              <a:spcAft>
                <a:spcPts val="1200"/>
              </a:spcAft>
              <a:buNone/>
            </a:pPr>
            <a:r>
              <a:rPr lang="en" sz="1050"/>
              <a:t>OVERALL PROGRESS - 45 %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Thankyou !!</a:t>
            </a:r>
            <a:endParaRPr/>
          </a:p>
        </p:txBody>
      </p:sp>
      <p:sp>
        <p:nvSpPr>
          <p:cNvPr id="548" name="Google Shape;548;p7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t>Any Questions ??</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Dog Breed Identification</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2400">
                <a:latin typeface="Calibri"/>
                <a:ea typeface="Calibri"/>
                <a:cs typeface="Calibri"/>
                <a:sym typeface="Calibri"/>
              </a:rPr>
              <a:t>IT16175426</a:t>
            </a:r>
            <a:endParaRPr sz="2400">
              <a:latin typeface="Calibri"/>
              <a:ea typeface="Calibri"/>
              <a:cs typeface="Calibri"/>
              <a:sym typeface="Calibri"/>
            </a:endParaRPr>
          </a:p>
          <a:p>
            <a:pPr indent="0" lvl="0" marL="0" rtl="0" algn="ctr">
              <a:spcBef>
                <a:spcPts val="0"/>
              </a:spcBef>
              <a:spcAft>
                <a:spcPts val="0"/>
              </a:spcAft>
              <a:buNone/>
            </a:pPr>
            <a:r>
              <a:rPr lang="en" sz="2400">
                <a:latin typeface="Calibri"/>
                <a:ea typeface="Calibri"/>
                <a:cs typeface="Calibri"/>
                <a:sym typeface="Calibri"/>
              </a:rPr>
              <a:t>H.M.K.S Herath</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a:t>
            </a:r>
            <a:r>
              <a:rPr lang="en"/>
              <a:t>Problem Definition</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800">
                <a:solidFill>
                  <a:srgbClr val="000000"/>
                </a:solidFill>
              </a:rPr>
              <a:t>How to use dog breed identification to track unusual behaviors of a specific dog breed ?</a:t>
            </a:r>
            <a:endParaRPr sz="1800">
              <a:solidFill>
                <a:srgbClr val="000000"/>
              </a:solidFill>
            </a:endParaRPr>
          </a:p>
          <a:p>
            <a:pPr indent="0" lvl="0" marL="0" rtl="0" algn="l">
              <a:spcBef>
                <a:spcPts val="8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Concept</a:t>
            </a:r>
            <a:endParaRPr/>
          </a:p>
        </p:txBody>
      </p:sp>
      <p:sp>
        <p:nvSpPr>
          <p:cNvPr id="178" name="Google Shape;178;p21"/>
          <p:cNvSpPr txBox="1"/>
          <p:nvPr>
            <p:ph idx="1" type="body"/>
          </p:nvPr>
        </p:nvSpPr>
        <p:spPr>
          <a:xfrm>
            <a:off x="819150" y="1579975"/>
            <a:ext cx="7505700" cy="2448000"/>
          </a:xfrm>
          <a:prstGeom prst="rect">
            <a:avLst/>
          </a:prstGeom>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rgbClr val="000000"/>
              </a:buClr>
              <a:buSzPts val="1800"/>
              <a:buFont typeface="Noto Sans Symbols"/>
              <a:buChar char="●"/>
            </a:pPr>
            <a:r>
              <a:rPr lang="en" sz="1800">
                <a:solidFill>
                  <a:srgbClr val="000000"/>
                </a:solidFill>
              </a:rPr>
              <a:t>Ability to i</a:t>
            </a:r>
            <a:r>
              <a:rPr lang="en" sz="1800">
                <a:solidFill>
                  <a:srgbClr val="000000"/>
                </a:solidFill>
              </a:rPr>
              <a:t>dentify the pet dog breed in the video or image using image processing</a:t>
            </a:r>
            <a:endParaRPr sz="1800">
              <a:solidFill>
                <a:srgbClr val="000000"/>
              </a:solidFill>
            </a:endParaRPr>
          </a:p>
          <a:p>
            <a:pPr indent="-342900" lvl="0" marL="457200" rtl="0" algn="l">
              <a:lnSpc>
                <a:spcPct val="107916"/>
              </a:lnSpc>
              <a:spcBef>
                <a:spcPts val="0"/>
              </a:spcBef>
              <a:spcAft>
                <a:spcPts val="0"/>
              </a:spcAft>
              <a:buClr>
                <a:srgbClr val="000000"/>
              </a:buClr>
              <a:buSzPts val="1800"/>
              <a:buFont typeface="Noto Sans Symbols"/>
              <a:buChar char="●"/>
            </a:pPr>
            <a:r>
              <a:rPr lang="en" sz="1800">
                <a:solidFill>
                  <a:srgbClr val="000000"/>
                </a:solidFill>
              </a:rPr>
              <a:t>Ability to specify the special characteristics according to the dog breed as a help to identify the pet dog’s unusual behaviors for the walking and resting behavior analyzing components.</a:t>
            </a:r>
            <a:endParaRPr sz="1800">
              <a:solidFill>
                <a:srgbClr val="000000"/>
              </a:solidFill>
            </a:endParaRPr>
          </a:p>
          <a:p>
            <a:pPr indent="0" lvl="0" marL="0" rtl="0" algn="l">
              <a:spcBef>
                <a:spcPts val="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