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629" r:id="rId2"/>
    <p:sldId id="258" r:id="rId3"/>
    <p:sldId id="261" r:id="rId4"/>
    <p:sldId id="425" r:id="rId5"/>
    <p:sldId id="444" r:id="rId6"/>
    <p:sldId id="427" r:id="rId7"/>
    <p:sldId id="456" r:id="rId8"/>
    <p:sldId id="445" r:id="rId9"/>
    <p:sldId id="426" r:id="rId10"/>
    <p:sldId id="446" r:id="rId11"/>
    <p:sldId id="447" r:id="rId12"/>
    <p:sldId id="448" r:id="rId13"/>
    <p:sldId id="449" r:id="rId14"/>
    <p:sldId id="450" r:id="rId15"/>
    <p:sldId id="414" r:id="rId16"/>
    <p:sldId id="418" r:id="rId17"/>
    <p:sldId id="518" r:id="rId18"/>
    <p:sldId id="420" r:id="rId19"/>
    <p:sldId id="458" r:id="rId20"/>
    <p:sldId id="451" r:id="rId21"/>
    <p:sldId id="619" r:id="rId22"/>
    <p:sldId id="620" r:id="rId23"/>
    <p:sldId id="630" r:id="rId24"/>
    <p:sldId id="419" r:id="rId25"/>
    <p:sldId id="452" r:id="rId26"/>
    <p:sldId id="624" r:id="rId27"/>
    <p:sldId id="625" r:id="rId28"/>
    <p:sldId id="422" r:id="rId29"/>
    <p:sldId id="635" r:id="rId30"/>
    <p:sldId id="636" r:id="rId31"/>
    <p:sldId id="632" r:id="rId32"/>
    <p:sldId id="633" r:id="rId33"/>
    <p:sldId id="634" r:id="rId34"/>
    <p:sldId id="637" r:id="rId35"/>
    <p:sldId id="593" r:id="rId36"/>
    <p:sldId id="594" r:id="rId37"/>
    <p:sldId id="595" r:id="rId38"/>
    <p:sldId id="395" r:id="rId39"/>
    <p:sldId id="572" r:id="rId40"/>
    <p:sldId id="571" r:id="rId41"/>
    <p:sldId id="570" r:id="rId42"/>
    <p:sldId id="638" r:id="rId43"/>
    <p:sldId id="577" r:id="rId44"/>
    <p:sldId id="364" r:id="rId45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65B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676" autoAdjust="0"/>
  </p:normalViewPr>
  <p:slideViewPr>
    <p:cSldViewPr>
      <p:cViewPr varScale="1">
        <p:scale>
          <a:sx n="62" d="100"/>
          <a:sy n="62" d="100"/>
        </p:scale>
        <p:origin x="6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2F68-D149-4F65-8008-1E3D3CADDDF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4877E-8492-4EA7-B53E-69F6E2E9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7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FCC03-2DBF-4702-A046-10B0FA232255}" type="datetimeFigureOut">
              <a:rPr lang="en-IN" smtClean="0"/>
              <a:t>04-02-2020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AA17-A72A-4122-BB42-778D673C1D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3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0563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25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0563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7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itchFamily="34" charset="0"/>
              </a:rPr>
              <a:t>In linear regression, our learner consists of an explicit functional form f(x) : in other words, we define a family of functions parameterized by theta, and any particular value of theta defines a member of that family.</a:t>
            </a:r>
          </a:p>
          <a:p>
            <a:r>
              <a:rPr lang="en-US" altLang="en-US">
                <a:latin typeface="Arial" pitchFamily="34" charset="0"/>
              </a:rPr>
              <a:t>Learning then finds a good member within that family (good value of theta) using the training dataset 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59E4C-3333-4B79-A20C-14806B2CA16C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20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688-C9F5-4C68-A203-2750C9A1EB57}" type="datetime1">
              <a:rPr lang="en-IN" smtClean="0"/>
              <a:t>04-02-2020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B8C6-D231-4D17-9134-137772C9A816}" type="datetime1">
              <a:rPr lang="en-IN" smtClean="0"/>
              <a:t>04-02-2020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9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1982-5F13-4F79-A4C2-E22A295D2288}" type="datetime1">
              <a:rPr lang="en-IN" smtClean="0"/>
              <a:t>04-02-2020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3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1254-DAC8-4DD2-A0B4-A5FE880CCE7A}" type="datetime1">
              <a:rPr lang="en-IN" smtClean="0"/>
              <a:t>04-02-2020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10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591D-7820-4BC1-9AED-F2087DA1806B}" type="datetime1">
              <a:rPr lang="en-IN" smtClean="0"/>
              <a:t>04-02-2020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11F2-022A-417E-8E7F-EF0C91B2F296}" type="datetime1">
              <a:rPr lang="en-IN" smtClean="0"/>
              <a:t>04-02-2020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0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F0E0-C8FE-4454-B4DE-05D9F0D781E3}" type="datetime1">
              <a:rPr lang="en-IN" smtClean="0"/>
              <a:t>04-02-2020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3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701E-02F8-4F72-91BD-299712D32D83}" type="datetime1">
              <a:rPr lang="en-IN" smtClean="0"/>
              <a:t>04-02-2020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0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059-39EE-4831-BFB6-47179EF9B32E}" type="datetime1">
              <a:rPr lang="en-IN" smtClean="0"/>
              <a:t>04-02-2020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6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40A-A3B0-4A9C-ABAA-01FE20F022B4}" type="datetime1">
              <a:rPr lang="en-IN" smtClean="0"/>
              <a:t>04-02-2020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67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52BA-2874-4B58-B4CC-27CB9400B81A}" type="datetime1">
              <a:rPr lang="en-IN" smtClean="0"/>
              <a:t>04-02-2020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4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6E2F-AD12-4261-8C44-124320BFF535}" type="datetime1">
              <a:rPr lang="en-IN" smtClean="0"/>
              <a:t>04-02-2020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66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Mathematics required for the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Calculus (Differential equations)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Linear Algebra </a:t>
            </a:r>
          </a:p>
          <a:p>
            <a:r>
              <a:rPr lang="en-US" dirty="0"/>
              <a:t>Matrix operations</a:t>
            </a:r>
          </a:p>
          <a:p>
            <a:r>
              <a:rPr lang="en-US" dirty="0"/>
              <a:t>Cartesian geometry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Programming languages :</a:t>
            </a:r>
            <a:r>
              <a:rPr lang="en-US" dirty="0"/>
              <a:t> Octave (</a:t>
            </a:r>
            <a:r>
              <a:rPr lang="en-US" dirty="0" err="1"/>
              <a:t>Matlab</a:t>
            </a:r>
            <a:r>
              <a:rPr lang="en-US" dirty="0"/>
              <a:t> open source), Python</a:t>
            </a:r>
          </a:p>
          <a:p>
            <a:pPr marL="0" indent="0">
              <a:buNone/>
            </a:pPr>
            <a:r>
              <a:rPr lang="en-US" b="1" dirty="0"/>
              <a:t>Tools: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 (Anaconda Distribution), Octave, Azure ML Studio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90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Process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6" y="1844824"/>
            <a:ext cx="88519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36096" y="2132856"/>
            <a:ext cx="13681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200" b="1" dirty="0">
                <a:latin typeface="Aharoni" pitchFamily="2" charset="-79"/>
                <a:cs typeface="Aharoni" pitchFamily="2" charset="-79"/>
              </a:rPr>
              <a:t>Model Learning</a:t>
            </a:r>
            <a:endParaRPr lang="he-IL" sz="12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256" y="2062009"/>
            <a:ext cx="792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200" b="1" dirty="0">
                <a:latin typeface="Aharoni" pitchFamily="2" charset="-79"/>
                <a:cs typeface="Aharoni" pitchFamily="2" charset="-79"/>
              </a:rPr>
              <a:t>Model Testing</a:t>
            </a:r>
            <a:endParaRPr lang="he-IL" sz="12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3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Learning Process in our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6" y="1844824"/>
            <a:ext cx="88519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C:\Users\Administrator\AppData\Local\Microsoft\Windows\Temporary Internet Files\Content.IE5\TL91YHLD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851641"/>
            <a:ext cx="1210359" cy="121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6084004"/>
            <a:ext cx="17281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Email Server</a:t>
            </a:r>
            <a:endParaRPr lang="he-IL" dirty="0"/>
          </a:p>
        </p:txBody>
      </p:sp>
      <p:sp>
        <p:nvSpPr>
          <p:cNvPr id="6" name="Up-Down Arrow 5"/>
          <p:cNvSpPr/>
          <p:nvPr/>
        </p:nvSpPr>
        <p:spPr>
          <a:xfrm>
            <a:off x="2267744" y="3573016"/>
            <a:ext cx="360040" cy="11477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3200629" y="4815799"/>
            <a:ext cx="2520280" cy="1569660"/>
          </a:xfrm>
          <a:prstGeom prst="rect">
            <a:avLst/>
          </a:prstGeom>
          <a:noFill/>
          <a:ln>
            <a:solidFill>
              <a:schemeClr val="tx2">
                <a:satMod val="15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● Number of recipients </a:t>
            </a:r>
          </a:p>
          <a:p>
            <a:pPr algn="l" rtl="0"/>
            <a:r>
              <a:rPr lang="en-US" sz="1600" dirty="0"/>
              <a:t>● Size of message</a:t>
            </a:r>
          </a:p>
          <a:p>
            <a:pPr algn="l" rtl="0"/>
            <a:r>
              <a:rPr lang="en-US" sz="1600" dirty="0"/>
              <a:t>● Number of attachments</a:t>
            </a:r>
          </a:p>
          <a:p>
            <a:pPr algn="l" rtl="0"/>
            <a:r>
              <a:rPr lang="en-US" sz="1600" dirty="0"/>
              <a:t>● Number of "</a:t>
            </a:r>
            <a:r>
              <a:rPr lang="en-US" sz="1600" dirty="0" err="1"/>
              <a:t>re's</a:t>
            </a:r>
            <a:r>
              <a:rPr lang="en-US" sz="1600" dirty="0"/>
              <a:t>" in the subject line</a:t>
            </a:r>
          </a:p>
          <a:p>
            <a:pPr algn="l" rtl="0"/>
            <a:r>
              <a:rPr lang="en-US" sz="1600" dirty="0"/>
              <a:t>…</a:t>
            </a:r>
            <a:endParaRPr lang="he-IL" sz="1600" dirty="0"/>
          </a:p>
        </p:txBody>
      </p:sp>
      <p:sp>
        <p:nvSpPr>
          <p:cNvPr id="9" name="Up-Down Arrow 8"/>
          <p:cNvSpPr/>
          <p:nvPr/>
        </p:nvSpPr>
        <p:spPr>
          <a:xfrm>
            <a:off x="3563888" y="3573016"/>
            <a:ext cx="360040" cy="11477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5436096" y="2132856"/>
            <a:ext cx="13681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200" b="1" dirty="0">
                <a:latin typeface="Aharoni" pitchFamily="2" charset="-79"/>
                <a:cs typeface="Aharoni" pitchFamily="2" charset="-79"/>
              </a:rPr>
              <a:t>Model Learning</a:t>
            </a:r>
            <a:endParaRPr lang="he-IL" sz="12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2062009"/>
            <a:ext cx="792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200" b="1" dirty="0">
                <a:latin typeface="Aharoni" pitchFamily="2" charset="-79"/>
                <a:cs typeface="Aharoni" pitchFamily="2" charset="-79"/>
              </a:rPr>
              <a:t>Model Testing</a:t>
            </a:r>
            <a:endParaRPr lang="he-IL" sz="12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22137"/>
              </p:ext>
            </p:extLst>
          </p:nvPr>
        </p:nvGraphicFramePr>
        <p:xfrm>
          <a:off x="1547664" y="2492896"/>
          <a:ext cx="6096000" cy="3510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Type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Customer</a:t>
                      </a:r>
                      <a:r>
                        <a:rPr lang="en-US" baseline="0" dirty="0"/>
                        <a:t> Type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Country (IP)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Email Length (K)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Number of new Recipients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Gold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Germany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Silver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Germany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Spam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Bronze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Nigeria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Spam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Bronze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Russia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Bronze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Germany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Silver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USA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Spam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Silver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USA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6948264" y="1794163"/>
            <a:ext cx="288032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3099792" y="1475492"/>
            <a:ext cx="17281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Input Attributes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1336992"/>
            <a:ext cx="1368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Target Attribute</a:t>
            </a:r>
            <a:endParaRPr lang="he-IL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3707904" y="-91008"/>
            <a:ext cx="576064" cy="47525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99839"/>
            <a:ext cx="432048" cy="38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59879"/>
            <a:ext cx="432048" cy="38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432048" cy="38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22768"/>
            <a:ext cx="432048" cy="38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12007"/>
            <a:ext cx="432048" cy="38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85695"/>
            <a:ext cx="432048" cy="38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704095"/>
            <a:ext cx="432048" cy="38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 rot="16200000">
            <a:off x="-293186" y="4468470"/>
            <a:ext cx="12961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Instances</a:t>
            </a:r>
            <a:endParaRPr lang="he-IL" dirty="0"/>
          </a:p>
        </p:txBody>
      </p:sp>
      <p:sp>
        <p:nvSpPr>
          <p:cNvPr id="19" name="Left Brace 18"/>
          <p:cNvSpPr/>
          <p:nvPr/>
        </p:nvSpPr>
        <p:spPr>
          <a:xfrm>
            <a:off x="539552" y="3399838"/>
            <a:ext cx="576064" cy="26214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2267744" y="6381328"/>
            <a:ext cx="1008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Numeric</a:t>
            </a:r>
            <a:endParaRPr lang="he-IL" dirty="0"/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H="1" flipV="1">
            <a:off x="2267744" y="6021287"/>
            <a:ext cx="504056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2771800" y="6093296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10316" y="6381328"/>
            <a:ext cx="1008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Nominal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5292080" y="6427781"/>
            <a:ext cx="10081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Ordinal</a:t>
            </a:r>
          </a:p>
          <a:p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4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8" grpId="0"/>
      <p:bldP spid="19" grpId="0" animBg="1"/>
      <p:bldP spid="20" grpId="0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Model Learning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5438"/>
            <a:ext cx="8229600" cy="1257003"/>
          </a:xfrm>
        </p:spPr>
        <p:txBody>
          <a:bodyPr>
            <a:normAutofit/>
          </a:bodyPr>
          <a:lstStyle/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467544" y="2636912"/>
            <a:ext cx="1512168" cy="17281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5496" y="4650758"/>
            <a:ext cx="23762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Training Set</a:t>
            </a:r>
            <a:endParaRPr lang="he-IL" dirty="0"/>
          </a:p>
        </p:txBody>
      </p:sp>
      <p:sp>
        <p:nvSpPr>
          <p:cNvPr id="6" name="Right Arrow 5"/>
          <p:cNvSpPr/>
          <p:nvPr/>
        </p:nvSpPr>
        <p:spPr>
          <a:xfrm>
            <a:off x="2123728" y="3180892"/>
            <a:ext cx="151216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34" descr="training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2755276"/>
            <a:ext cx="172819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7" descr="Bayes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791492"/>
            <a:ext cx="1224136" cy="171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4507041"/>
            <a:ext cx="23762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Learner</a:t>
            </a:r>
          </a:p>
          <a:p>
            <a:pPr algn="ctr" rtl="0"/>
            <a:r>
              <a:rPr lang="en-US" dirty="0"/>
              <a:t>Inducer</a:t>
            </a:r>
          </a:p>
          <a:p>
            <a:pPr algn="ctr" rtl="0"/>
            <a:r>
              <a:rPr lang="en-US" dirty="0"/>
              <a:t>Induction Algorithm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4545883"/>
            <a:ext cx="23762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Classifier</a:t>
            </a:r>
          </a:p>
          <a:p>
            <a:pPr algn="ctr" rtl="0"/>
            <a:r>
              <a:rPr lang="en-US" dirty="0"/>
              <a:t>Classification Model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652120" y="3140968"/>
            <a:ext cx="151216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4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Model Testing</a:t>
            </a:r>
            <a:endParaRPr lang="he-IL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467544" y="2668996"/>
            <a:ext cx="1512168" cy="17281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5496" y="4509120"/>
            <a:ext cx="23762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Training Set</a:t>
            </a:r>
            <a:endParaRPr lang="he-IL" dirty="0"/>
          </a:p>
        </p:txBody>
      </p:sp>
      <p:sp>
        <p:nvSpPr>
          <p:cNvPr id="6" name="Right Arrow 5"/>
          <p:cNvSpPr/>
          <p:nvPr/>
        </p:nvSpPr>
        <p:spPr>
          <a:xfrm>
            <a:off x="2123728" y="3212976"/>
            <a:ext cx="151216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34" descr="training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2787360"/>
            <a:ext cx="172819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7" descr="Bayes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823576"/>
            <a:ext cx="1224136" cy="171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4539125"/>
            <a:ext cx="23762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Learner</a:t>
            </a:r>
          </a:p>
          <a:p>
            <a:pPr algn="ctr" rtl="0"/>
            <a:r>
              <a:rPr lang="en-US" dirty="0"/>
              <a:t>Inducer</a:t>
            </a:r>
          </a:p>
          <a:p>
            <a:pPr algn="ctr" rtl="0"/>
            <a:r>
              <a:rPr lang="en-US" dirty="0"/>
              <a:t>Induction Algorithm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4942909"/>
            <a:ext cx="23762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Classifier</a:t>
            </a:r>
          </a:p>
          <a:p>
            <a:pPr algn="ctr" rtl="0"/>
            <a:r>
              <a:rPr lang="en-US" dirty="0"/>
              <a:t>Classification Model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652120" y="3173052"/>
            <a:ext cx="151216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340768"/>
            <a:ext cx="11525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04" y="3289750"/>
            <a:ext cx="813792" cy="78319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902" y="5749745"/>
            <a:ext cx="960026" cy="113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2775"/>
            <a:ext cx="11525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73" y="5749744"/>
            <a:ext cx="1046411" cy="113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9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36615 0.0050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16" y="25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-0.35035 -0.005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1 L -0.11806 0.28334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018 L 0.11024 0.57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6" grpId="0" animBg="1"/>
      <p:bldP spid="6" grpId="1" animBg="1"/>
      <p:bldP spid="9" grpId="0"/>
      <p:bldP spid="9" grpId="1"/>
      <p:bldP spid="10" grpId="0"/>
      <p:bldP spid="10" grpId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Workflow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0431"/>
            <a:ext cx="8229600" cy="42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60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64770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Supervised Learning </a:t>
            </a:r>
          </a:p>
          <a:p>
            <a:pPr>
              <a:lnSpc>
                <a:spcPct val="150000"/>
              </a:lnSpc>
            </a:pPr>
            <a:r>
              <a:rPr lang="en-US" dirty="0"/>
              <a:t>Unsupervised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Reinforcement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Semi-Supervised Learning </a:t>
            </a:r>
          </a:p>
          <a:p>
            <a:pPr>
              <a:lnSpc>
                <a:spcPct val="150000"/>
              </a:lnSpc>
            </a:pPr>
            <a:r>
              <a:rPr lang="en-US" dirty="0"/>
              <a:t>Bayesian learning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3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Use-Cases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/>
              <a:t>Spam Email Detection (Classification)</a:t>
            </a:r>
          </a:p>
          <a:p>
            <a:r>
              <a:rPr lang="en-US" dirty="0"/>
              <a:t>Image Search (Similarity/Classification)</a:t>
            </a:r>
          </a:p>
          <a:p>
            <a:r>
              <a:rPr lang="en-US" dirty="0"/>
              <a:t>Clustering (</a:t>
            </a:r>
            <a:r>
              <a:rPr lang="en-US" dirty="0" err="1"/>
              <a:t>KMeans</a:t>
            </a:r>
            <a:r>
              <a:rPr lang="en-US" dirty="0"/>
              <a:t>) : Amazon Recommendations</a:t>
            </a:r>
          </a:p>
          <a:p>
            <a:r>
              <a:rPr lang="en-US" dirty="0"/>
              <a:t>Autonomous driving/flying : Reinforcement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3800" y="6063734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continued…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0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Supervised Learning (Classification)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correct classes (labels) of the training data are known</a:t>
            </a:r>
          </a:p>
        </p:txBody>
      </p:sp>
      <p:pic>
        <p:nvPicPr>
          <p:cNvPr id="11266" name="Picture 2" descr="http://us.hudson.com/portals/US/images/blogs/legal/wp/2011/09/Supervised-Learn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28192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Credit: </a:t>
            </a:r>
            <a:r>
              <a:rPr lang="en-US" sz="1200" dirty="0">
                <a:hlinkClick r:id="rId3"/>
              </a:rPr>
              <a:t>http://us.hudson.com/legal/blog/postid/513/predictive-analytics-artificial-intelligence-science-fiction-e-discovery-truth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6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Supervised learning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64770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Bank may have borrower details (age, income, gender, etc.) of the past </a:t>
            </a:r>
            <a:r>
              <a:rPr lang="en-US" b="1" dirty="0"/>
              <a:t>(features)</a:t>
            </a:r>
          </a:p>
          <a:p>
            <a:pPr>
              <a:lnSpc>
                <a:spcPct val="150000"/>
              </a:lnSpc>
            </a:pPr>
            <a:r>
              <a:rPr lang="en-US" dirty="0"/>
              <a:t>Also it may have details of the borrowers who defaulted in the past </a:t>
            </a:r>
            <a:r>
              <a:rPr lang="en-US" b="1" dirty="0"/>
              <a:t>(labels)</a:t>
            </a:r>
          </a:p>
          <a:p>
            <a:pPr>
              <a:lnSpc>
                <a:spcPct val="150000"/>
              </a:lnSpc>
            </a:pPr>
            <a:r>
              <a:rPr lang="en-US" dirty="0"/>
              <a:t>Based on the above, can train a classifier to learn the patterns of borrowers who are likely to default on their payments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0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666" y="609600"/>
            <a:ext cx="7704856" cy="3124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Learning – An Introduction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sz="800" dirty="0">
                <a:solidFill>
                  <a:schemeClr val="accent2"/>
                </a:solidFill>
              </a:rPr>
            </a:br>
            <a:br>
              <a:rPr lang="en-US" sz="2200" dirty="0">
                <a:latin typeface="+mn-lt"/>
              </a:rPr>
            </a:br>
            <a:endParaRPr lang="en-IN" sz="3100" dirty="0">
              <a:latin typeface="+mn-lt"/>
            </a:endParaRPr>
          </a:p>
        </p:txBody>
      </p:sp>
      <p:sp>
        <p:nvSpPr>
          <p:cNvPr id="4" name="AutoShape 2" descr="data:image/jpeg;base64,/9j/4AAQSkZJRgABAQAAAQABAAD/2wCEAAkGBhQSERUUEhQVFBQUFRgYFRgWFRcUFRgVFxYVFRUUGBQXGyceFxkjGhQUHy8gJScqLCwsFR4xNTAqNSYrLCkBCQoKDgwOGg8PGiwkHCUtKiwsLywuLDQqLywsLC8sLywvLCksLDQsKjQsLC8sLCw1LCwsLCwpLC8sLCksLCksLP/AABEIAJ8BPAMBIgACEQEDEQH/xAAcAAABBAMBAAAAAAAAAAAAAAAABAUGBwIDCAH/xABNEAABAwICBgYECwQHBwUAAAABAAIDBBEFEgYhMUFRcQcTImGBkTKhscEUIzVCUnJ0krPR8DRiguEVM3OTorLSQ1NUg6PT8QgXGGTi/8QAGgEBAAIDAQAAAAAAAAAAAAAAAAEDAgQFBv/EADMRAAICAAUABwYGAwEAAAAAAAABAgMEERIhMQUTQVFhofAicYGRsdEUIzJCUuEkwfFi/9oADAMBAAIRAxEAPwC8UIQgBCEIAQhCAEIQgBCEIAQhCAEIQgBCEIAQhCAEIQgBCEIAQhaqmqbG0ue4NaN59nee5Q2luyUm9kbUmxHEWQRl8hs0atQJJJ2AALbTzB7WuF7OAIvtsRcKOaeS/FRs+k+/g1p97gqrrNFbmi6irrLVBjfiHSE7ZDEB+9Ibn7rT71HqvSiqk2zOaODLM9bbH1rQYkswTCuunYwjVe7vqt1nz2eK4f4i22WWfJ6WNGHpi5aVt8fqTvRSidHTMzlznv7bi4lxu7YLng3KPNK8axIU8D5T80ahxcdTR4khLVA+kLE8z2wNOpnaf9YjsjwBJ/iXZtmqKvJHAoreJv37Xm/d62IK+Z+YuzOzOJJIJBJJuTq70sptJ6uL0Z5OTndYPJ91odGtT41xo2tcM9Y4QkspJMl+BdItS+RkT4mzF5AGT4t3M7W6hcnZqCsdRLQTRfqGddIPjZBqB2sYddu5x1E+A4qWrt0a9OczymOlU7Mqlkl5ghQTH+krqagMhY2SNlxIbkFzt4Y4ahbiQbm/C6lGB6RQ1bM0Lr29Jp1PaeDm+/YeKzjZGTyTKrMLbXBTktn63HNCEKw1gQhCAEIQgBCEIAQhCAEIQgBCEIAQhCAEIQgBCEIAQhCAEIQgBCEIBJiWJNhZmd4DeTwH5qDYnXvndmednotGxvLv7056SAmd1ySAG27hYbPG6b6enu9o4uA8yAuDi75WTdfYnkdvC1Rrip9rJ7TR5WNbwaB5Cyiemj7ysb9Fl/vH/wDIUwUJ0gdmqH91h5AX9d1vY96acvE08DvbqGExKWaE4dZr5SNbuy3kNbvM2+6o+2AkgAXJNhzOxWDQ0ojjawfNFuZ3nxNytPo+vVZqfYbuPuyr0LtPayqEcbnu2NBP8uZ2eKqmrkMj3Pd6TiSeZU10yrtTYhv7TuXzR53PgFEHRJj7dU9C4X1M+jq9ENb5f0G98SkOhmjXWv66QfFsPZB+c8e4e23ek2FYO6eUMGobXHg3eee4KyaambGxrGCzWiwHcpwWH1vXLhGePxnVx6uPL8kbVDNO9KuraYIT8Y4dtw+Y0/NB+kR5DmE76U6RCmjs2xleOyNth9Mjhw4nxVWT3cSXEkkkknWSTrJJ4rbxWJ0+xHntNbo7B631s+Ozx/obXxr2irZIJBJE4se3YR7CNhB4Fb3xpO9i0YTPSbNZMt3RDTNlY3K6zJ2jtM3OH02X2ju2jyJkirjQnQJ4eyonLo8pzRsBLXk8Xna0fu7Tv1ajY67NTk45yPHY2FULWqnt9AQhCtNMEIUWxnpKoaWp+DTSObJ2L2Y4tbntbM4Cw1EE8AUBKUIQgBCEIAQhCAEIQgBCRYzjMVJC6ed2SNlszsrnWzODR2Wgk63DcssKxWOphZNC7NHILtNi24uRscARrB2hAK0IQgBCEIAQhCAEIQgBYxyBwuDcHYkWM1eSOw2u1DlvP64owN94QOBI9d/eqOuXW9V4ZlvV+xr8Ro0ji+NB4sHtcEkwyG80f1gfLX7k6aRR9ph7iPI/zSfBY/jm9wJ9RHvXGtj/AJWXijown+R8CSqDVJzPc76TifMkqZ1kmWNx4NPs1KIZFsdJS3jH3lOC2zYq0eos0uY7GC/jsHvPgpTJIGgk6gBc8gkOCUuSIHe7WeW71e1J9I6qzAwbXaz9UfmfYVsU5YfD6nzz9iu19ddl8CLV0xke552uN+Q3DwFkmbTlxAAuSbAcSUsdGpDo7hOUda4do+iOAO/mfZzXJpqlfZl8zqWXKmGfyFuC4UII8u1x1vPE8OQ/W1ZYvirYIy92s7Gt3uPDlxKU1VS2Npc42A/Vh3qAYvXuneXO1DY0bgOHPiV2MRdHDwUIc9n3Obh6XiLNU+O37DTX1DpXue83c46/cBwASCSNOUkazw/B5J35YxzJ9Fo4k+5cNapS23bPSKcYR32SGaKjdI4MY0uc42AGslWFovoOyC0k1nzbQNrWcuLu/wAuJd8D0ejpm9ntPI7TztPcOA7vanQldvDYXR7U+Th4zpGVvsV7R83/AECadINJ4aNl5XXcR2WN1vdyG4d51Jh0m6QGx3jprPfsMm1jfq/TPq57FWdbO6Rxe9xc52slxuSrLMVFbR3ZlhOjJWe1bsu7tf2L6o6tssbZGHMx7Q5p7jrW5V50V47qfSvOy74uV+23zId/E5WGtiueuOZz8TQ6LXB/D3CHG8WZS08s8noRMLjxNhqaO8mwHeQuem6Kz19FWYo8kvEuYN3OaLmoI/daHNt3RuCmfT1pRZsdEw+laWbkCREw83Au/gbxWOCdMeHU1JHTNgqCyOPIbth7Vx23Edb84lxP1isygl3RNpR8MoGB5vNT2ikvtNh8W882218WuT3pfpEKGkkqSzrBHk7Idlvne1npWNrZr7Nyozoy0pjo8UswuFLUOMXbtdrS74hzrEjM0kNJvse4q2emD5HqOcP48SAYKjpmklaPgFBNUZWNdM6zy2NxaC6PsMJNr2zG17agRrUj0A6RosTa9uQxTxgF8ZdmBaTbOx1hcX1HUCCRxBPvRQxowmlygC7XF1ra3Z3ZibfO4qFaO5TpVUmn/qwJOsy7L9XGJP8Arbe9ASvS3pBnpqk01LQS1MgY15cL5Mrr2IyNcbXaRry6wUg0d6V5H1jKSupHUskmphu7ab5QWvaDYkEBwJ16uXuOdI1TJWvocLp2TSxX62SU2Y0tsHWGZuppIbcnWdQB2mG40a7+m8O/pDqRL1kGTqb5cnXnbfffMgLd0u0thw6nM01zc5WMbbM95BIaL6hqBJJ2AcgYE3per8nX/wBFSGmtmDgZPR+ln6q1u+1u9JunKxqsObJ/Ulz83CxkgD7/AMPtVvtaALAWA1C2qw4IQQjpVqRJgkzxseIHDk6aEj2qHaL9Jk0NBBBR0MtSYI7TPyvyNdmc7KOra6+ojWSOR2qbdL4tg9RbjD+PElHRYwDCaWwAvGSbC2svfc80JPOj7pBZicb+x1UsVs7M2YWdfK9rrC4JBGzVbkTq016R2UUjKeGJ1TVSWLYmEiwN8uYgE3NjZoF7C5sLXifRs0Nx7E2t1C82obP2kfmU1U7at+kdZ8GNOKhvWZfhIcW9WBE0ZcovmyZf4cyAluD9K0gqmU2I0jqN0pAjeSS0lxs0EOA1E6swJsTrttVjKpdLNA8YxFsYqJKAdUXFhjMzCC4AHWWHVqb5BWvEDlGbbYX570IM0IQgBCEIBixsEyC+zLq9/wCuSU4Eey4d9/MfyW7FoLsvvafUdvuSbBzZxHEew/zXHydeM37f9r7m7mpU5dxnjrLhp7z67fktGCR9sng32kJbi7ewPre4rVgzfSPL3pOP+avn5EKX5Juxd3xRHEgeu/uTHT0ud4bxOvlv9SeMZdqaO8ny1e9YYPBtd4D2n3LHER67FKHYsvuTXLRVmOeoDgAopXzdY8u47OQ2frvT9i09mWG12rw3/l4pmgpC9waP/A4qcfY5TVUfTJwy0pzZ7hOGdY67vQbt7zwUlc4AXOoBYQQhjQ0bB+rpkxrEc3Yb6I2nieHJbMVHB1Zvn6v7FbcsRPwG7G8SMzrD0G7BxP0imh7EtcxO2F6O5rOlFhubvPPgO5cmMbMRPvZ1NcKIeA0YTo86c3PZj3u3nubx57PYppR0TImBjBYD1niTvK3NaALAWA2AJnxnSRsN2ss+Th81v1j7vYuzXVXhY6pPfvOdZbbipaVx3DhiGJRwszSOsN3EngBvKrvSPSuSouxt44vog63fWPu2c1pxCrfK7NI4uPqA4Abgm6Vi51+MlZtHZHYweChV7Ut5eSG6RiTSNS+Rq0spXPcGsa5zjsDQSfIKmDOtnkasIxE09RHMPmOBPe3Y8eLS4K+GPBAI1gi4PduKrHCejGWSxncIm/RFnSf6W+vkrJoqQRRsjaSQxoaC43NmgAXO86l2cNGUU9SPO9K21WSjoebXJBcB6OphisuIVkkUhdmMbGZjlJsxl8zRqbH2Rzup78Gb9FvkFsQts4xAekvozOI9U+B0cUsd2uLgQHRnWB2QTcO2fXcsOkaGVmj8jalzXzNbA2R7b5XOE8Qz9oA3NgT3kqwVjJEHCzgCDuIuPIoCmtEejWaeghmpcQmpROy8rGlxY513NLhke22oDbfnuU90F6PYcMY7I4yyyWzyOABIGxrWj0W77XJJ2k2FpRHGGizQABsAFh5BZICq67o+xGmxGarw2WG1QXFwl2jO4Pc0jKQRn1ggg7ueuu6L8SnqaeqmrY3TseC4iPsxNYc7OqbYCTtXuCG7Rt1q2EICL6eaDsxKmEbnZJYzmiktcB1rODm72uG0dwO6yhlNojpC1nwcVsTYgMofnzODdgAf1PWesc1baEBF9KNFJKnCzRMe3PkhbnfmseqdG4k2ubnIfNLtDsEdSUUNO9zXOiZlJbfKTmJ1XF96ekICD6K6CS0uJ1dW+SNzKgyZWtzZhnlEgzXFtgtqK0ac9Gr6mobWUU3werba5JIa/KLNdmaCWuy9nYQRYEKfoQFWHR7SKUZJK2GJp1FzMofbiDHCHX8QrSaLAL1CAEIQgBaqmXK0nhb2hbUnroyWED9WVdzark485MyjyszaQHN7iPUU1UTcsoB7x7Usw2W7cvD2LXVsyyNdxI9X8lzr5KyFd67Gs/XvLo+y3A34i28Z8PateFNs08/cFvqxdjuSxoG2YOZ9qvlH/LT/APP+zBP8vLxEWKG7wOA9v6CcKaLK0Dz570kazNMTuB9moetKK6bK3vOoe9VUtRlZfLvaXwMpbpQQ11sud5tyCc6GkyN/eO38low6k+cfD81urqvINXpHZ3d6ww8FBPE28v1/wynLP8uInxSusMjdp2ngOHNMghJNgLk7AEtip3PNhr4n3kp4pKJsY1azvP62Ba8a7MZPW9ol2uNMclyJMOwYMs5+t27gPzPenCWUNBLiABvK0VuItjGvW7cB7+CjdbWOkN3HkNw8Fu2X1YWOiC39clcK53PVLg3YtpA512x3a3efnH8h61HZGpc9q2U2CyS+i2w+k7UP5+C5Mp2Xy33Z1a9FMe5DJI1Y02FyTG0bC7lsHNx1BTii0Sjbrk+MPDY3y3+Ke44w0WaAANgAsB4BbtXR8nvN5FVnSUY7VrP6ENw7o9G2d9/3GavN51+QHNSqhwyKFuWJjWDfYazzO0+KUPeALkgAbSdQ80w4npvTxXDXGV3BmsffOryuujGFNC7vqaMrMRinlu/BcEgQqvxbpDqJLiPLC3u7T/vOFvIBRaTEJHEl73OcTrLnFx8yq3jIft3NuvomySzm0vMvlCYtL9MIcOg62Y3J1Rxt9OR3AcAN7tg5kA0FpP0n1taSDKYYjsihJY23Bzh2n+Jt3Bbpxzoqv0hpoDaaohiPB8rGHycbpsPSNhoP7bT/AN4D61y4i6E5HVlPptQv9CspieHXx38i5O0M7Xi7HBw4tII8wuPVspqp8ZzRvdG7ixxYfNpBQZHYSFT3QjpRVVE80c88krGRBzRIc5Ds4F857Wy+9XChAIQhACEIQAhCEAIQhACFyvpFjdQKupAnnAFRMABNIAAJXgAAO1BN4x6p/wCIn/vpP9SE5HXCEyaESF2HUbnEucaaIkkkkkxtuSTrJTzJextt3KG8lmQJJI+reHD0Tt7r/q63Vkd2Hu1rJrg9vPaOBXsOyx3auY3FacaotSiv0y3Xg/W5Zqez7UDtbObfcvKYWYOX81lGywtw1eG5eFnZt3W9ytSeam+dJj4GqiZqJ3uN1rezrH/utSl+oWG3YF4AGN7h61S6VpjW/wBK3fj65Zlq3z7QnmDG38gm6KmdIbnZvPuCVNpy85n7NwW+WYMGvwAVc4de9dm0Fwu/xZknp2jyZRxhgsNQH6uU31mKbmef5LXPO6Q2GzgPes4cJJ9I27hrKqnfZd7GHW3f64+pnGMY7zGqQE95PiSt8GCPft7I79vkn2Glaz0R47/NE1S1npOA9vklfR8YrVa/t8zN4lvaCE1Lg0bNdsx4u1+Q2BLkz1WkIHoNv3nUPLb7Ey1uJyP9JxtwGoerb4q14uilaa1n7vuI4ey15yZJKzGoovScCeDe0fVs8VHsQ0zfsiYG97tZ8hqHrTRIEllC0rMdbPjZHRpwVUd5bmnEK+SU3ke53cTqHJuwJqlanCUJHKFp6m3mzsVpJZIQShZ0mHGQEgbDb1A+9EgVg6A4MDSl0jTd0riLi2oNa3f3tK3sPDrJZGGKxHUV6ilekzSR1ZiErr3jicYohuDWEguH1nBzr8COCiq9eTc323N+d9a8XdPHkx0N6LqrEGda0thhuQJJLnMQbHIwa3AG4uSBcEX1FTIf+nrVrrdf2fV+KpZ0U6T089BBCx7RNDGGPjJAfduovDfnNd6Vxx161N0IKNrf/T/UD+qqYZO57HxesZ1EcZ6NcQpgTJTPc0fOitM23E5LuA5gLqBCDMofoCktXzt405/wyx/6lfCRjB4RN14iYJspaZA0B5abEtLhrcOyNvBLEIBC8e8AEk2A1knUAN5uqx0r6coICY6Nnwh41GQnLCD3Ea5PCw4EoCz0Lm3EOmLE5SbTtiB3RRsAHi8Od603t6ScSBv8Mm/wkeRbZCcjqJC53wvpsxCI/GOjnbvEkYafB0eWx5gq0dDelilryI3XgnOyN5Ba88I5NQce4gHuKEE3QhCA5K0k/bKn7TN+K9NwTjpJ+2VP2mb8V6bghkdU6B/JlF9lh/Dan1MWgfyZRfZYfw2rVp7pQ7D6N1QxjZC17G5XEtHbcG3uB3oYj+Y9dxt396zVIf8AyCn/AOEi/vX/AOlT7o909/pCmmmlYyHqZC11nktDAxr85c61trvJQopcEkxQqR0y6cZXPdHh9mRg265zQ57+9jHamt5gk/uqIU/SjibHZhVyHuc2NzfultvJSMjp2ywMdzc7tg9/NQXov6Q5MSbIyaENfCGl0jP6t2YkAZSbtd2SbaxqOzYp44X2rGUUwaZJydTBc8dw8VrbQ3N3m5W90wGwE8h+gtL3yHYMvO11pWKDec85PuS29e9liz7NjeA1o3AeSTTYm0bO16h5rWaBx9Jw9ZWQwob3Hw1LCVmJltXDSvHIlKC/U8xFPiTzvyju/NIJU/twxnAnmT7ltbSMGxrfILXeBvsedki+N8I8IinVk7ATyF16MKldsY7xFvapeAvVbHo2P7pE/jGuERJujEztuVvN35ArYzQsn0pR4Nv6yfcpO6QDaQOZstD8TiG2Rg/jb+auWCojz5sj8Xe/0+SGePQmH5xe7xAHqF/WlkWi1M3/AGLT9a7/APMSspNJKdu2Vvhd3sCSTaa0zfnOdyY732WaWGh/HyJzxc/5eY8QUUbPQY1v1WhvsC3JjwrS6OolEcbJL2JJIaGgDee0TtIHinxbMJRks48GtbCcJZT5OXukXR00eITR2sx7jLEdxjkJcAPqnM3+FRpdRab6Dw4lCGSdiRlzFIBcsJ2gj5zTYXb3DYQCqC0k6O62iJ62Fz4xsliBkjI4kgXZ/EAsysjQNjcbRs7k/wCHafV8Furq5gBsDn9a37smYKPgr1CSxsM6da6O3WthnG+7TG/7zDlH3VP9G+mqiqSGTZqWQ7OsIMRPASjUP4g1c9IQg7Fa6+sawvVRnQzp8+OZtDO4uik1QEn+rk2iMH6DtYA3G1tpVy47iXwemmnOvqonyc8jS4DxtZCCnOmbT90krqGB1oo9U5B9N+3qr/QbvG91x83XVSymlc9xc43c4lzidpcTdx8SSURRFzg1ou5xAaOJJsB5lDIVYXg81S/q6eJ8r9tmNLrDiTsaO82CkM3RRibW5jSOI4Nkhc77rXkq/dD9FY6ClZDGBmsDK+2uSS3acTwvsG4WCfEIzOPaindG4ska5j2mzmuBa4HgWnWCtYK6B6Z9EWT0bqprQJ6YZi4DW6K/ba7iACXDhY8SufkB0D0QafOrYnU9Q7NUQtBDjtki2Zjxc02BO+7TtJVirlnQDGDTYjTSA2Blax/1JD1br8s1+bQupkByVpJ+2VP2mb8V6bgnHST9sqftM34r03BCTqnQP5MovssP4bVH+m35Jk/tYfxApBoH8mUX2WH8Nqj/AE2/JMn9rD+IEMTnZO1HpHJFRzUrCQ2okY6Qg7WsDrs5ElhP1Lb00p30S0fNdWRUwfk6wm7rXs1rHPdYbzZpA7yEMhnJRddV6O6F0lCwNghaDbXI4B0rjxdIRfwFgNwCxx3Qikq3MfNC3PG9rw9oDXHK4OyOIHbYbWIPHVY60IzG/ou0Y+BYfG1wtLL8bLxDnAZWH6rQ0cweKlyEIQYOltuPgFpdWgfNd5WW10ttoPhrC8bVNO/z1LUnPfJTSfivuZpeAmOJ/u+ta3YodwHrThqPA+tYOpWH5o8lVKrEvizyMlKC5Q2PxR/cPD+a0vxKT6XqH5J1dhzDu9ZWl2DsO9w8R+S1pYfF/wAvNl8bKu1DLJXyfTd529iSSzuO1zjzJKfZNH77H+Yv70lk0cfuc087j81ryw2J7U38TZhdUMEqSyJ9m0dm3Bp5OHvskE+Bzj/Zu8LH2FUOixcxfyN2F1b/AHL5jLKkcqdKmgkb6UbxzY4e5KdG8BNRLd4+LYbu7zuZ+fdzCiFcpSUUtzc62MIubeyJBoPg3VQ9Y4duWx5MHojxuT4jgpKgBC9LXWq4qKPLXWu2bm+0EKnqfptkpqmaCsh6xsU0kYkis2TKyRzRdh7LjYDYWqc4N0l4fU2yVLGOPzJT1Lr8O3YHwJVhUL8V0Oo6m5npoXk/OLAH/fFnetRTE+gygkuYjNAd2WTO3ykDj6wrCZIHC4IIOwjWPNZIDnPTfolnw+MzNe2eAEZnBpY9lyAC5lyMtyBcHfsCgq6P6WNJYIMPnhe9plnjMbI7gvObUXlu0NAubngBtK5wQk20lUYpGSNNnRua9p72EOHrAXS/SVJfCKst3w38CW39V1zLHCXkNGsuIaBxLtQHmV1hjmEdfRTU/wDvIHxi/EsLWnzsUDOTU76Hgf0hSZtnwqC/96xNL2EEhwsQbEHaCNRB8VlBOWOa9ps5jg5p4OaQQfMBCTsNCatF9Io66mjniIs8dpt7ljx6cbu8HzFjsITqhiNOloHwCqvs+DTX5dU+65OXRPTHpSymoHwBw66pbka0bRGdUjzwGW7ebu4rndCUbKUnOy23M23O4suwQuVtBsJNTiFNEBcGZrnfUjPWP/wsI8V1UgZyVpJ+2VP2mb8V6bgnHST9sqftM34r03BCTqnQP5MovssP4bVH+m35Jk/tYfxApBoH8mUX2WH8Nqj/AE2/JMn9rD+IEMTnZTDoi+WKb/m/gSqHqYdEXyxTf838CVDI6WQhCGILw9y8c61uH6ssJbjWPEce/mq5zyT8Oe8lI8+EWNnavYfFeyU7XbvEL0Oa8cQkkkTo9bTq/W0LVsm1HOS1w8/7M0t9tmeS4cfmm/qPmkz5Hs2lw5pZFiQ+dq7xsSsEOG4jzC1lh6bfaolk/XxLNco/qQ0DFHjgeY/JbBjfFvkUonwtrtnZPds8k21OGPbsGYd35bVXNYuntbXzLYdVPkXNx2PfmHhf2LfHicR2Pb4m3tUXkWh5WMekbVyky78JB8E4a8HYb8l6q+LyNhI5Gyc8GFTKezI5rBtc7tDkA69yturH63p0vPwMJ4LStWpZeJLkLxo1cf13L1dI54IQhAcr6fR5cTrB/wDYkP3nF3vTCrv0z6FX1VTLUQ1DQ6V2YskYQAbAapGknd9FQev6GcSjvaKOQDfHMy3/AFC0oSQ2nq3x/wBW97PqOcz/ACkJU/SGqIsamoI4GeUjyzL2uwCeE2ljLSP3mH/K4pF1B4exCTBxubnWTtO88yhO2DaJ1VU7LBFnP142/wCZwViaNdAsjiHV0rWN2mOI5nnuMhFm+APMIBj6H9D3VVY2dzfiKZweSdjpRrjYOJBs88AB9ILohJcMwuKnibFAxscbBZrW7O88SSdZJ1k7UqQxKF6ZNBHQTurIW3gmdeW3+zlO0ng1513+kSN4VZrsOeBr2lr2hzXAhzXAFpB1EEHUR3Kp9K+ghjyX0EgjJ19VJcs/gkF3NHcQ7mEJKmwPSSpo3l9NM6In0rWLXW2ZmOBa7xCksvTNiZbbrmN/ebCzN6wR6kzY7oLWUZ+PiyjcRJG4HvFnX8wmUU7ju9YQkzr8QknkMkz3SSO2ueS5x4azu7ty0KW4D0W19WA5kbWMPz3yMDfJhc71K1tC+hyno3Nlnd8JmbrbdtomHcWsN8zh9J3MAFCBJ0M6BupozV1Dcs0zbRtIs5kRsbkbnPIBtuDRvJCs5CEIOStJP2yp+0zfivTcFamL9B9bLUTSNlpg2SWR4u+S9nvc4XtFtsUlHQJXf72l+/L/ANpCS39A/kyi+yw/htUf6bfkmT+1h/EClejWGup6OngeQXxQxscW3LSWNDSQSAbauCa+kTRqSvoXU8LmNe58bgZCQ2zXBx1taTu4IQcvqYdEXyxTf838CVPX/sJXf72l+/L/ANpP2gnRFV0VfDUSyU7mR57hj5C7tRPYLB0YG1w3oSW8hCEIMXsuCOKwgJtZ20b+K2oWDh7WonPbIRVEZYczdm/9cFvp6kO57wtpF0idhxBu11uH/lacoWUz1VLOL5X2LE1JZPkyqqC+tuo8Nx/JNnWOYdV2lPkWa3atfu2FYVNI1417dx3qu7Bqf5lW0vXyZlC3LaXAigxj6Y8R+SXxTtcLtIP69SaH4Q++q3O6yhwR4N8+U/u3J9yxotxSeUo5+RZOFTWaeQ51FGx/pNB79/ntTPWaNb43eDvzH5J7iYQLElx4mw9izW7Zh67d5LfzKYXTr/SxhoNGANcpzH6I2eJ3/ran1rQBYCwGwDUF6hZ1UwqWUURZbKx5yYIQhWlYIQh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data:image/jpeg;base64,/9j/4AAQSkZJRgABAQAAAQABAAD/2wCEAAkGBhQSERUUEhQVFBQUFRgYFRgWFRcUFRgVFxYVFRUUGBQXGyceFxkjGhQUHy8gJScqLCwsFR4xNTAqNSYrLCkBCQoKDgwOGg8PGiwkHCUtKiwsLywuLDQqLywsLC8sLywvLCksLDQsKjQsLC8sLCw1LCwsLCwpLC8sLCksLCksLP/AABEIAJ8BPAMBIgACEQEDEQH/xAAcAAABBAMBAAAAAAAAAAAAAAAABAUGBwIDCAH/xABNEAABAwICBgYECwQHBwUAAAABAAIDBBEFEgYhMUFRcQcTImGBkTKhscEUIzVCUnJ0krPR8DRiguEVM3OTorLSQ1NUg6PT8QgXGGTi/8QAGgEBAAIDAQAAAAAAAAAAAAAAAAEDAgQFBv/EADMRAAICAAUABwYGAwEAAAAAAAABAgMEERIhMQUTQVFhofAicYGRsdEUIzJCUuEkwfFi/9oADAMBAAIRAxEAPwC8UIQgBCEIAQhCAEIQgBCEIAQhCAEIQgBCEIAQhCAEIQgBCEIAQhaqmqbG0ue4NaN59nee5Q2luyUm9kbUmxHEWQRl8hs0atQJJJ2AALbTzB7WuF7OAIvtsRcKOaeS/FRs+k+/g1p97gqrrNFbmi6irrLVBjfiHSE7ZDEB+9Ibn7rT71HqvSiqk2zOaODLM9bbH1rQYkswTCuunYwjVe7vqt1nz2eK4f4i22WWfJ6WNGHpi5aVt8fqTvRSidHTMzlznv7bi4lxu7YLng3KPNK8axIU8D5T80ahxcdTR4khLVA+kLE8z2wNOpnaf9YjsjwBJ/iXZtmqKvJHAoreJv37Xm/d62IK+Z+YuzOzOJJIJBJJuTq70sptJ6uL0Z5OTndYPJ91odGtT41xo2tcM9Y4QkspJMl+BdItS+RkT4mzF5AGT4t3M7W6hcnZqCsdRLQTRfqGddIPjZBqB2sYddu5x1E+A4qWrt0a9OczymOlU7Mqlkl5ghQTH+krqagMhY2SNlxIbkFzt4Y4ahbiQbm/C6lGB6RQ1bM0Lr29Jp1PaeDm+/YeKzjZGTyTKrMLbXBTktn63HNCEKw1gQhCAEIQgBCEIAQhCAEIQgBCEIAQhCAEIQgBCEIAQhCAEIQgBCEIBJiWJNhZmd4DeTwH5qDYnXvndmednotGxvLv7056SAmd1ySAG27hYbPG6b6enu9o4uA8yAuDi75WTdfYnkdvC1Rrip9rJ7TR5WNbwaB5Cyiemj7ysb9Fl/vH/wDIUwUJ0gdmqH91h5AX9d1vY96acvE08DvbqGExKWaE4dZr5SNbuy3kNbvM2+6o+2AkgAXJNhzOxWDQ0ojjawfNFuZ3nxNytPo+vVZqfYbuPuyr0LtPayqEcbnu2NBP8uZ2eKqmrkMj3Pd6TiSeZU10yrtTYhv7TuXzR53PgFEHRJj7dU9C4X1M+jq9ENb5f0G98SkOhmjXWv66QfFsPZB+c8e4e23ek2FYO6eUMGobXHg3eee4KyaambGxrGCzWiwHcpwWH1vXLhGePxnVx6uPL8kbVDNO9KuraYIT8Y4dtw+Y0/NB+kR5DmE76U6RCmjs2xleOyNth9Mjhw4nxVWT3cSXEkkkknWSTrJJ4rbxWJ0+xHntNbo7B631s+Ozx/obXxr2irZIJBJE4se3YR7CNhB4Fb3xpO9i0YTPSbNZMt3RDTNlY3K6zJ2jtM3OH02X2ju2jyJkirjQnQJ4eyonLo8pzRsBLXk8Xna0fu7Tv1ajY67NTk45yPHY2FULWqnt9AQhCtNMEIUWxnpKoaWp+DTSObJ2L2Y4tbntbM4Cw1EE8AUBKUIQgBCEIAQhCAEIQgBCRYzjMVJC6ed2SNlszsrnWzODR2Wgk63DcssKxWOphZNC7NHILtNi24uRscARrB2hAK0IQgBCEIAQhCAEIQgBYxyBwuDcHYkWM1eSOw2u1DlvP64owN94QOBI9d/eqOuXW9V4ZlvV+xr8Ro0ji+NB4sHtcEkwyG80f1gfLX7k6aRR9ph7iPI/zSfBY/jm9wJ9RHvXGtj/AJWXijown+R8CSqDVJzPc76TifMkqZ1kmWNx4NPs1KIZFsdJS3jH3lOC2zYq0eos0uY7GC/jsHvPgpTJIGgk6gBc8gkOCUuSIHe7WeW71e1J9I6qzAwbXaz9UfmfYVsU5YfD6nzz9iu19ddl8CLV0xke552uN+Q3DwFkmbTlxAAuSbAcSUsdGpDo7hOUda4do+iOAO/mfZzXJpqlfZl8zqWXKmGfyFuC4UII8u1x1vPE8OQ/W1ZYvirYIy92s7Gt3uPDlxKU1VS2Npc42A/Vh3qAYvXuneXO1DY0bgOHPiV2MRdHDwUIc9n3Obh6XiLNU+O37DTX1DpXue83c46/cBwASCSNOUkazw/B5J35YxzJ9Fo4k+5cNapS23bPSKcYR32SGaKjdI4MY0uc42AGslWFovoOyC0k1nzbQNrWcuLu/wAuJd8D0ejpm9ntPI7TztPcOA7vanQldvDYXR7U+Th4zpGVvsV7R83/AECadINJ4aNl5XXcR2WN1vdyG4d51Jh0m6QGx3jprPfsMm1jfq/TPq57FWdbO6Rxe9xc52slxuSrLMVFbR3ZlhOjJWe1bsu7tf2L6o6tssbZGHMx7Q5p7jrW5V50V47qfSvOy74uV+23zId/E5WGtiueuOZz8TQ6LXB/D3CHG8WZS08s8noRMLjxNhqaO8mwHeQuem6Kz19FWYo8kvEuYN3OaLmoI/daHNt3RuCmfT1pRZsdEw+laWbkCREw83Au/gbxWOCdMeHU1JHTNgqCyOPIbth7Vx23Edb84lxP1isygl3RNpR8MoGB5vNT2ikvtNh8W882218WuT3pfpEKGkkqSzrBHk7Idlvne1npWNrZr7Nyozoy0pjo8UswuFLUOMXbtdrS74hzrEjM0kNJvse4q2emD5HqOcP48SAYKjpmklaPgFBNUZWNdM6zy2NxaC6PsMJNr2zG17agRrUj0A6RosTa9uQxTxgF8ZdmBaTbOx1hcX1HUCCRxBPvRQxowmlygC7XF1ra3Z3ZibfO4qFaO5TpVUmn/qwJOsy7L9XGJP8Arbe9ASvS3pBnpqk01LQS1MgY15cL5Mrr2IyNcbXaRry6wUg0d6V5H1jKSupHUskmphu7ab5QWvaDYkEBwJ16uXuOdI1TJWvocLp2TSxX62SU2Y0tsHWGZuppIbcnWdQB2mG40a7+m8O/pDqRL1kGTqb5cnXnbfffMgLd0u0thw6nM01zc5WMbbM95BIaL6hqBJJ2AcgYE3per8nX/wBFSGmtmDgZPR+ln6q1u+1u9JunKxqsObJ/Ulz83CxkgD7/AMPtVvtaALAWA1C2qw4IQQjpVqRJgkzxseIHDk6aEj2qHaL9Jk0NBBBR0MtSYI7TPyvyNdmc7KOra6+ojWSOR2qbdL4tg9RbjD+PElHRYwDCaWwAvGSbC2svfc80JPOj7pBZicb+x1UsVs7M2YWdfK9rrC4JBGzVbkTq016R2UUjKeGJ1TVSWLYmEiwN8uYgE3NjZoF7C5sLXifRs0Nx7E2t1C82obP2kfmU1U7at+kdZ8GNOKhvWZfhIcW9WBE0ZcovmyZf4cyAluD9K0gqmU2I0jqN0pAjeSS0lxs0EOA1E6swJsTrttVjKpdLNA8YxFsYqJKAdUXFhjMzCC4AHWWHVqb5BWvEDlGbbYX570IM0IQgBCEIBixsEyC+zLq9/wCuSU4Eey4d9/MfyW7FoLsvvafUdvuSbBzZxHEew/zXHydeM37f9r7m7mpU5dxnjrLhp7z67fktGCR9sng32kJbi7ewPre4rVgzfSPL3pOP+avn5EKX5Juxd3xRHEgeu/uTHT0ud4bxOvlv9SeMZdqaO8ny1e9YYPBtd4D2n3LHER67FKHYsvuTXLRVmOeoDgAopXzdY8u47OQ2frvT9i09mWG12rw3/l4pmgpC9waP/A4qcfY5TVUfTJwy0pzZ7hOGdY67vQbt7zwUlc4AXOoBYQQhjQ0bB+rpkxrEc3Yb6I2nieHJbMVHB1Zvn6v7FbcsRPwG7G8SMzrD0G7BxP0imh7EtcxO2F6O5rOlFhubvPPgO5cmMbMRPvZ1NcKIeA0YTo86c3PZj3u3nubx57PYppR0TImBjBYD1niTvK3NaALAWA2AJnxnSRsN2ss+Th81v1j7vYuzXVXhY6pPfvOdZbbipaVx3DhiGJRwszSOsN3EngBvKrvSPSuSouxt44vog63fWPu2c1pxCrfK7NI4uPqA4Abgm6Vi51+MlZtHZHYweChV7Ut5eSG6RiTSNS+Rq0spXPcGsa5zjsDQSfIKmDOtnkasIxE09RHMPmOBPe3Y8eLS4K+GPBAI1gi4PduKrHCejGWSxncIm/RFnSf6W+vkrJoqQRRsjaSQxoaC43NmgAXO86l2cNGUU9SPO9K21WSjoebXJBcB6OphisuIVkkUhdmMbGZjlJsxl8zRqbH2Rzup78Gb9FvkFsQts4xAekvozOI9U+B0cUsd2uLgQHRnWB2QTcO2fXcsOkaGVmj8jalzXzNbA2R7b5XOE8Qz9oA3NgT3kqwVjJEHCzgCDuIuPIoCmtEejWaeghmpcQmpROy8rGlxY513NLhke22oDbfnuU90F6PYcMY7I4yyyWzyOABIGxrWj0W77XJJ2k2FpRHGGizQABsAFh5BZICq67o+xGmxGarw2WG1QXFwl2jO4Pc0jKQRn1ggg7ueuu6L8SnqaeqmrY3TseC4iPsxNYc7OqbYCTtXuCG7Rt1q2EICL6eaDsxKmEbnZJYzmiktcB1rODm72uG0dwO6yhlNojpC1nwcVsTYgMofnzODdgAf1PWesc1baEBF9KNFJKnCzRMe3PkhbnfmseqdG4k2ubnIfNLtDsEdSUUNO9zXOiZlJbfKTmJ1XF96ekICD6K6CS0uJ1dW+SNzKgyZWtzZhnlEgzXFtgtqK0ac9Gr6mobWUU3werba5JIa/KLNdmaCWuy9nYQRYEKfoQFWHR7SKUZJK2GJp1FzMofbiDHCHX8QrSaLAL1CAEIQgBaqmXK0nhb2hbUnroyWED9WVdzark485MyjyszaQHN7iPUU1UTcsoB7x7Usw2W7cvD2LXVsyyNdxI9X8lzr5KyFd67Gs/XvLo+y3A34i28Z8PateFNs08/cFvqxdjuSxoG2YOZ9qvlH/LT/APP+zBP8vLxEWKG7wOA9v6CcKaLK0Dz570kazNMTuB9moetKK6bK3vOoe9VUtRlZfLvaXwMpbpQQ11sud5tyCc6GkyN/eO38low6k+cfD81urqvINXpHZ3d6ww8FBPE28v1/wynLP8uInxSusMjdp2ngOHNMghJNgLk7AEtip3PNhr4n3kp4pKJsY1azvP62Ba8a7MZPW9ol2uNMclyJMOwYMs5+t27gPzPenCWUNBLiABvK0VuItjGvW7cB7+CjdbWOkN3HkNw8Fu2X1YWOiC39clcK53PVLg3YtpA512x3a3efnH8h61HZGpc9q2U2CyS+i2w+k7UP5+C5Mp2Xy33Z1a9FMe5DJI1Y02FyTG0bC7lsHNx1BTii0Sjbrk+MPDY3y3+Ke44w0WaAANgAsB4BbtXR8nvN5FVnSUY7VrP6ENw7o9G2d9/3GavN51+QHNSqhwyKFuWJjWDfYazzO0+KUPeALkgAbSdQ80w4npvTxXDXGV3BmsffOryuujGFNC7vqaMrMRinlu/BcEgQqvxbpDqJLiPLC3u7T/vOFvIBRaTEJHEl73OcTrLnFx8yq3jIft3NuvomySzm0vMvlCYtL9MIcOg62Y3J1Rxt9OR3AcAN7tg5kA0FpP0n1taSDKYYjsihJY23Bzh2n+Jt3Bbpxzoqv0hpoDaaohiPB8rGHycbpsPSNhoP7bT/AN4D61y4i6E5HVlPptQv9CspieHXx38i5O0M7Xi7HBw4tII8wuPVspqp8ZzRvdG7ixxYfNpBQZHYSFT3QjpRVVE80c88krGRBzRIc5Ds4F857Wy+9XChAIQhACEIQAhCEAIQhACFyvpFjdQKupAnnAFRMABNIAAJXgAAO1BN4x6p/wCIn/vpP9SE5HXCEyaESF2HUbnEucaaIkkkkkxtuSTrJTzJextt3KG8lmQJJI+reHD0Tt7r/q63Vkd2Hu1rJrg9vPaOBXsOyx3auY3FacaotSiv0y3Xg/W5Zqez7UDtbObfcvKYWYOX81lGywtw1eG5eFnZt3W9ytSeam+dJj4GqiZqJ3uN1rezrH/utSl+oWG3YF4AGN7h61S6VpjW/wBK3fj65Zlq3z7QnmDG38gm6KmdIbnZvPuCVNpy85n7NwW+WYMGvwAVc4de9dm0Fwu/xZknp2jyZRxhgsNQH6uU31mKbmef5LXPO6Q2GzgPes4cJJ9I27hrKqnfZd7GHW3f64+pnGMY7zGqQE95PiSt8GCPft7I79vkn2Glaz0R47/NE1S1npOA9vklfR8YrVa/t8zN4lvaCE1Lg0bNdsx4u1+Q2BLkz1WkIHoNv3nUPLb7Ey1uJyP9JxtwGoerb4q14uilaa1n7vuI4ey15yZJKzGoovScCeDe0fVs8VHsQ0zfsiYG97tZ8hqHrTRIEllC0rMdbPjZHRpwVUd5bmnEK+SU3ke53cTqHJuwJqlanCUJHKFp6m3mzsVpJZIQShZ0mHGQEgbDb1A+9EgVg6A4MDSl0jTd0riLi2oNa3f3tK3sPDrJZGGKxHUV6ilekzSR1ZiErr3jicYohuDWEguH1nBzr8COCiq9eTc323N+d9a8XdPHkx0N6LqrEGda0thhuQJJLnMQbHIwa3AG4uSBcEX1FTIf+nrVrrdf2fV+KpZ0U6T089BBCx7RNDGGPjJAfduovDfnNd6Vxx161N0IKNrf/T/UD+qqYZO57HxesZ1EcZ6NcQpgTJTPc0fOitM23E5LuA5gLqBCDMofoCktXzt405/wyx/6lfCRjB4RN14iYJspaZA0B5abEtLhrcOyNvBLEIBC8e8AEk2A1knUAN5uqx0r6coICY6Nnwh41GQnLCD3Ea5PCw4EoCz0Lm3EOmLE5SbTtiB3RRsAHi8Od603t6ScSBv8Mm/wkeRbZCcjqJC53wvpsxCI/GOjnbvEkYafB0eWx5gq0dDelilryI3XgnOyN5Ba88I5NQce4gHuKEE3QhCA5K0k/bKn7TN+K9NwTjpJ+2VP2mb8V6bghkdU6B/JlF9lh/Dan1MWgfyZRfZYfw2rVp7pQ7D6N1QxjZC17G5XEtHbcG3uB3oYj+Y9dxt396zVIf8AyCn/AOEi/vX/AOlT7o909/pCmmmlYyHqZC11nktDAxr85c61trvJQopcEkxQqR0y6cZXPdHh9mRg265zQ57+9jHamt5gk/uqIU/SjibHZhVyHuc2NzfultvJSMjp2ywMdzc7tg9/NQXov6Q5MSbIyaENfCGl0jP6t2YkAZSbtd2SbaxqOzYp44X2rGUUwaZJydTBc8dw8VrbQ3N3m5W90wGwE8h+gtL3yHYMvO11pWKDec85PuS29e9liz7NjeA1o3AeSTTYm0bO16h5rWaBx9Jw9ZWQwob3Hw1LCVmJltXDSvHIlKC/U8xFPiTzvyju/NIJU/twxnAnmT7ltbSMGxrfILXeBvsedki+N8I8IinVk7ATyF16MKldsY7xFvapeAvVbHo2P7pE/jGuERJujEztuVvN35ArYzQsn0pR4Nv6yfcpO6QDaQOZstD8TiG2Rg/jb+auWCojz5sj8Xe/0+SGePQmH5xe7xAHqF/WlkWi1M3/AGLT9a7/APMSspNJKdu2Vvhd3sCSTaa0zfnOdyY732WaWGh/HyJzxc/5eY8QUUbPQY1v1WhvsC3JjwrS6OolEcbJL2JJIaGgDee0TtIHinxbMJRks48GtbCcJZT5OXukXR00eITR2sx7jLEdxjkJcAPqnM3+FRpdRab6Dw4lCGSdiRlzFIBcsJ2gj5zTYXb3DYQCqC0k6O62iJ62Fz4xsliBkjI4kgXZ/EAsysjQNjcbRs7k/wCHafV8Furq5gBsDn9a37smYKPgr1CSxsM6da6O3WthnG+7TG/7zDlH3VP9G+mqiqSGTZqWQ7OsIMRPASjUP4g1c9IQg7Fa6+sawvVRnQzp8+OZtDO4uik1QEn+rk2iMH6DtYA3G1tpVy47iXwemmnOvqonyc8jS4DxtZCCnOmbT90krqGB1oo9U5B9N+3qr/QbvG91x83XVSymlc9xc43c4lzidpcTdx8SSURRFzg1ou5xAaOJJsB5lDIVYXg81S/q6eJ8r9tmNLrDiTsaO82CkM3RRibW5jSOI4Nkhc77rXkq/dD9FY6ClZDGBmsDK+2uSS3acTwvsG4WCfEIzOPaindG4ska5j2mzmuBa4HgWnWCtYK6B6Z9EWT0bqprQJ6YZi4DW6K/ba7iACXDhY8SufkB0D0QafOrYnU9Q7NUQtBDjtki2Zjxc02BO+7TtJVirlnQDGDTYjTSA2Blax/1JD1br8s1+bQupkByVpJ+2VP2mb8V6bgnHST9sqftM34r03BCTqnQP5MovssP4bVH+m35Jk/tYfxApBoH8mUX2WH8Nqj/AE2/JMn9rD+IEMTnZO1HpHJFRzUrCQ2okY6Qg7WsDrs5ElhP1Lb00p30S0fNdWRUwfk6wm7rXs1rHPdYbzZpA7yEMhnJRddV6O6F0lCwNghaDbXI4B0rjxdIRfwFgNwCxx3Qikq3MfNC3PG9rw9oDXHK4OyOIHbYbWIPHVY60IzG/ou0Y+BYfG1wtLL8bLxDnAZWH6rQ0cweKlyEIQYOltuPgFpdWgfNd5WW10ttoPhrC8bVNO/z1LUnPfJTSfivuZpeAmOJ/u+ta3YodwHrThqPA+tYOpWH5o8lVKrEvizyMlKC5Q2PxR/cPD+a0vxKT6XqH5J1dhzDu9ZWl2DsO9w8R+S1pYfF/wAvNl8bKu1DLJXyfTd529iSSzuO1zjzJKfZNH77H+Yv70lk0cfuc087j81ryw2J7U38TZhdUMEqSyJ9m0dm3Bp5OHvskE+Bzj/Zu8LH2FUOixcxfyN2F1b/AHL5jLKkcqdKmgkb6UbxzY4e5KdG8BNRLd4+LYbu7zuZ+fdzCiFcpSUUtzc62MIubeyJBoPg3VQ9Y4duWx5MHojxuT4jgpKgBC9LXWq4qKPLXWu2bm+0EKnqfptkpqmaCsh6xsU0kYkis2TKyRzRdh7LjYDYWqc4N0l4fU2yVLGOPzJT1Lr8O3YHwJVhUL8V0Oo6m5npoXk/OLAH/fFnetRTE+gygkuYjNAd2WTO3ykDj6wrCZIHC4IIOwjWPNZIDnPTfolnw+MzNe2eAEZnBpY9lyAC5lyMtyBcHfsCgq6P6WNJYIMPnhe9plnjMbI7gvObUXlu0NAubngBtK5wQk20lUYpGSNNnRua9p72EOHrAXS/SVJfCKst3w38CW39V1zLHCXkNGsuIaBxLtQHmV1hjmEdfRTU/wDvIHxi/EsLWnzsUDOTU76Hgf0hSZtnwqC/96xNL2EEhwsQbEHaCNRB8VlBOWOa9ps5jg5p4OaQQfMBCTsNCatF9Io66mjniIs8dpt7ljx6cbu8HzFjsITqhiNOloHwCqvs+DTX5dU+65OXRPTHpSymoHwBw66pbka0bRGdUjzwGW7ebu4rndCUbKUnOy23M23O4suwQuVtBsJNTiFNEBcGZrnfUjPWP/wsI8V1UgZyVpJ+2VP2mb8V6bgnHST9sqftM34r03BCTqnQP5MovssP4bVH+m35Jk/tYfxApBoH8mUX2WH8Nqj/AE2/JMn9rD+IEMTnZTDoi+WKb/m/gSqHqYdEXyxTf838CVDI6WQhCGILw9y8c61uH6ssJbjWPEce/mq5zyT8Oe8lI8+EWNnavYfFeyU7XbvEL0Oa8cQkkkTo9bTq/W0LVsm1HOS1w8/7M0t9tmeS4cfmm/qPmkz5Hs2lw5pZFiQ+dq7xsSsEOG4jzC1lh6bfaolk/XxLNco/qQ0DFHjgeY/JbBjfFvkUonwtrtnZPds8k21OGPbsGYd35bVXNYuntbXzLYdVPkXNx2PfmHhf2LfHicR2Pb4m3tUXkWh5WMekbVyky78JB8E4a8HYb8l6q+LyNhI5Gyc8GFTKezI5rBtc7tDkA69yturH63p0vPwMJ4LStWpZeJLkLxo1cf13L1dI54IQhAcr6fR5cTrB/wDYkP3nF3vTCrv0z6FX1VTLUQ1DQ6V2YskYQAbAapGknd9FQev6GcSjvaKOQDfHMy3/AFC0oSQ2nq3x/wBW97PqOcz/ACkJU/SGqIsamoI4GeUjyzL2uwCeE2ljLSP3mH/K4pF1B4exCTBxubnWTtO88yhO2DaJ1VU7LBFnP142/wCZwViaNdAsjiHV0rWN2mOI5nnuMhFm+APMIBj6H9D3VVY2dzfiKZweSdjpRrjYOJBs88AB9ILohJcMwuKnibFAxscbBZrW7O88SSdZJ1k7UqQxKF6ZNBHQTurIW3gmdeW3+zlO0ng1513+kSN4VZrsOeBr2lr2hzXAhzXAFpB1EEHUR3Kp9K+ghjyX0EgjJ19VJcs/gkF3NHcQ7mEJKmwPSSpo3l9NM6In0rWLXW2ZmOBa7xCksvTNiZbbrmN/ebCzN6wR6kzY7oLWUZ+PiyjcRJG4HvFnX8wmUU7ju9YQkzr8QknkMkz3SSO2ueS5x4azu7ty0KW4D0W19WA5kbWMPz3yMDfJhc71K1tC+hyno3Nlnd8JmbrbdtomHcWsN8zh9J3MAFCBJ0M6BupozV1Dcs0zbRtIs5kRsbkbnPIBtuDRvJCs5CEIOStJP2yp+0zfivTcFamL9B9bLUTSNlpg2SWR4u+S9nvc4XtFtsUlHQJXf72l+/L/ANpCS39A/kyi+yw/htUf6bfkmT+1h/EClejWGup6OngeQXxQxscW3LSWNDSQSAbauCa+kTRqSvoXU8LmNe58bgZCQ2zXBx1taTu4IQcvqYdEXyxTf838CVPX/sJXf72l+/L/ANpP2gnRFV0VfDUSyU7mR57hj5C7tRPYLB0YG1w3oSW8hCEIMXsuCOKwgJtZ20b+K2oWDh7WonPbIRVEZYczdm/9cFvp6kO57wtpF0idhxBu11uH/lacoWUz1VLOL5X2LE1JZPkyqqC+tuo8Nx/JNnWOYdV2lPkWa3atfu2FYVNI1417dx3qu7Bqf5lW0vXyZlC3LaXAigxj6Y8R+SXxTtcLtIP69SaH4Q++q3O6yhwR4N8+U/u3J9yxotxSeUo5+RZOFTWaeQ51FGx/pNB79/ntTPWaNb43eDvzH5J7iYQLElx4mw9izW7Zh67d5LfzKYXTr/SxhoNGANcpzH6I2eJ3/ran1rQBYCwGwDUF6hZ1UwqWUURZbKx5yYIQhWlYIQh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4191001"/>
            <a:ext cx="657225" cy="569034"/>
          </a:xfrm>
          <a:prstGeom prst="rect">
            <a:avLst/>
          </a:prstGeom>
        </p:spPr>
      </p:pic>
      <p:sp>
        <p:nvSpPr>
          <p:cNvPr id="6" name="AutoShape 2" descr="data:image/jpeg;base64,/9j/4AAQSkZJRgABAQAAAQABAAD/2wCEAAkGBxQTBhQUExQWFBUUFx4YGBYXFRgdHRsaGB8ZHR4YIBcZHisiHxwlHBYXIjEhJSorMi8uGCAzODMsNyktLi0BCgoKDg0OGxAQGi4iHyU0LDc3Liw3NCwuLC0sLDcsKzc0LDQsNzQ0NDQsLCs0LC8yLzQsNjcsLCssNC0sLCwsLP/AABEIAH0BkwMBIgACEQEDEQH/xAAcAAEAAgMBAQEAAAAAAAAAAAAABgcEBQgDAgH/xABQEAABAwIEAwMFCA8FBwUAAAABAAIDBBEFBhIhBzFBE1FhIjJxgZEIFGJyobGy0RcjJjU3QlJUc3SDk7PB0jZDksLhFRYzgqLD8SUnNERT/8QAGQEBAAMBAQAAAAAAAAAAAAAAAAECAwQF/8QAIhEBAAICAgICAwEAAAAAAAAAAAECAxEhMQQSQfATQlEi/9oADAMBAAIRAxEAPwC8UREBERAREQEXlUVDGR6nua0d7iAPlWskzRSB1jOw+i5HtAsqzasdyjcNwixKTFIZTaOVjz3NcCfYstTExPSRERSCIiAiIgIiICIiAiIgIiICIiAiIgIiICIiAiIgIiICIiAiIgIiICIiAiIgIiICIiAiIgIiICIvH30y/nt/xBB7KIZvzkKd5ihs6X8Zx3DPDxd4dOvctnnDGfeuCuePPf5DPjEHf1AE+xVLhlE+or9IO5N3OO9h1J8d/aVyeRmtExSncs721xD6mqZqiqu4vlefSfYByHoWbHgFQR/w7elzfrU6wnCWRQBrBbvPU+JK2jIApp4Md3nlX0/qqqiiliN3sc3x6f4hspHl7OUkTw2YmSPvO7m+N+o8Cpw7DmujsRzUAzZl3sHdpGPIPMd3iPD5lTJgth/1STU15hZ1PO18IewhzXC4I6heirzh3jJFSadx8l9yzwcNyPWN/V4qw104skXrtrWdwIiLRIiIgIiICIiAiIgIiICIiAiIgIiICIiAiIgIiICIiAiIgIiICIiAiIgIiICIiAiIgIiIIXxYxN8OWQI3FpmkEZIJB06XOO479IHoJVYZaytU1bu0hYCxjxdznAbixIF+Ztb2qweNX9n4P04+hIsvg/8A2R/bP/yoNXxUqSa+GLo2PWR4uJH+Q+1fmQqQe83P6udb1N/1JXzxShIxuN3R0WkelrnE/TCyciSg4bp6teflsf5/IuLFz5M7+/YY/ul0bdl6tC+GBezAvSWesBsVj4zTCSic08iLe1ZLQvCvkAiJPIblUtpaFPYfUGLFGO5dm8E+o7/zV4qhowZcRAH94+3+I/6q+ByXn+FPEqY36iIu5qIi8qqASUr2Ovpe0tNiQbOFjYjkd+aD8fVxgbvYPS4L2XLvGHJUOG4nCIZJHtma51pCCW6SBYOAFxv1XTOG/e6L4jfmCDJREQEREBEXzI8NjLnEAAXJJsABzJPcg+kUeyjm+HEHVBgDtEEnZ6zaz9r6m2/F7rqQoNTW5lpIcTbBLUxMmfa0bngO35bdL9L81tlTudeDktZnR9SyoY2GZwdIHau0bYAENAFnctrkWv1srhY2zQO7vQfqIiAiIgIiICIiAiIgIiICIiAiIg+XvAG5A9JXxHUMc+zXNJ52DgTbvso7nnJMGJ0rGzPljMerS6N1vOte7SCHDyR9Yuqf4DU/Z8R6mMG4ZFI2/fpkYL/Ig6HREQEREBERAREQVhxpxOM0MMDXtdIJC9wBBLQGubuByuXfIVuODwP+5wPfK+3jyHzg+xVznnLs9HjDp5Wxvjnnkc2znEHU5zg1ws0g6T07jura4fYqyoytE+ONsIbdhjb5oLedvA8999+qDH4jYUZsD1sF3QHXbvZbyh8x/wCVV9lfGewrrnzHbO8O4+r+auxU9n7AG02Ja4fMk8os/IJ7vgnu6eiy5M+O0WjJRlePmFkU9S17AQb3HRZjHKmcHzBLBsx12/ku3H+nqUjjz4QzeLfwf/otK+ZSY54RFoWK6UAKEZ7zCG05hYbvds634rfrPzLQYnnaeRtmARDvG7vafqWFl3Apayt8kHTfypDew9fU+CwzeT7x64/km++Ibrh1gxkxUSuHkxb+l3Qfz9QVqLEwrDmQUTY2DYdepPUlZa6MGL8dNT20pXUChnELPrMPbHFGzt6uewihB/KOkOdbexdsANyQR0JEzXNtXjMkvHR8vYuqXQTvZHC0i57AOaLF2wsW61ssmeY5sxU2EGtdPTaY265KeNgOlvXdzd7DnZ3ouphwyzoMUy/2haGTRu0StHLVa4c2++lw6HlYje11HsxZlxSoweeBmDSgTRPj1OnZ5OtpbfTbe172uFj8B8sVdFHV++onQ6yzSHEb21XOxPeEEc90t986L9HJ87VeWG/e6L4jfmCo33S33zov0cnztV5Yb97oviN+YIK0gz1WYpmCWmwoxQwwi76mVpcTvYFjRtYm9r3uBfbkYziOecXwjNDIsQkZUxOs64Y0B0ZNiWOa1tnDuPUdxurLgocMweWabVHS++SC4Ofz06j5DCbgXedm+CqTjtmKnrWUclP2jg3tR2joZGNdfsyA0vaNVt725XHeg6IikDow4G4IuD3gqto8x12K4zUxYdNHS09MdBqHR9o+SS581pOkN2O/o77Cb5fbqyzTg9aeMX9LGrnjD8XrcuZuljfHrikdu11w2VgJ0yMf0dY+PMgjlYJdhGfcTos/Mw/ECyoEkrI9YYGn7aQGSNLQARuLgjvUg43UWISYDIYJIo6OOLXMNTxK8gm7NmkFltO1xc3us7K2IYVi2NsroxerhjDezkNnMAJOrRezrF5GsX59Ft+J/wCD6u/QOQVBwYZipwic4eaQM7Ua/fHaX1aRy0DlZXBhYxUZfn98GldV79gI9fZ8hbXex86/LwUH9zaPuaqv04+g1W+goas4j4zT5rhpatkERfJGC1rAbse7TcO1HY7q+Vz5xg/DDSein/iuV0Z1xJ1NlKqmabOjhcWn4VrD5SEETxbPNRVZmdQYS2Nz4/8AjVMtzHHbYgBvM32v3326qK5wzBjuD1kck9RFVQSOsD2TQ243LDYBzSRe255HuWT7mqJv+za1345kYD8UBxHylyuGsoo5Yg2WNkjQQ4B7Q4BzeTrEcx3oNW7MkbMoiulDmM7ATFp84XaDo36kkAekKDUtRjeI4F78p6iGka/U6CnEQcXMBNtcjwbONugty5dJfxFwJ9bkyop4vPc0Fgva7mEODb+NretUvw94nTYWfeVbE90UbiOVpIbndtj5zb3NtiL7G1ggm/B/iHU12KS0lW1vaxRl4ka3SfIc1jmubyvd43FuqmGfc5w4ZhPaSAvkedMUQO73eno0bXPiOZIC+Mj0OHFstXQaXGqeXySAknU46iwg7ssTfRYKnuLWJOl4vQRljpWwOhYIQfPLnNeWi+13agL+hBMqv/eOXCPfbZKeHye0FK1l3Ftr6SXNPl26X9nJbfhJxBOJ0UjJmtbUQ2LtOzXtdezgCdiCLEeItzsFRnTE/wATBJj8aoY35mlRHgfk2uo8zyy1MDoWGAtGot3cXMI5E8gD7UEvz9n99NjUNBRxtlrJ9NjJfQwPNgSBuTsTboN9+Simea/H8NibVPq4podQDmsiaA0nkC1zdWknYEO59ysnGsu0RxmPEJw1ktONpXP0gDcDVc2NtRtfvUM4l53oarJdXBBI6d2gbxxSOY0tc1wJk06QNud0Ex4fZn/2jleOp0hrzdsjRyD27G3gdiPSoRxIzdjVDPJIyCBtI11mS21GxNhqu/Yk/BWT7nY/cTJ+sO+ixbHjt+Def48f02oIxWcR685NpWU7DPiFTG+VxihLuziD3Na/s2g7mwAuLbHwW/4L5hr6qjqBXBx7J4a2R7Ax2rfVGWgDzfJ6fjLz4A0IGTO3cdUkry3UebY4vJbGD+SCHG3wippnHEHU+U6uZmz44XuafhaTpPtsgiWM56qKjMxw/CWRvljv21RLcxx2NiABzIO1+/ax5iK5yxzHcIqWSy1EVVA82v2TQ0O56HAAOFxexueS9vc2NBpq153kL2Ak8yLPPP03Vx1tFHNDpljZI24dpe0OF27g2I5g9UGPgOI++MFgn0lnbRtk0nm3UAbeq6564c4v71z9WyNifPM7tI4oIxu9zpL7u5NaA0kuPILpMDZc/wDBX8KtZ8Sb+K1BnZwxnMsFOal4ZDC3dzYWxPDR8K+p1vG6nXCXOzsTwJ7pQ0Twu0v0iwIO7XAXNrgEHxafQpVj0Ydgc7XC4MTwQeo0lU37mXzsQ/Yf99BeaIiAiIgIiIK345n7naf9YH8OVZnBc/cb+2f/AJVgcdz9zlP+sj+HKs3gp/Yv9s//ACoJpile2DD3yv8ANYL+nuA8SbD1qla/MckkzzL5bXuLtJ/Fv0ae4Da3gpJxOx3XVinYfJj3f4v7v+UH2nwVesifNWsijGp8jg1o8T/LqT3BcOXPb8mqz0wvad6hMci5airZpHuLxEzybDY6zva/LYG/rClLuGsOraaUDxDD8tgpNl3CG0mDxwM30DynflOO7nes3WyXTOGtubRy19Y+VZ5owqhwvDmzzRzVILwwN1NG5BN7eSCNl65W4rUU1dHTiGSm1kNZqDNGo8m+QTa529JUvzPlqCvoRFUBxY1weNLi03AI5j0lc058wltDmmpp4nOLYS0scT5Q1MZINx1Bfa/hdXrSteoTERHTq5F+Dkv1WSLmfPTJMK4v++g06XTCpb8JshPaNuepJkHhcLphaPNuVKbEcO7KpZe27HtNnMPe138jcHuQZmB41BV4c2ankbIxwvcHcfBI5hw6grIZWxmrdEHtMjRqcwOBcAeRLeYCqKHgHG2t1CulDPyWxAPt3dpqt/0qfZdyLS0WEyw0zXMdMwtfNqvKbi2rUeVr3AAAvvZBVfulvvnRfo5PnarofWdjlrtbX7ODXbv0svb5FX1TwMo5Ji59VWPcebnSRkn0kx3UlyZw/hw7tBHNPKyRukxzPaWAdbNa0C56oKw4MCPEs4VVVXkT1DGtdE1+43LrlrDtZlmgDpqvzXt7pGujfLSRMe1z4e07Rrd9GsR6QbbAnQ6w5+St7V8CaY4n2kNTNCy99AAJHg2Qm49YKklTwtoXZV95BrmN1iTtQbyGQAjWXEWOxIta1ig3eX6+NuS4JtQMbKZjiRvs1gv8xURyrmijzDS1EFRTtHZuuyNzru7M7CQOABa4HY6TtcbrYZF4aQ4bUPc2eaYSNLDG8gR2dbfQObrC1z0JWiruCkbcX7ehrJaJ17gBuvTfo1we0geBJQQHOmU3YLnakkpJXESyB0QJ8sFrmgxm3nNOoDxBIPjdvEtpdw9rdt+wcSPQLn5itblzhvHDjAq6uolr6lttEkuzWW3Bay5sQSeZNr3FjuptPC18DmPAc1wLXNPIgixB8CCgpP3OmOQsoKmnkkYyQyCRoc4DUC0NNr87EDbxVxUGMQTVEjIZmSOitrDHB2nVe1yO+xVX1PASkdXlzKmZkZN+zs0keAeeg5bgn0qc0eSaeDLD6OmMlO2TzpY3fbSdru1kHewt4DlZBUPGD8MNJ6Kf+K5XfmnC/fWXKin5GWJzAe4kGx9tlXkvAiidIXOqatxO5JfGSfWY1MslZOjw2nkZHNPK1+naZ4cGBurZoAAbfUb+gdyCjODGZxhua5YKn7Uye0by7bRJGXadXcLuc092pdLtcCy4IIO9+lu+6g2eOFtHiNQZTqgnPOWO3lW2Gph2PpFjsN1ocJ4KMZGGT19RNCP7ll42HwI1u29FkEyznnKKhyw6rFpxq0MDHCznkkW1i4AGk3O/JaGHCaDMOVo6iSMNlLdLnxmz43t5sLreUBe4DgRYgqT1WUaR+WfeJhDae1gxtxpN76g7nqvvc8ze97qBUHBuWmqnmjxWenY/m0RXJHi5sjQT46UEX4WUM+H8XJaEP7Rga5slr6XNDQ9jy3o4XaPDURdeHHfD5KbPUNawWbIGOa/uliPL02DD/wCFcWTMkU+HMe6Mvlnl3lnlN3vubnfoL7+PUlbXH8DgrMMdBURiSN3TkQejgRuCO9BiZOzTBiGDsmheCSBrjv5THdWkc+fI9Rutq+ujFY2IyMEjgS1moaiBzIbzsFUUvAKIV2qKtljZ0aYgXD9oHD6KnWTeH1Hhzy+JrnzOFnTSHU8g9B0b42Av1ugqbPOLe/8Ai9HRVTyyjimbHo1aQTYEknvc7yb9ARbvVkcVH09Nw5ngb2cWtmiKJoA1EEbNY3uAuT0A3XjnvhPTYjiJnEj4JnWD3NAc19gACWkjcAAXBCycp8L6SjD3OL6mV7DGZJTyY4aS1oHmggkdT4oND7nOdpyhMwEamzkkdQC1tjbu2PsW247fg3m+PH9NqwML4K01PjbZ4qqoaGODgwFo5EHSXgXLdrEdyzsy8JoK3Enyz1VWdbi4M7Rmhl+jWuYbBA4Dn/24h+PJ9MqX5lwz3zl6op72M0T2A9xc0gH1GxVewcC6NkmplVWMcORa+MH2iNWdQUoioY4wXOEbGsDnG7iGgC5ceZNtyg5r4QZlGGZwkhqvtTJftUmr+7kYfJJ7gDqaT435BdMseCwEEEEXBB2I77qE544YUmIzdq7VDPaxljt5VuWpp2d6djtzUewngm1jNE1fUSw//iwGNp8CNbufhZBalNUski1Mc17bkXaQRcGxFx3EEKg+Cn4VKz4k38Vqs7HeHFNUYRDTMknpYIA4COB4aH69Ny/UDrN28z+Ue9RyLgRRNkDm1NW1w5EPjBHoIjQWRjp/9En/AET/AKJVNe5m87EP2H/fU/zJw6irKCCKSqq2shjEdmyj7Za3lv1NOp23NaCk4HUkU4fHVVjHD8ZkkbT7WsugmWbs50mHRMNU8tMhOhrWlzja1zYdBcbnvW1wjFIqnDWTwPD45Bdrhf5juCDsQVFeI/DuPFYYryuhkhuGvDdYLXWuC3UO4b3UgyrgEdDgMVNESWRg7u5kuJc5x9JJNkG2REQEREFZcej9zdP+sj+HKvvhLXNi4fl7jb7e5oJ5XdpAueguV5cfj9zdN+sj+FKszgpGHZELXAOa6aQEEXBB03BB6IIjmnB3MqnujJka4l3wgSSTfv36qQ8IsuHtHVkrSDuyEOFtvxpLf9I9Du9b2vyEDUgwTmOO93RPb2gt1DHag5voJcB0AUwhiDIQ1osGiwHgFhXx6Vt7QpFI3t9oiLdcXP8AxtytMzMctYG6oJ2tJcCPIc1jYy0i99wwEHxPcugFzNxwxB7+IE7HOu2BrGxt6NDo2PO3eXPNz4DuQXDwtzu7EsPkD49ElPoa9wdcPLg7ygLDT5p23581OFG8kZOp8Ow/TCCXyBvayFzjrc2++kmzR5R2AHrUkQEREBERAREQEREBERAREQEREBERAREQEREBERAREQEREBERAREQEREBERAREQEREBERAREQVrx6pXOynE9ouIqhrneDSyRl/wDE5o9arzJXEiXDsMdC2FkrS8vF3FpBIAI2BuNrroipp2yQOY9oexws5rgCCD0IKjLuHGGE/wDxI/UXfWgr08cZfzOP967+lPs5S/mcf7139KsH7G2GfmjPa760+xthn5pH7XfWgr37Ocv5nH+9d/Svh3HaUf8A04/3zv6VYn2NcL/NI/a7618nhlhX5nH7XfWgrg8e5vzKP987+hVpj2JzYnmx0mgCWqe1rWN5A2bG0XPg0brpL7GGFfmcftf/AFLPwbJNBS1YlgpY2SDk+1yL7Gxde23cg34Gy/URAREQEREBERAREQEREBERAREQEREB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3600" y="33528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8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543800" cy="4876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Used when the dataset has classes/labels</a:t>
            </a:r>
          </a:p>
          <a:p>
            <a:pPr>
              <a:lnSpc>
                <a:spcPct val="150000"/>
              </a:lnSpc>
            </a:pPr>
            <a:r>
              <a:rPr lang="en-US" dirty="0"/>
              <a:t>Includes a ‘training’ phase with the dataset and a ‘testing’ phase to validate the accuracy of the classifier</a:t>
            </a:r>
          </a:p>
          <a:p>
            <a:pPr>
              <a:lnSpc>
                <a:spcPct val="150000"/>
              </a:lnSpc>
            </a:pPr>
            <a:r>
              <a:rPr lang="en-US" dirty="0"/>
              <a:t>Algorithms – Regression, Support Vector Machines, Neural Networks, Convolutional Neural Networks, Decision Trees, Logistic Regression, Random Forest, Naïve Bayesian,  etc.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89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Supervised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/>
              <a:t>Regression</a:t>
            </a:r>
            <a:r>
              <a:rPr lang="en-US"/>
              <a:t> </a:t>
            </a:r>
            <a:r>
              <a:rPr lang="en-US" dirty="0"/>
              <a:t>– Predict continuous variables (salary, rent)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Binary classification </a:t>
            </a:r>
            <a:r>
              <a:rPr lang="en-US" dirty="0"/>
              <a:t>(facial recognition, whether a tumor is benign or malignant)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Multi-class classification </a:t>
            </a:r>
            <a:r>
              <a:rPr lang="en-US" dirty="0"/>
              <a:t>(the type of a vehicle, the stage of progression of a cancer – level 1,2,3)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11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regression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Define form of function f(x) explicitly</a:t>
            </a:r>
          </a:p>
          <a:p>
            <a:pPr eaLnBrk="1" hangingPunct="1"/>
            <a:r>
              <a:rPr lang="en-US" altLang="en-US" sz="2800"/>
              <a:t>Find a good f(x) within that family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544513" y="1636713"/>
            <a:ext cx="3763962" cy="2743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544513" y="4379913"/>
            <a:ext cx="3763962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 flipV="1">
            <a:off x="544513" y="1635125"/>
            <a:ext cx="1587" cy="27463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 flipV="1">
            <a:off x="544513" y="4337050"/>
            <a:ext cx="1587" cy="444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539750" y="4403725"/>
            <a:ext cx="71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altLang="en-US" sz="10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 flipV="1">
            <a:off x="2425700" y="4337050"/>
            <a:ext cx="1588" cy="444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2381250" y="4403725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altLang="en-US" sz="10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 flipV="1">
            <a:off x="4308475" y="4337050"/>
            <a:ext cx="1588" cy="444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4264025" y="4403725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altLang="en-US" sz="10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544513" y="4379913"/>
            <a:ext cx="33337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469900" y="4313238"/>
            <a:ext cx="71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altLang="en-US" sz="10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544513" y="3008313"/>
            <a:ext cx="33337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404813" y="2944813"/>
            <a:ext cx="141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altLang="en-US" sz="10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544513" y="1636713"/>
            <a:ext cx="33337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404813" y="1573213"/>
            <a:ext cx="141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altLang="en-US" sz="10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40</a:t>
            </a:r>
          </a:p>
        </p:txBody>
      </p:sp>
      <p:sp>
        <p:nvSpPr>
          <p:cNvPr id="18450" name="TextBox 66"/>
          <p:cNvSpPr txBox="1">
            <a:spLocks noChangeArrowheads="1"/>
          </p:cNvSpPr>
          <p:nvPr/>
        </p:nvSpPr>
        <p:spPr bwMode="auto">
          <a:xfrm rot="-5400000">
            <a:off x="-192881" y="2174081"/>
            <a:ext cx="1060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Target  y</a:t>
            </a:r>
          </a:p>
        </p:txBody>
      </p:sp>
      <p:sp>
        <p:nvSpPr>
          <p:cNvPr id="18451" name="TextBox 67"/>
          <p:cNvSpPr txBox="1">
            <a:spLocks noChangeArrowheads="1"/>
          </p:cNvSpPr>
          <p:nvPr/>
        </p:nvSpPr>
        <p:spPr bwMode="auto">
          <a:xfrm>
            <a:off x="2681288" y="4430713"/>
            <a:ext cx="1122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Feature x</a:t>
            </a:r>
          </a:p>
        </p:txBody>
      </p:sp>
      <p:sp>
        <p:nvSpPr>
          <p:cNvPr id="18452" name="Oval 21"/>
          <p:cNvSpPr>
            <a:spLocks noChangeArrowheads="1"/>
          </p:cNvSpPr>
          <p:nvPr/>
        </p:nvSpPr>
        <p:spPr bwMode="auto">
          <a:xfrm>
            <a:off x="685800" y="3962400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3" name="Oval 26"/>
          <p:cNvSpPr>
            <a:spLocks noChangeArrowheads="1"/>
          </p:cNvSpPr>
          <p:nvPr/>
        </p:nvSpPr>
        <p:spPr bwMode="auto">
          <a:xfrm>
            <a:off x="1254125" y="3602038"/>
            <a:ext cx="79375" cy="73025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4" name="Oval 28"/>
          <p:cNvSpPr>
            <a:spLocks noChangeArrowheads="1"/>
          </p:cNvSpPr>
          <p:nvPr/>
        </p:nvSpPr>
        <p:spPr bwMode="auto">
          <a:xfrm>
            <a:off x="1446213" y="3402013"/>
            <a:ext cx="76200" cy="71437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5" name="Oval 29"/>
          <p:cNvSpPr>
            <a:spLocks noChangeArrowheads="1"/>
          </p:cNvSpPr>
          <p:nvPr/>
        </p:nvSpPr>
        <p:spPr bwMode="auto">
          <a:xfrm>
            <a:off x="1446213" y="3402013"/>
            <a:ext cx="76200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6" name="Oval 34"/>
          <p:cNvSpPr>
            <a:spLocks noChangeArrowheads="1"/>
          </p:cNvSpPr>
          <p:nvPr/>
        </p:nvSpPr>
        <p:spPr bwMode="auto">
          <a:xfrm>
            <a:off x="2009775" y="3192463"/>
            <a:ext cx="77788" cy="73025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7" name="Oval 35"/>
          <p:cNvSpPr>
            <a:spLocks noChangeArrowheads="1"/>
          </p:cNvSpPr>
          <p:nvPr/>
        </p:nvSpPr>
        <p:spPr bwMode="auto">
          <a:xfrm>
            <a:off x="2009775" y="3192463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8" name="Oval 36"/>
          <p:cNvSpPr>
            <a:spLocks noChangeArrowheads="1"/>
          </p:cNvSpPr>
          <p:nvPr/>
        </p:nvSpPr>
        <p:spPr bwMode="auto">
          <a:xfrm>
            <a:off x="2200275" y="2735263"/>
            <a:ext cx="77788" cy="73025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9" name="Oval 37"/>
          <p:cNvSpPr>
            <a:spLocks noChangeArrowheads="1"/>
          </p:cNvSpPr>
          <p:nvPr/>
        </p:nvSpPr>
        <p:spPr bwMode="auto">
          <a:xfrm>
            <a:off x="2200275" y="2735263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60" name="Oval 42"/>
          <p:cNvSpPr>
            <a:spLocks noChangeArrowheads="1"/>
          </p:cNvSpPr>
          <p:nvPr/>
        </p:nvSpPr>
        <p:spPr bwMode="auto">
          <a:xfrm>
            <a:off x="2765425" y="2919413"/>
            <a:ext cx="76200" cy="73025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61" name="Oval 43"/>
          <p:cNvSpPr>
            <a:spLocks noChangeArrowheads="1"/>
          </p:cNvSpPr>
          <p:nvPr/>
        </p:nvSpPr>
        <p:spPr bwMode="auto">
          <a:xfrm>
            <a:off x="2765425" y="2919413"/>
            <a:ext cx="76200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62" name="Oval 46"/>
          <p:cNvSpPr>
            <a:spLocks noChangeArrowheads="1"/>
          </p:cNvSpPr>
          <p:nvPr/>
        </p:nvSpPr>
        <p:spPr bwMode="auto">
          <a:xfrm>
            <a:off x="3136900" y="2855913"/>
            <a:ext cx="79375" cy="73025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63" name="Oval 47"/>
          <p:cNvSpPr>
            <a:spLocks noChangeArrowheads="1"/>
          </p:cNvSpPr>
          <p:nvPr/>
        </p:nvSpPr>
        <p:spPr bwMode="auto">
          <a:xfrm>
            <a:off x="3136900" y="2855913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64" name="Oval 48"/>
          <p:cNvSpPr>
            <a:spLocks noChangeArrowheads="1"/>
          </p:cNvSpPr>
          <p:nvPr/>
        </p:nvSpPr>
        <p:spPr bwMode="auto">
          <a:xfrm>
            <a:off x="3327400" y="2535238"/>
            <a:ext cx="77788" cy="71437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65" name="Oval 49"/>
          <p:cNvSpPr>
            <a:spLocks noChangeArrowheads="1"/>
          </p:cNvSpPr>
          <p:nvPr/>
        </p:nvSpPr>
        <p:spPr bwMode="auto">
          <a:xfrm>
            <a:off x="3327400" y="2535238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66" name="Oval 52"/>
          <p:cNvSpPr>
            <a:spLocks noChangeArrowheads="1"/>
          </p:cNvSpPr>
          <p:nvPr/>
        </p:nvSpPr>
        <p:spPr bwMode="auto">
          <a:xfrm>
            <a:off x="3700463" y="2422525"/>
            <a:ext cx="77787" cy="73025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67" name="Oval 53"/>
          <p:cNvSpPr>
            <a:spLocks noChangeArrowheads="1"/>
          </p:cNvSpPr>
          <p:nvPr/>
        </p:nvSpPr>
        <p:spPr bwMode="auto">
          <a:xfrm>
            <a:off x="3700463" y="2422525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68" name="Oval 56"/>
          <p:cNvSpPr>
            <a:spLocks noChangeArrowheads="1"/>
          </p:cNvSpPr>
          <p:nvPr/>
        </p:nvSpPr>
        <p:spPr bwMode="auto">
          <a:xfrm>
            <a:off x="4083050" y="2446338"/>
            <a:ext cx="77788" cy="73025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69" name="Oval 57"/>
          <p:cNvSpPr>
            <a:spLocks noChangeArrowheads="1"/>
          </p:cNvSpPr>
          <p:nvPr/>
        </p:nvSpPr>
        <p:spPr bwMode="auto">
          <a:xfrm>
            <a:off x="4083050" y="2446338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70" name="Oval 58"/>
          <p:cNvSpPr>
            <a:spLocks noChangeArrowheads="1"/>
          </p:cNvSpPr>
          <p:nvPr/>
        </p:nvSpPr>
        <p:spPr bwMode="auto">
          <a:xfrm>
            <a:off x="4273550" y="1822450"/>
            <a:ext cx="77788" cy="71438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71" name="Oval 59"/>
          <p:cNvSpPr>
            <a:spLocks noChangeArrowheads="1"/>
          </p:cNvSpPr>
          <p:nvPr/>
        </p:nvSpPr>
        <p:spPr bwMode="auto">
          <a:xfrm>
            <a:off x="4273550" y="1822450"/>
            <a:ext cx="777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8472" name="Straight Connector 59"/>
          <p:cNvCxnSpPr>
            <a:cxnSpLocks noChangeShapeType="1"/>
          </p:cNvCxnSpPr>
          <p:nvPr/>
        </p:nvCxnSpPr>
        <p:spPr bwMode="auto">
          <a:xfrm flipV="1">
            <a:off x="609600" y="1866900"/>
            <a:ext cx="4133850" cy="209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73" name="Group 46"/>
          <p:cNvGrpSpPr>
            <a:grpSpLocks/>
          </p:cNvGrpSpPr>
          <p:nvPr/>
        </p:nvGrpSpPr>
        <p:grpSpPr bwMode="auto">
          <a:xfrm>
            <a:off x="6477000" y="1295400"/>
            <a:ext cx="2514600" cy="1477963"/>
            <a:chOff x="6477000" y="1295400"/>
            <a:chExt cx="2514600" cy="1477328"/>
          </a:xfrm>
        </p:grpSpPr>
        <p:sp>
          <p:nvSpPr>
            <p:cNvPr id="43" name="TextBox 42"/>
            <p:cNvSpPr txBox="1"/>
            <p:nvPr/>
          </p:nvSpPr>
          <p:spPr bwMode="auto">
            <a:xfrm>
              <a:off x="6477000" y="1295400"/>
              <a:ext cx="2514600" cy="14773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ja-JP" altLang="en-US" sz="1800"/>
                <a:t>“</a:t>
              </a:r>
              <a:r>
                <a:rPr lang="en-US" altLang="ja-JP" sz="1800"/>
                <a:t>Predictor</a:t>
              </a:r>
              <a:r>
                <a:rPr lang="ja-JP" altLang="en-US" sz="1800"/>
                <a:t>”</a:t>
              </a:r>
              <a:r>
                <a:rPr lang="en-US" altLang="ja-JP" sz="1800"/>
                <a:t>:</a:t>
              </a:r>
            </a:p>
            <a:p>
              <a:pPr eaLnBrk="1" hangingPunct="1"/>
              <a:r>
                <a:rPr lang="en-US" altLang="en-US" sz="1800" b="0"/>
                <a:t>Evaluate line:</a:t>
              </a:r>
            </a:p>
            <a:p>
              <a:pPr eaLnBrk="1" hangingPunct="1"/>
              <a:endParaRPr lang="en-US" altLang="en-US" sz="1800" b="0"/>
            </a:p>
            <a:p>
              <a:pPr eaLnBrk="1" hangingPunct="1"/>
              <a:endParaRPr lang="en-US" altLang="en-US" sz="1800" b="0"/>
            </a:p>
            <a:p>
              <a:pPr eaLnBrk="1" hangingPunct="1"/>
              <a:r>
                <a:rPr lang="en-US" altLang="en-US" sz="1800" b="0"/>
                <a:t>  return r</a:t>
              </a:r>
            </a:p>
          </p:txBody>
        </p:sp>
        <p:pic>
          <p:nvPicPr>
            <p:cNvPr id="18476" name="Picture 44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0321" y="1933320"/>
              <a:ext cx="1470707" cy="252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5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Used when the dataset does not have the labels (classes) </a:t>
            </a:r>
          </a:p>
          <a:p>
            <a:pPr>
              <a:lnSpc>
                <a:spcPct val="150000"/>
              </a:lnSpc>
            </a:pPr>
            <a:r>
              <a:rPr lang="en-US" dirty="0"/>
              <a:t>Used to group/cluster the data into clusters, which may then be used for decision making, making recommendations, classification, etc.</a:t>
            </a:r>
          </a:p>
          <a:p>
            <a:pPr>
              <a:lnSpc>
                <a:spcPct val="150000"/>
              </a:lnSpc>
            </a:pPr>
            <a:r>
              <a:rPr lang="en-US" dirty="0"/>
              <a:t>Algorithms – K-means, Self Organizing Maps, 			Deep belief Networks, etc.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7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Unsupervised Learning/Clustering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The correct classes of the training data are not known</a:t>
            </a:r>
          </a:p>
          <a:p>
            <a:endParaRPr lang="en-US" dirty="0"/>
          </a:p>
        </p:txBody>
      </p:sp>
      <p:pic>
        <p:nvPicPr>
          <p:cNvPr id="10242" name="Picture 2" descr="http://us.hudson.com/portals/US/images/blogs/legal/wp/2011/09/Unsupervised-Lear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39341"/>
            <a:ext cx="59721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Credit: </a:t>
            </a:r>
            <a:r>
              <a:rPr lang="en-US" sz="1200" dirty="0">
                <a:hlinkClick r:id="rId3"/>
              </a:rPr>
              <a:t>http://us.hudson.com/legal/blog/postid/513/predictive-analytics-artificial-intelligence-science-fiction-e-discovery-truth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9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Unsupervised learning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64770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Supermarket may store each buyer’s basket content details </a:t>
            </a:r>
            <a:r>
              <a:rPr lang="en-US" b="1" dirty="0"/>
              <a:t>(features)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</a:t>
            </a:r>
            <a:r>
              <a:rPr lang="en-US" b="1" dirty="0"/>
              <a:t>NO</a:t>
            </a:r>
            <a:r>
              <a:rPr lang="en-US" dirty="0"/>
              <a:t> grouping </a:t>
            </a:r>
            <a:r>
              <a:rPr lang="en-US" b="1" dirty="0"/>
              <a:t>(labels)</a:t>
            </a:r>
          </a:p>
          <a:p>
            <a:pPr>
              <a:lnSpc>
                <a:spcPct val="150000"/>
              </a:lnSpc>
            </a:pPr>
            <a:r>
              <a:rPr lang="en-US" dirty="0"/>
              <a:t>Need to group the buyers based on their buying patterns in order to best use the shelf space (recommendation)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learning/Clustering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  <a:p>
            <a:r>
              <a:rPr lang="en-US" dirty="0"/>
              <a:t>Self organizing maps</a:t>
            </a:r>
          </a:p>
          <a:p>
            <a:r>
              <a:rPr lang="en-US" dirty="0"/>
              <a:t>Deep Belief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2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/>
              <a:t>K-means clustering example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53006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4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Allows the machine or software agent to learn its behavior based on feedback from the environment. </a:t>
            </a:r>
          </a:p>
          <a:p>
            <a:r>
              <a:rPr lang="en-US" dirty="0"/>
              <a:t>This behavior can be learnt once and for all, or keep on adapting as time goes by.</a:t>
            </a:r>
          </a:p>
        </p:txBody>
      </p:sp>
      <p:pic>
        <p:nvPicPr>
          <p:cNvPr id="13314" name="Picture 2" descr="http://us.hudson.com/portals/US/images/blogs/legal/wp/2011/09/Reinforcement-Learnin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5972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Credit: </a:t>
            </a:r>
            <a:r>
              <a:rPr lang="en-US" sz="1200" dirty="0">
                <a:hlinkClick r:id="rId3"/>
              </a:rPr>
              <a:t>http://us.hudson.com/legal/blog/postid/513/predictive-analytics-artificial-intelligence-science-fiction-e-discovery-truth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7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Reinforcement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010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Can be used when there’s no data available</a:t>
            </a:r>
          </a:p>
          <a:p>
            <a:pPr>
              <a:lnSpc>
                <a:spcPct val="150000"/>
              </a:lnSpc>
            </a:pPr>
            <a:r>
              <a:rPr lang="en-US" dirty="0"/>
              <a:t>A reward function is used to measure the reward for a given action</a:t>
            </a:r>
          </a:p>
          <a:p>
            <a:pPr>
              <a:lnSpc>
                <a:spcPct val="150000"/>
              </a:lnSpc>
            </a:pPr>
            <a:r>
              <a:rPr lang="en-US" dirty="0"/>
              <a:t>Based on the reward values, a probability distribution can be obtained for a given set of 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This can continued over time and also can be deployed in both single/multi-agent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Algorithms – Actor Critic learning, Q learning, Monte-</a:t>
            </a:r>
            <a:r>
              <a:rPr lang="en-US" dirty="0" err="1"/>
              <a:t>carlo</a:t>
            </a:r>
            <a:r>
              <a:rPr lang="en-US" dirty="0"/>
              <a:t> methods, etc.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5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1628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Why ML?</a:t>
            </a:r>
          </a:p>
          <a:p>
            <a:pPr>
              <a:lnSpc>
                <a:spcPct val="150000"/>
              </a:lnSpc>
            </a:pPr>
            <a:r>
              <a:rPr lang="en-US" dirty="0"/>
              <a:t>Introduction to ML</a:t>
            </a:r>
          </a:p>
          <a:p>
            <a:pPr>
              <a:lnSpc>
                <a:spcPct val="150000"/>
              </a:lnSpc>
            </a:pPr>
            <a:r>
              <a:rPr lang="en-US" dirty="0"/>
              <a:t>Types of Machine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Common Issues and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2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Reinforcement learning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772400" cy="5486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group of robots have been deployed in an unknown territory </a:t>
            </a:r>
          </a:p>
          <a:p>
            <a:pPr>
              <a:lnSpc>
                <a:spcPct val="150000"/>
              </a:lnSpc>
            </a:pPr>
            <a:r>
              <a:rPr lang="en-US" dirty="0"/>
              <a:t>The objective is for them to collaboratively find the navigation path to reach a particular destination/goal</a:t>
            </a:r>
          </a:p>
          <a:p>
            <a:pPr>
              <a:lnSpc>
                <a:spcPct val="150000"/>
              </a:lnSpc>
            </a:pPr>
            <a:r>
              <a:rPr lang="en-US" dirty="0"/>
              <a:t>Can use reinforcement learning where achieving the goal/getting closer to the goal gives a positive reward. Negative reward otherwise</a:t>
            </a:r>
          </a:p>
          <a:p>
            <a:pPr>
              <a:lnSpc>
                <a:spcPct val="150000"/>
              </a:lnSpc>
            </a:pPr>
            <a:r>
              <a:rPr lang="en-US" dirty="0"/>
              <a:t>Can share the information among robots (multi-agent system)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38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371600"/>
            <a:ext cx="8229600" cy="761999"/>
          </a:xfrm>
        </p:spPr>
        <p:txBody>
          <a:bodyPr>
            <a:normAutofit fontScale="92500"/>
          </a:bodyPr>
          <a:lstStyle/>
          <a:p>
            <a:r>
              <a:rPr lang="en-US" dirty="0"/>
              <a:t>A Mix of Supervised and Unsupervised learning</a:t>
            </a:r>
          </a:p>
        </p:txBody>
      </p:sp>
      <p:pic>
        <p:nvPicPr>
          <p:cNvPr id="12290" name="Picture 2" descr="http://us.hudson.com/portals/US/images/blogs/legal/wp/2011/09/Semi-Supervised-Learn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59721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Credit: </a:t>
            </a:r>
            <a:r>
              <a:rPr lang="en-US" sz="1200" dirty="0">
                <a:hlinkClick r:id="rId3"/>
              </a:rPr>
              <a:t>http://us.hudson.com/legal/blog/postid/513/predictive-analytics-artificial-intelligence-science-fiction-e-discovery-truth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6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Semi-supervised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64770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Labeled data is expensive/difficult to get</a:t>
            </a:r>
          </a:p>
          <a:p>
            <a:pPr>
              <a:lnSpc>
                <a:spcPct val="150000"/>
              </a:lnSpc>
            </a:pPr>
            <a:r>
              <a:rPr lang="en-US" dirty="0"/>
              <a:t>Unlabeled data is cheap/easier to get</a:t>
            </a:r>
          </a:p>
          <a:p>
            <a:pPr>
              <a:lnSpc>
                <a:spcPct val="150000"/>
              </a:lnSpc>
            </a:pPr>
            <a:r>
              <a:rPr lang="en-US" dirty="0"/>
              <a:t>The idea is to use smaller amount of labelled data with larger amount of unlabeled data to creating the training/testing datasets</a:t>
            </a:r>
          </a:p>
          <a:p>
            <a:pPr>
              <a:lnSpc>
                <a:spcPct val="150000"/>
              </a:lnSpc>
            </a:pPr>
            <a:r>
              <a:rPr lang="en-US" dirty="0"/>
              <a:t>Algorithms -  Self Training,  Generative models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	Semi-Supervised Support Vector 	Machines,  etc.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7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Semi-supervised learning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Web page classification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Speech to text conversion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Video/image generation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3100" dirty="0"/>
          </a:p>
          <a:p>
            <a:pPr>
              <a:lnSpc>
                <a:spcPct val="150000"/>
              </a:lnSpc>
            </a:pPr>
            <a:endParaRPr lang="en-US" sz="3100" dirty="0"/>
          </a:p>
          <a:p>
            <a:pPr>
              <a:lnSpc>
                <a:spcPct val="150000"/>
              </a:lnSpc>
            </a:pP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4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Naïve </a:t>
            </a:r>
            <a:r>
              <a:rPr lang="en-US" dirty="0" err="1"/>
              <a:t>basian</a:t>
            </a:r>
            <a:r>
              <a:rPr lang="en-US" dirty="0"/>
              <a:t>, Multinomial </a:t>
            </a:r>
            <a:r>
              <a:rPr lang="en-US" dirty="0" err="1"/>
              <a:t>bayesian</a:t>
            </a:r>
            <a:r>
              <a:rPr lang="en-US" dirty="0"/>
              <a:t>, Bayesian networks, Hidden </a:t>
            </a:r>
            <a:r>
              <a:rPr lang="en-US" dirty="0" err="1"/>
              <a:t>markov</a:t>
            </a:r>
            <a:r>
              <a:rPr lang="en-US" dirty="0"/>
              <a:t> model</a:t>
            </a:r>
          </a:p>
          <a:p>
            <a:r>
              <a:rPr lang="en-US" dirty="0"/>
              <a:t>Applications: Sentiment analysis, medical diagnosis</a:t>
            </a:r>
          </a:p>
          <a:p>
            <a:r>
              <a:rPr lang="en-US" dirty="0"/>
              <a:t>Needs some initial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34</a:t>
            </a:fld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35339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/>
              <a:t>Too many attributes!!!</a:t>
            </a:r>
          </a:p>
          <a:p>
            <a:r>
              <a:rPr lang="en-US" dirty="0"/>
              <a:t>Which attributes to choose for the feature vector?</a:t>
            </a:r>
          </a:p>
          <a:p>
            <a:r>
              <a:rPr lang="en-US" dirty="0"/>
              <a:t>3D picture –&gt; 2D Image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Principal Component Analysis (PCA) is a commonly used technique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10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1667" t="18311" r="40833" b="25448"/>
          <a:stretch>
            <a:fillRect/>
          </a:stretch>
        </p:blipFill>
        <p:spPr bwMode="auto">
          <a:xfrm>
            <a:off x="2895600" y="1066800"/>
            <a:ext cx="2514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4958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While </a:t>
            </a:r>
            <a:r>
              <a:rPr lang="en-US" sz="2400" b="1" dirty="0"/>
              <a:t>dimensionality reduction </a:t>
            </a:r>
            <a:r>
              <a:rPr lang="en-US" sz="2400" dirty="0"/>
              <a:t>is an important tool in machine learning/data mining, we must always be aware that it can distort the data in misleading ways.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Above is a two dimensional projection of an intrinsically three dimensional world….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Dimensionality Reduction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90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82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6019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Original photographer unknown</a:t>
            </a:r>
          </a:p>
          <a:p>
            <a:pPr algn="l" rtl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See also www.cs.gmu.edu/~jessica/DimReducDanger.htm                       (c)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eamonn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keogh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3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/>
              <a:t>Often, multiple classifiers need to be combined to solve a real-world problem.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57400"/>
            <a:ext cx="4286250" cy="47148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4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Machine learning on Big Data and GPGPU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/>
              <a:t>Use large unstructured data sets for learning (Call records, Social media data, etc.)</a:t>
            </a:r>
          </a:p>
          <a:p>
            <a:r>
              <a:rPr lang="en-US" dirty="0"/>
              <a:t>Two main approaches</a:t>
            </a:r>
          </a:p>
          <a:p>
            <a:r>
              <a:rPr lang="en-US" dirty="0"/>
              <a:t>Use a Big Data Platform (e.g. Apache Hadoop, Apache Spark)</a:t>
            </a:r>
          </a:p>
          <a:p>
            <a:r>
              <a:rPr lang="en-US" dirty="0"/>
              <a:t>Use a Cloud based Big Data Analytics platform (Amazon AWS Services, Microsoft Azure ML)</a:t>
            </a:r>
          </a:p>
          <a:p>
            <a:r>
              <a:rPr lang="en-US" i="1" dirty="0"/>
              <a:t>GPUs to speed up the learning (particularly in Deep learning)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2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Subfield of Artificial Intelligence (AI)/Application of optimization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Name is derived from the concept that it deals with “construction and study of systems that can learn from data”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seen as building blocks to make computers learn to behave more intelligently </a:t>
            </a:r>
          </a:p>
          <a:p>
            <a:pPr>
              <a:lnSpc>
                <a:spcPct val="150000"/>
              </a:lnSpc>
            </a:pPr>
            <a:r>
              <a:rPr lang="en-US" dirty="0"/>
              <a:t>It is an applied field of study. There are various </a:t>
            </a:r>
            <a:r>
              <a:rPr lang="en-US" i="1" dirty="0"/>
              <a:t>techniques</a:t>
            </a:r>
            <a:r>
              <a:rPr lang="en-US" u="sng" dirty="0"/>
              <a:t> </a:t>
            </a:r>
            <a:r>
              <a:rPr lang="en-US" dirty="0"/>
              <a:t>with various </a:t>
            </a:r>
            <a:r>
              <a:rPr lang="en-US" i="1" dirty="0"/>
              <a:t>implementations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663366"/>
                </a:solidFill>
              </a:rPr>
              <a:t>Supports Other fields  in CS (Vision, Data Mining, OCR, NLP,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9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Things to consider in Selecting a ML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there’s an algorithmic way instead of ML, use it!!! (ML is messy)</a:t>
            </a:r>
          </a:p>
          <a:p>
            <a:r>
              <a:rPr lang="en-US" dirty="0"/>
              <a:t>Refer the literature!!!</a:t>
            </a:r>
          </a:p>
          <a:p>
            <a:r>
              <a:rPr lang="en-US" dirty="0"/>
              <a:t>Try different ML algorithms (no single algorithm is the best)</a:t>
            </a:r>
          </a:p>
          <a:p>
            <a:r>
              <a:rPr lang="en-US" dirty="0"/>
              <a:t>Check the dataset against the usage/strength of each algorithm (e.g. RNNs, ARIMA is good in time-series predictions)</a:t>
            </a:r>
          </a:p>
          <a:p>
            <a:r>
              <a:rPr lang="en-US" dirty="0"/>
              <a:t>Be mindful of ‘external factors’ (e.g. seasonal effects, RL if you don’t have data, Clustering if you have unlabeled data, etc.)</a:t>
            </a:r>
          </a:p>
          <a:p>
            <a:r>
              <a:rPr lang="en-US" dirty="0"/>
              <a:t>Test your algorithm(s) with test data and select the best performing one for production (include the test results in your thesis/publications)</a:t>
            </a:r>
          </a:p>
          <a:p>
            <a:r>
              <a:rPr lang="en-US" dirty="0"/>
              <a:t>No algorithm will be perfect! (There will be an error. The objective is to keep the error at an acceptable rate)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3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Popular Frameworks/Tools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  - Python (Anaconda Python Distribution)</a:t>
            </a:r>
          </a:p>
          <a:p>
            <a:r>
              <a:rPr lang="en-US" dirty="0"/>
              <a:t>R (R studio)</a:t>
            </a:r>
          </a:p>
          <a:p>
            <a:r>
              <a:rPr lang="en-US" dirty="0" err="1"/>
              <a:t>Matlab</a:t>
            </a:r>
            <a:r>
              <a:rPr lang="en-US" dirty="0"/>
              <a:t>/Octave (can export DLLs)</a:t>
            </a:r>
          </a:p>
          <a:p>
            <a:r>
              <a:rPr lang="en-US" dirty="0"/>
              <a:t>Weka (Java based)</a:t>
            </a:r>
          </a:p>
          <a:p>
            <a:r>
              <a:rPr lang="en-US" dirty="0"/>
              <a:t>Java </a:t>
            </a:r>
            <a:r>
              <a:rPr lang="en-US" dirty="0" err="1"/>
              <a:t>OpenNLP</a:t>
            </a:r>
            <a:r>
              <a:rPr lang="en-US" dirty="0"/>
              <a:t>/Python NLTK (Natural language processing +  ML)</a:t>
            </a:r>
          </a:p>
          <a:p>
            <a:r>
              <a:rPr lang="en-US" dirty="0"/>
              <a:t>Apache Spark (part of the Apache Hadoop platform)</a:t>
            </a:r>
          </a:p>
          <a:p>
            <a:r>
              <a:rPr lang="en-US" dirty="0"/>
              <a:t>Google </a:t>
            </a:r>
            <a:r>
              <a:rPr lang="en-US" dirty="0" err="1"/>
              <a:t>Tensorflow</a:t>
            </a:r>
            <a:r>
              <a:rPr lang="en-US" dirty="0"/>
              <a:t> (Python library for Deep neural networks)</a:t>
            </a:r>
          </a:p>
          <a:p>
            <a:r>
              <a:rPr lang="en-US" dirty="0"/>
              <a:t>Apache </a:t>
            </a:r>
            <a:r>
              <a:rPr lang="en-US" dirty="0" err="1"/>
              <a:t>Keras</a:t>
            </a:r>
            <a:r>
              <a:rPr lang="en-US" dirty="0"/>
              <a:t> (Python library of neural networks)</a:t>
            </a:r>
          </a:p>
          <a:p>
            <a:r>
              <a:rPr lang="en-US" dirty="0" err="1"/>
              <a:t>Theano</a:t>
            </a:r>
            <a:r>
              <a:rPr lang="en-US" dirty="0"/>
              <a:t> (Python library for Multicore processing of DNNs)</a:t>
            </a:r>
          </a:p>
          <a:p>
            <a:r>
              <a:rPr lang="en-US" dirty="0"/>
              <a:t>Amazon AWS Services/Microsoft Azure ML (Cloud based ML)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7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python libraries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42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- Matrix algebra</a:t>
            </a:r>
          </a:p>
          <a:p>
            <a:r>
              <a:rPr lang="en-US" dirty="0"/>
              <a:t>Pandas</a:t>
            </a:r>
          </a:p>
          <a:p>
            <a:pPr marL="0" indent="0">
              <a:buNone/>
            </a:pPr>
            <a:r>
              <a:rPr lang="en-US" dirty="0"/>
              <a:t>   - Data Frames, Series</a:t>
            </a:r>
          </a:p>
          <a:p>
            <a:r>
              <a:rPr lang="en-US" dirty="0" err="1"/>
              <a:t>Matpotlib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Visualization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295400"/>
            <a:ext cx="38195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1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/>
              <a:t>Coursera – Andrew Ng. Machine Learning</a:t>
            </a:r>
          </a:p>
          <a:p>
            <a:r>
              <a:rPr lang="en-US" dirty="0" err="1"/>
              <a:t>Udacity</a:t>
            </a:r>
            <a:r>
              <a:rPr lang="en-US" dirty="0"/>
              <a:t> – Intro to Machine Learning, Reinforcement Learning</a:t>
            </a:r>
          </a:p>
          <a:p>
            <a:r>
              <a:rPr lang="en-US" dirty="0"/>
              <a:t>Python Machine Learning – Sebastian </a:t>
            </a:r>
            <a:r>
              <a:rPr lang="en-US" dirty="0" err="1"/>
              <a:t>Raschka</a:t>
            </a:r>
            <a:endParaRPr lang="en-US" dirty="0"/>
          </a:p>
          <a:p>
            <a:r>
              <a:rPr lang="en-US" dirty="0"/>
              <a:t>Advance Machine Learning with Python – John Hearty</a:t>
            </a:r>
          </a:p>
          <a:p>
            <a:r>
              <a:rPr lang="en-US" dirty="0"/>
              <a:t>Machine Learning – Tom Mitchell</a:t>
            </a:r>
          </a:p>
          <a:p>
            <a:r>
              <a:rPr lang="en-US" dirty="0"/>
              <a:t>Many more!!!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0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0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74638"/>
            <a:ext cx="8258175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Why now?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28625" y="1071563"/>
            <a:ext cx="8258175" cy="5214937"/>
          </a:xfrm>
        </p:spPr>
        <p:txBody>
          <a:bodyPr/>
          <a:lstStyle/>
          <a:p>
            <a:pPr algn="l" rtl="0" eaLnBrk="1" hangingPunct="1"/>
            <a:r>
              <a:rPr lang="en-GB" dirty="0"/>
              <a:t>Flood of available data (especially with the advent of the Internet)</a:t>
            </a:r>
          </a:p>
          <a:p>
            <a:pPr algn="l" rtl="0" eaLnBrk="1" hangingPunct="1"/>
            <a:r>
              <a:rPr lang="en-GB" dirty="0"/>
              <a:t>Increasing computational power (e.g. Multi-core)</a:t>
            </a:r>
          </a:p>
          <a:p>
            <a:pPr algn="l" rtl="0" eaLnBrk="1" hangingPunct="1"/>
            <a:r>
              <a:rPr lang="en-GB" dirty="0"/>
              <a:t>Growing progress in available algorithms and theory developed by researchers </a:t>
            </a:r>
          </a:p>
          <a:p>
            <a:pPr algn="l" rtl="0" eaLnBrk="1" hangingPunct="1"/>
            <a:r>
              <a:rPr lang="en-GB" dirty="0"/>
              <a:t>Increasing support from industries</a:t>
            </a:r>
          </a:p>
          <a:p>
            <a:pPr algn="l" rtl="0" eaLnBrk="1" hangingPunct="1"/>
            <a:r>
              <a:rPr lang="en-GB" dirty="0"/>
              <a:t>Cloud computing</a:t>
            </a:r>
          </a:p>
          <a:p>
            <a:pPr algn="l" rtl="0" eaLnBrk="1" hangingPunct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37500F-DA4A-4328-B5C3-7E3826E20C45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1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 other words…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3366CC"/>
                </a:solidFill>
              </a:rPr>
              <a:t>“A computer program is said to learn from experience (E) with some class of tasks (T) and a performance measure (P) if its performance at tasks in T as measured by P improves with E”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6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511305" y="48768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/>
              <a:t>Computer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8105" y="2057400"/>
            <a:ext cx="7912100" cy="4237038"/>
            <a:chOff x="685800" y="1600200"/>
            <a:chExt cx="7912100" cy="4237038"/>
          </a:xfrm>
        </p:grpSpPr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>
              <a:off x="1066800" y="5257800"/>
              <a:ext cx="14017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/>
                <a:t>Output</a:t>
              </a: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3352800" y="1600200"/>
              <a:ext cx="2667000" cy="15240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 dirty="0"/>
                <a:t>Computer</a:t>
              </a: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>
              <a:off x="2438400" y="205740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2438400" y="274320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6019800" y="22860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1355725" y="1692275"/>
              <a:ext cx="10414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/>
                <a:t>Data</a:t>
              </a: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685800" y="2362200"/>
              <a:ext cx="17399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/>
                <a:t>Program</a:t>
              </a: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6781800" y="1981200"/>
              <a:ext cx="14017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/>
                <a:t>Output</a:t>
              </a:r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2514600" y="487680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2514600" y="556260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6096000" y="51054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5" name="Text Box 23"/>
            <p:cNvSpPr txBox="1">
              <a:spLocks noChangeArrowheads="1"/>
            </p:cNvSpPr>
            <p:nvPr/>
          </p:nvSpPr>
          <p:spPr bwMode="auto">
            <a:xfrm>
              <a:off x="1431925" y="4511675"/>
              <a:ext cx="10414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/>
                <a:t>Data</a:t>
              </a:r>
            </a:p>
          </p:txBody>
        </p:sp>
        <p:sp>
          <p:nvSpPr>
            <p:cNvPr id="3097" name="Text Box 25"/>
            <p:cNvSpPr txBox="1">
              <a:spLocks noChangeArrowheads="1"/>
            </p:cNvSpPr>
            <p:nvPr/>
          </p:nvSpPr>
          <p:spPr bwMode="auto">
            <a:xfrm>
              <a:off x="6858000" y="4800600"/>
              <a:ext cx="17399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/>
                <a:t>Program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1810" y="136159"/>
            <a:ext cx="7299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ML vs Traditional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255" y="1225995"/>
            <a:ext cx="83058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2"/>
                </a:solidFill>
              </a:rPr>
              <a:t>  Traditional Programming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b="1" dirty="0">
                <a:solidFill>
                  <a:schemeClr val="accent2"/>
                </a:solidFill>
              </a:rPr>
              <a:t>  Machine Learning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572000" y="3886200"/>
            <a:ext cx="3375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Learning Algorithm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568705" y="4419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19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Motivating Example</a:t>
            </a:r>
            <a:br>
              <a:rPr lang="en-US" dirty="0"/>
            </a:br>
            <a:r>
              <a:rPr lang="en-US" dirty="0"/>
              <a:t>Learning to Filter Spam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15" y="2484011"/>
            <a:ext cx="2881089" cy="274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504" y="1700808"/>
            <a:ext cx="65527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GB" sz="3200" b="1" dirty="0"/>
              <a:t>Example</a:t>
            </a:r>
            <a:r>
              <a:rPr lang="en-GB" sz="3200" dirty="0"/>
              <a:t>: Spam Filtering</a:t>
            </a:r>
          </a:p>
          <a:p>
            <a:pPr algn="l" rtl="0"/>
            <a:r>
              <a:rPr lang="en-US" sz="3200" dirty="0"/>
              <a:t>Spam - is all email the user does not want to receive and has not asked to receive</a:t>
            </a:r>
          </a:p>
          <a:p>
            <a:pPr lvl="1" algn="l" rtl="0"/>
            <a:r>
              <a:rPr lang="en-GB" sz="2800" i="1" dirty="0"/>
              <a:t>T</a:t>
            </a:r>
            <a:r>
              <a:rPr lang="en-GB" sz="2800" dirty="0"/>
              <a:t>: Identify Spam Emails</a:t>
            </a:r>
          </a:p>
          <a:p>
            <a:pPr lvl="1" algn="l" rtl="0"/>
            <a:r>
              <a:rPr lang="en-GB" sz="2800" i="1" dirty="0"/>
              <a:t>P</a:t>
            </a:r>
            <a:r>
              <a:rPr lang="en-GB" sz="2800" dirty="0"/>
              <a:t>: </a:t>
            </a:r>
          </a:p>
          <a:p>
            <a:pPr lvl="2" algn="l" rtl="0"/>
            <a:r>
              <a:rPr lang="en-GB" sz="2800" dirty="0"/>
              <a:t>% of spam emails that were filtered</a:t>
            </a:r>
          </a:p>
          <a:p>
            <a:pPr lvl="2" algn="l" rtl="0"/>
            <a:r>
              <a:rPr lang="en-GB" sz="2800" dirty="0"/>
              <a:t>% of ham/ (non-spam) emails that were incorrectly filtered-out</a:t>
            </a:r>
          </a:p>
          <a:p>
            <a:pPr lvl="1" algn="l" rtl="0"/>
            <a:r>
              <a:rPr lang="en-GB" sz="2800" i="1" dirty="0"/>
              <a:t>E</a:t>
            </a:r>
            <a:r>
              <a:rPr lang="en-GB" sz="2800" dirty="0"/>
              <a:t>: a database of emails that were labelled by users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1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The number of features or distinct traits that can be used to describe each item in a quantitative manner.</a:t>
            </a:r>
          </a:p>
          <a:p>
            <a:r>
              <a:rPr lang="en-US" dirty="0"/>
              <a:t>Samples</a:t>
            </a:r>
          </a:p>
          <a:p>
            <a:pPr lvl="1"/>
            <a:r>
              <a:rPr lang="en-US" dirty="0"/>
              <a:t>A sample is an item to process (e.g. classify). It can be a document, a picture, a sound, a video, a row in database or CSV file, or whatever you can describe with a fixed set of quantitative traits.</a:t>
            </a:r>
          </a:p>
          <a:p>
            <a:r>
              <a:rPr lang="en-US" dirty="0"/>
              <a:t>Feature vector </a:t>
            </a:r>
          </a:p>
          <a:p>
            <a:pPr lvl="1"/>
            <a:r>
              <a:rPr lang="en-US" dirty="0"/>
              <a:t>is an n-dimensional vector of numerical features that represent some object.</a:t>
            </a:r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Preparation of feature vector</a:t>
            </a:r>
          </a:p>
          <a:p>
            <a:pPr lvl="1"/>
            <a:r>
              <a:rPr lang="en-US" dirty="0"/>
              <a:t> transforms the data in the high-dimensional space to a space of fewer </a:t>
            </a:r>
            <a:r>
              <a:rPr lang="en-US" u="sng" dirty="0"/>
              <a:t>dimensions</a:t>
            </a:r>
            <a:r>
              <a:rPr lang="en-US" dirty="0"/>
              <a:t>.</a:t>
            </a:r>
          </a:p>
          <a:p>
            <a:r>
              <a:rPr lang="en-US" dirty="0"/>
              <a:t>Training/Evolution set </a:t>
            </a:r>
          </a:p>
          <a:p>
            <a:pPr lvl="1"/>
            <a:r>
              <a:rPr lang="en-US" dirty="0"/>
              <a:t>Set of data to discover potentially predictive relationships. 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 r = \theta_0 + \theta_1 x_1 $$&#10;\end{document}&#10;"/>
  <p:tag name="FILENAME" val="TP_tmp"/>
  <p:tag name="FORMAT" val="pngmono"/>
  <p:tag name="RES" val="600"/>
  <p:tag name="BLEND" val="0"/>
  <p:tag name="TRANSPARENT" val="1"/>
  <p:tag name="TBUG" val="0"/>
  <p:tag name="ALLOWFS" val="0"/>
  <p:tag name="ORIGWIDTH" val="58"/>
  <p:tag name="PICTUREFILESIZE" val="86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15892</TotalTime>
  <Words>1928</Words>
  <Application>Microsoft Office PowerPoint</Application>
  <PresentationFormat>On-screen Show (4:3)</PresentationFormat>
  <Paragraphs>352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Aharoni</vt:lpstr>
      <vt:lpstr>Arial</vt:lpstr>
      <vt:lpstr>Calibri</vt:lpstr>
      <vt:lpstr>Times New Roman</vt:lpstr>
      <vt:lpstr>Office Theme</vt:lpstr>
      <vt:lpstr>Mathematics required for the module</vt:lpstr>
      <vt:lpstr>Machine Learning – An Introduction   </vt:lpstr>
      <vt:lpstr>Agenda</vt:lpstr>
      <vt:lpstr>About</vt:lpstr>
      <vt:lpstr>Why now?</vt:lpstr>
      <vt:lpstr>In other words…</vt:lpstr>
      <vt:lpstr>PowerPoint Presentation</vt:lpstr>
      <vt:lpstr>Motivating Example Learning to Filter Spam</vt:lpstr>
      <vt:lpstr>Terminology</vt:lpstr>
      <vt:lpstr>The Learning Process</vt:lpstr>
      <vt:lpstr>The Learning Process in our Example</vt:lpstr>
      <vt:lpstr>Data Set</vt:lpstr>
      <vt:lpstr>Model Learning</vt:lpstr>
      <vt:lpstr>Model Testing</vt:lpstr>
      <vt:lpstr>Workflow</vt:lpstr>
      <vt:lpstr>Categories</vt:lpstr>
      <vt:lpstr>Use-Cases</vt:lpstr>
      <vt:lpstr>Supervised Learning (Classification)</vt:lpstr>
      <vt:lpstr>Supervised learning examples</vt:lpstr>
      <vt:lpstr>Supervised learning</vt:lpstr>
      <vt:lpstr>Supervised learning </vt:lpstr>
      <vt:lpstr>Linear regression</vt:lpstr>
      <vt:lpstr>Unsupervised learning</vt:lpstr>
      <vt:lpstr>Unsupervised Learning/Clustering</vt:lpstr>
      <vt:lpstr>Unsupervised learning examples</vt:lpstr>
      <vt:lpstr>Unsupervised learning/Clustering</vt:lpstr>
      <vt:lpstr>K-means clustering example</vt:lpstr>
      <vt:lpstr>Reinforcement Learning</vt:lpstr>
      <vt:lpstr>Reinforcement learning </vt:lpstr>
      <vt:lpstr>Reinforcement learning examples</vt:lpstr>
      <vt:lpstr>Semi-Supervised Learning</vt:lpstr>
      <vt:lpstr>Semi-supervised learning </vt:lpstr>
      <vt:lpstr>Semi-supervised learning applications</vt:lpstr>
      <vt:lpstr>Bayesian learning</vt:lpstr>
      <vt:lpstr>Dimensionality Reduction</vt:lpstr>
      <vt:lpstr>Dimensionality Reduction - Challenges</vt:lpstr>
      <vt:lpstr>PowerPoint Presentation</vt:lpstr>
      <vt:lpstr>Ensemble Learning</vt:lpstr>
      <vt:lpstr>Machine learning on Big Data and GPGPU computing</vt:lpstr>
      <vt:lpstr>Things to consider in Selecting a ML Algorithm</vt:lpstr>
      <vt:lpstr>Popular Frameworks/Tools</vt:lpstr>
      <vt:lpstr>Commonly used python libraries</vt:lpstr>
      <vt:lpstr>Resources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 Rahul</dc:creator>
  <cp:lastModifiedBy>Administrator</cp:lastModifiedBy>
  <cp:revision>1731</cp:revision>
  <cp:lastPrinted>2018-02-16T02:58:45Z</cp:lastPrinted>
  <dcterms:created xsi:type="dcterms:W3CDTF">2014-04-10T07:01:18Z</dcterms:created>
  <dcterms:modified xsi:type="dcterms:W3CDTF">2020-02-04T14:10:25Z</dcterms:modified>
</cp:coreProperties>
</file>