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91" r:id="rId4"/>
    <p:sldId id="267" r:id="rId5"/>
    <p:sldId id="268" r:id="rId6"/>
    <p:sldId id="269" r:id="rId7"/>
    <p:sldId id="270" r:id="rId8"/>
    <p:sldId id="295" r:id="rId9"/>
    <p:sldId id="271" r:id="rId10"/>
    <p:sldId id="290" r:id="rId11"/>
    <p:sldId id="272" r:id="rId12"/>
    <p:sldId id="292" r:id="rId13"/>
    <p:sldId id="294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F009F-021E-4625-8489-8F4A1992C3D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3B869-3282-43BC-995E-461DDC9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074F3-C88C-4B26-9F3D-EBA8FAC40E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670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41CA-5E22-4757-8B4C-168A491F6C1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E23C-9978-4D5B-B7F9-395462E1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 – 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852488"/>
            <a:ext cx="91059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96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Hard Margin v.s. Soft Margin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The old formulation: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The new formulation incorporating slack variables: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Parameter </a:t>
            </a:r>
            <a:r>
              <a:rPr lang="en-US" altLang="zh-CN" sz="2000" i="1" dirty="0"/>
              <a:t>C</a:t>
            </a:r>
            <a:r>
              <a:rPr lang="en-US" altLang="zh-CN" sz="2000" dirty="0"/>
              <a:t> can be viewed as a way to control </a:t>
            </a:r>
            <a:r>
              <a:rPr lang="en-US" altLang="zh-CN" sz="2000" dirty="0" err="1"/>
              <a:t>underfitting</a:t>
            </a:r>
            <a:r>
              <a:rPr lang="en-US" altLang="zh-CN" sz="2000" dirty="0"/>
              <a:t>/overfitting – Regularization parameter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7315200" cy="1200329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Times New Roman" pitchFamily="18" charset="0"/>
              </a:rPr>
              <a:t>Find </a:t>
            </a:r>
            <a:r>
              <a:rPr lang="en-US" altLang="zh-CN" sz="2400" b="1" dirty="0">
                <a:latin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</a:rPr>
              <a:t> and 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 such that</a:t>
            </a:r>
          </a:p>
          <a:p>
            <a:pPr algn="l"/>
            <a:r>
              <a:rPr lang="el-GR" altLang="en-US" sz="24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=½ |</a:t>
            </a:r>
            <a:r>
              <a:rPr lang="en-US" altLang="zh-CN" sz="2400" b="1" dirty="0">
                <a:latin typeface="Times New Roman" pitchFamily="18" charset="0"/>
              </a:rPr>
              <a:t>w|</a:t>
            </a:r>
            <a:r>
              <a:rPr lang="en-US" altLang="zh-CN" sz="2400" b="1" baseline="30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</a:rPr>
              <a:t>  is minimized and for all {(</a:t>
            </a:r>
            <a:r>
              <a:rPr lang="en-US" altLang="zh-CN" sz="2400" b="1" dirty="0">
                <a:latin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)}</a:t>
            </a:r>
          </a:p>
          <a:p>
            <a:pPr algn="l"/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 (</a:t>
            </a:r>
            <a:r>
              <a:rPr lang="en-US" altLang="zh-CN" sz="2400" b="1" dirty="0">
                <a:latin typeface="Times New Roman" pitchFamily="18" charset="0"/>
              </a:rPr>
              <a:t>w </a:t>
            </a:r>
            <a:r>
              <a:rPr lang="en-US" altLang="zh-CN" sz="2400" b="1" baseline="30000" dirty="0">
                <a:latin typeface="Times New Roman" pitchFamily="18" charset="0"/>
              </a:rPr>
              <a:t>.  </a:t>
            </a:r>
            <a:r>
              <a:rPr lang="en-US" altLang="zh-CN" sz="2400" b="1" dirty="0">
                <a:latin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+ b)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990600" y="3752671"/>
            <a:ext cx="7543800" cy="1200329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Times New Roman" pitchFamily="18" charset="0"/>
              </a:rPr>
              <a:t>Find </a:t>
            </a:r>
            <a:r>
              <a:rPr lang="en-US" altLang="zh-CN" sz="2400" b="1" dirty="0">
                <a:latin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</a:rPr>
              <a:t> and 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 such that</a:t>
            </a:r>
          </a:p>
          <a:p>
            <a:r>
              <a:rPr lang="el-GR" altLang="en-US" sz="24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= ½ |</a:t>
            </a:r>
            <a:r>
              <a:rPr lang="en-US" altLang="zh-CN" sz="2400" b="1" dirty="0">
                <a:latin typeface="Times New Roman" pitchFamily="18" charset="0"/>
              </a:rPr>
              <a:t>w|</a:t>
            </a:r>
            <a:r>
              <a:rPr lang="en-US" altLang="zh-CN" sz="2400" b="1" baseline="30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 + 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l-GR" altLang="en-US" sz="2400" dirty="0">
                <a:latin typeface="Times New Roman" pitchFamily="18" charset="0"/>
              </a:rPr>
              <a:t>Σ</a:t>
            </a:r>
            <a:r>
              <a:rPr lang="el-GR" altLang="en-US" sz="2400" i="1" dirty="0">
                <a:latin typeface="Times New Roman" pitchFamily="18" charset="0"/>
              </a:rPr>
              <a:t>ξ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     is minimized and for all {(</a:t>
            </a:r>
            <a:r>
              <a:rPr lang="en-US" altLang="zh-CN" sz="2400" b="1" dirty="0">
                <a:latin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)}</a:t>
            </a:r>
          </a:p>
          <a:p>
            <a:pPr algn="l"/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</a:rPr>
              <a:t>w</a:t>
            </a:r>
            <a:r>
              <a:rPr lang="en-US" altLang="zh-CN" sz="2400" b="1" baseline="30000" dirty="0">
                <a:latin typeface="Times New Roman" pitchFamily="18" charset="0"/>
              </a:rPr>
              <a:t> .</a:t>
            </a:r>
            <a:r>
              <a:rPr lang="en-US" altLang="zh-CN" sz="2400" b="1" dirty="0">
                <a:latin typeface="Times New Roman" pitchFamily="18" charset="0"/>
              </a:rPr>
              <a:t> x</a:t>
            </a:r>
            <a:r>
              <a:rPr lang="en-US" altLang="zh-CN" sz="2400" b="1" baseline="-25000" dirty="0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+ </a:t>
            </a:r>
            <a:r>
              <a:rPr lang="en-US" altLang="zh-CN" sz="2400" i="1" dirty="0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l-GR" altLang="en-US" sz="2400" i="1" dirty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and    </a:t>
            </a:r>
            <a:r>
              <a:rPr lang="el-GR" altLang="en-US" sz="2400" i="1" dirty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 for all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7D4-C2AB-422A-82F4-EB1112C571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fld id="{6236FC04-C249-44E0-9342-B22653BADCE2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Soft Margin Classification – Solution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The dual problem for soft margin classification: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  <a:endParaRPr lang="en-US" altLang="en-US" sz="2000" dirty="0">
              <a:cs typeface="Times New Roman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23950" y="2200275"/>
            <a:ext cx="6496050" cy="83099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Times New Roman" pitchFamily="18" charset="0"/>
              </a:rPr>
              <a:t>Find </a:t>
            </a:r>
            <a:r>
              <a:rPr lang="el-GR" altLang="en-US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l-GR" altLang="en-US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such that</a:t>
            </a:r>
          </a:p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en-US" b="1" dirty="0">
                <a:latin typeface="Times New Roman" pitchFamily="18" charset="0"/>
              </a:rPr>
              <a:t>α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½ |</a:t>
            </a:r>
            <a:r>
              <a:rPr lang="en-US" altLang="zh-CN" b="1" dirty="0">
                <a:latin typeface="Times New Roman" pitchFamily="18" charset="0"/>
              </a:rPr>
              <a:t>w|</a:t>
            </a:r>
            <a:r>
              <a:rPr lang="en-US" altLang="zh-CN" baseline="30000" dirty="0">
                <a:latin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l-GR" altLang="en-US" dirty="0">
                <a:latin typeface="Times New Roman" pitchFamily="18" charset="0"/>
              </a:rPr>
              <a:t>Σ</a:t>
            </a:r>
            <a:r>
              <a:rPr lang="el-GR" altLang="en-US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dirty="0">
                <a:latin typeface="Times New Roman" pitchFamily="18" charset="0"/>
              </a:rPr>
              <a:t> [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b="1" dirty="0">
                <a:latin typeface="Times New Roman" pitchFamily="18" charset="0"/>
              </a:rPr>
              <a:t>w . x</a:t>
            </a:r>
            <a:r>
              <a:rPr lang="en-US" altLang="zh-CN" b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 b) -1] </a:t>
            </a:r>
            <a:r>
              <a:rPr lang="en-US" altLang="en-US" dirty="0">
                <a:latin typeface="Times New Roman" pitchFamily="18" charset="0"/>
              </a:rPr>
              <a:t>is maximized  </a:t>
            </a:r>
            <a:endParaRPr lang="en-US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123950" y="3733800"/>
            <a:ext cx="4400550" cy="98266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∂ (Q)/ ∂ (w) = 0   =&gt;   w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altLang="en-US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dirty="0" err="1">
                <a:latin typeface="Times New Roman" pitchFamily="18" charset="0"/>
              </a:rPr>
              <a:t>x</a:t>
            </a:r>
            <a:r>
              <a:rPr lang="en-US" altLang="en-US" b="1" baseline="-25000" dirty="0" err="1">
                <a:latin typeface="Times New Roman" pitchFamily="18" charset="0"/>
              </a:rPr>
              <a:t>i</a:t>
            </a:r>
            <a:r>
              <a:rPr lang="en-US" altLang="en-US" b="1" baseline="-25000" dirty="0">
                <a:latin typeface="Times New Roman" pitchFamily="18" charset="0"/>
              </a:rPr>
              <a:t>             </a:t>
            </a:r>
          </a:p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∂ (Q)/ ∂ (b) = 0  =&gt;   </a:t>
            </a:r>
            <a:r>
              <a:rPr lang="el-GR" altLang="en-US" b="1" dirty="0">
                <a:latin typeface="Times New Roman" pitchFamily="18" charset="0"/>
                <a:cs typeface="Times New Roman" pitchFamily="18" charset="0"/>
              </a:rPr>
              <a:t>Σα</a:t>
            </a:r>
            <a:r>
              <a:rPr lang="en-US" altLang="en-US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= 0</a:t>
            </a:r>
          </a:p>
        </p:txBody>
      </p:sp>
      <p:sp>
        <p:nvSpPr>
          <p:cNvPr id="3892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40691856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fld id="{145D0DA8-BEE5-4359-BC4C-85527A474747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SVMs:  Summary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The classifier is a </a:t>
            </a:r>
            <a:r>
              <a:rPr lang="en-US" altLang="en-US" sz="2400" i="1" dirty="0"/>
              <a:t>separating hyperplane.</a:t>
            </a:r>
          </a:p>
          <a:p>
            <a:pPr eaLnBrk="1" hangingPunct="1"/>
            <a:r>
              <a:rPr lang="en-US" altLang="en-US" sz="2400" dirty="0"/>
              <a:t>The most “important” training points are the support vectors; they define the hyperplane.</a:t>
            </a:r>
          </a:p>
          <a:p>
            <a:pPr eaLnBrk="1" hangingPunct="1"/>
            <a:r>
              <a:rPr lang="en-US" altLang="en-US" sz="2400" dirty="0"/>
              <a:t>Quadratic optimization algorithms can identify which training points 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 </a:t>
            </a:r>
            <a:r>
              <a:rPr lang="en-US" altLang="en-US" sz="2400" dirty="0"/>
              <a:t>are support vectors with non-zero </a:t>
            </a:r>
            <a:r>
              <a:rPr lang="en-US" altLang="en-US" sz="2400" dirty="0" err="1"/>
              <a:t>Lagrangian</a:t>
            </a:r>
            <a:r>
              <a:rPr lang="en-US" altLang="en-US" sz="2400" dirty="0"/>
              <a:t> multipliers </a:t>
            </a:r>
            <a:r>
              <a:rPr lang="el-GR" altLang="en-US" sz="2400" i="1" dirty="0">
                <a:cs typeface="Times New Roman" pitchFamily="18" charset="0"/>
              </a:rPr>
              <a:t>α</a:t>
            </a:r>
            <a:r>
              <a:rPr lang="en-US" altLang="en-US" sz="2400" i="1" baseline="-25000" dirty="0" err="1">
                <a:cs typeface="Times New Roman" pitchFamily="18" charset="0"/>
              </a:rPr>
              <a:t>i</a:t>
            </a:r>
            <a:r>
              <a:rPr lang="en-US" altLang="en-US" sz="2400" b="1" i="1" dirty="0">
                <a:cs typeface="Times New Roman" pitchFamily="18" charset="0"/>
              </a:rPr>
              <a:t>.</a:t>
            </a:r>
            <a:r>
              <a:rPr lang="en-US" altLang="en-US" sz="2400" i="1" dirty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cs typeface="Times New Roman" pitchFamily="18" charset="0"/>
              </a:rPr>
              <a:t>Both in the dual formulation of the problem and in the solution, training points appear only inside inner products: </a:t>
            </a:r>
            <a:endParaRPr lang="en-US" altLang="en-US" sz="2400" b="1" baseline="-25000" dirty="0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124200" y="5040168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itchFamily="18" charset="0"/>
              </a:rPr>
              <a:t>f</a:t>
            </a:r>
            <a:r>
              <a:rPr lang="en-US" altLang="en-US" sz="2000" dirty="0">
                <a:latin typeface="Times New Roman" pitchFamily="18" charset="0"/>
              </a:rPr>
              <a:t>(</a:t>
            </a:r>
            <a:r>
              <a:rPr lang="en-US" altLang="en-US" sz="2000" b="1" dirty="0">
                <a:latin typeface="Times New Roman" pitchFamily="18" charset="0"/>
              </a:rPr>
              <a:t>x</a:t>
            </a:r>
            <a:r>
              <a:rPr lang="en-US" altLang="en-US" sz="2000" dirty="0">
                <a:latin typeface="Times New Roman" pitchFamily="18" charset="0"/>
              </a:rPr>
              <a:t>) =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altLang="en-US" sz="20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dirty="0" err="1">
                <a:latin typeface="Times New Roman" pitchFamily="18" charset="0"/>
              </a:rPr>
              <a:t>x</a:t>
            </a:r>
            <a:r>
              <a:rPr lang="en-US" altLang="en-US" sz="2000" b="1" baseline="-25000" dirty="0" err="1">
                <a:latin typeface="Times New Roman" pitchFamily="18" charset="0"/>
              </a:rPr>
              <a:t>i</a:t>
            </a:r>
            <a:r>
              <a:rPr lang="en-US" altLang="en-US" sz="2000" b="1" dirty="0">
                <a:latin typeface="Times New Roman" pitchFamily="18" charset="0"/>
              </a:rPr>
              <a:t> . u + </a:t>
            </a:r>
            <a:r>
              <a:rPr lang="en-US" altLang="en-US" sz="2000" i="1" dirty="0">
                <a:latin typeface="Times New Roman" pitchFamily="18" charset="0"/>
              </a:rPr>
              <a:t>b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4343400" y="5104110"/>
            <a:ext cx="561975" cy="38229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9130387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fld id="{05F378B5-B850-4AEB-82E3-BB45C2507BC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 with SVMs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sym typeface="Symbol" pitchFamily="18" charset="2"/>
              </a:rPr>
              <a:t>Given a new point </a:t>
            </a:r>
            <a:r>
              <a:rPr lang="en-US" altLang="en-US" sz="3000" b="1" dirty="0">
                <a:sym typeface="Symbol" pitchFamily="18" charset="2"/>
              </a:rPr>
              <a:t>u</a:t>
            </a:r>
            <a:r>
              <a:rPr lang="en-US" altLang="en-US" sz="3000" dirty="0">
                <a:sym typeface="Symbol" pitchFamily="18" charset="2"/>
              </a:rPr>
              <a:t>, we can score its projection onto the hyperplane normal:</a:t>
            </a:r>
          </a:p>
          <a:p>
            <a:pPr lvl="1" eaLnBrk="1" hangingPunct="1"/>
            <a:r>
              <a:rPr lang="en-US" altLang="en-US" sz="2800" dirty="0">
                <a:sym typeface="Symbol" pitchFamily="18" charset="2"/>
              </a:rPr>
              <a:t>I.e., compute score: </a:t>
            </a:r>
            <a:r>
              <a:rPr lang="en-US" altLang="en-US" sz="2800" b="1" dirty="0">
                <a:sym typeface="Symbol" pitchFamily="18" charset="2"/>
              </a:rPr>
              <a:t>w</a:t>
            </a:r>
            <a:r>
              <a:rPr lang="en-US" altLang="en-US" b="1" baseline="30000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 . u</a:t>
            </a:r>
            <a:r>
              <a:rPr lang="en-US" altLang="en-US" sz="2800" dirty="0">
                <a:sym typeface="Symbol" pitchFamily="18" charset="2"/>
              </a:rPr>
              <a:t> + </a:t>
            </a:r>
            <a:r>
              <a:rPr lang="en-US" altLang="en-US" sz="2800" i="1" dirty="0">
                <a:sym typeface="Symbol" pitchFamily="18" charset="2"/>
              </a:rPr>
              <a:t>b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dirty="0"/>
              <a:t>= </a:t>
            </a:r>
            <a:r>
              <a:rPr lang="el-GR" altLang="en-US" dirty="0"/>
              <a:t>Σ</a:t>
            </a:r>
            <a:r>
              <a:rPr lang="el-GR" altLang="en-US" i="1" dirty="0"/>
              <a:t>α</a:t>
            </a:r>
            <a:r>
              <a:rPr lang="en-US" altLang="en-US" i="1" baseline="-25000" dirty="0" err="1"/>
              <a:t>i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i</a:t>
            </a:r>
            <a:r>
              <a:rPr lang="en-US" altLang="en-US" b="1" baseline="30000" dirty="0"/>
              <a:t> </a:t>
            </a:r>
            <a:r>
              <a:rPr lang="en-US" altLang="en-US" b="1" dirty="0"/>
              <a:t>.u + </a:t>
            </a:r>
            <a:r>
              <a:rPr lang="en-US" altLang="en-US" i="1" dirty="0"/>
              <a:t>b</a:t>
            </a:r>
          </a:p>
          <a:p>
            <a:pPr lvl="2" eaLnBrk="1" hangingPunct="1"/>
            <a:r>
              <a:rPr lang="en-US" altLang="en-US" dirty="0"/>
              <a:t>Decide class based on whether &lt; or &gt; 1</a:t>
            </a:r>
          </a:p>
          <a:p>
            <a:pPr lvl="1" eaLnBrk="1" hangingPunct="1"/>
            <a:endParaRPr lang="en-US" altLang="en-US" i="1" dirty="0"/>
          </a:p>
          <a:p>
            <a:pPr lvl="1" eaLnBrk="1" hangingPunct="1"/>
            <a:r>
              <a:rPr lang="en-US" altLang="en-US" sz="2800" dirty="0">
                <a:sym typeface="Symbol" pitchFamily="18" charset="2"/>
              </a:rPr>
              <a:t>Can set confidence threshold </a:t>
            </a:r>
            <a:r>
              <a:rPr lang="en-US" altLang="en-US" i="1" dirty="0">
                <a:sym typeface="Symbol" pitchFamily="18" charset="2"/>
              </a:rPr>
              <a:t>1</a:t>
            </a:r>
            <a:r>
              <a:rPr lang="en-US" altLang="en-US" sz="2800" dirty="0">
                <a:sym typeface="Symbol" pitchFamily="18" charset="2"/>
              </a:rPr>
              <a:t>.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5943600" y="4419600"/>
            <a:ext cx="1981200" cy="1981200"/>
            <a:chOff x="3744" y="1536"/>
            <a:chExt cx="1248" cy="1248"/>
          </a:xfrm>
        </p:grpSpPr>
        <p:sp>
          <p:nvSpPr>
            <p:cNvPr id="39958" name="Oval 5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9" name="Oval 6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0" name="Oval 7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1" name="Oval 8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2" name="Oval 9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Oval 10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Oval 11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5" name="Rectangle 12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6" name="Rectangle 13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7" name="Rectangle 14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8" name="Rectangle 15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9" name="Rectangle 16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0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1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2" name="Oval 19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3" name="Oval 20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4" name="Oval 2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5" name="Rectangle 2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6" name="Rectangle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7" name="Rectangle 2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8" name="Oval 2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9" name="Oval 26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941" name="Line 27"/>
          <p:cNvSpPr>
            <a:spLocks noChangeShapeType="1"/>
          </p:cNvSpPr>
          <p:nvPr/>
        </p:nvSpPr>
        <p:spPr bwMode="auto">
          <a:xfrm>
            <a:off x="5867400" y="44958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2" name="Group 28"/>
          <p:cNvGrpSpPr>
            <a:grpSpLocks/>
          </p:cNvGrpSpPr>
          <p:nvPr/>
        </p:nvGrpSpPr>
        <p:grpSpPr bwMode="auto">
          <a:xfrm>
            <a:off x="5638800" y="4267200"/>
            <a:ext cx="2438400" cy="1981200"/>
            <a:chOff x="3552" y="1440"/>
            <a:chExt cx="1536" cy="1248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0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6248400" y="4876800"/>
            <a:ext cx="1155700" cy="914400"/>
            <a:chOff x="3936" y="1824"/>
            <a:chExt cx="728" cy="576"/>
          </a:xfrm>
        </p:grpSpPr>
        <p:sp>
          <p:nvSpPr>
            <p:cNvPr id="39951" name="Oval 32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2" name="Rectangle 33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3" name="Rectangle 34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Rectangle 35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5" name="Oval 36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10373" name="AutoShape 37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Text Box 38"/>
          <p:cNvSpPr txBox="1">
            <a:spLocks noChangeArrowheads="1"/>
          </p:cNvSpPr>
          <p:nvPr/>
        </p:nvSpPr>
        <p:spPr bwMode="auto">
          <a:xfrm>
            <a:off x="7527925" y="6110288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itchFamily="18" charset="0"/>
              </a:rPr>
              <a:t>-1</a:t>
            </a:r>
            <a:endParaRPr lang="en-US" altLang="en-US" sz="1400">
              <a:latin typeface="Rockwell" pitchFamily="18" charset="0"/>
            </a:endParaRPr>
          </a:p>
        </p:txBody>
      </p:sp>
      <p:sp>
        <p:nvSpPr>
          <p:cNvPr id="39946" name="Text Box 39"/>
          <p:cNvSpPr txBox="1">
            <a:spLocks noChangeArrowheads="1"/>
          </p:cNvSpPr>
          <p:nvPr/>
        </p:nvSpPr>
        <p:spPr bwMode="auto">
          <a:xfrm>
            <a:off x="7766050" y="59277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itchFamily="18" charset="0"/>
              </a:rPr>
              <a:t>0</a:t>
            </a:r>
            <a:endParaRPr lang="en-US" altLang="en-US" sz="1400">
              <a:latin typeface="Rockwell" pitchFamily="18" charset="0"/>
            </a:endParaRPr>
          </a:p>
        </p:txBody>
      </p:sp>
      <p:sp>
        <p:nvSpPr>
          <p:cNvPr id="39947" name="Text Box 40"/>
          <p:cNvSpPr txBox="1">
            <a:spLocks noChangeArrowheads="1"/>
          </p:cNvSpPr>
          <p:nvPr/>
        </p:nvSpPr>
        <p:spPr bwMode="auto">
          <a:xfrm>
            <a:off x="7994650" y="5715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itchFamily="18" charset="0"/>
              </a:rPr>
              <a:t>1</a:t>
            </a:r>
            <a:endParaRPr lang="en-US" altLang="en-US" sz="1400">
              <a:latin typeface="Rockwell" pitchFamily="18" charset="0"/>
            </a:endParaRPr>
          </a:p>
        </p:txBody>
      </p:sp>
      <p:sp>
        <p:nvSpPr>
          <p:cNvPr id="910377" name="Line 41"/>
          <p:cNvSpPr>
            <a:spLocks noChangeShapeType="1"/>
          </p:cNvSpPr>
          <p:nvPr/>
        </p:nvSpPr>
        <p:spPr bwMode="auto">
          <a:xfrm>
            <a:off x="4114800" y="47244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Text Box 42"/>
          <p:cNvSpPr txBox="1">
            <a:spLocks noChangeArrowheads="1"/>
          </p:cNvSpPr>
          <p:nvPr/>
        </p:nvSpPr>
        <p:spPr bwMode="auto">
          <a:xfrm>
            <a:off x="1371600" y="4953000"/>
            <a:ext cx="289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 Unicode MS" pitchFamily="34" charset="-128"/>
              </a:rPr>
              <a:t>Score &gt; </a:t>
            </a:r>
            <a:r>
              <a:rPr lang="en-US" altLang="en-US" i="1" dirty="0">
                <a:latin typeface="Arial Unicode MS" pitchFamily="34" charset="-128"/>
              </a:rPr>
              <a:t>1</a:t>
            </a:r>
            <a:r>
              <a:rPr lang="en-US" altLang="en-US" dirty="0">
                <a:latin typeface="Arial Unicode MS" pitchFamily="34" charset="-128"/>
              </a:rPr>
              <a:t> yes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 Unicode MS" pitchFamily="34" charset="-128"/>
              </a:rPr>
              <a:t>Score &lt; -</a:t>
            </a:r>
            <a:r>
              <a:rPr lang="en-US" altLang="en-US" i="1" dirty="0">
                <a:latin typeface="Arial Unicode MS" pitchFamily="34" charset="-128"/>
              </a:rPr>
              <a:t>1</a:t>
            </a:r>
            <a:r>
              <a:rPr lang="en-US" altLang="en-US" dirty="0">
                <a:latin typeface="Arial Unicode MS" pitchFamily="34" charset="-128"/>
              </a:rPr>
              <a:t> no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 Unicode MS" pitchFamily="34" charset="-128"/>
              </a:rPr>
              <a:t>Else: don’t know</a:t>
            </a:r>
          </a:p>
        </p:txBody>
      </p:sp>
      <p:sp>
        <p:nvSpPr>
          <p:cNvPr id="3995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6276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73" grpId="0" animBg="1"/>
      <p:bldP spid="9103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381000" y="22860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Non-linear SVMs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/>
              <a:t>Datasets that are linearly separable with some noise work out great:</a:t>
            </a:r>
          </a:p>
          <a:p>
            <a:endParaRPr lang="en-US" altLang="zh-CN" sz="2400"/>
          </a:p>
          <a:p>
            <a:r>
              <a:rPr lang="en-US" altLang="zh-CN" sz="2400"/>
              <a:t>But what are we going to do if the dataset is just too hard? </a:t>
            </a:r>
          </a:p>
          <a:p>
            <a:endParaRPr lang="en-US" altLang="zh-CN" sz="2400"/>
          </a:p>
          <a:p>
            <a:r>
              <a:rPr lang="en-US" altLang="zh-CN" sz="2400"/>
              <a:t>How about</a:t>
            </a:r>
            <a:r>
              <a:rPr lang="en-US" altLang="zh-CN" sz="2400">
                <a:latin typeface="Times New Roman"/>
              </a:rPr>
              <a:t>…</a:t>
            </a:r>
            <a:r>
              <a:rPr lang="en-US" altLang="zh-CN" sz="2400"/>
              <a:t> mapping data to a higher-dimensional space: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581400" y="5638800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5638800" y="571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  <a:endParaRPr lang="en-US" altLang="zh-CN" i="1" baseline="30000">
              <a:latin typeface="Times New Roman" pitchFamily="18" charset="0"/>
            </a:endParaRPr>
          </a:p>
        </p:txBody>
      </p:sp>
      <p:grpSp>
        <p:nvGrpSpPr>
          <p:cNvPr id="311318" name="Group 22"/>
          <p:cNvGrpSpPr>
            <a:grpSpLocks/>
          </p:cNvGrpSpPr>
          <p:nvPr/>
        </p:nvGrpSpPr>
        <p:grpSpPr bwMode="auto">
          <a:xfrm>
            <a:off x="1905000" y="2895600"/>
            <a:ext cx="4286250" cy="423863"/>
            <a:chOff x="1056" y="2322"/>
            <a:chExt cx="2700" cy="267"/>
          </a:xfrm>
        </p:grpSpPr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20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22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1323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4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5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6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7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8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9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0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1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2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311333" name="Group 37"/>
          <p:cNvGrpSpPr>
            <a:grpSpLocks/>
          </p:cNvGrpSpPr>
          <p:nvPr/>
        </p:nvGrpSpPr>
        <p:grpSpPr bwMode="auto">
          <a:xfrm>
            <a:off x="3352800" y="1600200"/>
            <a:ext cx="4324350" cy="642938"/>
            <a:chOff x="1056" y="1284"/>
            <a:chExt cx="2724" cy="405"/>
          </a:xfrm>
        </p:grpSpPr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35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6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37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1338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9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40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41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42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43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44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45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46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47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48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49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311356" name="Group 60"/>
          <p:cNvGrpSpPr>
            <a:grpSpLocks/>
          </p:cNvGrpSpPr>
          <p:nvPr/>
        </p:nvGrpSpPr>
        <p:grpSpPr bwMode="auto">
          <a:xfrm>
            <a:off x="1905000" y="3962400"/>
            <a:ext cx="4352925" cy="1827213"/>
            <a:chOff x="1122" y="2874"/>
            <a:chExt cx="2742" cy="1151"/>
          </a:xfrm>
        </p:grpSpPr>
        <p:sp>
          <p:nvSpPr>
            <p:cNvPr id="311302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3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6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7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8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9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0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1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2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3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4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16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1350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51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52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53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54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55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12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Non-linear SVMs:  Feature spaces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/>
              <a:t>General idea:   the original input space can always be mapped to some higher-dimensional feature space where the training set is separable:</a:t>
            </a:r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8" name="AutoShape 8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9" name="AutoShape 9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0" name="AutoShape 10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AutoShape 11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AutoShape 14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5" name="AutoShape 15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AutoShape 16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AutoShape 19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AutoShape 20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AutoShape 21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AutoShape 22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3" name="AutoShape 23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4" name="AutoShape 24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5" name="AutoShape 25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6" name="AutoShape 26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7" name="Oval 27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8" name="AutoShape 28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9" name="AutoShape 29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0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1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2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3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4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5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6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7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8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59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0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1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2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3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4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5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6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7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8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69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0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1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2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3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4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5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6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7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78" name="AutoShape 58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79" name="Text Box 59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38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The </a:t>
            </a:r>
            <a:r>
              <a:rPr lang="en-US" altLang="zh-CN">
                <a:latin typeface="Times New Roman"/>
              </a:rPr>
              <a:t>“</a:t>
            </a:r>
            <a:r>
              <a:rPr lang="en-US" altLang="zh-CN"/>
              <a:t>Kernel Trick</a:t>
            </a:r>
            <a:r>
              <a:rPr lang="en-US" altLang="zh-CN">
                <a:latin typeface="Times New Roman"/>
              </a:rPr>
              <a:t>”</a:t>
            </a:r>
            <a:endParaRPr lang="en-US" altLang="zh-CN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304800" y="914400"/>
            <a:ext cx="883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The linear classifier relies on dot product between vectors 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</a:rPr>
              <a:t>x</a:t>
            </a:r>
            <a:r>
              <a:rPr lang="en-US" altLang="zh-CN" sz="2800" b="1" baseline="-25000" dirty="0" err="1">
                <a:latin typeface="Times New Roman" pitchFamily="18" charset="0"/>
              </a:rPr>
              <a:t>i</a:t>
            </a:r>
            <a:r>
              <a:rPr lang="en-US" altLang="zh-CN" sz="2800" b="1" dirty="0" err="1">
                <a:latin typeface="Times New Roman" pitchFamily="18" charset="0"/>
              </a:rPr>
              <a:t>,x</a:t>
            </a:r>
            <a:r>
              <a:rPr lang="en-US" altLang="zh-CN" sz="2800" b="1" baseline="-25000" dirty="0" err="1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)=x</a:t>
            </a:r>
            <a:r>
              <a:rPr lang="en-US" altLang="zh-CN" sz="2800" b="1" baseline="-25000" dirty="0">
                <a:latin typeface="Times New Roman" pitchFamily="18" charset="0"/>
              </a:rPr>
              <a:t>i</a:t>
            </a:r>
            <a:r>
              <a:rPr lang="en-US" altLang="zh-CN" sz="2800" b="1" baseline="30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  <a:r>
              <a:rPr lang="en-US" altLang="zh-CN" sz="2800" b="1" dirty="0" err="1">
                <a:latin typeface="Times New Roman" pitchFamily="18" charset="0"/>
              </a:rPr>
              <a:t>x</a:t>
            </a:r>
            <a:r>
              <a:rPr lang="en-US" altLang="zh-CN" sz="2800" b="1" baseline="-25000" dirty="0" err="1">
                <a:latin typeface="Times New Roman" pitchFamily="18" charset="0"/>
              </a:rPr>
              <a:t>j</a:t>
            </a:r>
            <a:endParaRPr lang="en-US" altLang="zh-CN" sz="2800" b="1" baseline="-250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If every data point is mapped into high-dimensional space via some transformation </a:t>
            </a:r>
            <a:r>
              <a:rPr lang="el-GR" altLang="en-US" sz="28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en-US" sz="28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the dot product becomes: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</a:rPr>
              <a:t>x</a:t>
            </a:r>
            <a:r>
              <a:rPr lang="en-US" altLang="zh-CN" sz="2800" b="1" baseline="-25000" dirty="0" err="1">
                <a:latin typeface="Times New Roman" pitchFamily="18" charset="0"/>
              </a:rPr>
              <a:t>i</a:t>
            </a:r>
            <a:r>
              <a:rPr lang="en-US" altLang="zh-CN" sz="2800" b="1" dirty="0" err="1">
                <a:latin typeface="Times New Roman" pitchFamily="18" charset="0"/>
              </a:rPr>
              <a:t>,x</a:t>
            </a:r>
            <a:r>
              <a:rPr lang="en-US" altLang="zh-CN" sz="2800" b="1" baseline="-25000" dirty="0" err="1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)= </a:t>
            </a:r>
            <a:r>
              <a:rPr lang="el-GR" altLang="en-US" sz="28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b="1" dirty="0">
                <a:latin typeface="Times New Roman" pitchFamily="18" charset="0"/>
              </a:rPr>
              <a:t>(x</a:t>
            </a:r>
            <a:r>
              <a:rPr lang="en-US" altLang="zh-CN" sz="2800" b="1" baseline="-25000" dirty="0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. </a:t>
            </a:r>
            <a:r>
              <a:rPr lang="el-GR" altLang="en-US" sz="28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</a:rPr>
              <a:t>x</a:t>
            </a:r>
            <a:r>
              <a:rPr lang="en-US" altLang="zh-CN" sz="2800" b="1" baseline="-25000" dirty="0" err="1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r>
              <a:rPr lang="en-US" altLang="zh-CN" sz="2800" dirty="0">
                <a:latin typeface="Times New Roman" pitchFamily="18" charset="0"/>
              </a:rPr>
              <a:t>A </a:t>
            </a:r>
            <a:r>
              <a:rPr lang="en-US" altLang="zh-CN" sz="2800" i="1" dirty="0">
                <a:latin typeface="Times New Roman" pitchFamily="18" charset="0"/>
              </a:rPr>
              <a:t>kernel function</a:t>
            </a:r>
            <a:r>
              <a:rPr lang="en-US" altLang="zh-CN" sz="2800" dirty="0">
                <a:latin typeface="Times New Roman" pitchFamily="18" charset="0"/>
              </a:rPr>
              <a:t> is some function that corresponds to an inner product in some expanded feature space.</a:t>
            </a:r>
          </a:p>
          <a:p>
            <a:endParaRPr lang="en-US" altLang="zh-CN" sz="2800" dirty="0">
              <a:latin typeface="Times New Roman" pitchFamily="18" charset="0"/>
            </a:endParaRPr>
          </a:p>
          <a:p>
            <a:endParaRPr lang="el-GR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5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</a:t>
            </a:r>
          </a:p>
          <a:p>
            <a:pPr>
              <a:buNone/>
            </a:pPr>
            <a:r>
              <a:rPr lang="en-US" altLang="en-US" dirty="0"/>
              <a:t>	2-dimensional vectors </a:t>
            </a:r>
            <a:r>
              <a:rPr lang="en-US" altLang="en-US" b="1" dirty="0"/>
              <a:t>x</a:t>
            </a:r>
            <a:r>
              <a:rPr lang="en-US" altLang="en-US" dirty="0"/>
              <a:t>=[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  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2</a:t>
            </a:r>
            <a:r>
              <a:rPr lang="en-US" altLang="en-US" dirty="0"/>
              <a:t>];  let </a:t>
            </a:r>
            <a:r>
              <a:rPr lang="en-US" altLang="en-US" i="1" dirty="0"/>
              <a:t>K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)=(1 + </a:t>
            </a:r>
            <a:r>
              <a:rPr lang="en-US" altLang="en-US" b="1" dirty="0"/>
              <a:t>x</a:t>
            </a:r>
            <a:r>
              <a:rPr lang="en-US" altLang="en-US" b="1" baseline="-25000" dirty="0"/>
              <a:t>i</a:t>
            </a:r>
            <a:r>
              <a:rPr lang="en-US" altLang="en-US" b="1" baseline="30000" dirty="0"/>
              <a:t> </a:t>
            </a:r>
            <a:r>
              <a:rPr lang="en-US" altLang="en-US" b="1" dirty="0"/>
              <a:t>. 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</a:t>
            </a:r>
            <a:r>
              <a:rPr lang="en-US" altLang="en-US" baseline="30000" dirty="0"/>
              <a:t>2</a:t>
            </a:r>
            <a:r>
              <a:rPr lang="en-US" altLang="en-US" baseline="-25000" dirty="0"/>
              <a:t>,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	Need to show that </a:t>
            </a:r>
            <a:r>
              <a:rPr lang="en-US" altLang="en-US" i="1" dirty="0"/>
              <a:t>K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)= </a:t>
            </a:r>
            <a:r>
              <a:rPr lang="el-GR" altLang="en-US" dirty="0">
                <a:cs typeface="Times New Roman" pitchFamily="18" charset="0"/>
              </a:rPr>
              <a:t>φ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b="1" baseline="-25000" dirty="0"/>
              <a:t>i</a:t>
            </a:r>
            <a:r>
              <a:rPr lang="en-US" altLang="en-US" dirty="0"/>
              <a:t>) .</a:t>
            </a:r>
            <a:r>
              <a:rPr lang="en-US" altLang="en-US" b="1" baseline="-25000" dirty="0"/>
              <a:t> </a:t>
            </a:r>
            <a:r>
              <a:rPr lang="el-GR" altLang="en-US" dirty="0">
                <a:cs typeface="Times New Roman" pitchFamily="18" charset="0"/>
              </a:rPr>
              <a:t>φ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</a:t>
            </a:r>
          </a:p>
          <a:p>
            <a:pPr>
              <a:buNone/>
            </a:pPr>
            <a:endParaRPr lang="en-US" altLang="en-US" dirty="0"/>
          </a:p>
          <a:p>
            <a:r>
              <a:rPr lang="en-US" dirty="0"/>
              <a:t>Mercer’s theorem</a:t>
            </a:r>
          </a:p>
        </p:txBody>
      </p:sp>
    </p:spTree>
    <p:extLst>
      <p:ext uri="{BB962C8B-B14F-4D97-AF65-F5344CB8AC3E}">
        <p14:creationId xmlns:p14="http://schemas.microsoft.com/office/powerpoint/2010/main" val="384618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76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Why use kernels?</a:t>
            </a:r>
          </a:p>
          <a:p>
            <a:pPr lvl="1" eaLnBrk="1" hangingPunct="1"/>
            <a:r>
              <a:rPr lang="en-US" altLang="en-US" dirty="0"/>
              <a:t>Make non-separable problem separable.</a:t>
            </a:r>
          </a:p>
          <a:p>
            <a:pPr lvl="1" eaLnBrk="1" hangingPunct="1"/>
            <a:r>
              <a:rPr lang="en-US" altLang="en-US" dirty="0"/>
              <a:t>Map data into better representational space</a:t>
            </a:r>
          </a:p>
        </p:txBody>
      </p:sp>
      <p:sp>
        <p:nvSpPr>
          <p:cNvPr id="4505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fld id="{87885E38-31B7-4512-9995-A52FE514D52F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n-US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Kernels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13635925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2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304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Examples of Kernel Functions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381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/>
              <a:t>Linear: </a:t>
            </a:r>
            <a:r>
              <a:rPr lang="en-US" altLang="zh-CN" sz="2800" i="1" dirty="0"/>
              <a:t>K</a:t>
            </a:r>
            <a:r>
              <a:rPr lang="en-US" altLang="zh-CN" sz="2800" dirty="0"/>
              <a:t>(</a:t>
            </a:r>
            <a:r>
              <a:rPr lang="en-US" altLang="zh-CN" sz="2800" b="1" dirty="0" err="1"/>
              <a:t>x</a:t>
            </a:r>
            <a:r>
              <a:rPr lang="en-US" altLang="zh-CN" sz="2800" b="1" baseline="-25000" dirty="0" err="1"/>
              <a:t>i</a:t>
            </a:r>
            <a:r>
              <a:rPr lang="en-US" altLang="zh-CN" sz="2800" dirty="0" err="1"/>
              <a:t>,</a:t>
            </a:r>
            <a:r>
              <a:rPr lang="en-US" altLang="zh-CN" sz="2800" b="1" dirty="0" err="1"/>
              <a:t>x</a:t>
            </a:r>
            <a:r>
              <a:rPr lang="en-US" altLang="zh-CN" sz="2800" b="1" baseline="-25000" dirty="0" err="1"/>
              <a:t>j</a:t>
            </a:r>
            <a:r>
              <a:rPr lang="en-US" altLang="zh-CN" sz="2800" dirty="0"/>
              <a:t>)= 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i </a:t>
            </a:r>
            <a:r>
              <a:rPr lang="en-US" altLang="zh-CN" sz="2800" b="1" dirty="0"/>
              <a:t>.</a:t>
            </a:r>
            <a:r>
              <a:rPr lang="en-US" altLang="zh-CN" sz="2800" b="1" baseline="-25000" dirty="0"/>
              <a:t> </a:t>
            </a:r>
            <a:r>
              <a:rPr lang="en-US" altLang="zh-CN" sz="2800" b="1" dirty="0" err="1"/>
              <a:t>x</a:t>
            </a:r>
            <a:r>
              <a:rPr lang="en-US" altLang="zh-CN" sz="2800" b="1" baseline="-25000" dirty="0" err="1"/>
              <a:t>j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400" dirty="0"/>
              <a:t>Polynomial of power </a:t>
            </a:r>
            <a:r>
              <a:rPr lang="en-US" altLang="zh-CN" sz="2400" i="1" dirty="0"/>
              <a:t>p</a:t>
            </a:r>
            <a:r>
              <a:rPr lang="en-US" altLang="zh-CN" sz="2400" dirty="0"/>
              <a:t>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(1+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 . 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p</a:t>
            </a:r>
          </a:p>
          <a:p>
            <a:endParaRPr lang="en-US" altLang="zh-CN" sz="2400" dirty="0"/>
          </a:p>
          <a:p>
            <a:r>
              <a:rPr lang="en-US" altLang="zh-CN" sz="2400" dirty="0"/>
              <a:t>Gaussian (radial-basis function network):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Sigmoid: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</a:t>
            </a:r>
            <a:r>
              <a:rPr lang="en-US" altLang="zh-CN" sz="2400" dirty="0" err="1"/>
              <a:t>tanh</a:t>
            </a:r>
            <a:r>
              <a:rPr lang="en-US" altLang="zh-CN" sz="2400" dirty="0"/>
              <a:t>(</a:t>
            </a:r>
            <a:r>
              <a:rPr lang="el-GR" altLang="en-US" sz="2400" dirty="0">
                <a:cs typeface="Times New Roman" pitchFamily="18" charset="0"/>
              </a:rPr>
              <a:t>β</a:t>
            </a:r>
            <a:r>
              <a:rPr lang="en-US" altLang="zh-CN" sz="2400" baseline="-25000" dirty="0">
                <a:cs typeface="Times New Roman" pitchFamily="18" charset="0"/>
              </a:rPr>
              <a:t>0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 </a:t>
            </a:r>
            <a:r>
              <a:rPr lang="en-US" altLang="zh-CN" sz="2400" b="1" dirty="0"/>
              <a:t>.</a:t>
            </a:r>
            <a:r>
              <a:rPr lang="en-US" altLang="zh-CN" sz="2400" b="1" baseline="-25000" dirty="0"/>
              <a:t> 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b="1" baseline="-25000" dirty="0"/>
              <a:t> </a:t>
            </a:r>
            <a:r>
              <a:rPr lang="en-US" altLang="zh-CN" sz="2400" dirty="0"/>
              <a:t>+ </a:t>
            </a:r>
            <a:r>
              <a:rPr lang="el-GR" altLang="en-US" sz="2400" dirty="0">
                <a:cs typeface="Times New Roman" pitchFamily="18" charset="0"/>
              </a:rPr>
              <a:t>β</a:t>
            </a:r>
            <a:r>
              <a:rPr lang="en-US" altLang="zh-CN" sz="2400" baseline="-25000" dirty="0"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)</a:t>
            </a:r>
          </a:p>
          <a:p>
            <a:endParaRPr lang="en-US" altLang="zh-CN" sz="2400" i="1" baseline="30000" dirty="0">
              <a:cs typeface="Times New Roman" pitchFamily="18" charset="0"/>
            </a:endParaRPr>
          </a:p>
          <a:p>
            <a:r>
              <a:rPr lang="en-US" altLang="zh-CN" sz="2400" dirty="0"/>
              <a:t>String</a:t>
            </a:r>
            <a:r>
              <a:rPr lang="en-US" altLang="zh-CN" sz="2400" i="1" dirty="0">
                <a:cs typeface="Times New Roman" pitchFamily="18" charset="0"/>
              </a:rPr>
              <a:t> </a:t>
            </a:r>
          </a:p>
          <a:p>
            <a:r>
              <a:rPr lang="en-US" altLang="zh-CN" sz="2400" i="1" dirty="0">
                <a:cs typeface="Times New Roman" pitchFamily="18" charset="0"/>
              </a:rPr>
              <a:t>chi Square</a:t>
            </a:r>
          </a:p>
          <a:p>
            <a:endParaRPr lang="en-US" altLang="zh-CN" sz="2400" i="1" baseline="30000" dirty="0"/>
          </a:p>
        </p:txBody>
      </p:sp>
      <p:graphicFrame>
        <p:nvGraphicFramePr>
          <p:cNvPr id="315399" name="Object 7"/>
          <p:cNvGraphicFramePr>
            <a:graphicFrameLocks noChangeAspect="1"/>
          </p:cNvGraphicFramePr>
          <p:nvPr/>
        </p:nvGraphicFramePr>
        <p:xfrm>
          <a:off x="1752600" y="3505200"/>
          <a:ext cx="394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1739880" imgH="482400" progId="Equation.3">
                  <p:embed/>
                </p:oleObj>
              </mc:Choice>
              <mc:Fallback>
                <p:oleObj name="Equation" r:id="rId3" imgW="1739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39481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30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5" y="990600"/>
            <a:ext cx="838899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52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DO: Classification using Kernel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– higher C – Lower bias/High Variance </a:t>
            </a:r>
          </a:p>
          <a:p>
            <a:pPr marL="0" indent="0">
              <a:buNone/>
            </a:pPr>
            <a:r>
              <a:rPr lang="en-US" dirty="0"/>
              <a:t>                          -  Overfitting</a:t>
            </a:r>
          </a:p>
          <a:p>
            <a:r>
              <a:rPr lang="en-US" dirty="0"/>
              <a:t>C – smaller C – High bias/Low Variance </a:t>
            </a:r>
          </a:p>
          <a:p>
            <a:pPr marL="0" indent="0">
              <a:buNone/>
            </a:pPr>
            <a:r>
              <a:rPr lang="en-US" dirty="0"/>
              <a:t>                            - </a:t>
            </a:r>
            <a:r>
              <a:rPr lang="en-US" dirty="0" err="1"/>
              <a:t>Underfitting</a:t>
            </a:r>
            <a:endParaRPr lang="en-US" dirty="0"/>
          </a:p>
          <a:p>
            <a:r>
              <a:rPr lang="en-US" dirty="0"/>
              <a:t>σ</a:t>
            </a:r>
            <a:r>
              <a:rPr lang="en-US" baseline="30000" dirty="0"/>
              <a:t>2</a:t>
            </a:r>
            <a:r>
              <a:rPr lang="en-US" dirty="0"/>
              <a:t> – Large-  f varies smoothly – Higher bias/Low variance</a:t>
            </a:r>
          </a:p>
          <a:p>
            <a:pPr marL="0" indent="0">
              <a:buNone/>
            </a:pPr>
            <a:r>
              <a:rPr lang="en-US" dirty="0"/>
              <a:t>                            - </a:t>
            </a:r>
            <a:r>
              <a:rPr lang="en-US" dirty="0" err="1"/>
              <a:t>Underfitting</a:t>
            </a:r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/>
              <a:t>σ</a:t>
            </a:r>
            <a:r>
              <a:rPr lang="en-US" baseline="30000" dirty="0"/>
              <a:t>2</a:t>
            </a:r>
            <a:r>
              <a:rPr lang="en-US" dirty="0"/>
              <a:t> – Small - f varies sharply – Lower bias/High variance</a:t>
            </a:r>
          </a:p>
          <a:p>
            <a:pPr marL="0" indent="0">
              <a:buNone/>
            </a:pPr>
            <a:r>
              <a:rPr lang="en-US" dirty="0"/>
              <a:t>                            - Overfitting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C has the opposite behavior to </a:t>
            </a:r>
            <a:r>
              <a:rPr lang="el-GR" dirty="0"/>
              <a:t>λ</a:t>
            </a:r>
            <a:r>
              <a:rPr lang="en-US" dirty="0"/>
              <a:t> in linear/logistic regression</a:t>
            </a:r>
          </a:p>
          <a:p>
            <a:pPr marL="0" indent="0">
              <a:buNone/>
            </a:pPr>
            <a:r>
              <a:rPr lang="en-US" baseline="3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36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27"/>
            <a:ext cx="8229600" cy="1143000"/>
          </a:xfrm>
        </p:spPr>
        <p:txBody>
          <a:bodyPr/>
          <a:lstStyle/>
          <a:p>
            <a:r>
              <a:rPr lang="en-US" altLang="zh-CN" dirty="0"/>
              <a:t>Properties of SVM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 Non-parameterized model (Parameterized vs non-parameterized)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Overfitting can be controlled by soft margin approach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Nice math property: a simple convex optimization problem which is guaranteed to converge to a single global solution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Ability to use kernel functions to separate non linearly separable classes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Can work with large no. of features</a:t>
            </a:r>
          </a:p>
        </p:txBody>
      </p:sp>
    </p:spTree>
    <p:extLst>
      <p:ext uri="{BB962C8B-B14F-4D97-AF65-F5344CB8AC3E}">
        <p14:creationId xmlns:p14="http://schemas.microsoft.com/office/powerpoint/2010/main" val="270994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12788"/>
          </a:xfrm>
        </p:spPr>
        <p:txBody>
          <a:bodyPr/>
          <a:lstStyle/>
          <a:p>
            <a:r>
              <a:rPr lang="en-US" altLang="zh-CN" sz="3800"/>
              <a:t>Some Issues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Choice of kernel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- Gaussian or polynomial kernel is default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- if ineffective, more elaborate kernels are needed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- domain experts can give assistance in formulating appropriate similarity measures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Choice of kernel parameters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- e.g. </a:t>
            </a:r>
            <a:r>
              <a:rPr lang="en-CA" altLang="zh-CN" sz="2400" dirty="0"/>
              <a:t>σ in Gaussian kernel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- </a:t>
            </a:r>
            <a:r>
              <a:rPr lang="en-CA" altLang="zh-CN" sz="2400" dirty="0"/>
              <a:t>σ is the distance between closest points with different classifications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-</a:t>
            </a:r>
            <a:r>
              <a:rPr lang="en-CA" altLang="zh-CN" sz="2400" dirty="0"/>
              <a:t> In the absence of reliable criteria, applications rely on the use of a validation set or cross-validation to set such parameters.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CA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Optimization criterion – Hard margin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Soft margin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- a lengthy series of experiments in which various parameters are tested </a:t>
            </a:r>
          </a:p>
        </p:txBody>
      </p:sp>
    </p:spTree>
    <p:extLst>
      <p:ext uri="{BB962C8B-B14F-4D97-AF65-F5344CB8AC3E}">
        <p14:creationId xmlns:p14="http://schemas.microsoft.com/office/powerpoint/2010/main" val="135886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SVM Applications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SVM has been used successfully in many real-world problems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b="1" dirty="0"/>
              <a:t>- text (and hypertext) categorization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- image classification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- bioinformatics (Protein classification,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   Cancer classification)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- hand-written character recognition</a:t>
            </a:r>
          </a:p>
          <a:p>
            <a:pPr>
              <a:buFont typeface="Wingdings" pitchFamily="2" charset="2"/>
              <a:buNone/>
            </a:pPr>
            <a:endParaRPr lang="en-US" altLang="zh-CN" sz="2400" b="1" dirty="0"/>
          </a:p>
          <a:p>
            <a:r>
              <a:rPr lang="en-US" altLang="zh-CN" sz="2400" b="1" dirty="0"/>
              <a:t>Could work well even when your training set is relatively small</a:t>
            </a:r>
          </a:p>
        </p:txBody>
      </p:sp>
    </p:spTree>
    <p:extLst>
      <p:ext uri="{BB962C8B-B14F-4D97-AF65-F5344CB8AC3E}">
        <p14:creationId xmlns:p14="http://schemas.microsoft.com/office/powerpoint/2010/main" val="329904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One-vs-All</a:t>
            </a:r>
          </a:p>
          <a:p>
            <a:r>
              <a:rPr lang="en-US" dirty="0"/>
              <a:t>Built into many libraries</a:t>
            </a:r>
          </a:p>
        </p:txBody>
      </p:sp>
    </p:spTree>
    <p:extLst>
      <p:ext uri="{BB962C8B-B14F-4D97-AF65-F5344CB8AC3E}">
        <p14:creationId xmlns:p14="http://schemas.microsoft.com/office/powerpoint/2010/main" val="1941899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(support vector regression)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idea for regression</a:t>
            </a:r>
          </a:p>
          <a:p>
            <a:r>
              <a:rPr lang="en-US" dirty="0"/>
              <a:t>The optimization function now tries to fit the support vectors, instead of trying to maximize the margin between positive and negative support vectors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66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is called a ‘large margin classifier’ as it tries to maximize the margin between the positive and negative </a:t>
            </a:r>
            <a:r>
              <a:rPr lang="en-US"/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77410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SVM –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fld id="{C5460A0F-8579-480F-83E9-82AD6EF52F4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Linear SVMs Mathematically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Then we can formulate the </a:t>
            </a:r>
            <a:r>
              <a:rPr lang="en-US" altLang="en-US" sz="2200" i="1"/>
              <a:t>quadratic optimization problem: </a:t>
            </a:r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3600" i="1"/>
          </a:p>
          <a:p>
            <a:pPr eaLnBrk="1" hangingPunct="1"/>
            <a:r>
              <a:rPr lang="en-US" altLang="en-US" sz="2200"/>
              <a:t>A better formulation (min </a:t>
            </a:r>
            <a:r>
              <a:rPr lang="en-US" altLang="en-US" sz="2200" b="1"/>
              <a:t>||w||</a:t>
            </a:r>
            <a:r>
              <a:rPr lang="en-US" altLang="en-US" sz="2200"/>
              <a:t> = max 1/ </a:t>
            </a:r>
            <a:r>
              <a:rPr lang="en-US" altLang="en-US" sz="2200" b="1"/>
              <a:t>||w||</a:t>
            </a:r>
            <a:r>
              <a:rPr lang="en-US" altLang="en-US" sz="2200"/>
              <a:t> ):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114550" y="2443163"/>
            <a:ext cx="5886450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itchFamily="18" charset="0"/>
              </a:rPr>
              <a:t>Find </a:t>
            </a:r>
            <a:r>
              <a:rPr lang="en-US" altLang="en-US" b="1" dirty="0">
                <a:latin typeface="Times New Roman" pitchFamily="18" charset="0"/>
              </a:rPr>
              <a:t>w</a:t>
            </a:r>
            <a:r>
              <a:rPr lang="en-US" altLang="en-US" dirty="0">
                <a:latin typeface="Times New Roman" pitchFamily="18" charset="0"/>
              </a:rPr>
              <a:t> and </a:t>
            </a:r>
            <a:r>
              <a:rPr lang="en-US" altLang="en-US" i="1" dirty="0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itchFamily="18" charset="0"/>
              </a:rPr>
              <a:t>                is maximized; and for all </a:t>
            </a:r>
            <a:r>
              <a:rPr lang="en-US" altLang="en-US" sz="2800" dirty="0">
                <a:latin typeface="Times New Roman" pitchFamily="18" charset="0"/>
              </a:rPr>
              <a:t>{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sz="2800" b="1" dirty="0">
                <a:latin typeface="Times New Roman" pitchFamily="18" charset="0"/>
              </a:rPr>
              <a:t>x</a:t>
            </a:r>
            <a:r>
              <a:rPr lang="en-US" altLang="en-US" sz="2800" b="1" baseline="-25000" dirty="0">
                <a:latin typeface="Times New Roman" pitchFamily="18" charset="0"/>
              </a:rPr>
              <a:t>i</a:t>
            </a:r>
            <a:r>
              <a:rPr lang="en-US" altLang="en-US" sz="2800" b="1" dirty="0">
                <a:latin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</a:rPr>
              <a:t>, </a:t>
            </a:r>
            <a:r>
              <a:rPr lang="en-US" altLang="en-US" sz="2800" i="1" dirty="0" err="1">
                <a:latin typeface="Times New Roman" pitchFamily="18" charset="0"/>
              </a:rPr>
              <a:t>y</a:t>
            </a:r>
            <a:r>
              <a:rPr lang="en-US" altLang="en-US" sz="2800" i="1" baseline="-25000" dirty="0" err="1">
                <a:latin typeface="Times New Roman" pitchFamily="18" charset="0"/>
              </a:rPr>
              <a:t>i</a:t>
            </a:r>
            <a:r>
              <a:rPr lang="en-US" altLang="en-US" sz="2800" dirty="0">
                <a:latin typeface="Times New Roman" pitchFamily="18" charset="0"/>
              </a:rPr>
              <a:t>)}</a:t>
            </a: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Times New Roman" pitchFamily="18" charset="0"/>
              </a:rPr>
              <a:t>w </a:t>
            </a:r>
            <a:r>
              <a:rPr lang="en-US" altLang="en-US" b="1" baseline="30000" dirty="0">
                <a:latin typeface="Times New Roman" pitchFamily="18" charset="0"/>
              </a:rPr>
              <a:t>.</a:t>
            </a:r>
            <a:r>
              <a:rPr lang="en-US" altLang="en-US" b="1" dirty="0">
                <a:latin typeface="Times New Roman" pitchFamily="18" charset="0"/>
              </a:rPr>
              <a:t> x</a:t>
            </a:r>
            <a:r>
              <a:rPr lang="en-US" altLang="en-US" b="1" baseline="-25000" dirty="0">
                <a:latin typeface="Times New Roman" pitchFamily="18" charset="0"/>
              </a:rPr>
              <a:t>i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+ </a:t>
            </a:r>
            <a:r>
              <a:rPr lang="en-US" altLang="en-US" i="1" dirty="0">
                <a:latin typeface="Times New Roman" pitchFamily="18" charset="0"/>
              </a:rPr>
              <a:t>b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 if </a:t>
            </a:r>
            <a:r>
              <a:rPr lang="en-US" altLang="en-US" i="1" dirty="0" err="1">
                <a:latin typeface="Times New Roman" pitchFamily="18" charset="0"/>
              </a:rPr>
              <a:t>y</a:t>
            </a:r>
            <a:r>
              <a:rPr lang="en-US" altLang="en-US" i="1" baseline="-25000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=1;   </a:t>
            </a:r>
            <a:r>
              <a:rPr lang="en-US" altLang="en-US" b="1" dirty="0">
                <a:latin typeface="Times New Roman" pitchFamily="18" charset="0"/>
              </a:rPr>
              <a:t>w . x</a:t>
            </a:r>
            <a:r>
              <a:rPr lang="en-US" altLang="en-US" b="1" baseline="-25000" dirty="0">
                <a:latin typeface="Times New Roman" pitchFamily="18" charset="0"/>
              </a:rPr>
              <a:t>i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+ </a:t>
            </a:r>
            <a:r>
              <a:rPr lang="en-US" altLang="en-US" i="1" dirty="0">
                <a:latin typeface="Times New Roman" pitchFamily="18" charset="0"/>
              </a:rPr>
              <a:t>b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≤ -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   if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-1</a:t>
            </a: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2273300" y="3008313"/>
          <a:ext cx="8080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008313"/>
                        <a:ext cx="8080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447800" y="5033963"/>
            <a:ext cx="6657975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itchFamily="18" charset="0"/>
              </a:rPr>
              <a:t>Find </a:t>
            </a:r>
            <a:r>
              <a:rPr lang="en-US" altLang="en-US" b="1" dirty="0">
                <a:latin typeface="Times New Roman" pitchFamily="18" charset="0"/>
              </a:rPr>
              <a:t>w</a:t>
            </a:r>
            <a:r>
              <a:rPr lang="en-US" altLang="en-US" dirty="0">
                <a:latin typeface="Times New Roman" pitchFamily="18" charset="0"/>
              </a:rPr>
              <a:t> and </a:t>
            </a:r>
            <a:r>
              <a:rPr lang="en-US" altLang="en-US" i="1" dirty="0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=½ |</a:t>
            </a:r>
            <a:r>
              <a:rPr lang="en-US" altLang="en-US" b="1" dirty="0">
                <a:latin typeface="Times New Roman" pitchFamily="18" charset="0"/>
              </a:rPr>
              <a:t>w | </a:t>
            </a:r>
            <a:r>
              <a:rPr lang="en-US" altLang="en-US" b="1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 is minimized;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itchFamily="18" charset="0"/>
              </a:rPr>
              <a:t>and for all </a:t>
            </a:r>
            <a:r>
              <a:rPr lang="en-US" altLang="en-US" sz="2800" dirty="0">
                <a:latin typeface="Times New Roman" pitchFamily="18" charset="0"/>
              </a:rPr>
              <a:t>{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sz="2800" b="1" dirty="0">
                <a:latin typeface="Times New Roman" pitchFamily="18" charset="0"/>
              </a:rPr>
              <a:t>x</a:t>
            </a:r>
            <a:r>
              <a:rPr lang="en-US" altLang="en-US" sz="2800" b="1" baseline="-25000" dirty="0">
                <a:latin typeface="Times New Roman" pitchFamily="18" charset="0"/>
              </a:rPr>
              <a:t>i</a:t>
            </a:r>
            <a:r>
              <a:rPr lang="en-US" altLang="en-US" sz="2800" b="1" dirty="0">
                <a:latin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</a:rPr>
              <a:t>,</a:t>
            </a:r>
            <a:r>
              <a:rPr lang="en-US" altLang="en-US" sz="2800" i="1" dirty="0" err="1">
                <a:latin typeface="Times New Roman" pitchFamily="18" charset="0"/>
              </a:rPr>
              <a:t>y</a:t>
            </a:r>
            <a:r>
              <a:rPr lang="en-US" altLang="en-US" sz="2800" i="1" baseline="-25000" dirty="0" err="1">
                <a:latin typeface="Times New Roman" pitchFamily="18" charset="0"/>
              </a:rPr>
              <a:t>i</a:t>
            </a:r>
            <a:r>
              <a:rPr lang="en-US" altLang="en-US" sz="2800" dirty="0">
                <a:latin typeface="Times New Roman" pitchFamily="18" charset="0"/>
              </a:rPr>
              <a:t>)}</a:t>
            </a:r>
            <a:r>
              <a:rPr lang="en-US" altLang="en-US" dirty="0">
                <a:latin typeface="Times New Roman" pitchFamily="18" charset="0"/>
              </a:rPr>
              <a:t>:    </a:t>
            </a:r>
            <a:r>
              <a:rPr lang="en-US" altLang="en-US" i="1" dirty="0" err="1">
                <a:latin typeface="Times New Roman" pitchFamily="18" charset="0"/>
              </a:rPr>
              <a:t>y</a:t>
            </a:r>
            <a:r>
              <a:rPr lang="en-US" altLang="en-US" i="1" baseline="-25000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(</a:t>
            </a:r>
            <a:r>
              <a:rPr lang="en-US" altLang="en-US" b="1" dirty="0">
                <a:latin typeface="Times New Roman" pitchFamily="18" charset="0"/>
              </a:rPr>
              <a:t>w</a:t>
            </a:r>
            <a:r>
              <a:rPr lang="en-US" altLang="en-US" b="1" baseline="30000" dirty="0">
                <a:latin typeface="Times New Roman" pitchFamily="18" charset="0"/>
              </a:rPr>
              <a:t>  .</a:t>
            </a:r>
            <a:r>
              <a:rPr lang="en-US" altLang="en-US" b="1" dirty="0">
                <a:latin typeface="Times New Roman" pitchFamily="18" charset="0"/>
              </a:rPr>
              <a:t> x</a:t>
            </a:r>
            <a:r>
              <a:rPr lang="en-US" altLang="en-US" b="1" baseline="-25000" dirty="0">
                <a:latin typeface="Times New Roman" pitchFamily="18" charset="0"/>
              </a:rPr>
              <a:t>i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+ </a:t>
            </a:r>
            <a:r>
              <a:rPr lang="en-US" altLang="en-US" i="1" dirty="0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36855320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Dataset with noise  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4267200" y="1600200"/>
            <a:ext cx="449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latin typeface="Times New Roman" pitchFamily="18" charset="0"/>
              </a:rPr>
              <a:t>Hard Margin: </a:t>
            </a:r>
            <a:r>
              <a:rPr lang="en-US" altLang="zh-CN" sz="2000" b="1">
                <a:latin typeface="Times New Roman" pitchFamily="18" charset="0"/>
              </a:rPr>
              <a:t>So far we require all data points be classified correctly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- No training error</a:t>
            </a:r>
          </a:p>
          <a:p>
            <a:r>
              <a:rPr lang="en-US" altLang="zh-CN" sz="2400" b="1">
                <a:latin typeface="Times New Roman" pitchFamily="18" charset="0"/>
              </a:rPr>
              <a:t>What if the training set is noisy?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- Solution 1: </a:t>
            </a:r>
            <a:r>
              <a:rPr lang="en-US" altLang="zh-CN" sz="2000" b="1">
                <a:latin typeface="Times New Roman" pitchFamily="18" charset="0"/>
              </a:rPr>
              <a:t>use very powerful kernels</a:t>
            </a:r>
            <a:endParaRPr lang="en-US" altLang="zh-CN" sz="2400" b="1">
              <a:latin typeface="Times New Roman" pitchFamily="18" charset="0"/>
            </a:endParaRPr>
          </a:p>
        </p:txBody>
      </p:sp>
      <p:grpSp>
        <p:nvGrpSpPr>
          <p:cNvPr id="308268" name="Group 44"/>
          <p:cNvGrpSpPr>
            <a:grpSpLocks/>
          </p:cNvGrpSpPr>
          <p:nvPr/>
        </p:nvGrpSpPr>
        <p:grpSpPr bwMode="auto">
          <a:xfrm>
            <a:off x="152400" y="1676400"/>
            <a:ext cx="1905000" cy="866775"/>
            <a:chOff x="528" y="1200"/>
            <a:chExt cx="1200" cy="546"/>
          </a:xfrm>
        </p:grpSpPr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sp>
          <p:nvSpPr>
            <p:cNvPr id="308270" name="Oval 46"/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1" name="Oval 47"/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72" name="Group 48"/>
          <p:cNvGrpSpPr>
            <a:grpSpLocks/>
          </p:cNvGrpSpPr>
          <p:nvPr/>
        </p:nvGrpSpPr>
        <p:grpSpPr bwMode="auto">
          <a:xfrm>
            <a:off x="228600" y="2743200"/>
            <a:ext cx="3657600" cy="3581400"/>
            <a:chOff x="1536" y="1344"/>
            <a:chExt cx="2304" cy="2256"/>
          </a:xfrm>
        </p:grpSpPr>
        <p:sp>
          <p:nvSpPr>
            <p:cNvPr id="308273" name="Line 49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8274" name="Line 50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275" name="Oval 51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6" name="Oval 52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7" name="Oval 53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8" name="Oval 54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79" name="Oval 55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0" name="Oval 56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1" name="Oval 57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2" name="Oval 58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3" name="Oval 59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4" name="Oval 60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5" name="Oval 61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6" name="Oval 62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7" name="Oval 63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8" name="Oval 64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9" name="Oval 65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0" name="Oval 66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1" name="Oval 67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2" name="Oval 68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3" name="Oval 69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4" name="Oval 70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5" name="Oval 71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6" name="Oval 72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7" name="Oval 73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8" name="Oval 74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99" name="Oval 75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0" name="Oval 76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1" name="Oval 77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2" name="Oval 78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3" name="Oval 79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4" name="Oval 80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5" name="Oval 81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6" name="Oval 82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7" name="Oval 83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8" name="Oval 84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09" name="Oval 85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10" name="Oval 86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11" name="Oval 87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312" name="Rectangle 88"/>
          <p:cNvSpPr>
            <a:spLocks noChangeArrowheads="1"/>
          </p:cNvSpPr>
          <p:nvPr/>
        </p:nvSpPr>
        <p:spPr bwMode="auto">
          <a:xfrm>
            <a:off x="5562600" y="4800600"/>
            <a:ext cx="2438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b="1"/>
              <a:t>OVERFITTING!</a:t>
            </a:r>
          </a:p>
        </p:txBody>
      </p:sp>
      <p:sp>
        <p:nvSpPr>
          <p:cNvPr id="308313" name="Freeform 89"/>
          <p:cNvSpPr>
            <a:spLocks/>
          </p:cNvSpPr>
          <p:nvPr/>
        </p:nvSpPr>
        <p:spPr bwMode="auto">
          <a:xfrm>
            <a:off x="1130300" y="2306638"/>
            <a:ext cx="2954338" cy="3971925"/>
          </a:xfrm>
          <a:custGeom>
            <a:avLst/>
            <a:gdLst>
              <a:gd name="T0" fmla="*/ 784 w 1861"/>
              <a:gd name="T1" fmla="*/ 145 h 2502"/>
              <a:gd name="T2" fmla="*/ 793 w 1861"/>
              <a:gd name="T3" fmla="*/ 526 h 2502"/>
              <a:gd name="T4" fmla="*/ 802 w 1861"/>
              <a:gd name="T5" fmla="*/ 572 h 2502"/>
              <a:gd name="T6" fmla="*/ 784 w 1861"/>
              <a:gd name="T7" fmla="*/ 758 h 2502"/>
              <a:gd name="T8" fmla="*/ 310 w 1861"/>
              <a:gd name="T9" fmla="*/ 962 h 2502"/>
              <a:gd name="T10" fmla="*/ 78 w 1861"/>
              <a:gd name="T11" fmla="*/ 925 h 2502"/>
              <a:gd name="T12" fmla="*/ 31 w 1861"/>
              <a:gd name="T13" fmla="*/ 1074 h 2502"/>
              <a:gd name="T14" fmla="*/ 115 w 1861"/>
              <a:gd name="T15" fmla="*/ 1111 h 2502"/>
              <a:gd name="T16" fmla="*/ 291 w 1861"/>
              <a:gd name="T17" fmla="*/ 1120 h 2502"/>
              <a:gd name="T18" fmla="*/ 524 w 1861"/>
              <a:gd name="T19" fmla="*/ 1176 h 2502"/>
              <a:gd name="T20" fmla="*/ 598 w 1861"/>
              <a:gd name="T21" fmla="*/ 1316 h 2502"/>
              <a:gd name="T22" fmla="*/ 579 w 1861"/>
              <a:gd name="T23" fmla="*/ 1390 h 2502"/>
              <a:gd name="T24" fmla="*/ 551 w 1861"/>
              <a:gd name="T25" fmla="*/ 1408 h 2502"/>
              <a:gd name="T26" fmla="*/ 524 w 1861"/>
              <a:gd name="T27" fmla="*/ 1436 h 2502"/>
              <a:gd name="T28" fmla="*/ 412 w 1861"/>
              <a:gd name="T29" fmla="*/ 1483 h 2502"/>
              <a:gd name="T30" fmla="*/ 366 w 1861"/>
              <a:gd name="T31" fmla="*/ 1520 h 2502"/>
              <a:gd name="T32" fmla="*/ 310 w 1861"/>
              <a:gd name="T33" fmla="*/ 1576 h 2502"/>
              <a:gd name="T34" fmla="*/ 217 w 1861"/>
              <a:gd name="T35" fmla="*/ 1687 h 2502"/>
              <a:gd name="T36" fmla="*/ 171 w 1861"/>
              <a:gd name="T37" fmla="*/ 1817 h 2502"/>
              <a:gd name="T38" fmla="*/ 217 w 1861"/>
              <a:gd name="T39" fmla="*/ 2180 h 2502"/>
              <a:gd name="T40" fmla="*/ 301 w 1861"/>
              <a:gd name="T41" fmla="*/ 2328 h 2502"/>
              <a:gd name="T42" fmla="*/ 329 w 1861"/>
              <a:gd name="T43" fmla="*/ 2347 h 2502"/>
              <a:gd name="T44" fmla="*/ 384 w 1861"/>
              <a:gd name="T45" fmla="*/ 2365 h 2502"/>
              <a:gd name="T46" fmla="*/ 1137 w 1861"/>
              <a:gd name="T47" fmla="*/ 2384 h 2502"/>
              <a:gd name="T48" fmla="*/ 1313 w 1861"/>
              <a:gd name="T49" fmla="*/ 2300 h 2502"/>
              <a:gd name="T50" fmla="*/ 1397 w 1861"/>
              <a:gd name="T51" fmla="*/ 2245 h 2502"/>
              <a:gd name="T52" fmla="*/ 1481 w 1861"/>
              <a:gd name="T53" fmla="*/ 2198 h 2502"/>
              <a:gd name="T54" fmla="*/ 1629 w 1861"/>
              <a:gd name="T55" fmla="*/ 2031 h 2502"/>
              <a:gd name="T56" fmla="*/ 1666 w 1861"/>
              <a:gd name="T57" fmla="*/ 1947 h 2502"/>
              <a:gd name="T58" fmla="*/ 1685 w 1861"/>
              <a:gd name="T59" fmla="*/ 1882 h 2502"/>
              <a:gd name="T60" fmla="*/ 1583 w 1861"/>
              <a:gd name="T61" fmla="*/ 1483 h 2502"/>
              <a:gd name="T62" fmla="*/ 1490 w 1861"/>
              <a:gd name="T63" fmla="*/ 1446 h 2502"/>
              <a:gd name="T64" fmla="*/ 1332 w 1861"/>
              <a:gd name="T65" fmla="*/ 1408 h 2502"/>
              <a:gd name="T66" fmla="*/ 1118 w 1861"/>
              <a:gd name="T67" fmla="*/ 1399 h 2502"/>
              <a:gd name="T68" fmla="*/ 1035 w 1861"/>
              <a:gd name="T69" fmla="*/ 1455 h 2502"/>
              <a:gd name="T70" fmla="*/ 942 w 1861"/>
              <a:gd name="T71" fmla="*/ 1548 h 2502"/>
              <a:gd name="T72" fmla="*/ 774 w 1861"/>
              <a:gd name="T73" fmla="*/ 1538 h 2502"/>
              <a:gd name="T74" fmla="*/ 765 w 1861"/>
              <a:gd name="T75" fmla="*/ 1511 h 2502"/>
              <a:gd name="T76" fmla="*/ 793 w 1861"/>
              <a:gd name="T77" fmla="*/ 1408 h 2502"/>
              <a:gd name="T78" fmla="*/ 979 w 1861"/>
              <a:gd name="T79" fmla="*/ 1390 h 2502"/>
              <a:gd name="T80" fmla="*/ 1239 w 1861"/>
              <a:gd name="T81" fmla="*/ 1325 h 2502"/>
              <a:gd name="T82" fmla="*/ 1481 w 1861"/>
              <a:gd name="T83" fmla="*/ 1260 h 2502"/>
              <a:gd name="T84" fmla="*/ 1564 w 1861"/>
              <a:gd name="T85" fmla="*/ 1213 h 2502"/>
              <a:gd name="T86" fmla="*/ 1620 w 1861"/>
              <a:gd name="T87" fmla="*/ 1176 h 2502"/>
              <a:gd name="T88" fmla="*/ 1657 w 1861"/>
              <a:gd name="T89" fmla="*/ 1158 h 2502"/>
              <a:gd name="T90" fmla="*/ 1796 w 1861"/>
              <a:gd name="T91" fmla="*/ 1028 h 2502"/>
              <a:gd name="T92" fmla="*/ 1750 w 1861"/>
              <a:gd name="T93" fmla="*/ 712 h 2502"/>
              <a:gd name="T94" fmla="*/ 1676 w 1861"/>
              <a:gd name="T95" fmla="*/ 619 h 2502"/>
              <a:gd name="T96" fmla="*/ 1620 w 1861"/>
              <a:gd name="T97" fmla="*/ 572 h 2502"/>
              <a:gd name="T98" fmla="*/ 1583 w 1861"/>
              <a:gd name="T99" fmla="*/ 526 h 2502"/>
              <a:gd name="T100" fmla="*/ 1499 w 1861"/>
              <a:gd name="T101" fmla="*/ 414 h 2502"/>
              <a:gd name="T102" fmla="*/ 1425 w 1861"/>
              <a:gd name="T103" fmla="*/ 284 h 2502"/>
              <a:gd name="T104" fmla="*/ 1295 w 1861"/>
              <a:gd name="T105" fmla="*/ 164 h 2502"/>
              <a:gd name="T106" fmla="*/ 1174 w 1861"/>
              <a:gd name="T107" fmla="*/ 89 h 2502"/>
              <a:gd name="T108" fmla="*/ 1137 w 1861"/>
              <a:gd name="T109" fmla="*/ 61 h 2502"/>
              <a:gd name="T110" fmla="*/ 1081 w 1861"/>
              <a:gd name="T111" fmla="*/ 43 h 2502"/>
              <a:gd name="T112" fmla="*/ 914 w 1861"/>
              <a:gd name="T113" fmla="*/ 33 h 2502"/>
              <a:gd name="T114" fmla="*/ 858 w 1861"/>
              <a:gd name="T115" fmla="*/ 52 h 2502"/>
              <a:gd name="T116" fmla="*/ 830 w 1861"/>
              <a:gd name="T117" fmla="*/ 61 h 2502"/>
              <a:gd name="T118" fmla="*/ 784 w 1861"/>
              <a:gd name="T119" fmla="*/ 108 h 2502"/>
              <a:gd name="T120" fmla="*/ 784 w 1861"/>
              <a:gd name="T121" fmla="*/ 145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1" h="2502">
                <a:moveTo>
                  <a:pt x="784" y="145"/>
                </a:moveTo>
                <a:cubicBezTo>
                  <a:pt x="787" y="272"/>
                  <a:pt x="788" y="399"/>
                  <a:pt x="793" y="526"/>
                </a:cubicBezTo>
                <a:cubicBezTo>
                  <a:pt x="794" y="542"/>
                  <a:pt x="802" y="556"/>
                  <a:pt x="802" y="572"/>
                </a:cubicBezTo>
                <a:cubicBezTo>
                  <a:pt x="802" y="634"/>
                  <a:pt x="812" y="702"/>
                  <a:pt x="784" y="758"/>
                </a:cubicBezTo>
                <a:cubicBezTo>
                  <a:pt x="703" y="920"/>
                  <a:pt x="472" y="951"/>
                  <a:pt x="310" y="962"/>
                </a:cubicBezTo>
                <a:cubicBezTo>
                  <a:pt x="231" y="956"/>
                  <a:pt x="153" y="952"/>
                  <a:pt x="78" y="925"/>
                </a:cubicBezTo>
                <a:cubicBezTo>
                  <a:pt x="0" y="942"/>
                  <a:pt x="4" y="979"/>
                  <a:pt x="31" y="1074"/>
                </a:cubicBezTo>
                <a:cubicBezTo>
                  <a:pt x="35" y="1087"/>
                  <a:pt x="101" y="1110"/>
                  <a:pt x="115" y="1111"/>
                </a:cubicBezTo>
                <a:cubicBezTo>
                  <a:pt x="174" y="1114"/>
                  <a:pt x="232" y="1117"/>
                  <a:pt x="291" y="1120"/>
                </a:cubicBezTo>
                <a:cubicBezTo>
                  <a:pt x="367" y="1146"/>
                  <a:pt x="445" y="1163"/>
                  <a:pt x="524" y="1176"/>
                </a:cubicBezTo>
                <a:cubicBezTo>
                  <a:pt x="558" y="1227"/>
                  <a:pt x="580" y="1260"/>
                  <a:pt x="598" y="1316"/>
                </a:cubicBezTo>
                <a:cubicBezTo>
                  <a:pt x="597" y="1322"/>
                  <a:pt x="588" y="1379"/>
                  <a:pt x="579" y="1390"/>
                </a:cubicBezTo>
                <a:cubicBezTo>
                  <a:pt x="572" y="1399"/>
                  <a:pt x="560" y="1401"/>
                  <a:pt x="551" y="1408"/>
                </a:cubicBezTo>
                <a:cubicBezTo>
                  <a:pt x="541" y="1416"/>
                  <a:pt x="535" y="1429"/>
                  <a:pt x="524" y="1436"/>
                </a:cubicBezTo>
                <a:cubicBezTo>
                  <a:pt x="492" y="1458"/>
                  <a:pt x="448" y="1470"/>
                  <a:pt x="412" y="1483"/>
                </a:cubicBezTo>
                <a:cubicBezTo>
                  <a:pt x="363" y="1559"/>
                  <a:pt x="427" y="1473"/>
                  <a:pt x="366" y="1520"/>
                </a:cubicBezTo>
                <a:cubicBezTo>
                  <a:pt x="345" y="1536"/>
                  <a:pt x="329" y="1557"/>
                  <a:pt x="310" y="1576"/>
                </a:cubicBezTo>
                <a:cubicBezTo>
                  <a:pt x="275" y="1611"/>
                  <a:pt x="252" y="1652"/>
                  <a:pt x="217" y="1687"/>
                </a:cubicBezTo>
                <a:cubicBezTo>
                  <a:pt x="203" y="1731"/>
                  <a:pt x="185" y="1773"/>
                  <a:pt x="171" y="1817"/>
                </a:cubicBezTo>
                <a:cubicBezTo>
                  <a:pt x="175" y="1944"/>
                  <a:pt x="145" y="2074"/>
                  <a:pt x="217" y="2180"/>
                </a:cubicBezTo>
                <a:cubicBezTo>
                  <a:pt x="229" y="2217"/>
                  <a:pt x="273" y="2309"/>
                  <a:pt x="301" y="2328"/>
                </a:cubicBezTo>
                <a:cubicBezTo>
                  <a:pt x="310" y="2334"/>
                  <a:pt x="319" y="2342"/>
                  <a:pt x="329" y="2347"/>
                </a:cubicBezTo>
                <a:cubicBezTo>
                  <a:pt x="347" y="2355"/>
                  <a:pt x="384" y="2365"/>
                  <a:pt x="384" y="2365"/>
                </a:cubicBezTo>
                <a:cubicBezTo>
                  <a:pt x="585" y="2502"/>
                  <a:pt x="1075" y="2385"/>
                  <a:pt x="1137" y="2384"/>
                </a:cubicBezTo>
                <a:cubicBezTo>
                  <a:pt x="1203" y="2368"/>
                  <a:pt x="1254" y="2330"/>
                  <a:pt x="1313" y="2300"/>
                </a:cubicBezTo>
                <a:cubicBezTo>
                  <a:pt x="1347" y="2283"/>
                  <a:pt x="1361" y="2257"/>
                  <a:pt x="1397" y="2245"/>
                </a:cubicBezTo>
                <a:cubicBezTo>
                  <a:pt x="1461" y="2201"/>
                  <a:pt x="1432" y="2214"/>
                  <a:pt x="1481" y="2198"/>
                </a:cubicBezTo>
                <a:cubicBezTo>
                  <a:pt x="1544" y="2156"/>
                  <a:pt x="1584" y="2090"/>
                  <a:pt x="1629" y="2031"/>
                </a:cubicBezTo>
                <a:cubicBezTo>
                  <a:pt x="1652" y="1964"/>
                  <a:pt x="1637" y="1992"/>
                  <a:pt x="1666" y="1947"/>
                </a:cubicBezTo>
                <a:cubicBezTo>
                  <a:pt x="1672" y="1925"/>
                  <a:pt x="1685" y="1905"/>
                  <a:pt x="1685" y="1882"/>
                </a:cubicBezTo>
                <a:cubicBezTo>
                  <a:pt x="1685" y="1834"/>
                  <a:pt x="1700" y="1521"/>
                  <a:pt x="1583" y="1483"/>
                </a:cubicBezTo>
                <a:cubicBezTo>
                  <a:pt x="1534" y="1434"/>
                  <a:pt x="1578" y="1466"/>
                  <a:pt x="1490" y="1446"/>
                </a:cubicBezTo>
                <a:cubicBezTo>
                  <a:pt x="1434" y="1433"/>
                  <a:pt x="1390" y="1417"/>
                  <a:pt x="1332" y="1408"/>
                </a:cubicBezTo>
                <a:cubicBezTo>
                  <a:pt x="1250" y="1382"/>
                  <a:pt x="1225" y="1393"/>
                  <a:pt x="1118" y="1399"/>
                </a:cubicBezTo>
                <a:cubicBezTo>
                  <a:pt x="1081" y="1411"/>
                  <a:pt x="1062" y="1427"/>
                  <a:pt x="1035" y="1455"/>
                </a:cubicBezTo>
                <a:cubicBezTo>
                  <a:pt x="1012" y="1519"/>
                  <a:pt x="1016" y="1532"/>
                  <a:pt x="942" y="1548"/>
                </a:cubicBezTo>
                <a:cubicBezTo>
                  <a:pt x="886" y="1545"/>
                  <a:pt x="829" y="1549"/>
                  <a:pt x="774" y="1538"/>
                </a:cubicBezTo>
                <a:cubicBezTo>
                  <a:pt x="765" y="1536"/>
                  <a:pt x="765" y="1520"/>
                  <a:pt x="765" y="1511"/>
                </a:cubicBezTo>
                <a:cubicBezTo>
                  <a:pt x="765" y="1484"/>
                  <a:pt x="764" y="1430"/>
                  <a:pt x="793" y="1408"/>
                </a:cubicBezTo>
                <a:cubicBezTo>
                  <a:pt x="842" y="1369"/>
                  <a:pt x="917" y="1394"/>
                  <a:pt x="979" y="1390"/>
                </a:cubicBezTo>
                <a:cubicBezTo>
                  <a:pt x="1065" y="1362"/>
                  <a:pt x="1152" y="1349"/>
                  <a:pt x="1239" y="1325"/>
                </a:cubicBezTo>
                <a:cubicBezTo>
                  <a:pt x="1320" y="1303"/>
                  <a:pt x="1399" y="1279"/>
                  <a:pt x="1481" y="1260"/>
                </a:cubicBezTo>
                <a:cubicBezTo>
                  <a:pt x="1518" y="1222"/>
                  <a:pt x="1523" y="1236"/>
                  <a:pt x="1564" y="1213"/>
                </a:cubicBezTo>
                <a:cubicBezTo>
                  <a:pt x="1584" y="1202"/>
                  <a:pt x="1600" y="1186"/>
                  <a:pt x="1620" y="1176"/>
                </a:cubicBezTo>
                <a:cubicBezTo>
                  <a:pt x="1632" y="1170"/>
                  <a:pt x="1645" y="1164"/>
                  <a:pt x="1657" y="1158"/>
                </a:cubicBezTo>
                <a:cubicBezTo>
                  <a:pt x="1702" y="1113"/>
                  <a:pt x="1743" y="1063"/>
                  <a:pt x="1796" y="1028"/>
                </a:cubicBezTo>
                <a:cubicBezTo>
                  <a:pt x="1861" y="932"/>
                  <a:pt x="1810" y="800"/>
                  <a:pt x="1750" y="712"/>
                </a:cubicBezTo>
                <a:cubicBezTo>
                  <a:pt x="1736" y="667"/>
                  <a:pt x="1720" y="634"/>
                  <a:pt x="1676" y="619"/>
                </a:cubicBezTo>
                <a:cubicBezTo>
                  <a:pt x="1656" y="605"/>
                  <a:pt x="1634" y="593"/>
                  <a:pt x="1620" y="572"/>
                </a:cubicBezTo>
                <a:cubicBezTo>
                  <a:pt x="1585" y="519"/>
                  <a:pt x="1645" y="566"/>
                  <a:pt x="1583" y="526"/>
                </a:cubicBezTo>
                <a:cubicBezTo>
                  <a:pt x="1560" y="481"/>
                  <a:pt x="1541" y="442"/>
                  <a:pt x="1499" y="414"/>
                </a:cubicBezTo>
                <a:cubicBezTo>
                  <a:pt x="1480" y="356"/>
                  <a:pt x="1469" y="328"/>
                  <a:pt x="1425" y="284"/>
                </a:cubicBezTo>
                <a:cubicBezTo>
                  <a:pt x="1406" y="230"/>
                  <a:pt x="1350" y="182"/>
                  <a:pt x="1295" y="164"/>
                </a:cubicBezTo>
                <a:cubicBezTo>
                  <a:pt x="1263" y="117"/>
                  <a:pt x="1219" y="118"/>
                  <a:pt x="1174" y="89"/>
                </a:cubicBezTo>
                <a:cubicBezTo>
                  <a:pt x="1161" y="81"/>
                  <a:pt x="1151" y="68"/>
                  <a:pt x="1137" y="61"/>
                </a:cubicBezTo>
                <a:cubicBezTo>
                  <a:pt x="1119" y="52"/>
                  <a:pt x="1081" y="43"/>
                  <a:pt x="1081" y="43"/>
                </a:cubicBezTo>
                <a:cubicBezTo>
                  <a:pt x="1018" y="0"/>
                  <a:pt x="1050" y="13"/>
                  <a:pt x="914" y="33"/>
                </a:cubicBezTo>
                <a:cubicBezTo>
                  <a:pt x="894" y="36"/>
                  <a:pt x="877" y="46"/>
                  <a:pt x="858" y="52"/>
                </a:cubicBezTo>
                <a:cubicBezTo>
                  <a:pt x="849" y="55"/>
                  <a:pt x="830" y="61"/>
                  <a:pt x="830" y="61"/>
                </a:cubicBezTo>
                <a:cubicBezTo>
                  <a:pt x="806" y="77"/>
                  <a:pt x="795" y="80"/>
                  <a:pt x="784" y="108"/>
                </a:cubicBezTo>
                <a:cubicBezTo>
                  <a:pt x="761" y="169"/>
                  <a:pt x="766" y="161"/>
                  <a:pt x="784" y="14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7D4-C2AB-422A-82F4-EB1112C571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12" grpId="0"/>
      <p:bldP spid="3083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9400" y="505431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Overfitting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05431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Underfitting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28838"/>
            <a:ext cx="9143999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6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762000" y="11430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/>
              <a:t>Slack variables</a:t>
            </a:r>
            <a:r>
              <a:rPr lang="en-US" altLang="zh-CN" sz="2400" b="1"/>
              <a:t> </a:t>
            </a:r>
            <a:r>
              <a:rPr lang="el-GR" altLang="en-US" sz="2400" b="1" i="1"/>
              <a:t>ξ</a:t>
            </a:r>
            <a:r>
              <a:rPr lang="en-US" altLang="zh-CN" sz="2400" b="1" i="1"/>
              <a:t>i</a:t>
            </a:r>
            <a:r>
              <a:rPr lang="en-US" altLang="zh-CN" sz="2400" b="1"/>
              <a:t> can be added to allow misclassification of difficult or noisy examples.</a:t>
            </a:r>
          </a:p>
        </p:txBody>
      </p: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609600" y="2743200"/>
            <a:ext cx="4067175" cy="2452688"/>
            <a:chOff x="107" y="516"/>
            <a:chExt cx="2562" cy="1545"/>
          </a:xfrm>
        </p:grpSpPr>
        <p:sp>
          <p:nvSpPr>
            <p:cNvPr id="339973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974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975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339977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folHlink"/>
                  </a:solidFill>
                  <a:latin typeface="Tahoma" pitchFamily="34" charset="0"/>
                </a:rPr>
                <a:t>wx+b=-1</a:t>
              </a:r>
            </a:p>
          </p:txBody>
        </p:sp>
        <p:sp>
          <p:nvSpPr>
            <p:cNvPr id="339979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0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1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2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3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4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5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6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7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8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89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0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1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hlink"/>
                  </a:solidFill>
                  <a:latin typeface="Tahoma" pitchFamily="34" charset="0"/>
                </a:rPr>
                <a:t>7</a:t>
              </a:r>
              <a:r>
                <a:rPr lang="en-US" altLang="zh-CN" sz="2400" i="1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1652" y="51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11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8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9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40001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000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 Margin Classification</a:t>
            </a:r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4724400" y="2286000"/>
            <a:ext cx="4233863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/>
              <a:t>What should our quadratic optimization criterion be?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990099"/>
                </a:solidFill>
              </a:rPr>
              <a:t>Minimize</a:t>
            </a:r>
            <a:endParaRPr lang="en-US" altLang="zh-CN" b="1" i="1" dirty="0">
              <a:solidFill>
                <a:srgbClr val="990099"/>
              </a:solidFill>
            </a:endParaRPr>
          </a:p>
        </p:txBody>
      </p:sp>
      <p:graphicFrame>
        <p:nvGraphicFramePr>
          <p:cNvPr id="340006" name="Object 3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048377"/>
              </p:ext>
            </p:extLst>
          </p:nvPr>
        </p:nvGraphicFramePr>
        <p:xfrm>
          <a:off x="5635625" y="3859213"/>
          <a:ext cx="2976563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859213"/>
                        <a:ext cx="2976563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7D4-C2AB-422A-82F4-EB1112C571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8074</TotalTime>
  <Words>1250</Words>
  <Application>Microsoft Office PowerPoint</Application>
  <PresentationFormat>On-screen Show (4:3)</PresentationFormat>
  <Paragraphs>199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Unicode MS</vt:lpstr>
      <vt:lpstr>Calibri</vt:lpstr>
      <vt:lpstr>Garamond</vt:lpstr>
      <vt:lpstr>Lucida Sans</vt:lpstr>
      <vt:lpstr>Rockwell</vt:lpstr>
      <vt:lpstr>Symbol</vt:lpstr>
      <vt:lpstr>Tahoma</vt:lpstr>
      <vt:lpstr>Times New Roman</vt:lpstr>
      <vt:lpstr>Wingdings</vt:lpstr>
      <vt:lpstr>Office Theme</vt:lpstr>
      <vt:lpstr>Equation</vt:lpstr>
      <vt:lpstr>Lecture 5 – Support Vector Machines</vt:lpstr>
      <vt:lpstr>TO DO: Intuition</vt:lpstr>
      <vt:lpstr>TO DO: Dot product</vt:lpstr>
      <vt:lpstr>TO DO: Margin</vt:lpstr>
      <vt:lpstr>Linear SVM – Representation</vt:lpstr>
      <vt:lpstr>Linear SVMs Mathematically (cont.)</vt:lpstr>
      <vt:lpstr>PowerPoint Presentation</vt:lpstr>
      <vt:lpstr>PowerPoint Presentation</vt:lpstr>
      <vt:lpstr>Soft Margin Classification</vt:lpstr>
      <vt:lpstr>PowerPoint Presentation</vt:lpstr>
      <vt:lpstr>PowerPoint Presentation</vt:lpstr>
      <vt:lpstr>Soft Margin Classification – Solution</vt:lpstr>
      <vt:lpstr>Linear SVMs:  Summary</vt:lpstr>
      <vt:lpstr>Classification with SVMs</vt:lpstr>
      <vt:lpstr>PowerPoint Presentation</vt:lpstr>
      <vt:lpstr>PowerPoint Presentation</vt:lpstr>
      <vt:lpstr>PowerPoint Presentation</vt:lpstr>
      <vt:lpstr>Kernel function </vt:lpstr>
      <vt:lpstr>Kernels</vt:lpstr>
      <vt:lpstr>PowerPoint Presentation</vt:lpstr>
      <vt:lpstr>PowerPoint Presentation</vt:lpstr>
      <vt:lpstr>TO DO: Classification using Kernel methods</vt:lpstr>
      <vt:lpstr>SVM Parameters</vt:lpstr>
      <vt:lpstr>Properties of SVM</vt:lpstr>
      <vt:lpstr>Some Issues</vt:lpstr>
      <vt:lpstr>SVM Applications</vt:lpstr>
      <vt:lpstr>Multi-class classification</vt:lpstr>
      <vt:lpstr>SVR (support vector regression)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– Support Vector Machine</dc:title>
  <dc:creator>Dharshana Kasthurirathna</dc:creator>
  <cp:lastModifiedBy>Administrator</cp:lastModifiedBy>
  <cp:revision>48</cp:revision>
  <dcterms:created xsi:type="dcterms:W3CDTF">2018-03-07T07:18:53Z</dcterms:created>
  <dcterms:modified xsi:type="dcterms:W3CDTF">2020-03-09T08:43:51Z</dcterms:modified>
</cp:coreProperties>
</file>