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5" r:id="rId12"/>
    <p:sldId id="267" r:id="rId13"/>
    <p:sldId id="272" r:id="rId14"/>
    <p:sldId id="273" r:id="rId15"/>
    <p:sldId id="274" r:id="rId16"/>
    <p:sldId id="275" r:id="rId17"/>
    <p:sldId id="276" r:id="rId18"/>
    <p:sldId id="277" r:id="rId19"/>
    <p:sldId id="281" r:id="rId20"/>
    <p:sldId id="287" r:id="rId21"/>
    <p:sldId id="288" r:id="rId22"/>
    <p:sldId id="289" r:id="rId23"/>
    <p:sldId id="291" r:id="rId24"/>
    <p:sldId id="292" r:id="rId25"/>
    <p:sldId id="266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24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07892-F43E-4FA4-B961-4A2749773D0D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46260-3E36-4799-9A09-09D266F1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4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46260-3E36-4799-9A09-09D266F125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68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9F3B5C-09B0-4F0F-8A9B-305C65A2B74C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ED0151-26EB-4B79-AF48-0F617B19F68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11056F-7676-4291-88B0-11DDA9DDEA6A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F97521-025F-4B33-B0C4-83E79AD7F86F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789F45-CAA7-460E-9127-B6B7B46A990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E42E95-EBAB-4499-8A15-7B86C33DE8F8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B90771-1095-4B0C-964B-F973FA4D639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B3D64-A7D9-4592-807F-A1E108D26B6D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E5DFCE-CC58-4318-9ED3-363CD4581F31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0CFE-434A-47E9-9257-2190F7240327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EC6B-99A6-4140-8CA9-285967E27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0CFE-434A-47E9-9257-2190F7240327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EC6B-99A6-4140-8CA9-285967E27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2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0CFE-434A-47E9-9257-2190F7240327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EC6B-99A6-4140-8CA9-285967E27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35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57954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0CFE-434A-47E9-9257-2190F7240327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EC6B-99A6-4140-8CA9-285967E27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9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0CFE-434A-47E9-9257-2190F7240327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EC6B-99A6-4140-8CA9-285967E27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0CFE-434A-47E9-9257-2190F7240327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EC6B-99A6-4140-8CA9-285967E27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0CFE-434A-47E9-9257-2190F7240327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EC6B-99A6-4140-8CA9-285967E27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6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0CFE-434A-47E9-9257-2190F7240327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EC6B-99A6-4140-8CA9-285967E27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0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0CFE-434A-47E9-9257-2190F7240327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EC6B-99A6-4140-8CA9-285967E27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1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0CFE-434A-47E9-9257-2190F7240327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EC6B-99A6-4140-8CA9-285967E27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9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0CFE-434A-47E9-9257-2190F7240327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EC6B-99A6-4140-8CA9-285967E27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7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60CFE-434A-47E9-9257-2190F7240327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4EC6B-99A6-4140-8CA9-285967E27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7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ftaliharris.com/blog/visualizing-dbscan-clusterin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9 </a:t>
            </a:r>
            <a:r>
              <a:rPr lang="en-US" dirty="0"/>
              <a:t>- Clustering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6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581150"/>
            <a:ext cx="912495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5955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43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533400"/>
            <a:ext cx="8587710" cy="5755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865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en-US" altLang="en-US">
                <a:sym typeface="Symbol" pitchFamily="18" charset="2"/>
              </a:rPr>
              <a:t>-Neighborhood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19200"/>
            <a:ext cx="7848600" cy="4876800"/>
          </a:xfrm>
        </p:spPr>
        <p:txBody>
          <a:bodyPr/>
          <a:lstStyle/>
          <a:p>
            <a:r>
              <a:rPr lang="en-US" altLang="en-US" sz="2600">
                <a:sym typeface="Symbol" pitchFamily="18" charset="2"/>
              </a:rPr>
              <a:t> -Neighborhood – Objects within a radius of </a:t>
            </a:r>
            <a:r>
              <a:rPr lang="en-US" altLang="en-US" sz="2600" i="1">
                <a:solidFill>
                  <a:srgbClr val="FF0000"/>
                </a:solidFill>
                <a:sym typeface="Symbol" pitchFamily="18" charset="2"/>
              </a:rPr>
              <a:t> </a:t>
            </a:r>
            <a:r>
              <a:rPr lang="en-US" altLang="en-US" sz="2600">
                <a:sym typeface="Symbol" pitchFamily="18" charset="2"/>
              </a:rPr>
              <a:t>from an object.</a:t>
            </a:r>
          </a:p>
          <a:p>
            <a:pPr lvl="1">
              <a:buFont typeface="Monotype Sorts" pitchFamily="2" charset="2"/>
              <a:buNone/>
            </a:pPr>
            <a:endParaRPr lang="en-US" altLang="en-US" sz="2200">
              <a:sym typeface="Symbol" pitchFamily="18" charset="2"/>
            </a:endParaRPr>
          </a:p>
          <a:p>
            <a:r>
              <a:rPr lang="en-US" altLang="en-US" sz="2600"/>
              <a:t>“High density” - ε-Neighborhood of an object contains at least </a:t>
            </a:r>
            <a:r>
              <a:rPr lang="en-US" altLang="en-US" sz="2600" b="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MinPts</a:t>
            </a:r>
            <a:r>
              <a:rPr lang="en-US" altLang="en-US" sz="2600"/>
              <a:t> of objects.</a:t>
            </a:r>
          </a:p>
          <a:p>
            <a:pPr lvl="1">
              <a:buFont typeface="Monotype Sorts" pitchFamily="2" charset="2"/>
              <a:buNone/>
            </a:pPr>
            <a:endParaRPr lang="en-US" altLang="en-US" sz="2200"/>
          </a:p>
        </p:txBody>
      </p:sp>
      <p:sp>
        <p:nvSpPr>
          <p:cNvPr id="138244" name="Line 4"/>
          <p:cNvSpPr>
            <a:spLocks noChangeShapeType="1"/>
          </p:cNvSpPr>
          <p:nvPr/>
        </p:nvSpPr>
        <p:spPr bwMode="auto">
          <a:xfrm>
            <a:off x="1143000" y="4648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6796" dir="12393903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45" name="Oval 5"/>
          <p:cNvSpPr>
            <a:spLocks noChangeArrowheads="1"/>
          </p:cNvSpPr>
          <p:nvPr/>
        </p:nvSpPr>
        <p:spPr bwMode="auto">
          <a:xfrm>
            <a:off x="1143000" y="3962400"/>
            <a:ext cx="1447800" cy="144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46" name="Oval 6"/>
          <p:cNvSpPr>
            <a:spLocks noChangeArrowheads="1"/>
          </p:cNvSpPr>
          <p:nvPr/>
        </p:nvSpPr>
        <p:spPr bwMode="auto">
          <a:xfrm>
            <a:off x="1828800" y="3886200"/>
            <a:ext cx="1447800" cy="144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47" name="Oval 7"/>
          <p:cNvSpPr>
            <a:spLocks noChangeArrowheads="1"/>
          </p:cNvSpPr>
          <p:nvPr/>
        </p:nvSpPr>
        <p:spPr bwMode="auto">
          <a:xfrm>
            <a:off x="1752600" y="4572000"/>
            <a:ext cx="228600" cy="228600"/>
          </a:xfrm>
          <a:prstGeom prst="ellipse">
            <a:avLst/>
          </a:prstGeom>
          <a:solidFill>
            <a:srgbClr val="95FFE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6796" dir="12393903" algn="ctr" rotWithShape="0">
              <a:schemeClr val="bg2"/>
            </a:outerShdw>
          </a:effectLst>
        </p:spPr>
        <p:txBody>
          <a:bodyPr wrap="none" anchorCtr="1"/>
          <a:lstStyle/>
          <a:p>
            <a:pPr algn="ctr"/>
            <a:r>
              <a:rPr lang="en-US" altLang="en-US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138248" name="Oval 8"/>
          <p:cNvSpPr>
            <a:spLocks noChangeArrowheads="1"/>
          </p:cNvSpPr>
          <p:nvPr/>
        </p:nvSpPr>
        <p:spPr bwMode="auto">
          <a:xfrm>
            <a:off x="2133600" y="4724400"/>
            <a:ext cx="228600" cy="228600"/>
          </a:xfrm>
          <a:prstGeom prst="ellipse">
            <a:avLst/>
          </a:prstGeom>
          <a:solidFill>
            <a:srgbClr val="95FFE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6796" dir="12393903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49" name="Oval 9"/>
          <p:cNvSpPr>
            <a:spLocks noChangeArrowheads="1"/>
          </p:cNvSpPr>
          <p:nvPr/>
        </p:nvSpPr>
        <p:spPr bwMode="auto">
          <a:xfrm>
            <a:off x="3048000" y="4876800"/>
            <a:ext cx="228600" cy="228600"/>
          </a:xfrm>
          <a:prstGeom prst="ellipse">
            <a:avLst/>
          </a:prstGeom>
          <a:solidFill>
            <a:srgbClr val="95FFE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6796" dir="12393903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50" name="Oval 10"/>
          <p:cNvSpPr>
            <a:spLocks noChangeArrowheads="1"/>
          </p:cNvSpPr>
          <p:nvPr/>
        </p:nvSpPr>
        <p:spPr bwMode="auto">
          <a:xfrm>
            <a:off x="2438400" y="4495800"/>
            <a:ext cx="228600" cy="228600"/>
          </a:xfrm>
          <a:prstGeom prst="ellipse">
            <a:avLst/>
          </a:prstGeom>
          <a:solidFill>
            <a:srgbClr val="95FFE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6796" dir="12393903" algn="ctr" rotWithShape="0">
              <a:schemeClr val="bg2"/>
            </a:outerShdw>
          </a:effectLst>
        </p:spPr>
        <p:txBody>
          <a:bodyPr wrap="none" anchorCtr="1"/>
          <a:lstStyle/>
          <a:p>
            <a:pPr algn="ctr"/>
            <a:r>
              <a:rPr lang="en-US" altLang="en-US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138251" name="Line 11"/>
          <p:cNvSpPr>
            <a:spLocks noChangeShapeType="1"/>
          </p:cNvSpPr>
          <p:nvPr/>
        </p:nvSpPr>
        <p:spPr bwMode="auto">
          <a:xfrm>
            <a:off x="2667000" y="4572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6796" dir="12393903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52" name="Text Box 12"/>
          <p:cNvSpPr txBox="1">
            <a:spLocks noChangeArrowheads="1"/>
          </p:cNvSpPr>
          <p:nvPr/>
        </p:nvSpPr>
        <p:spPr bwMode="auto">
          <a:xfrm>
            <a:off x="2743200" y="4267200"/>
            <a:ext cx="31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5FFE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6796" dir="12393903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b="1">
                <a:solidFill>
                  <a:srgbClr val="23238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138253" name="Text Box 13"/>
          <p:cNvSpPr txBox="1">
            <a:spLocks noChangeArrowheads="1"/>
          </p:cNvSpPr>
          <p:nvPr/>
        </p:nvSpPr>
        <p:spPr bwMode="auto">
          <a:xfrm>
            <a:off x="1285875" y="4267200"/>
            <a:ext cx="31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5FFE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6796" dir="12393903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b="1">
                <a:solidFill>
                  <a:srgbClr val="23238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138254" name="Text Box 14"/>
          <p:cNvSpPr txBox="1">
            <a:spLocks noChangeArrowheads="1"/>
          </p:cNvSpPr>
          <p:nvPr/>
        </p:nvSpPr>
        <p:spPr bwMode="auto">
          <a:xfrm>
            <a:off x="4365625" y="3954463"/>
            <a:ext cx="3178175" cy="457200"/>
          </a:xfrm>
          <a:prstGeom prst="rect">
            <a:avLst/>
          </a:prstGeom>
          <a:noFill/>
          <a:ln>
            <a:noFill/>
          </a:ln>
          <a:effectLst>
            <a:outerShdw dist="56796" dir="123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95FFE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/>
          <a:p>
            <a:pPr algn="ctr">
              <a:spcBef>
                <a:spcPct val="50000"/>
              </a:spcBef>
            </a:pPr>
            <a:endParaRPr lang="en-US" altLang="en-US" sz="2400" i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255" name="Text Box 15"/>
          <p:cNvSpPr txBox="1">
            <a:spLocks noChangeArrowheads="1"/>
          </p:cNvSpPr>
          <p:nvPr/>
        </p:nvSpPr>
        <p:spPr bwMode="auto">
          <a:xfrm>
            <a:off x="4289425" y="3954463"/>
            <a:ext cx="394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5FFE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6796" dir="12393903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>
                <a:solidFill>
                  <a:srgbClr val="23238E"/>
                </a:solidFill>
                <a:latin typeface="Times New Roman" pitchFamily="18" charset="0"/>
                <a:cs typeface="Times New Roman" pitchFamily="18" charset="0"/>
              </a:rPr>
              <a:t>ε-Neighborhood of </a:t>
            </a:r>
            <a:r>
              <a:rPr lang="en-US" altLang="en-US" sz="2400" i="1">
                <a:solidFill>
                  <a:srgbClr val="23238E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138256" name="Text Box 16"/>
          <p:cNvSpPr txBox="1">
            <a:spLocks noChangeArrowheads="1"/>
          </p:cNvSpPr>
          <p:nvPr/>
        </p:nvSpPr>
        <p:spPr bwMode="auto">
          <a:xfrm>
            <a:off x="4267200" y="4343400"/>
            <a:ext cx="394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5FFE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6796" dir="12393903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>
                <a:solidFill>
                  <a:srgbClr val="23238E"/>
                </a:solidFill>
                <a:latin typeface="Times New Roman" pitchFamily="18" charset="0"/>
                <a:cs typeface="Times New Roman" pitchFamily="18" charset="0"/>
              </a:rPr>
              <a:t>ε-Neighborhood of </a:t>
            </a:r>
            <a:r>
              <a:rPr lang="en-US" altLang="en-US" sz="2400" i="1">
                <a:solidFill>
                  <a:srgbClr val="23238E"/>
                </a:solidFill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138257" name="Text Box 17"/>
          <p:cNvSpPr txBox="1">
            <a:spLocks noChangeArrowheads="1"/>
          </p:cNvSpPr>
          <p:nvPr/>
        </p:nvSpPr>
        <p:spPr bwMode="auto">
          <a:xfrm>
            <a:off x="4267200" y="4800600"/>
            <a:ext cx="4495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5FFE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6796" dir="12393903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i="1">
                <a:solidFill>
                  <a:srgbClr val="23238E"/>
                </a:solidFill>
                <a:latin typeface="Times New Roman" pitchFamily="18" charset="0"/>
                <a:cs typeface="Times New Roman" pitchFamily="18" charset="0"/>
              </a:rPr>
              <a:t>Density of p </a:t>
            </a:r>
            <a:r>
              <a:rPr lang="en-US" altLang="en-US" sz="2400">
                <a:solidFill>
                  <a:srgbClr val="23238E"/>
                </a:solidFill>
                <a:latin typeface="Times New Roman" pitchFamily="18" charset="0"/>
                <a:cs typeface="Times New Roman" pitchFamily="18" charset="0"/>
              </a:rPr>
              <a:t>is “high” (MinPts = 4)</a:t>
            </a:r>
          </a:p>
          <a:p>
            <a:pPr algn="ctr">
              <a:spcBef>
                <a:spcPct val="50000"/>
              </a:spcBef>
            </a:pPr>
            <a:r>
              <a:rPr lang="en-US" altLang="en-US" sz="2400" i="1">
                <a:solidFill>
                  <a:srgbClr val="23238E"/>
                </a:solidFill>
                <a:latin typeface="Times New Roman" pitchFamily="18" charset="0"/>
                <a:cs typeface="Times New Roman" pitchFamily="18" charset="0"/>
              </a:rPr>
              <a:t>Density of q</a:t>
            </a:r>
            <a:r>
              <a:rPr lang="en-US" altLang="en-US" sz="2400">
                <a:solidFill>
                  <a:srgbClr val="23238E"/>
                </a:solidFill>
                <a:latin typeface="Times New Roman" pitchFamily="18" charset="0"/>
                <a:cs typeface="Times New Roman" pitchFamily="18" charset="0"/>
              </a:rPr>
              <a:t> is “low” </a:t>
            </a:r>
            <a:r>
              <a:rPr lang="en-US" altLang="en-US" sz="2400">
                <a:solidFill>
                  <a:srgbClr val="23238E"/>
                </a:solidFill>
                <a:latin typeface="Times New Roman" pitchFamily="18" charset="0"/>
              </a:rPr>
              <a:t>(MinPts = 4)</a:t>
            </a:r>
          </a:p>
        </p:txBody>
      </p:sp>
      <p:graphicFrame>
        <p:nvGraphicFramePr>
          <p:cNvPr id="138258" name="Object 18"/>
          <p:cNvGraphicFramePr>
            <a:graphicFrameLocks noGrp="1" noChangeAspect="1"/>
          </p:cNvGraphicFramePr>
          <p:nvPr>
            <p:ph sz="half" idx="2"/>
          </p:nvPr>
        </p:nvGraphicFramePr>
        <p:xfrm>
          <a:off x="3733800" y="1828800"/>
          <a:ext cx="3810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4" imgW="1460160" imgH="228600" progId="Equation.3">
                  <p:embed/>
                </p:oleObj>
              </mc:Choice>
              <mc:Fallback>
                <p:oleObj name="Equation" r:id="rId4" imgW="1460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828800"/>
                        <a:ext cx="3810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57238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38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3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3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 animBg="1"/>
      <p:bldP spid="138245" grpId="0" animBg="1"/>
      <p:bldP spid="138246" grpId="0" animBg="1"/>
      <p:bldP spid="138246" grpId="1" animBg="1"/>
      <p:bldP spid="138246" grpId="2" animBg="1"/>
      <p:bldP spid="138251" grpId="0" animBg="1"/>
      <p:bldP spid="138251" grpId="1" animBg="1"/>
      <p:bldP spid="138251" grpId="2" animBg="1"/>
      <p:bldP spid="138252" grpId="0"/>
      <p:bldP spid="138252" grpId="1"/>
      <p:bldP spid="138252" grpId="2"/>
      <p:bldP spid="138253" grpId="0"/>
      <p:bldP spid="138255" grpId="0"/>
      <p:bldP spid="138256" grpId="0"/>
      <p:bldP spid="1382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/>
              <a:t>Core, Border &amp; Outlier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0" y="1447800"/>
            <a:ext cx="3657600" cy="1600200"/>
          </a:xfrm>
        </p:spPr>
        <p:txBody>
          <a:bodyPr/>
          <a:lstStyle/>
          <a:p>
            <a:pPr marL="0" indent="3175">
              <a:buFont typeface="Wingdings 2" pitchFamily="18" charset="2"/>
              <a:buNone/>
            </a:pPr>
            <a:r>
              <a:rPr lang="en-US" altLang="en-US" sz="2400"/>
              <a:t>Given </a:t>
            </a:r>
            <a:r>
              <a:rPr lang="en-US" altLang="en-US" sz="2400" i="1">
                <a:solidFill>
                  <a:srgbClr val="FF0000"/>
                </a:solidFill>
                <a:sym typeface="Symbol" pitchFamily="18" charset="2"/>
              </a:rPr>
              <a:t></a:t>
            </a:r>
            <a:r>
              <a:rPr lang="en-US" altLang="en-US" sz="2400">
                <a:sym typeface="Symbol" pitchFamily="18" charset="2"/>
              </a:rPr>
              <a:t> and </a:t>
            </a:r>
            <a:r>
              <a:rPr lang="en-US" altLang="en-US" sz="2400" i="1">
                <a:solidFill>
                  <a:srgbClr val="FF0000"/>
                </a:solidFill>
                <a:sym typeface="Symbol" pitchFamily="18" charset="2"/>
              </a:rPr>
              <a:t>MinPts</a:t>
            </a:r>
            <a:r>
              <a:rPr lang="en-US" altLang="en-US" sz="2400">
                <a:sym typeface="Symbol" pitchFamily="18" charset="2"/>
              </a:rPr>
              <a:t>, categorize the objects into three exclusive groups.</a:t>
            </a:r>
          </a:p>
        </p:txBody>
      </p:sp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1143000" y="4343400"/>
            <a:ext cx="289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cs typeface="Arial" charset="0"/>
                <a:sym typeface="Symbol" pitchFamily="18" charset="2"/>
              </a:rPr>
              <a:t></a:t>
            </a:r>
            <a:r>
              <a:rPr lang="en-US" altLang="zh-CN" sz="2400">
                <a:latin typeface="Times New Roman" pitchFamily="18" charset="0"/>
                <a:ea typeface="SimSun" pitchFamily="2" charset="-122"/>
                <a:cs typeface="Arial" charset="0"/>
              </a:rPr>
              <a:t> = 1unit, MinPts = 5</a:t>
            </a:r>
          </a:p>
        </p:txBody>
      </p:sp>
      <p:sp>
        <p:nvSpPr>
          <p:cNvPr id="140293" name="Oval 5"/>
          <p:cNvSpPr>
            <a:spLocks noChangeArrowheads="1"/>
          </p:cNvSpPr>
          <p:nvPr/>
        </p:nvSpPr>
        <p:spPr bwMode="auto">
          <a:xfrm>
            <a:off x="1719263" y="2244725"/>
            <a:ext cx="196850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294" name="Oval 6"/>
          <p:cNvSpPr>
            <a:spLocks noChangeArrowheads="1"/>
          </p:cNvSpPr>
          <p:nvPr/>
        </p:nvSpPr>
        <p:spPr bwMode="auto">
          <a:xfrm>
            <a:off x="1652588" y="2555875"/>
            <a:ext cx="198437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295" name="Oval 7"/>
          <p:cNvSpPr>
            <a:spLocks noChangeArrowheads="1"/>
          </p:cNvSpPr>
          <p:nvPr/>
        </p:nvSpPr>
        <p:spPr bwMode="auto">
          <a:xfrm>
            <a:off x="1982788" y="2617788"/>
            <a:ext cx="196850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296" name="Oval 8"/>
          <p:cNvSpPr>
            <a:spLocks noChangeArrowheads="1"/>
          </p:cNvSpPr>
          <p:nvPr/>
        </p:nvSpPr>
        <p:spPr bwMode="auto">
          <a:xfrm>
            <a:off x="2114550" y="2244725"/>
            <a:ext cx="196850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297" name="Oval 9"/>
          <p:cNvSpPr>
            <a:spLocks noChangeArrowheads="1"/>
          </p:cNvSpPr>
          <p:nvPr/>
        </p:nvSpPr>
        <p:spPr bwMode="auto">
          <a:xfrm>
            <a:off x="2246313" y="2805113"/>
            <a:ext cx="196850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298" name="Oval 10"/>
          <p:cNvSpPr>
            <a:spLocks noChangeArrowheads="1"/>
          </p:cNvSpPr>
          <p:nvPr/>
        </p:nvSpPr>
        <p:spPr bwMode="auto">
          <a:xfrm>
            <a:off x="1719263" y="2868613"/>
            <a:ext cx="196850" cy="185737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299" name="Oval 11"/>
          <p:cNvSpPr>
            <a:spLocks noChangeArrowheads="1"/>
          </p:cNvSpPr>
          <p:nvPr/>
        </p:nvSpPr>
        <p:spPr bwMode="auto">
          <a:xfrm>
            <a:off x="1982788" y="3054350"/>
            <a:ext cx="196850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00" name="Oval 12"/>
          <p:cNvSpPr>
            <a:spLocks noChangeArrowheads="1"/>
          </p:cNvSpPr>
          <p:nvPr/>
        </p:nvSpPr>
        <p:spPr bwMode="auto">
          <a:xfrm>
            <a:off x="1851025" y="3367088"/>
            <a:ext cx="196850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01" name="Oval 13"/>
          <p:cNvSpPr>
            <a:spLocks noChangeArrowheads="1"/>
          </p:cNvSpPr>
          <p:nvPr/>
        </p:nvSpPr>
        <p:spPr bwMode="auto">
          <a:xfrm>
            <a:off x="2179638" y="3554413"/>
            <a:ext cx="198437" cy="185737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02" name="Oval 14"/>
          <p:cNvSpPr>
            <a:spLocks noChangeArrowheads="1"/>
          </p:cNvSpPr>
          <p:nvPr/>
        </p:nvSpPr>
        <p:spPr bwMode="auto">
          <a:xfrm>
            <a:off x="2311400" y="3803650"/>
            <a:ext cx="198438" cy="18573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03" name="Oval 15"/>
          <p:cNvSpPr>
            <a:spLocks noChangeArrowheads="1"/>
          </p:cNvSpPr>
          <p:nvPr/>
        </p:nvSpPr>
        <p:spPr bwMode="auto">
          <a:xfrm>
            <a:off x="2246313" y="3241675"/>
            <a:ext cx="196850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04" name="Oval 16"/>
          <p:cNvSpPr>
            <a:spLocks noChangeArrowheads="1"/>
          </p:cNvSpPr>
          <p:nvPr/>
        </p:nvSpPr>
        <p:spPr bwMode="auto">
          <a:xfrm>
            <a:off x="3101975" y="1497013"/>
            <a:ext cx="198438" cy="185737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05" name="Oval 17"/>
          <p:cNvSpPr>
            <a:spLocks noChangeArrowheads="1"/>
          </p:cNvSpPr>
          <p:nvPr/>
        </p:nvSpPr>
        <p:spPr bwMode="auto">
          <a:xfrm>
            <a:off x="3233738" y="2244725"/>
            <a:ext cx="198437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06" name="Oval 18"/>
          <p:cNvSpPr>
            <a:spLocks noChangeArrowheads="1"/>
          </p:cNvSpPr>
          <p:nvPr/>
        </p:nvSpPr>
        <p:spPr bwMode="auto">
          <a:xfrm>
            <a:off x="3036888" y="2493963"/>
            <a:ext cx="196850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07" name="Oval 19"/>
          <p:cNvSpPr>
            <a:spLocks noChangeArrowheads="1"/>
          </p:cNvSpPr>
          <p:nvPr/>
        </p:nvSpPr>
        <p:spPr bwMode="auto">
          <a:xfrm>
            <a:off x="3497263" y="2617788"/>
            <a:ext cx="198437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08" name="Oval 20"/>
          <p:cNvSpPr>
            <a:spLocks noChangeArrowheads="1"/>
          </p:cNvSpPr>
          <p:nvPr/>
        </p:nvSpPr>
        <p:spPr bwMode="auto">
          <a:xfrm>
            <a:off x="3629025" y="2306638"/>
            <a:ext cx="198438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09" name="Oval 21"/>
          <p:cNvSpPr>
            <a:spLocks noChangeArrowheads="1"/>
          </p:cNvSpPr>
          <p:nvPr/>
        </p:nvSpPr>
        <p:spPr bwMode="auto">
          <a:xfrm>
            <a:off x="3233738" y="2743200"/>
            <a:ext cx="198437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1060450" y="1371600"/>
            <a:ext cx="335915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11" name="Oval 23"/>
          <p:cNvSpPr>
            <a:spLocks noChangeArrowheads="1"/>
          </p:cNvSpPr>
          <p:nvPr/>
        </p:nvSpPr>
        <p:spPr bwMode="auto">
          <a:xfrm>
            <a:off x="1323975" y="1995488"/>
            <a:ext cx="790575" cy="809625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12" name="Oval 24"/>
          <p:cNvSpPr>
            <a:spLocks noChangeArrowheads="1"/>
          </p:cNvSpPr>
          <p:nvPr/>
        </p:nvSpPr>
        <p:spPr bwMode="auto">
          <a:xfrm>
            <a:off x="1719263" y="2743200"/>
            <a:ext cx="790575" cy="811213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13" name="Oval 25"/>
          <p:cNvSpPr>
            <a:spLocks noChangeArrowheads="1"/>
          </p:cNvSpPr>
          <p:nvPr/>
        </p:nvSpPr>
        <p:spPr bwMode="auto">
          <a:xfrm>
            <a:off x="2847975" y="1371600"/>
            <a:ext cx="790575" cy="811213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14" name="AutoShape 26"/>
          <p:cNvSpPr>
            <a:spLocks/>
          </p:cNvSpPr>
          <p:nvPr/>
        </p:nvSpPr>
        <p:spPr bwMode="auto">
          <a:xfrm>
            <a:off x="650875" y="3060700"/>
            <a:ext cx="842963" cy="466725"/>
          </a:xfrm>
          <a:prstGeom prst="borderCallout1">
            <a:avLst>
              <a:gd name="adj1" fmla="val 24491"/>
              <a:gd name="adj2" fmla="val 109042"/>
              <a:gd name="adj3" fmla="val 18708"/>
              <a:gd name="adj4" fmla="val 16440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400">
                <a:latin typeface="Times New Roman" pitchFamily="18" charset="0"/>
                <a:ea typeface="SimSun" pitchFamily="2" charset="-122"/>
                <a:cs typeface="Arial" charset="0"/>
              </a:rPr>
              <a:t>Core</a:t>
            </a:r>
          </a:p>
        </p:txBody>
      </p:sp>
      <p:sp>
        <p:nvSpPr>
          <p:cNvPr id="140315" name="AutoShape 27"/>
          <p:cNvSpPr>
            <a:spLocks/>
          </p:cNvSpPr>
          <p:nvPr/>
        </p:nvSpPr>
        <p:spPr bwMode="auto">
          <a:xfrm>
            <a:off x="46038" y="2279650"/>
            <a:ext cx="1173162" cy="466725"/>
          </a:xfrm>
          <a:prstGeom prst="borderCallout1">
            <a:avLst>
              <a:gd name="adj1" fmla="val 24491"/>
              <a:gd name="adj2" fmla="val 106495"/>
              <a:gd name="adj3" fmla="val 14625"/>
              <a:gd name="adj4" fmla="val 14641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400">
                <a:latin typeface="Times New Roman" pitchFamily="18" charset="0"/>
                <a:ea typeface="SimSun" pitchFamily="2" charset="-122"/>
                <a:cs typeface="Arial" charset="0"/>
              </a:rPr>
              <a:t>Border</a:t>
            </a:r>
          </a:p>
        </p:txBody>
      </p:sp>
      <p:sp>
        <p:nvSpPr>
          <p:cNvPr id="140316" name="AutoShape 28"/>
          <p:cNvSpPr>
            <a:spLocks/>
          </p:cNvSpPr>
          <p:nvPr/>
        </p:nvSpPr>
        <p:spPr bwMode="auto">
          <a:xfrm>
            <a:off x="4149725" y="1497013"/>
            <a:ext cx="1184275" cy="466725"/>
          </a:xfrm>
          <a:prstGeom prst="borderCallout1">
            <a:avLst>
              <a:gd name="adj1" fmla="val 24491"/>
              <a:gd name="adj2" fmla="val -6435"/>
              <a:gd name="adj3" fmla="val 21431"/>
              <a:gd name="adj4" fmla="val -74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400">
                <a:latin typeface="Times New Roman" pitchFamily="18" charset="0"/>
                <a:ea typeface="SimSun" pitchFamily="2" charset="-122"/>
                <a:cs typeface="Arial" charset="0"/>
              </a:rPr>
              <a:t>Outlier</a:t>
            </a:r>
          </a:p>
        </p:txBody>
      </p:sp>
      <p:sp>
        <p:nvSpPr>
          <p:cNvPr id="140317" name="Oval 29"/>
          <p:cNvSpPr>
            <a:spLocks noChangeArrowheads="1"/>
          </p:cNvSpPr>
          <p:nvPr/>
        </p:nvSpPr>
        <p:spPr bwMode="auto">
          <a:xfrm>
            <a:off x="2443163" y="3490913"/>
            <a:ext cx="198437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18" name="Oval 30"/>
          <p:cNvSpPr>
            <a:spLocks noChangeArrowheads="1"/>
          </p:cNvSpPr>
          <p:nvPr/>
        </p:nvSpPr>
        <p:spPr bwMode="auto">
          <a:xfrm>
            <a:off x="1693863" y="2297113"/>
            <a:ext cx="790575" cy="811212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34" name="Text Box 46"/>
          <p:cNvSpPr txBox="1">
            <a:spLocks noChangeArrowheads="1"/>
          </p:cNvSpPr>
          <p:nvPr/>
        </p:nvSpPr>
        <p:spPr bwMode="auto">
          <a:xfrm>
            <a:off x="4572000" y="2895600"/>
            <a:ext cx="42672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SimSun" pitchFamily="2" charset="-122"/>
              </a:rPr>
              <a:t>A point is a </a:t>
            </a:r>
            <a:r>
              <a:rPr lang="en-US" altLang="zh-CN">
                <a:solidFill>
                  <a:srgbClr val="FF0000"/>
                </a:solidFill>
                <a:ea typeface="SimSun" pitchFamily="2" charset="-122"/>
              </a:rPr>
              <a:t>core point</a:t>
            </a:r>
            <a:r>
              <a:rPr lang="en-US" altLang="zh-CN">
                <a:ea typeface="SimSun" pitchFamily="2" charset="-122"/>
              </a:rPr>
              <a:t> if it has more than a specified number of points (MinPts) within Eps These are points that are at the interior of a cluster.</a:t>
            </a:r>
          </a:p>
          <a:p>
            <a:pPr lvl="4"/>
            <a:endParaRPr lang="en-US" altLang="zh-CN">
              <a:ea typeface="SimSun" pitchFamily="2" charset="-122"/>
            </a:endParaRPr>
          </a:p>
          <a:p>
            <a:pPr lvl="1"/>
            <a:r>
              <a:rPr lang="en-US" altLang="zh-CN">
                <a:ea typeface="SimSun" pitchFamily="2" charset="-122"/>
              </a:rPr>
              <a:t>A </a:t>
            </a:r>
            <a:r>
              <a:rPr lang="en-US" altLang="zh-CN">
                <a:solidFill>
                  <a:srgbClr val="FF0000"/>
                </a:solidFill>
                <a:ea typeface="SimSun" pitchFamily="2" charset="-122"/>
              </a:rPr>
              <a:t>border point</a:t>
            </a:r>
            <a:r>
              <a:rPr lang="en-US" altLang="zh-CN">
                <a:ea typeface="SimSun" pitchFamily="2" charset="-122"/>
              </a:rPr>
              <a:t> has fewer than MinPts within Eps, but is in the neighborhood of a core point.</a:t>
            </a:r>
          </a:p>
          <a:p>
            <a:pPr lvl="4"/>
            <a:endParaRPr lang="en-US" altLang="zh-CN">
              <a:ea typeface="SimSun" pitchFamily="2" charset="-122"/>
            </a:endParaRPr>
          </a:p>
          <a:p>
            <a:pPr lvl="1"/>
            <a:r>
              <a:rPr lang="en-US" altLang="zh-CN">
                <a:ea typeface="SimSun" pitchFamily="2" charset="-122"/>
              </a:rPr>
              <a:t>A </a:t>
            </a:r>
            <a:r>
              <a:rPr lang="en-US" altLang="zh-CN">
                <a:solidFill>
                  <a:srgbClr val="FF0000"/>
                </a:solidFill>
                <a:ea typeface="SimSun" pitchFamily="2" charset="-122"/>
              </a:rPr>
              <a:t>noise point</a:t>
            </a:r>
            <a:r>
              <a:rPr lang="en-US" altLang="zh-CN">
                <a:ea typeface="SimSun" pitchFamily="2" charset="-122"/>
              </a:rPr>
              <a:t> is any point that is not a core point nor a border point.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754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altLang="en-US" sz="3200"/>
              <a:t>Example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72400" cy="4114800"/>
          </a:xfrm>
        </p:spPr>
        <p:txBody>
          <a:bodyPr/>
          <a:lstStyle/>
          <a:p>
            <a:r>
              <a:rPr lang="en-US" altLang="en-US"/>
              <a:t>M, P, O, and R are core objects since each is in an Eps neighborhood containing at least 3 points</a:t>
            </a:r>
          </a:p>
        </p:txBody>
      </p:sp>
      <p:sp>
        <p:nvSpPr>
          <p:cNvPr id="299012" name="Text Box 4"/>
          <p:cNvSpPr txBox="1">
            <a:spLocks noChangeArrowheads="1"/>
          </p:cNvSpPr>
          <p:nvPr/>
        </p:nvSpPr>
        <p:spPr bwMode="auto">
          <a:xfrm>
            <a:off x="7086600" y="3810000"/>
            <a:ext cx="182880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Minpts = 3</a:t>
            </a:r>
          </a:p>
          <a:p>
            <a:pPr>
              <a:spcBef>
                <a:spcPct val="50000"/>
              </a:spcBef>
            </a:pPr>
            <a:r>
              <a:rPr lang="en-US" altLang="en-US" sz="2400"/>
              <a:t>Eps=radius      of the circles</a:t>
            </a:r>
          </a:p>
        </p:txBody>
      </p:sp>
      <p:pic>
        <p:nvPicPr>
          <p:cNvPr id="299013" name="Picture 5" descr="final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52800"/>
            <a:ext cx="56388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185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/>
              <a:t>Density-Reachability</a:t>
            </a:r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685800" y="1524000"/>
            <a:ext cx="7772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CC0000"/>
              </a:buClr>
              <a:buFont typeface="Wingdings 2" pitchFamily="18" charset="2"/>
              <a:buChar char="¢"/>
              <a:defRPr sz="30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Monotype Sorts" pitchFamily="2" charset="2"/>
              <a:buChar char="q"/>
              <a:defRPr sz="26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m"/>
              <a:defRPr sz="24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 2" pitchFamily="18" charset="2"/>
              <a:buChar char="¢"/>
              <a:defRPr sz="20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 2" pitchFamily="18" charset="2"/>
              <a:buChar char="¢"/>
              <a:defRPr sz="20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itchFamily="18" charset="2"/>
              <a:buChar char="¢"/>
              <a:defRPr sz="20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itchFamily="18" charset="2"/>
              <a:buChar char="¢"/>
              <a:defRPr sz="20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itchFamily="18" charset="2"/>
              <a:buChar char="¢"/>
              <a:defRPr sz="20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itchFamily="18" charset="2"/>
              <a:buChar char="¢"/>
              <a:defRPr sz="20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/>
              <a:t>Directly density-reachable</a:t>
            </a:r>
            <a:r>
              <a:rPr lang="en-US" altLang="en-US" b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lvl="1"/>
            <a:r>
              <a:rPr lang="en-US" altLang="en-US"/>
              <a:t>An object q is directly density-reachable from object p if p is a core object and q is in p’s </a:t>
            </a:r>
            <a:r>
              <a:rPr lang="en-US" altLang="en-US" sz="2400">
                <a:sym typeface="Symbol" pitchFamily="18" charset="2"/>
              </a:rPr>
              <a:t>-</a:t>
            </a:r>
            <a:r>
              <a:rPr lang="en-US" altLang="en-US"/>
              <a:t>neighborhood.</a:t>
            </a:r>
          </a:p>
        </p:txBody>
      </p:sp>
      <p:grpSp>
        <p:nvGrpSpPr>
          <p:cNvPr id="142340" name="Group 4"/>
          <p:cNvGrpSpPr>
            <a:grpSpLocks/>
          </p:cNvGrpSpPr>
          <p:nvPr/>
        </p:nvGrpSpPr>
        <p:grpSpPr bwMode="auto">
          <a:xfrm>
            <a:off x="914400" y="3886200"/>
            <a:ext cx="2133600" cy="1524000"/>
            <a:chOff x="528" y="2784"/>
            <a:chExt cx="1344" cy="960"/>
          </a:xfrm>
        </p:grpSpPr>
        <p:sp>
          <p:nvSpPr>
            <p:cNvPr id="142341" name="Line 5"/>
            <p:cNvSpPr>
              <a:spLocks noChangeShapeType="1"/>
            </p:cNvSpPr>
            <p:nvPr/>
          </p:nvSpPr>
          <p:spPr bwMode="auto">
            <a:xfrm>
              <a:off x="528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6796" dir="12393903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42" name="Oval 6"/>
            <p:cNvSpPr>
              <a:spLocks noChangeArrowheads="1"/>
            </p:cNvSpPr>
            <p:nvPr/>
          </p:nvSpPr>
          <p:spPr bwMode="auto">
            <a:xfrm>
              <a:off x="528" y="2832"/>
              <a:ext cx="912" cy="9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43" name="Oval 7"/>
            <p:cNvSpPr>
              <a:spLocks noChangeArrowheads="1"/>
            </p:cNvSpPr>
            <p:nvPr/>
          </p:nvSpPr>
          <p:spPr bwMode="auto">
            <a:xfrm>
              <a:off x="960" y="2784"/>
              <a:ext cx="912" cy="9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44" name="Oval 8"/>
            <p:cNvSpPr>
              <a:spLocks noChangeArrowheads="1"/>
            </p:cNvSpPr>
            <p:nvPr/>
          </p:nvSpPr>
          <p:spPr bwMode="auto">
            <a:xfrm>
              <a:off x="1344" y="2832"/>
              <a:ext cx="144" cy="144"/>
            </a:xfrm>
            <a:prstGeom prst="ellipse">
              <a:avLst/>
            </a:prstGeom>
            <a:solidFill>
              <a:srgbClr val="95FFE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56796" dir="123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45" name="Oval 9"/>
            <p:cNvSpPr>
              <a:spLocks noChangeArrowheads="1"/>
            </p:cNvSpPr>
            <p:nvPr/>
          </p:nvSpPr>
          <p:spPr bwMode="auto">
            <a:xfrm>
              <a:off x="912" y="3216"/>
              <a:ext cx="144" cy="144"/>
            </a:xfrm>
            <a:prstGeom prst="ellipse">
              <a:avLst/>
            </a:prstGeom>
            <a:solidFill>
              <a:srgbClr val="95FFE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56796" dir="12393903" algn="ctr" rotWithShape="0">
                <a:schemeClr val="bg2"/>
              </a:outerShdw>
            </a:effectLst>
          </p:spPr>
          <p:txBody>
            <a:bodyPr wrap="none" anchorCtr="1"/>
            <a:lstStyle/>
            <a:p>
              <a:pPr algn="ctr"/>
              <a:r>
                <a:rPr lang="en-US" altLang="en-US" sz="24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</a:p>
          </p:txBody>
        </p:sp>
        <p:sp>
          <p:nvSpPr>
            <p:cNvPr id="142346" name="Oval 10"/>
            <p:cNvSpPr>
              <a:spLocks noChangeArrowheads="1"/>
            </p:cNvSpPr>
            <p:nvPr/>
          </p:nvSpPr>
          <p:spPr bwMode="auto">
            <a:xfrm>
              <a:off x="1152" y="3312"/>
              <a:ext cx="144" cy="144"/>
            </a:xfrm>
            <a:prstGeom prst="ellipse">
              <a:avLst/>
            </a:prstGeom>
            <a:solidFill>
              <a:srgbClr val="95FFE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56796" dir="123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47" name="Oval 11"/>
            <p:cNvSpPr>
              <a:spLocks noChangeArrowheads="1"/>
            </p:cNvSpPr>
            <p:nvPr/>
          </p:nvSpPr>
          <p:spPr bwMode="auto">
            <a:xfrm>
              <a:off x="1728" y="3408"/>
              <a:ext cx="144" cy="144"/>
            </a:xfrm>
            <a:prstGeom prst="ellipse">
              <a:avLst/>
            </a:prstGeom>
            <a:solidFill>
              <a:srgbClr val="95FFE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56796" dir="123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48" name="Oval 12"/>
            <p:cNvSpPr>
              <a:spLocks noChangeArrowheads="1"/>
            </p:cNvSpPr>
            <p:nvPr/>
          </p:nvSpPr>
          <p:spPr bwMode="auto">
            <a:xfrm>
              <a:off x="1344" y="3168"/>
              <a:ext cx="144" cy="144"/>
            </a:xfrm>
            <a:prstGeom prst="ellipse">
              <a:avLst/>
            </a:prstGeom>
            <a:solidFill>
              <a:srgbClr val="95FFE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56796" dir="12393903" algn="ctr" rotWithShape="0">
                <a:schemeClr val="bg2"/>
              </a:outerShdw>
            </a:effectLst>
          </p:spPr>
          <p:txBody>
            <a:bodyPr wrap="none" anchorCtr="1"/>
            <a:lstStyle/>
            <a:p>
              <a:pPr algn="ctr"/>
              <a:r>
                <a:rPr lang="en-US" altLang="en-US" sz="24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</a:p>
          </p:txBody>
        </p:sp>
        <p:sp>
          <p:nvSpPr>
            <p:cNvPr id="142349" name="Line 13"/>
            <p:cNvSpPr>
              <a:spLocks noChangeShapeType="1"/>
            </p:cNvSpPr>
            <p:nvPr/>
          </p:nvSpPr>
          <p:spPr bwMode="auto">
            <a:xfrm>
              <a:off x="1488" y="32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6796" dir="12393903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50" name="Text Box 14"/>
            <p:cNvSpPr txBox="1">
              <a:spLocks noChangeArrowheads="1"/>
            </p:cNvSpPr>
            <p:nvPr/>
          </p:nvSpPr>
          <p:spPr bwMode="auto">
            <a:xfrm>
              <a:off x="1536" y="3024"/>
              <a:ext cx="1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5FFE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6796" dir="12393903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>
                  <a:solidFill>
                    <a:srgbClr val="23238E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ε</a:t>
              </a:r>
            </a:p>
          </p:txBody>
        </p:sp>
        <p:sp>
          <p:nvSpPr>
            <p:cNvPr id="142351" name="Text Box 15"/>
            <p:cNvSpPr txBox="1">
              <a:spLocks noChangeArrowheads="1"/>
            </p:cNvSpPr>
            <p:nvPr/>
          </p:nvSpPr>
          <p:spPr bwMode="auto">
            <a:xfrm>
              <a:off x="618" y="3024"/>
              <a:ext cx="1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5FFE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6796" dir="12393903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>
                  <a:solidFill>
                    <a:srgbClr val="23238E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ε</a:t>
              </a:r>
            </a:p>
          </p:txBody>
        </p:sp>
      </p:grpSp>
      <p:sp>
        <p:nvSpPr>
          <p:cNvPr id="142352" name="Rectangle 16"/>
          <p:cNvSpPr>
            <a:spLocks noChangeArrowheads="1"/>
          </p:cNvSpPr>
          <p:nvPr/>
        </p:nvSpPr>
        <p:spPr bwMode="auto">
          <a:xfrm>
            <a:off x="3429000" y="3810000"/>
            <a:ext cx="5562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CC0000"/>
              </a:buClr>
              <a:buFont typeface="Wingdings 2" pitchFamily="18" charset="2"/>
              <a:buChar char="¢"/>
              <a:defRPr sz="30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Monotype Sorts" pitchFamily="2" charset="2"/>
              <a:buChar char="q"/>
              <a:defRPr sz="26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m"/>
              <a:defRPr sz="24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 2" pitchFamily="18" charset="2"/>
              <a:buChar char="¢"/>
              <a:defRPr sz="20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 2" pitchFamily="18" charset="2"/>
              <a:buChar char="¢"/>
              <a:defRPr sz="20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itchFamily="18" charset="2"/>
              <a:buChar char="¢"/>
              <a:defRPr sz="20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itchFamily="18" charset="2"/>
              <a:buChar char="¢"/>
              <a:defRPr sz="20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itchFamily="18" charset="2"/>
              <a:buChar char="¢"/>
              <a:defRPr sz="20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itchFamily="18" charset="2"/>
              <a:buChar char="¢"/>
              <a:defRPr sz="20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dirty="0"/>
              <a:t> q is directly density-reachable from p</a:t>
            </a:r>
          </a:p>
          <a:p>
            <a:r>
              <a:rPr lang="en-US" altLang="en-US" sz="2400" dirty="0"/>
              <a:t> p is not directly density- reachable from q</a:t>
            </a:r>
          </a:p>
          <a:p>
            <a:r>
              <a:rPr lang="en-US" altLang="en-US" sz="2400" dirty="0"/>
              <a:t> Density-reachability is asymmetric.</a:t>
            </a:r>
          </a:p>
        </p:txBody>
      </p:sp>
      <p:sp>
        <p:nvSpPr>
          <p:cNvPr id="142353" name="Text Box 17"/>
          <p:cNvSpPr txBox="1">
            <a:spLocks noChangeArrowheads="1"/>
          </p:cNvSpPr>
          <p:nvPr/>
        </p:nvSpPr>
        <p:spPr bwMode="auto">
          <a:xfrm>
            <a:off x="1295400" y="5638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  <a:ea typeface="SimSun" pitchFamily="2" charset="-122"/>
                <a:cs typeface="Arial" charset="0"/>
              </a:rPr>
              <a:t>MinPts = 4</a:t>
            </a:r>
          </a:p>
        </p:txBody>
      </p:sp>
    </p:spTree>
    <p:extLst>
      <p:ext uri="{BB962C8B-B14F-4D97-AF65-F5344CB8AC3E}">
        <p14:creationId xmlns:p14="http://schemas.microsoft.com/office/powerpoint/2010/main" val="3021882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altLang="en-US"/>
              <a:t>Density-reachability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11480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dirty="0">
                <a:ea typeface="SimSun" pitchFamily="2" charset="-122"/>
              </a:rPr>
              <a:t> Density-Reachable (directly and indirectly): </a:t>
            </a:r>
          </a:p>
          <a:p>
            <a:pPr lvl="1">
              <a:spcBef>
                <a:spcPct val="50000"/>
              </a:spcBef>
            </a:pPr>
            <a:r>
              <a:rPr lang="en-US" altLang="zh-CN" sz="2200" b="0" dirty="0">
                <a:ea typeface="SimSun" pitchFamily="2" charset="-122"/>
              </a:rPr>
              <a:t>A point p is directly density-reachable from p2;</a:t>
            </a:r>
          </a:p>
          <a:p>
            <a:pPr lvl="1">
              <a:spcBef>
                <a:spcPct val="50000"/>
              </a:spcBef>
            </a:pPr>
            <a:r>
              <a:rPr lang="en-US" altLang="zh-CN" sz="2200" b="0" dirty="0">
                <a:ea typeface="SimSun" pitchFamily="2" charset="-122"/>
              </a:rPr>
              <a:t> p2 is directly density-reachable from p1;</a:t>
            </a:r>
          </a:p>
          <a:p>
            <a:pPr lvl="1">
              <a:spcBef>
                <a:spcPct val="50000"/>
              </a:spcBef>
            </a:pPr>
            <a:r>
              <a:rPr lang="en-US" altLang="zh-CN" sz="2200" b="0" dirty="0">
                <a:ea typeface="SimSun" pitchFamily="2" charset="-122"/>
              </a:rPr>
              <a:t> p1 is directly density-reachable from q;</a:t>
            </a:r>
          </a:p>
          <a:p>
            <a:pPr lvl="1">
              <a:spcBef>
                <a:spcPct val="50000"/>
              </a:spcBef>
            </a:pPr>
            <a:r>
              <a:rPr lang="en-US" altLang="zh-CN" sz="2200" b="0" dirty="0">
                <a:ea typeface="SimSun" pitchFamily="2" charset="-122"/>
              </a:rPr>
              <a:t> p</a:t>
            </a:r>
            <a:r>
              <a:rPr lang="en-US" altLang="zh-CN" sz="2200" b="0" dirty="0">
                <a:ea typeface="SimSun" pitchFamily="2" charset="-122"/>
                <a:sym typeface="Wingdings" pitchFamily="2" charset="2"/>
              </a:rPr>
              <a:t>p2p1q form a chain.</a:t>
            </a:r>
            <a:endParaRPr lang="en-US" altLang="zh-CN" sz="2200" b="0" dirty="0">
              <a:ea typeface="SimSun" pitchFamily="2" charset="-122"/>
            </a:endParaRPr>
          </a:p>
          <a:p>
            <a:pPr lvl="1">
              <a:spcBef>
                <a:spcPct val="50000"/>
              </a:spcBef>
            </a:pPr>
            <a:endParaRPr lang="en-US" altLang="zh-CN" sz="2200" b="0" baseline="-25000" dirty="0">
              <a:ea typeface="SimSun" pitchFamily="2" charset="-122"/>
            </a:endParaRPr>
          </a:p>
        </p:txBody>
      </p:sp>
      <p:sp>
        <p:nvSpPr>
          <p:cNvPr id="144388" name="Oval 4"/>
          <p:cNvSpPr>
            <a:spLocks noChangeArrowheads="1"/>
          </p:cNvSpPr>
          <p:nvPr/>
        </p:nvSpPr>
        <p:spPr bwMode="auto">
          <a:xfrm>
            <a:off x="990600" y="5410200"/>
            <a:ext cx="100013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89" name="Oval 5"/>
          <p:cNvSpPr>
            <a:spLocks noChangeArrowheads="1"/>
          </p:cNvSpPr>
          <p:nvPr/>
        </p:nvSpPr>
        <p:spPr bwMode="auto">
          <a:xfrm>
            <a:off x="2052638" y="4627563"/>
            <a:ext cx="98425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0" name="Oval 6"/>
          <p:cNvSpPr>
            <a:spLocks noChangeArrowheads="1"/>
          </p:cNvSpPr>
          <p:nvPr/>
        </p:nvSpPr>
        <p:spPr bwMode="auto">
          <a:xfrm>
            <a:off x="2052638" y="4292600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1" name="Oval 7"/>
          <p:cNvSpPr>
            <a:spLocks noChangeArrowheads="1"/>
          </p:cNvSpPr>
          <p:nvPr/>
        </p:nvSpPr>
        <p:spPr bwMode="auto">
          <a:xfrm>
            <a:off x="1604963" y="4962525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2" name="Oval 8"/>
          <p:cNvSpPr>
            <a:spLocks noChangeArrowheads="1"/>
          </p:cNvSpPr>
          <p:nvPr/>
        </p:nvSpPr>
        <p:spPr bwMode="auto">
          <a:xfrm>
            <a:off x="1828800" y="4740275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3" name="Oval 9"/>
          <p:cNvSpPr>
            <a:spLocks noChangeArrowheads="1"/>
          </p:cNvSpPr>
          <p:nvPr/>
        </p:nvSpPr>
        <p:spPr bwMode="auto">
          <a:xfrm>
            <a:off x="1828800" y="4962525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4" name="Oval 10"/>
          <p:cNvSpPr>
            <a:spLocks noChangeArrowheads="1"/>
          </p:cNvSpPr>
          <p:nvPr/>
        </p:nvSpPr>
        <p:spPr bwMode="auto">
          <a:xfrm>
            <a:off x="533400" y="5181600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5" name="Oval 11"/>
          <p:cNvSpPr>
            <a:spLocks noChangeArrowheads="1"/>
          </p:cNvSpPr>
          <p:nvPr/>
        </p:nvSpPr>
        <p:spPr bwMode="auto">
          <a:xfrm>
            <a:off x="2514600" y="4572000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6" name="Oval 12"/>
          <p:cNvSpPr>
            <a:spLocks noChangeArrowheads="1"/>
          </p:cNvSpPr>
          <p:nvPr/>
        </p:nvSpPr>
        <p:spPr bwMode="auto">
          <a:xfrm>
            <a:off x="2833688" y="4740275"/>
            <a:ext cx="100012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7" name="Oval 13"/>
          <p:cNvSpPr>
            <a:spLocks noChangeArrowheads="1"/>
          </p:cNvSpPr>
          <p:nvPr/>
        </p:nvSpPr>
        <p:spPr bwMode="auto">
          <a:xfrm>
            <a:off x="2611438" y="4292600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8" name="Oval 14"/>
          <p:cNvSpPr>
            <a:spLocks noChangeArrowheads="1"/>
          </p:cNvSpPr>
          <p:nvPr/>
        </p:nvSpPr>
        <p:spPr bwMode="auto">
          <a:xfrm>
            <a:off x="2052638" y="4851400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9" name="Oval 15"/>
          <p:cNvSpPr>
            <a:spLocks noChangeArrowheads="1"/>
          </p:cNvSpPr>
          <p:nvPr/>
        </p:nvSpPr>
        <p:spPr bwMode="auto">
          <a:xfrm>
            <a:off x="2274888" y="4627563"/>
            <a:ext cx="100012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00" name="Oval 16"/>
          <p:cNvSpPr>
            <a:spLocks noChangeArrowheads="1"/>
          </p:cNvSpPr>
          <p:nvPr/>
        </p:nvSpPr>
        <p:spPr bwMode="auto">
          <a:xfrm>
            <a:off x="685800" y="5105400"/>
            <a:ext cx="100013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01" name="Oval 17"/>
          <p:cNvSpPr>
            <a:spLocks noChangeArrowheads="1"/>
          </p:cNvSpPr>
          <p:nvPr/>
        </p:nvSpPr>
        <p:spPr bwMode="auto">
          <a:xfrm>
            <a:off x="762000" y="5410200"/>
            <a:ext cx="100013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02" name="Oval 18"/>
          <p:cNvSpPr>
            <a:spLocks noChangeArrowheads="1"/>
          </p:cNvSpPr>
          <p:nvPr/>
        </p:nvSpPr>
        <p:spPr bwMode="auto">
          <a:xfrm>
            <a:off x="1600200" y="4108450"/>
            <a:ext cx="1233488" cy="1187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03" name="Oval 19"/>
          <p:cNvSpPr>
            <a:spLocks noChangeArrowheads="1"/>
          </p:cNvSpPr>
          <p:nvPr/>
        </p:nvSpPr>
        <p:spPr bwMode="auto">
          <a:xfrm>
            <a:off x="990600" y="4341812"/>
            <a:ext cx="1181100" cy="113188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04" name="Rectangle 20"/>
          <p:cNvSpPr>
            <a:spLocks noChangeArrowheads="1"/>
          </p:cNvSpPr>
          <p:nvPr/>
        </p:nvSpPr>
        <p:spPr bwMode="auto">
          <a:xfrm>
            <a:off x="2665413" y="410845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i="1">
                <a:latin typeface="Times New Roman" pitchFamily="18" charset="0"/>
                <a:ea typeface="SimSun" pitchFamily="2" charset="-122"/>
                <a:cs typeface="Arial" charset="0"/>
              </a:rPr>
              <a:t>p</a:t>
            </a:r>
          </a:p>
        </p:txBody>
      </p:sp>
      <p:sp>
        <p:nvSpPr>
          <p:cNvPr id="144405" name="Rectangle 21"/>
          <p:cNvSpPr>
            <a:spLocks noChangeArrowheads="1"/>
          </p:cNvSpPr>
          <p:nvPr/>
        </p:nvSpPr>
        <p:spPr bwMode="auto">
          <a:xfrm>
            <a:off x="685800" y="5410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i="1">
                <a:latin typeface="Times New Roman" pitchFamily="18" charset="0"/>
                <a:ea typeface="SimSun" pitchFamily="2" charset="-122"/>
                <a:cs typeface="Arial" charset="0"/>
              </a:rPr>
              <a:t>q</a:t>
            </a:r>
          </a:p>
        </p:txBody>
      </p:sp>
      <p:sp>
        <p:nvSpPr>
          <p:cNvPr id="144406" name="Oval 22"/>
          <p:cNvSpPr>
            <a:spLocks noChangeArrowheads="1"/>
          </p:cNvSpPr>
          <p:nvPr/>
        </p:nvSpPr>
        <p:spPr bwMode="auto">
          <a:xfrm>
            <a:off x="2011363" y="38100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07" name="Rectangle 23"/>
          <p:cNvSpPr>
            <a:spLocks noChangeArrowheads="1"/>
          </p:cNvSpPr>
          <p:nvPr/>
        </p:nvSpPr>
        <p:spPr bwMode="auto">
          <a:xfrm>
            <a:off x="1981200" y="45720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i="1">
                <a:latin typeface="Times New Roman" pitchFamily="18" charset="0"/>
                <a:ea typeface="SimSun" pitchFamily="2" charset="-122"/>
                <a:cs typeface="Arial" charset="0"/>
              </a:rPr>
              <a:t>p</a:t>
            </a:r>
            <a:r>
              <a:rPr lang="en-US" altLang="zh-CN" sz="2400" b="1" i="1" baseline="-25000">
                <a:latin typeface="Times New Roman" pitchFamily="18" charset="0"/>
                <a:ea typeface="SimSun" pitchFamily="2" charset="-122"/>
                <a:cs typeface="Arial" charset="0"/>
              </a:rPr>
              <a:t>2</a:t>
            </a:r>
          </a:p>
        </p:txBody>
      </p:sp>
      <p:sp>
        <p:nvSpPr>
          <p:cNvPr id="144408" name="Line 24"/>
          <p:cNvSpPr>
            <a:spLocks noChangeShapeType="1"/>
          </p:cNvSpPr>
          <p:nvPr/>
        </p:nvSpPr>
        <p:spPr bwMode="auto">
          <a:xfrm flipH="1">
            <a:off x="2132013" y="441325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09" name="Line 25"/>
          <p:cNvSpPr>
            <a:spLocks noChangeShapeType="1"/>
          </p:cNvSpPr>
          <p:nvPr/>
        </p:nvSpPr>
        <p:spPr bwMode="auto">
          <a:xfrm flipV="1">
            <a:off x="1630363" y="4724400"/>
            <a:ext cx="4572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10" name="Rectangle 26"/>
          <p:cNvSpPr>
            <a:spLocks noChangeArrowheads="1"/>
          </p:cNvSpPr>
          <p:nvPr/>
        </p:nvSpPr>
        <p:spPr bwMode="auto">
          <a:xfrm>
            <a:off x="3429000" y="4267200"/>
            <a:ext cx="5181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CC0000"/>
              </a:buClr>
              <a:buFont typeface="Wingdings 2" pitchFamily="18" charset="2"/>
              <a:buChar char="¢"/>
              <a:defRPr sz="30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Monotype Sorts" pitchFamily="2" charset="2"/>
              <a:buChar char="q"/>
              <a:defRPr sz="26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m"/>
              <a:defRPr sz="24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 2" pitchFamily="18" charset="2"/>
              <a:buChar char="¢"/>
              <a:defRPr sz="20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 2" pitchFamily="18" charset="2"/>
              <a:buChar char="¢"/>
              <a:defRPr sz="20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itchFamily="18" charset="2"/>
              <a:buChar char="¢"/>
              <a:defRPr sz="20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itchFamily="18" charset="2"/>
              <a:buChar char="¢"/>
              <a:defRPr sz="20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itchFamily="18" charset="2"/>
              <a:buChar char="¢"/>
              <a:defRPr sz="20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itchFamily="18" charset="2"/>
              <a:buChar char="¢"/>
              <a:defRPr sz="20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dirty="0"/>
              <a:t>p is (indirectly) density-reachable from q</a:t>
            </a:r>
          </a:p>
          <a:p>
            <a:r>
              <a:rPr lang="en-US" altLang="en-US" sz="2400" dirty="0"/>
              <a:t> q is not density- reachable from p</a:t>
            </a:r>
          </a:p>
        </p:txBody>
      </p:sp>
      <p:sp>
        <p:nvSpPr>
          <p:cNvPr id="144411" name="Oval 27"/>
          <p:cNvSpPr>
            <a:spLocks noChangeArrowheads="1"/>
          </p:cNvSpPr>
          <p:nvPr/>
        </p:nvSpPr>
        <p:spPr bwMode="auto">
          <a:xfrm>
            <a:off x="457200" y="5562600"/>
            <a:ext cx="100013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12" name="Oval 28"/>
          <p:cNvSpPr>
            <a:spLocks noChangeArrowheads="1"/>
          </p:cNvSpPr>
          <p:nvPr/>
        </p:nvSpPr>
        <p:spPr bwMode="auto">
          <a:xfrm>
            <a:off x="1328738" y="4894263"/>
            <a:ext cx="98425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13" name="Oval 29"/>
          <p:cNvSpPr>
            <a:spLocks noChangeArrowheads="1"/>
          </p:cNvSpPr>
          <p:nvPr/>
        </p:nvSpPr>
        <p:spPr bwMode="auto">
          <a:xfrm>
            <a:off x="881063" y="5229225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14" name="Oval 30"/>
          <p:cNvSpPr>
            <a:spLocks noChangeArrowheads="1"/>
          </p:cNvSpPr>
          <p:nvPr/>
        </p:nvSpPr>
        <p:spPr bwMode="auto">
          <a:xfrm>
            <a:off x="1120775" y="4876800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15" name="Oval 31"/>
          <p:cNvSpPr>
            <a:spLocks noChangeArrowheads="1"/>
          </p:cNvSpPr>
          <p:nvPr/>
        </p:nvSpPr>
        <p:spPr bwMode="auto">
          <a:xfrm>
            <a:off x="1104900" y="5229225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16" name="Oval 32"/>
          <p:cNvSpPr>
            <a:spLocks noChangeArrowheads="1"/>
          </p:cNvSpPr>
          <p:nvPr/>
        </p:nvSpPr>
        <p:spPr bwMode="auto">
          <a:xfrm>
            <a:off x="609600" y="5029200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17" name="Oval 33"/>
          <p:cNvSpPr>
            <a:spLocks noChangeArrowheads="1"/>
          </p:cNvSpPr>
          <p:nvPr/>
        </p:nvSpPr>
        <p:spPr bwMode="auto">
          <a:xfrm>
            <a:off x="2109788" y="5006975"/>
            <a:ext cx="100012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18" name="Oval 34"/>
          <p:cNvSpPr>
            <a:spLocks noChangeArrowheads="1"/>
          </p:cNvSpPr>
          <p:nvPr/>
        </p:nvSpPr>
        <p:spPr bwMode="auto">
          <a:xfrm>
            <a:off x="1425575" y="5235575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19" name="Oval 35"/>
          <p:cNvSpPr>
            <a:spLocks noChangeArrowheads="1"/>
          </p:cNvSpPr>
          <p:nvPr/>
        </p:nvSpPr>
        <p:spPr bwMode="auto">
          <a:xfrm>
            <a:off x="1524000" y="4724400"/>
            <a:ext cx="100013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20" name="Oval 36"/>
          <p:cNvSpPr>
            <a:spLocks noChangeArrowheads="1"/>
          </p:cNvSpPr>
          <p:nvPr/>
        </p:nvSpPr>
        <p:spPr bwMode="auto">
          <a:xfrm>
            <a:off x="1774825" y="5229225"/>
            <a:ext cx="100013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21" name="Oval 37"/>
          <p:cNvSpPr>
            <a:spLocks noChangeArrowheads="1"/>
          </p:cNvSpPr>
          <p:nvPr/>
        </p:nvSpPr>
        <p:spPr bwMode="auto">
          <a:xfrm>
            <a:off x="327025" y="4527550"/>
            <a:ext cx="1376363" cy="129121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22" name="Rectangle 38"/>
          <p:cNvSpPr>
            <a:spLocks noChangeArrowheads="1"/>
          </p:cNvSpPr>
          <p:nvPr/>
        </p:nvSpPr>
        <p:spPr bwMode="auto">
          <a:xfrm>
            <a:off x="1371600" y="49530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i="1">
                <a:latin typeface="Times New Roman" pitchFamily="18" charset="0"/>
                <a:ea typeface="SimSun" pitchFamily="2" charset="-122"/>
                <a:cs typeface="Arial" charset="0"/>
              </a:rPr>
              <a:t>p</a:t>
            </a:r>
            <a:r>
              <a:rPr lang="en-US" altLang="zh-CN" sz="2400" b="1" i="1" baseline="-25000">
                <a:latin typeface="Times New Roman" pitchFamily="18" charset="0"/>
                <a:ea typeface="SimSun" pitchFamily="2" charset="-122"/>
                <a:cs typeface="Arial" charset="0"/>
              </a:rPr>
              <a:t>1</a:t>
            </a:r>
          </a:p>
        </p:txBody>
      </p:sp>
      <p:sp>
        <p:nvSpPr>
          <p:cNvPr id="144423" name="Line 39"/>
          <p:cNvSpPr>
            <a:spLocks noChangeShapeType="1"/>
          </p:cNvSpPr>
          <p:nvPr/>
        </p:nvSpPr>
        <p:spPr bwMode="auto">
          <a:xfrm flipV="1">
            <a:off x="973138" y="5029200"/>
            <a:ext cx="627062" cy="2714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24" name="Text Box 40"/>
          <p:cNvSpPr txBox="1">
            <a:spLocks noChangeArrowheads="1"/>
          </p:cNvSpPr>
          <p:nvPr/>
        </p:nvSpPr>
        <p:spPr bwMode="auto">
          <a:xfrm>
            <a:off x="1295400" y="5638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  <a:ea typeface="SimSun" pitchFamily="2" charset="-122"/>
                <a:cs typeface="Arial" charset="0"/>
              </a:rPr>
              <a:t>MinPts = 7</a:t>
            </a:r>
          </a:p>
        </p:txBody>
      </p:sp>
    </p:spTree>
    <p:extLst>
      <p:ext uri="{BB962C8B-B14F-4D97-AF65-F5344CB8AC3E}">
        <p14:creationId xmlns:p14="http://schemas.microsoft.com/office/powerpoint/2010/main" val="2682733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altLang="en-US"/>
              <a:t>Density-Connectivity</a:t>
            </a:r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838200" y="1371600"/>
            <a:ext cx="76612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CC0000"/>
              </a:buClr>
              <a:buFont typeface="Wingdings 2" pitchFamily="18" charset="2"/>
              <a:buChar char="¢"/>
              <a:defRPr sz="30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Monotype Sorts" pitchFamily="2" charset="2"/>
              <a:buChar char="q"/>
              <a:defRPr sz="26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m"/>
              <a:defRPr sz="24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 2" pitchFamily="18" charset="2"/>
              <a:buChar char="¢"/>
              <a:defRPr sz="20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 2" pitchFamily="18" charset="2"/>
              <a:buChar char="¢"/>
              <a:defRPr sz="20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itchFamily="18" charset="2"/>
              <a:buChar char="¢"/>
              <a:defRPr sz="20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itchFamily="18" charset="2"/>
              <a:buChar char="¢"/>
              <a:defRPr sz="20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itchFamily="18" charset="2"/>
              <a:buChar char="¢"/>
              <a:defRPr sz="20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itchFamily="18" charset="2"/>
              <a:buChar char="¢"/>
              <a:defRPr sz="20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SimSun" pitchFamily="2" charset="-122"/>
              </a:rPr>
              <a:t>Density-reachable is not symmetric</a:t>
            </a:r>
          </a:p>
          <a:p>
            <a:pPr lvl="1">
              <a:spcBef>
                <a:spcPct val="50000"/>
              </a:spcBef>
            </a:pPr>
            <a:r>
              <a:rPr lang="en-US" altLang="zh-CN">
                <a:ea typeface="SimSun" pitchFamily="2" charset="-122"/>
              </a:rPr>
              <a:t> not good enough to describe clusters </a:t>
            </a:r>
          </a:p>
          <a:p>
            <a:pPr>
              <a:spcBef>
                <a:spcPct val="50000"/>
              </a:spcBef>
            </a:pPr>
            <a:r>
              <a:rPr lang="en-US" altLang="zh-CN">
                <a:ea typeface="SimSun" pitchFamily="2" charset="-122"/>
              </a:rPr>
              <a:t>Density-Connected</a:t>
            </a:r>
          </a:p>
          <a:p>
            <a:pPr lvl="1">
              <a:spcBef>
                <a:spcPct val="50000"/>
              </a:spcBef>
            </a:pPr>
            <a:r>
              <a:rPr lang="en-US" altLang="zh-CN">
                <a:ea typeface="SimSun" pitchFamily="2" charset="-122"/>
              </a:rPr>
              <a:t>A pair of points p and q are density-connected  if they are commonly density-reachable from a point o.</a:t>
            </a:r>
          </a:p>
          <a:p>
            <a:pPr>
              <a:buFont typeface="Wingdings 2" pitchFamily="18" charset="2"/>
              <a:buNone/>
            </a:pPr>
            <a:endParaRPr lang="en-US" altLang="en-US"/>
          </a:p>
        </p:txBody>
      </p:sp>
      <p:grpSp>
        <p:nvGrpSpPr>
          <p:cNvPr id="146436" name="Group 4"/>
          <p:cNvGrpSpPr>
            <a:grpSpLocks/>
          </p:cNvGrpSpPr>
          <p:nvPr/>
        </p:nvGrpSpPr>
        <p:grpSpPr bwMode="auto">
          <a:xfrm>
            <a:off x="762000" y="4838700"/>
            <a:ext cx="2863850" cy="1638300"/>
            <a:chOff x="1920" y="3024"/>
            <a:chExt cx="1804" cy="1032"/>
          </a:xfrm>
        </p:grpSpPr>
        <p:sp>
          <p:nvSpPr>
            <p:cNvPr id="146437" name="Oval 5"/>
            <p:cNvSpPr>
              <a:spLocks noChangeArrowheads="1"/>
            </p:cNvSpPr>
            <p:nvPr/>
          </p:nvSpPr>
          <p:spPr bwMode="auto">
            <a:xfrm>
              <a:off x="2406" y="3373"/>
              <a:ext cx="63" cy="62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38" name="Oval 6"/>
            <p:cNvSpPr>
              <a:spLocks noChangeArrowheads="1"/>
            </p:cNvSpPr>
            <p:nvPr/>
          </p:nvSpPr>
          <p:spPr bwMode="auto">
            <a:xfrm>
              <a:off x="2618" y="3443"/>
              <a:ext cx="62" cy="63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39" name="Oval 7"/>
            <p:cNvSpPr>
              <a:spLocks noChangeArrowheads="1"/>
            </p:cNvSpPr>
            <p:nvPr/>
          </p:nvSpPr>
          <p:spPr bwMode="auto">
            <a:xfrm>
              <a:off x="2618" y="3232"/>
              <a:ext cx="62" cy="62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0" name="Oval 8"/>
            <p:cNvSpPr>
              <a:spLocks noChangeArrowheads="1"/>
            </p:cNvSpPr>
            <p:nvPr/>
          </p:nvSpPr>
          <p:spPr bwMode="auto">
            <a:xfrm>
              <a:off x="2336" y="3654"/>
              <a:ext cx="62" cy="63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1" name="Oval 9"/>
            <p:cNvSpPr>
              <a:spLocks noChangeArrowheads="1"/>
            </p:cNvSpPr>
            <p:nvPr/>
          </p:nvSpPr>
          <p:spPr bwMode="auto">
            <a:xfrm>
              <a:off x="2477" y="3514"/>
              <a:ext cx="62" cy="62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2" name="Oval 10"/>
            <p:cNvSpPr>
              <a:spLocks noChangeArrowheads="1"/>
            </p:cNvSpPr>
            <p:nvPr/>
          </p:nvSpPr>
          <p:spPr bwMode="auto">
            <a:xfrm>
              <a:off x="2621" y="3798"/>
              <a:ext cx="62" cy="63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3" name="Oval 11"/>
            <p:cNvSpPr>
              <a:spLocks noChangeArrowheads="1"/>
            </p:cNvSpPr>
            <p:nvPr/>
          </p:nvSpPr>
          <p:spPr bwMode="auto">
            <a:xfrm>
              <a:off x="2688" y="3581"/>
              <a:ext cx="62" cy="62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4" name="Oval 12"/>
            <p:cNvSpPr>
              <a:spLocks noChangeArrowheads="1"/>
            </p:cNvSpPr>
            <p:nvPr/>
          </p:nvSpPr>
          <p:spPr bwMode="auto">
            <a:xfrm>
              <a:off x="2688" y="3091"/>
              <a:ext cx="62" cy="63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5" name="Oval 13"/>
            <p:cNvSpPr>
              <a:spLocks noChangeArrowheads="1"/>
            </p:cNvSpPr>
            <p:nvPr/>
          </p:nvSpPr>
          <p:spPr bwMode="auto">
            <a:xfrm>
              <a:off x="3110" y="3514"/>
              <a:ext cx="63" cy="62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6" name="Oval 14"/>
            <p:cNvSpPr>
              <a:spLocks noChangeArrowheads="1"/>
            </p:cNvSpPr>
            <p:nvPr/>
          </p:nvSpPr>
          <p:spPr bwMode="auto">
            <a:xfrm>
              <a:off x="2970" y="3232"/>
              <a:ext cx="62" cy="62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7" name="Oval 15"/>
            <p:cNvSpPr>
              <a:spLocks noChangeArrowheads="1"/>
            </p:cNvSpPr>
            <p:nvPr/>
          </p:nvSpPr>
          <p:spPr bwMode="auto">
            <a:xfrm>
              <a:off x="2186" y="3536"/>
              <a:ext cx="62" cy="62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8" name="Oval 16"/>
            <p:cNvSpPr>
              <a:spLocks noChangeArrowheads="1"/>
            </p:cNvSpPr>
            <p:nvPr/>
          </p:nvSpPr>
          <p:spPr bwMode="auto">
            <a:xfrm>
              <a:off x="2758" y="3443"/>
              <a:ext cx="63" cy="63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9" name="Oval 17"/>
            <p:cNvSpPr>
              <a:spLocks noChangeArrowheads="1"/>
            </p:cNvSpPr>
            <p:nvPr/>
          </p:nvSpPr>
          <p:spPr bwMode="auto">
            <a:xfrm>
              <a:off x="2899" y="3654"/>
              <a:ext cx="63" cy="63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50" name="Oval 18"/>
            <p:cNvSpPr>
              <a:spLocks noChangeArrowheads="1"/>
            </p:cNvSpPr>
            <p:nvPr/>
          </p:nvSpPr>
          <p:spPr bwMode="auto">
            <a:xfrm>
              <a:off x="3251" y="3725"/>
              <a:ext cx="63" cy="62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51" name="Rectangle 19"/>
            <p:cNvSpPr>
              <a:spLocks noChangeArrowheads="1"/>
            </p:cNvSpPr>
            <p:nvPr/>
          </p:nvSpPr>
          <p:spPr bwMode="auto">
            <a:xfrm>
              <a:off x="1996" y="311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  <a:ea typeface="SimSun" pitchFamily="2" charset="-122"/>
                  <a:cs typeface="Arial" charset="0"/>
                </a:rPr>
                <a:t>p</a:t>
              </a:r>
            </a:p>
          </p:txBody>
        </p:sp>
        <p:sp>
          <p:nvSpPr>
            <p:cNvPr id="146452" name="Rectangle 20"/>
            <p:cNvSpPr>
              <a:spLocks noChangeArrowheads="1"/>
            </p:cNvSpPr>
            <p:nvPr/>
          </p:nvSpPr>
          <p:spPr bwMode="auto">
            <a:xfrm>
              <a:off x="3484" y="311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  <a:ea typeface="SimSun" pitchFamily="2" charset="-122"/>
                  <a:cs typeface="Arial" charset="0"/>
                </a:rPr>
                <a:t>q</a:t>
              </a:r>
            </a:p>
          </p:txBody>
        </p:sp>
        <p:sp>
          <p:nvSpPr>
            <p:cNvPr id="146453" name="Oval 21"/>
            <p:cNvSpPr>
              <a:spLocks noChangeArrowheads="1"/>
            </p:cNvSpPr>
            <p:nvPr/>
          </p:nvSpPr>
          <p:spPr bwMode="auto">
            <a:xfrm>
              <a:off x="3350" y="3466"/>
              <a:ext cx="63" cy="62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54" name="Oval 22"/>
            <p:cNvSpPr>
              <a:spLocks noChangeArrowheads="1"/>
            </p:cNvSpPr>
            <p:nvPr/>
          </p:nvSpPr>
          <p:spPr bwMode="auto">
            <a:xfrm>
              <a:off x="2998" y="3491"/>
              <a:ext cx="63" cy="63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55" name="Oval 23"/>
            <p:cNvSpPr>
              <a:spLocks noChangeArrowheads="1"/>
            </p:cNvSpPr>
            <p:nvPr/>
          </p:nvSpPr>
          <p:spPr bwMode="auto">
            <a:xfrm>
              <a:off x="3139" y="3606"/>
              <a:ext cx="63" cy="63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56" name="Oval 24"/>
            <p:cNvSpPr>
              <a:spLocks noChangeArrowheads="1"/>
            </p:cNvSpPr>
            <p:nvPr/>
          </p:nvSpPr>
          <p:spPr bwMode="auto">
            <a:xfrm>
              <a:off x="3446" y="3226"/>
              <a:ext cx="63" cy="62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57" name="Oval 25"/>
            <p:cNvSpPr>
              <a:spLocks noChangeArrowheads="1"/>
            </p:cNvSpPr>
            <p:nvPr/>
          </p:nvSpPr>
          <p:spPr bwMode="auto">
            <a:xfrm>
              <a:off x="3094" y="3155"/>
              <a:ext cx="63" cy="63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58" name="Oval 26"/>
            <p:cNvSpPr>
              <a:spLocks noChangeArrowheads="1"/>
            </p:cNvSpPr>
            <p:nvPr/>
          </p:nvSpPr>
          <p:spPr bwMode="auto">
            <a:xfrm>
              <a:off x="3283" y="3318"/>
              <a:ext cx="63" cy="63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59" name="Oval 27"/>
            <p:cNvSpPr>
              <a:spLocks noChangeArrowheads="1"/>
            </p:cNvSpPr>
            <p:nvPr/>
          </p:nvSpPr>
          <p:spPr bwMode="auto">
            <a:xfrm>
              <a:off x="2016" y="3264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0" name="Oval 28"/>
            <p:cNvSpPr>
              <a:spLocks noChangeArrowheads="1"/>
            </p:cNvSpPr>
            <p:nvPr/>
          </p:nvSpPr>
          <p:spPr bwMode="auto">
            <a:xfrm>
              <a:off x="2352" y="336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1" name="Oval 29"/>
            <p:cNvSpPr>
              <a:spLocks noChangeArrowheads="1"/>
            </p:cNvSpPr>
            <p:nvPr/>
          </p:nvSpPr>
          <p:spPr bwMode="auto">
            <a:xfrm>
              <a:off x="2736" y="3264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2" name="Oval 30"/>
            <p:cNvSpPr>
              <a:spLocks noChangeArrowheads="1"/>
            </p:cNvSpPr>
            <p:nvPr/>
          </p:nvSpPr>
          <p:spPr bwMode="auto">
            <a:xfrm>
              <a:off x="2976" y="3024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3" name="Line 31"/>
            <p:cNvSpPr>
              <a:spLocks noChangeShapeType="1"/>
            </p:cNvSpPr>
            <p:nvPr/>
          </p:nvSpPr>
          <p:spPr bwMode="auto">
            <a:xfrm flipV="1">
              <a:off x="2380" y="3596"/>
              <a:ext cx="288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4" name="Line 32"/>
            <p:cNvSpPr>
              <a:spLocks noChangeShapeType="1"/>
            </p:cNvSpPr>
            <p:nvPr/>
          </p:nvSpPr>
          <p:spPr bwMode="auto">
            <a:xfrm flipH="1">
              <a:off x="2764" y="3548"/>
              <a:ext cx="24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5" name="Oval 33"/>
            <p:cNvSpPr>
              <a:spLocks noChangeArrowheads="1"/>
            </p:cNvSpPr>
            <p:nvPr/>
          </p:nvSpPr>
          <p:spPr bwMode="auto">
            <a:xfrm>
              <a:off x="2310" y="3277"/>
              <a:ext cx="63" cy="62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6" name="Oval 34"/>
            <p:cNvSpPr>
              <a:spLocks noChangeArrowheads="1"/>
            </p:cNvSpPr>
            <p:nvPr/>
          </p:nvSpPr>
          <p:spPr bwMode="auto">
            <a:xfrm>
              <a:off x="2186" y="3328"/>
              <a:ext cx="62" cy="62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7" name="Oval 35"/>
            <p:cNvSpPr>
              <a:spLocks noChangeArrowheads="1"/>
            </p:cNvSpPr>
            <p:nvPr/>
          </p:nvSpPr>
          <p:spPr bwMode="auto">
            <a:xfrm>
              <a:off x="2352" y="3091"/>
              <a:ext cx="62" cy="63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8" name="Oval 36"/>
            <p:cNvSpPr>
              <a:spLocks noChangeArrowheads="1"/>
            </p:cNvSpPr>
            <p:nvPr/>
          </p:nvSpPr>
          <p:spPr bwMode="auto">
            <a:xfrm>
              <a:off x="1920" y="3024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9" name="Line 37"/>
            <p:cNvSpPr>
              <a:spLocks noChangeShapeType="1"/>
            </p:cNvSpPr>
            <p:nvPr/>
          </p:nvSpPr>
          <p:spPr bwMode="auto">
            <a:xfrm>
              <a:off x="2236" y="3356"/>
              <a:ext cx="9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0" name="Line 38"/>
            <p:cNvSpPr>
              <a:spLocks noChangeShapeType="1"/>
            </p:cNvSpPr>
            <p:nvPr/>
          </p:nvSpPr>
          <p:spPr bwMode="auto">
            <a:xfrm flipH="1">
              <a:off x="3052" y="3356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1" name="Rectangle 39"/>
            <p:cNvSpPr>
              <a:spLocks noChangeArrowheads="1"/>
            </p:cNvSpPr>
            <p:nvPr/>
          </p:nvSpPr>
          <p:spPr bwMode="auto">
            <a:xfrm>
              <a:off x="2668" y="359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  <a:ea typeface="SimSun" pitchFamily="2" charset="-122"/>
                  <a:cs typeface="Arial" charset="0"/>
                </a:rPr>
                <a:t>o</a:t>
              </a:r>
            </a:p>
          </p:txBody>
        </p:sp>
      </p:grpSp>
      <p:sp>
        <p:nvSpPr>
          <p:cNvPr id="146472" name="Rectangle 40"/>
          <p:cNvSpPr>
            <a:spLocks noChangeArrowheads="1"/>
          </p:cNvSpPr>
          <p:nvPr/>
        </p:nvSpPr>
        <p:spPr bwMode="auto">
          <a:xfrm>
            <a:off x="3886200" y="4419600"/>
            <a:ext cx="457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CC0000"/>
              </a:buClr>
              <a:buFont typeface="Wingdings 2" pitchFamily="18" charset="2"/>
              <a:buChar char="¢"/>
              <a:defRPr sz="30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Monotype Sorts" pitchFamily="2" charset="2"/>
              <a:buChar char="q"/>
              <a:defRPr sz="26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m"/>
              <a:defRPr sz="24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 2" pitchFamily="18" charset="2"/>
              <a:buChar char="¢"/>
              <a:defRPr sz="20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 2" pitchFamily="18" charset="2"/>
              <a:buChar char="¢"/>
              <a:defRPr sz="20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itchFamily="18" charset="2"/>
              <a:buChar char="¢"/>
              <a:defRPr sz="20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itchFamily="18" charset="2"/>
              <a:buChar char="¢"/>
              <a:defRPr sz="20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itchFamily="18" charset="2"/>
              <a:buChar char="¢"/>
              <a:defRPr sz="20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itchFamily="18" charset="2"/>
              <a:buChar char="¢"/>
              <a:defRPr sz="20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/>
              <a:t>Density-connectivity is symmetric</a:t>
            </a:r>
          </a:p>
        </p:txBody>
      </p:sp>
    </p:spTree>
    <p:extLst>
      <p:ext uri="{BB962C8B-B14F-4D97-AF65-F5344CB8AC3E}">
        <p14:creationId xmlns:p14="http://schemas.microsoft.com/office/powerpoint/2010/main" val="1031853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DBSCAN: The Algorithm</a:t>
            </a:r>
            <a:endParaRPr lang="en-US" altLang="zh-CN" sz="4000">
              <a:ea typeface="SimSun" pitchFamily="2" charset="-122"/>
            </a:endParaRP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>
                <a:ea typeface="SimSun" pitchFamily="2" charset="-122"/>
              </a:rPr>
              <a:t>Arbitrary select a point </a:t>
            </a:r>
            <a:r>
              <a:rPr lang="en-US" altLang="zh-CN" sz="2400" b="0" i="1" dirty="0">
                <a:ea typeface="SimSun" pitchFamily="2" charset="-122"/>
              </a:rPr>
              <a:t>p</a:t>
            </a:r>
            <a:endParaRPr lang="en-US" altLang="zh-CN" sz="2400" dirty="0">
              <a:ea typeface="SimSun" pitchFamily="2" charset="-122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>
                <a:ea typeface="SimSun" pitchFamily="2" charset="-122"/>
              </a:rPr>
              <a:t>Retrieve all points density-reachable from </a:t>
            </a:r>
            <a:r>
              <a:rPr lang="en-US" altLang="zh-CN" sz="2400" b="0" i="1" dirty="0">
                <a:ea typeface="SimSun" pitchFamily="2" charset="-122"/>
              </a:rPr>
              <a:t>p</a:t>
            </a:r>
            <a:r>
              <a:rPr lang="en-US" altLang="zh-CN" sz="2400" dirty="0">
                <a:ea typeface="SimSun" pitchFamily="2" charset="-122"/>
              </a:rPr>
              <a:t> </a:t>
            </a:r>
            <a:r>
              <a:rPr lang="en-US" altLang="zh-CN" sz="2400" dirty="0" err="1">
                <a:ea typeface="SimSun" pitchFamily="2" charset="-122"/>
              </a:rPr>
              <a:t>wrt</a:t>
            </a:r>
            <a:r>
              <a:rPr lang="en-US" altLang="zh-CN" sz="2400" dirty="0">
                <a:ea typeface="SimSun" pitchFamily="2" charset="-122"/>
              </a:rPr>
              <a:t> </a:t>
            </a:r>
            <a:r>
              <a:rPr lang="en-US" altLang="zh-CN" sz="2400" b="0" i="1" dirty="0">
                <a:ea typeface="SimSun" pitchFamily="2" charset="-122"/>
              </a:rPr>
              <a:t>Eps</a:t>
            </a:r>
            <a:r>
              <a:rPr lang="en-US" altLang="zh-CN" sz="2400" dirty="0">
                <a:ea typeface="SimSun" pitchFamily="2" charset="-122"/>
              </a:rPr>
              <a:t> and </a:t>
            </a:r>
            <a:r>
              <a:rPr lang="en-US" altLang="zh-CN" sz="2400" b="0" i="1" dirty="0" err="1">
                <a:ea typeface="SimSun" pitchFamily="2" charset="-122"/>
              </a:rPr>
              <a:t>MinPts</a:t>
            </a:r>
            <a:r>
              <a:rPr lang="en-US" altLang="zh-CN" sz="2400" dirty="0">
                <a:ea typeface="SimSun" pitchFamily="2" charset="-122"/>
              </a:rPr>
              <a:t>.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>
                <a:ea typeface="SimSun" pitchFamily="2" charset="-122"/>
              </a:rPr>
              <a:t>If </a:t>
            </a:r>
            <a:r>
              <a:rPr lang="en-US" altLang="zh-CN" sz="2400" b="0" i="1" dirty="0">
                <a:ea typeface="SimSun" pitchFamily="2" charset="-122"/>
              </a:rPr>
              <a:t>p</a:t>
            </a:r>
            <a:r>
              <a:rPr lang="en-US" altLang="zh-CN" sz="2400" dirty="0">
                <a:ea typeface="SimSun" pitchFamily="2" charset="-122"/>
              </a:rPr>
              <a:t> is a core point, a cluster is formed.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>
                <a:ea typeface="SimSun" pitchFamily="2" charset="-122"/>
              </a:rPr>
              <a:t>If </a:t>
            </a:r>
            <a:r>
              <a:rPr lang="en-US" altLang="zh-CN" sz="2400" b="0" i="1" dirty="0">
                <a:ea typeface="SimSun" pitchFamily="2" charset="-122"/>
              </a:rPr>
              <a:t>p</a:t>
            </a:r>
            <a:r>
              <a:rPr lang="en-US" altLang="zh-CN" sz="2400" dirty="0">
                <a:ea typeface="SimSun" pitchFamily="2" charset="-122"/>
              </a:rPr>
              <a:t> is a border point, no points are density-reachable from </a:t>
            </a:r>
            <a:r>
              <a:rPr lang="en-US" altLang="zh-CN" sz="2400" b="0" i="1" dirty="0">
                <a:ea typeface="SimSun" pitchFamily="2" charset="-122"/>
              </a:rPr>
              <a:t>p</a:t>
            </a:r>
            <a:r>
              <a:rPr lang="en-US" altLang="zh-CN" sz="2400" dirty="0">
                <a:ea typeface="SimSun" pitchFamily="2" charset="-122"/>
              </a:rPr>
              <a:t> and DBSCAN visits the next point of the database.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>
                <a:ea typeface="SimSun" pitchFamily="2" charset="-122"/>
              </a:rPr>
              <a:t>Continue the process until all of the points have been processed.</a:t>
            </a:r>
            <a:endParaRPr lang="si-LK" altLang="zh-CN" sz="2400" dirty="0">
              <a:ea typeface="SimSun" pitchFamily="2" charset="-122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>
                <a:ea typeface="SimSun" pitchFamily="2" charset="-122"/>
              </a:rPr>
              <a:t>The points that don’t belong to any cluster are the outliers</a:t>
            </a:r>
          </a:p>
        </p:txBody>
      </p:sp>
    </p:spTree>
    <p:extLst>
      <p:ext uri="{BB962C8B-B14F-4D97-AF65-F5344CB8AC3E}">
        <p14:creationId xmlns:p14="http://schemas.microsoft.com/office/powerpoint/2010/main" val="2779804638"/>
      </p:ext>
    </p:extLst>
  </p:cSld>
  <p:clrMapOvr>
    <a:masterClrMapping/>
  </p:clrMapOvr>
  <p:transition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1338263"/>
            <a:ext cx="896302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719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80400" cy="762000"/>
          </a:xfrm>
        </p:spPr>
        <p:txBody>
          <a:bodyPr/>
          <a:lstStyle/>
          <a:p>
            <a:r>
              <a:rPr lang="en-US" altLang="en-US" sz="4000"/>
              <a:t>Example</a:t>
            </a:r>
          </a:p>
        </p:txBody>
      </p:sp>
      <p:pic>
        <p:nvPicPr>
          <p:cNvPr id="156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487203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990600" y="5029200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/>
              <a:t>Original Points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5257800" y="5105400"/>
            <a:ext cx="2514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/>
              <a:t>Point types: </a:t>
            </a:r>
            <a:r>
              <a:rPr lang="en-US" altLang="en-US" b="1">
                <a:solidFill>
                  <a:schemeClr val="accent1"/>
                </a:solidFill>
              </a:rPr>
              <a:t>core</a:t>
            </a:r>
            <a:r>
              <a:rPr lang="en-US" altLang="en-US" b="1"/>
              <a:t>, </a:t>
            </a:r>
            <a:r>
              <a:rPr lang="en-US" altLang="en-US" b="1">
                <a:solidFill>
                  <a:srgbClr val="003399"/>
                </a:solidFill>
              </a:rPr>
              <a:t>border</a:t>
            </a:r>
            <a:r>
              <a:rPr lang="en-US" altLang="en-US" b="1"/>
              <a:t> and </a:t>
            </a:r>
            <a:r>
              <a:rPr lang="en-US" altLang="en-US" b="1">
                <a:solidFill>
                  <a:srgbClr val="FF0000"/>
                </a:solidFill>
              </a:rPr>
              <a:t>outliers</a:t>
            </a:r>
          </a:p>
        </p:txBody>
      </p:sp>
      <p:pic>
        <p:nvPicPr>
          <p:cNvPr id="1566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47800"/>
            <a:ext cx="487203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2743200" y="5943600"/>
            <a:ext cx="3276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>
                <a:sym typeface="Symbol" pitchFamily="18" charset="2"/>
              </a:rPr>
              <a:t></a:t>
            </a:r>
            <a:r>
              <a:rPr lang="en-US" altLang="en-US" b="1"/>
              <a:t> = 10, MinPts = 4</a:t>
            </a:r>
          </a:p>
        </p:txBody>
      </p:sp>
    </p:spTree>
    <p:extLst>
      <p:ext uri="{BB962C8B-B14F-4D97-AF65-F5344CB8AC3E}">
        <p14:creationId xmlns:p14="http://schemas.microsoft.com/office/powerpoint/2010/main" val="966869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80400" cy="838200"/>
          </a:xfrm>
        </p:spPr>
        <p:txBody>
          <a:bodyPr/>
          <a:lstStyle/>
          <a:p>
            <a:r>
              <a:rPr lang="en-US" altLang="en-US" sz="4000"/>
              <a:t>When DBSCAN Works Well</a:t>
            </a:r>
          </a:p>
        </p:txBody>
      </p:sp>
      <p:pic>
        <p:nvPicPr>
          <p:cNvPr id="158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487203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990600" y="4433888"/>
            <a:ext cx="251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/>
              <a:t>Original Points</a:t>
            </a:r>
          </a:p>
        </p:txBody>
      </p:sp>
      <p:grpSp>
        <p:nvGrpSpPr>
          <p:cNvPr id="158725" name="Group 5"/>
          <p:cNvGrpSpPr>
            <a:grpSpLocks/>
          </p:cNvGrpSpPr>
          <p:nvPr/>
        </p:nvGrpSpPr>
        <p:grpSpPr bwMode="auto">
          <a:xfrm>
            <a:off x="4271963" y="1004888"/>
            <a:ext cx="4872037" cy="3871912"/>
            <a:chOff x="2691" y="633"/>
            <a:chExt cx="3069" cy="2439"/>
          </a:xfrm>
        </p:grpSpPr>
        <p:pic>
          <p:nvPicPr>
            <p:cNvPr id="158726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1" y="633"/>
              <a:ext cx="3069" cy="2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8727" name="Text Box 7"/>
            <p:cNvSpPr txBox="1">
              <a:spLocks noChangeArrowheads="1"/>
            </p:cNvSpPr>
            <p:nvPr/>
          </p:nvSpPr>
          <p:spPr bwMode="auto">
            <a:xfrm>
              <a:off x="3312" y="2841"/>
              <a:ext cx="1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b="1"/>
                <a:t>Clusters</a:t>
              </a:r>
            </a:p>
          </p:txBody>
        </p:sp>
      </p:grpSp>
      <p:sp>
        <p:nvSpPr>
          <p:cNvPr id="158728" name="Text Box 8"/>
          <p:cNvSpPr txBox="1">
            <a:spLocks noChangeArrowheads="1"/>
          </p:cNvSpPr>
          <p:nvPr/>
        </p:nvSpPr>
        <p:spPr bwMode="auto">
          <a:xfrm>
            <a:off x="609600" y="5392738"/>
            <a:ext cx="66294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altLang="en-US" b="1"/>
              <a:t> Resistant to Noise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altLang="en-US" b="1"/>
              <a:t> Can handle clusters of different shapes and sizes</a:t>
            </a:r>
          </a:p>
        </p:txBody>
      </p:sp>
    </p:spTree>
    <p:extLst>
      <p:ext uri="{BB962C8B-B14F-4D97-AF65-F5344CB8AC3E}">
        <p14:creationId xmlns:p14="http://schemas.microsoft.com/office/powerpoint/2010/main" val="2985572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80400" cy="914400"/>
          </a:xfrm>
        </p:spPr>
        <p:txBody>
          <a:bodyPr/>
          <a:lstStyle/>
          <a:p>
            <a:r>
              <a:rPr lang="en-US" altLang="en-US" sz="3200"/>
              <a:t>When DBSCAN Does NOT Work Well</a:t>
            </a: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1066800" y="3886200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/>
              <a:t>Original Points</a:t>
            </a: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3048000" y="2228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60773" name="Picture 5" descr="fish_cluste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3048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60775" name="Object 7"/>
          <p:cNvGraphicFramePr>
            <a:graphicFrameLocks noChangeAspect="1"/>
          </p:cNvGraphicFramePr>
          <p:nvPr/>
        </p:nvGraphicFramePr>
        <p:xfrm>
          <a:off x="4648200" y="1066800"/>
          <a:ext cx="3363913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r:id="rId5" imgW="4686706" imgH="3177815" progId="MSPhotoEd.3">
                  <p:embed/>
                </p:oleObj>
              </mc:Choice>
              <mc:Fallback>
                <p:oleObj r:id="rId5" imgW="4686706" imgH="3177815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066800"/>
                        <a:ext cx="3363913" cy="228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4800600" y="3352800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(MinPts=4, Eps=9.92).</a:t>
            </a:r>
            <a:r>
              <a:rPr lang="en-US" altLang="en-US" sz="900">
                <a:latin typeface="Times New Roman" pitchFamily="18" charset="0"/>
              </a:rPr>
              <a:t> 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60777" name="Rectangle 9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60778" name="Object 10"/>
          <p:cNvGraphicFramePr>
            <a:graphicFrameLocks noChangeAspect="1"/>
          </p:cNvGraphicFramePr>
          <p:nvPr/>
        </p:nvGraphicFramePr>
        <p:xfrm>
          <a:off x="4724400" y="3733800"/>
          <a:ext cx="336391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r:id="rId7" imgW="4686706" imgH="3177815" progId="MSPhotoEd.3">
                  <p:embed/>
                </p:oleObj>
              </mc:Choice>
              <mc:Fallback>
                <p:oleObj r:id="rId7" imgW="4686706" imgH="3177815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733800"/>
                        <a:ext cx="3363913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9" name="Rectangle 11"/>
          <p:cNvSpPr>
            <a:spLocks noChangeArrowheads="1"/>
          </p:cNvSpPr>
          <p:nvPr/>
        </p:nvSpPr>
        <p:spPr bwMode="auto">
          <a:xfrm>
            <a:off x="4724400" y="6019800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 (MinPts=4, Eps=9.75)</a:t>
            </a:r>
          </a:p>
        </p:txBody>
      </p:sp>
      <p:sp>
        <p:nvSpPr>
          <p:cNvPr id="160780" name="Text Box 12"/>
          <p:cNvSpPr txBox="1">
            <a:spLocks noChangeArrowheads="1"/>
          </p:cNvSpPr>
          <p:nvPr/>
        </p:nvSpPr>
        <p:spPr bwMode="auto">
          <a:xfrm>
            <a:off x="609600" y="4800600"/>
            <a:ext cx="35052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altLang="en-US" b="1"/>
              <a:t> Cannot handle Varying densities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altLang="en-US" b="1"/>
              <a:t> sensitive to parameters</a:t>
            </a:r>
          </a:p>
        </p:txBody>
      </p:sp>
    </p:spTree>
    <p:extLst>
      <p:ext uri="{BB962C8B-B14F-4D97-AF65-F5344CB8AC3E}">
        <p14:creationId xmlns:p14="http://schemas.microsoft.com/office/powerpoint/2010/main" val="29299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129540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Determining the Parameters </a:t>
            </a:r>
            <a:r>
              <a:rPr lang="en-US" altLang="en-US" sz="4000" i="1">
                <a:latin typeface="Symbol" pitchFamily="18" charset="2"/>
              </a:rPr>
              <a:t>e</a:t>
            </a:r>
            <a:r>
              <a:rPr lang="en-US" altLang="en-US" sz="4000"/>
              <a:t> and </a:t>
            </a:r>
            <a:r>
              <a:rPr lang="en-US" altLang="en-US" sz="4000" i="1"/>
              <a:t>MinPts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763000" cy="4724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Cluster: Point density higher than specified by </a:t>
            </a:r>
            <a:r>
              <a:rPr lang="en-US" altLang="en-US" sz="2400">
                <a:latin typeface="Symbol" pitchFamily="18" charset="2"/>
              </a:rPr>
              <a:t>e</a:t>
            </a:r>
            <a:r>
              <a:rPr lang="en-US" altLang="en-US" sz="2400"/>
              <a:t> and </a:t>
            </a:r>
            <a:r>
              <a:rPr lang="en-US" altLang="en-US" sz="2400" i="1"/>
              <a:t>MinPts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Idea: use the point density of the least dense cluster in the data set as parameters – but how to determine this?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Heuristic: look at the distances to the </a:t>
            </a:r>
            <a:r>
              <a:rPr lang="en-US" altLang="en-US" sz="2400" i="1"/>
              <a:t>k</a:t>
            </a:r>
            <a:r>
              <a:rPr lang="en-US" altLang="en-US" sz="2400"/>
              <a:t>-nearest neighbors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sz="2400"/>
              <a:t>Function </a:t>
            </a:r>
            <a:r>
              <a:rPr lang="en-US" altLang="en-US" sz="2400" i="1"/>
              <a:t>k</a:t>
            </a:r>
            <a:r>
              <a:rPr lang="en-US" altLang="en-US" sz="2400"/>
              <a:t>-</a:t>
            </a:r>
            <a:r>
              <a:rPr lang="en-US" altLang="en-US" sz="2400" i="1"/>
              <a:t>distance</a:t>
            </a:r>
            <a:r>
              <a:rPr lang="en-US" altLang="en-US" sz="2400"/>
              <a:t>(</a:t>
            </a:r>
            <a:r>
              <a:rPr lang="en-US" altLang="en-US" sz="2400" i="1"/>
              <a:t>p</a:t>
            </a:r>
            <a:r>
              <a:rPr lang="en-US" altLang="en-US" sz="2400"/>
              <a:t>): distance from </a:t>
            </a:r>
            <a:r>
              <a:rPr lang="en-US" altLang="en-US" sz="2400" i="1"/>
              <a:t>p</a:t>
            </a:r>
            <a:r>
              <a:rPr lang="en-US" altLang="en-US" sz="2400"/>
              <a:t> to the its </a:t>
            </a:r>
            <a:r>
              <a:rPr lang="en-US" altLang="en-US" sz="2400" i="1"/>
              <a:t>k</a:t>
            </a:r>
            <a:r>
              <a:rPr lang="en-US" altLang="en-US" sz="2400"/>
              <a:t>-nearest neighbor</a:t>
            </a:r>
          </a:p>
          <a:p>
            <a:pPr>
              <a:lnSpc>
                <a:spcPct val="90000"/>
              </a:lnSpc>
            </a:pPr>
            <a:r>
              <a:rPr lang="en-US" altLang="en-US" sz="2400" i="1"/>
              <a:t>k-distance plot</a:t>
            </a:r>
            <a:r>
              <a:rPr lang="en-US" altLang="en-US" sz="2400"/>
              <a:t>: </a:t>
            </a:r>
            <a:r>
              <a:rPr lang="en-US" altLang="en-US" sz="2400" i="1"/>
              <a:t>k</a:t>
            </a:r>
            <a:r>
              <a:rPr lang="en-US" altLang="en-US" sz="2400"/>
              <a:t>-distances of all objects, sorted in decreasing order</a:t>
            </a:r>
          </a:p>
        </p:txBody>
      </p:sp>
      <p:sp>
        <p:nvSpPr>
          <p:cNvPr id="309252" name="Oval 4"/>
          <p:cNvSpPr>
            <a:spLocks noChangeAspect="1" noChangeArrowheads="1"/>
          </p:cNvSpPr>
          <p:nvPr/>
        </p:nvSpPr>
        <p:spPr bwMode="auto">
          <a:xfrm>
            <a:off x="3419475" y="4187825"/>
            <a:ext cx="85725" cy="873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53" name="Oval 5"/>
          <p:cNvSpPr>
            <a:spLocks noChangeAspect="1" noChangeArrowheads="1"/>
          </p:cNvSpPr>
          <p:nvPr/>
        </p:nvSpPr>
        <p:spPr bwMode="auto">
          <a:xfrm>
            <a:off x="3251200" y="3978275"/>
            <a:ext cx="87313" cy="857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54" name="Oval 6"/>
          <p:cNvSpPr>
            <a:spLocks noChangeAspect="1" noChangeArrowheads="1"/>
          </p:cNvSpPr>
          <p:nvPr/>
        </p:nvSpPr>
        <p:spPr bwMode="auto">
          <a:xfrm>
            <a:off x="4224338" y="3900488"/>
            <a:ext cx="85725" cy="857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55" name="Oval 7"/>
          <p:cNvSpPr>
            <a:spLocks noChangeAspect="1" noChangeArrowheads="1"/>
          </p:cNvSpPr>
          <p:nvPr/>
        </p:nvSpPr>
        <p:spPr bwMode="auto">
          <a:xfrm>
            <a:off x="3581400" y="4003675"/>
            <a:ext cx="87313" cy="857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56" name="Oval 8"/>
          <p:cNvSpPr>
            <a:spLocks noChangeAspect="1" noChangeArrowheads="1"/>
          </p:cNvSpPr>
          <p:nvPr/>
        </p:nvSpPr>
        <p:spPr bwMode="auto">
          <a:xfrm>
            <a:off x="3652838" y="3717925"/>
            <a:ext cx="87312" cy="873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57" name="Oval 9"/>
          <p:cNvSpPr>
            <a:spLocks noChangeAspect="1" noChangeArrowheads="1"/>
          </p:cNvSpPr>
          <p:nvPr/>
        </p:nvSpPr>
        <p:spPr bwMode="auto">
          <a:xfrm>
            <a:off x="3808413" y="4041775"/>
            <a:ext cx="87312" cy="87313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58" name="Oval 10"/>
          <p:cNvSpPr>
            <a:spLocks noChangeAspect="1" noChangeArrowheads="1"/>
          </p:cNvSpPr>
          <p:nvPr/>
        </p:nvSpPr>
        <p:spPr bwMode="auto">
          <a:xfrm>
            <a:off x="2528888" y="3648075"/>
            <a:ext cx="87312" cy="85725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59" name="Oval 11"/>
          <p:cNvSpPr>
            <a:spLocks noChangeAspect="1" noChangeArrowheads="1"/>
          </p:cNvSpPr>
          <p:nvPr/>
        </p:nvSpPr>
        <p:spPr bwMode="auto">
          <a:xfrm>
            <a:off x="4029075" y="3757613"/>
            <a:ext cx="87313" cy="857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60" name="Oval 12"/>
          <p:cNvSpPr>
            <a:spLocks noChangeAspect="1" noChangeArrowheads="1"/>
          </p:cNvSpPr>
          <p:nvPr/>
        </p:nvSpPr>
        <p:spPr bwMode="auto">
          <a:xfrm>
            <a:off x="4041775" y="4106863"/>
            <a:ext cx="87313" cy="873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61" name="Oval 13"/>
          <p:cNvSpPr>
            <a:spLocks noChangeAspect="1" noChangeArrowheads="1"/>
          </p:cNvSpPr>
          <p:nvPr/>
        </p:nvSpPr>
        <p:spPr bwMode="auto">
          <a:xfrm>
            <a:off x="3614738" y="4275138"/>
            <a:ext cx="85725" cy="873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62" name="Oval 14"/>
          <p:cNvSpPr>
            <a:spLocks noChangeAspect="1" noChangeArrowheads="1"/>
          </p:cNvSpPr>
          <p:nvPr/>
        </p:nvSpPr>
        <p:spPr bwMode="auto">
          <a:xfrm>
            <a:off x="2962275" y="3406775"/>
            <a:ext cx="85725" cy="873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63" name="Rectangle 15"/>
          <p:cNvSpPr>
            <a:spLocks noChangeAspect="1" noChangeArrowheads="1"/>
          </p:cNvSpPr>
          <p:nvPr/>
        </p:nvSpPr>
        <p:spPr bwMode="auto">
          <a:xfrm>
            <a:off x="2533650" y="3352800"/>
            <a:ext cx="361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b="1">
                <a:solidFill>
                  <a:srgbClr val="CC0000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309264" name="Oval 16"/>
          <p:cNvSpPr>
            <a:spLocks noChangeAspect="1" noChangeArrowheads="1"/>
          </p:cNvSpPr>
          <p:nvPr/>
        </p:nvSpPr>
        <p:spPr bwMode="auto">
          <a:xfrm>
            <a:off x="1844675" y="2971800"/>
            <a:ext cx="1524000" cy="152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65" name="Oval 17"/>
          <p:cNvSpPr>
            <a:spLocks noChangeArrowheads="1"/>
          </p:cNvSpPr>
          <p:nvPr/>
        </p:nvSpPr>
        <p:spPr bwMode="auto">
          <a:xfrm>
            <a:off x="3529013" y="3778250"/>
            <a:ext cx="617537" cy="6175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66" name="Rectangle 18"/>
          <p:cNvSpPr>
            <a:spLocks noChangeAspect="1" noChangeArrowheads="1"/>
          </p:cNvSpPr>
          <p:nvPr/>
        </p:nvSpPr>
        <p:spPr bwMode="auto">
          <a:xfrm>
            <a:off x="3794125" y="3741738"/>
            <a:ext cx="361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b="1">
                <a:solidFill>
                  <a:schemeClr val="folHlink"/>
                </a:solidFill>
                <a:latin typeface="Times New Roman" pitchFamily="18" charset="0"/>
              </a:rPr>
              <a:t>q</a:t>
            </a:r>
          </a:p>
        </p:txBody>
      </p:sp>
      <p:sp>
        <p:nvSpPr>
          <p:cNvPr id="309267" name="Oval 19"/>
          <p:cNvSpPr>
            <a:spLocks noChangeAspect="1" noChangeArrowheads="1"/>
          </p:cNvSpPr>
          <p:nvPr/>
        </p:nvSpPr>
        <p:spPr bwMode="auto">
          <a:xfrm>
            <a:off x="2209800" y="3132138"/>
            <a:ext cx="85725" cy="873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68" name="Text Box 20"/>
          <p:cNvSpPr txBox="1">
            <a:spLocks noChangeArrowheads="1"/>
          </p:cNvSpPr>
          <p:nvPr/>
        </p:nvSpPr>
        <p:spPr bwMode="auto">
          <a:xfrm>
            <a:off x="5197475" y="328453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en-US">
                <a:latin typeface="Times New Roman" pitchFamily="18" charset="0"/>
              </a:rPr>
              <a:t>3-</a:t>
            </a:r>
            <a:r>
              <a:rPr lang="en-US" altLang="en-US" i="1">
                <a:latin typeface="Times New Roman" pitchFamily="18" charset="0"/>
              </a:rPr>
              <a:t>distance</a:t>
            </a:r>
            <a:r>
              <a:rPr lang="en-US" altLang="en-US">
                <a:latin typeface="Times New Roman" pitchFamily="18" charset="0"/>
              </a:rPr>
              <a:t>(</a:t>
            </a:r>
            <a:r>
              <a:rPr lang="en-US" altLang="en-US" i="1">
                <a:latin typeface="Times New Roman" pitchFamily="18" charset="0"/>
              </a:rPr>
              <a:t>p</a:t>
            </a:r>
            <a:r>
              <a:rPr lang="en-US" altLang="en-US">
                <a:latin typeface="Times New Roman" pitchFamily="18" charset="0"/>
              </a:rPr>
              <a:t>) :</a:t>
            </a:r>
          </a:p>
        </p:txBody>
      </p:sp>
      <p:sp>
        <p:nvSpPr>
          <p:cNvPr id="309269" name="Text Box 21"/>
          <p:cNvSpPr txBox="1">
            <a:spLocks noChangeArrowheads="1"/>
          </p:cNvSpPr>
          <p:nvPr/>
        </p:nvSpPr>
        <p:spPr bwMode="auto">
          <a:xfrm>
            <a:off x="5197475" y="389413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en-US">
                <a:latin typeface="Times New Roman" pitchFamily="18" charset="0"/>
              </a:rPr>
              <a:t>3-</a:t>
            </a:r>
            <a:r>
              <a:rPr lang="en-US" altLang="en-US" i="1">
                <a:latin typeface="Times New Roman" pitchFamily="18" charset="0"/>
              </a:rPr>
              <a:t>distance</a:t>
            </a:r>
            <a:r>
              <a:rPr lang="en-US" altLang="en-US">
                <a:latin typeface="Times New Roman" pitchFamily="18" charset="0"/>
              </a:rPr>
              <a:t>(</a:t>
            </a:r>
            <a:r>
              <a:rPr lang="en-US" altLang="en-US" i="1">
                <a:latin typeface="Times New Roman" pitchFamily="18" charset="0"/>
              </a:rPr>
              <a:t>q</a:t>
            </a:r>
            <a:r>
              <a:rPr lang="en-US" altLang="en-US">
                <a:latin typeface="Times New Roman" pitchFamily="18" charset="0"/>
              </a:rPr>
              <a:t>) :</a:t>
            </a:r>
          </a:p>
        </p:txBody>
      </p:sp>
      <p:sp>
        <p:nvSpPr>
          <p:cNvPr id="309270" name="Line 22"/>
          <p:cNvSpPr>
            <a:spLocks noChangeShapeType="1"/>
          </p:cNvSpPr>
          <p:nvPr/>
        </p:nvSpPr>
        <p:spPr bwMode="auto">
          <a:xfrm rot="-1757205">
            <a:off x="2778125" y="3633788"/>
            <a:ext cx="1588" cy="8382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9271" name="Line 23"/>
          <p:cNvSpPr>
            <a:spLocks noChangeShapeType="1"/>
          </p:cNvSpPr>
          <p:nvPr/>
        </p:nvSpPr>
        <p:spPr bwMode="auto">
          <a:xfrm rot="-5400000">
            <a:off x="7200900" y="3086100"/>
            <a:ext cx="0" cy="8382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9272" name="Line 24"/>
          <p:cNvSpPr>
            <a:spLocks noChangeShapeType="1"/>
          </p:cNvSpPr>
          <p:nvPr/>
        </p:nvSpPr>
        <p:spPr bwMode="auto">
          <a:xfrm rot="-1800226">
            <a:off x="3925888" y="4062413"/>
            <a:ext cx="1587" cy="3048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9273" name="Line 25"/>
          <p:cNvSpPr>
            <a:spLocks noChangeShapeType="1"/>
          </p:cNvSpPr>
          <p:nvPr/>
        </p:nvSpPr>
        <p:spPr bwMode="auto">
          <a:xfrm rot="-5400000">
            <a:off x="6934200" y="3962400"/>
            <a:ext cx="0" cy="3048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93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Determining the Parameters </a:t>
            </a:r>
            <a:r>
              <a:rPr lang="en-US" altLang="en-US" sz="4000" i="1">
                <a:latin typeface="Symbol" pitchFamily="18" charset="2"/>
              </a:rPr>
              <a:t>e</a:t>
            </a:r>
            <a:r>
              <a:rPr lang="en-US" altLang="en-US" sz="4000"/>
              <a:t> and </a:t>
            </a:r>
            <a:r>
              <a:rPr lang="en-US" altLang="en-US" sz="4000" i="1"/>
              <a:t>MinPts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91600" cy="4724400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Example </a:t>
            </a:r>
            <a:r>
              <a:rPr lang="en-US" altLang="en-US" sz="2400" i="1" dirty="0"/>
              <a:t>k</a:t>
            </a:r>
            <a:r>
              <a:rPr lang="en-US" altLang="en-US" sz="2400" dirty="0"/>
              <a:t>-distance plot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sz="2400" dirty="0"/>
              <a:t>Heuristic method: </a:t>
            </a:r>
          </a:p>
          <a:p>
            <a:pPr lvl="1"/>
            <a:r>
              <a:rPr lang="en-US" altLang="en-US" sz="2400" dirty="0"/>
              <a:t>Fix a value for </a:t>
            </a:r>
            <a:r>
              <a:rPr lang="en-US" altLang="en-US" sz="2400" i="1" dirty="0" err="1"/>
              <a:t>MinPts</a:t>
            </a:r>
            <a:r>
              <a:rPr lang="en-US" altLang="en-US" sz="2400" dirty="0"/>
              <a:t> (default: 2 </a:t>
            </a:r>
            <a:r>
              <a:rPr lang="en-US" altLang="en-US" sz="2400" dirty="0">
                <a:sym typeface="Symbol" pitchFamily="18" charset="2"/>
              </a:rPr>
              <a:t></a:t>
            </a:r>
            <a:r>
              <a:rPr lang="en-US" altLang="en-US" sz="2400" dirty="0"/>
              <a:t> </a:t>
            </a:r>
            <a:r>
              <a:rPr lang="en-US" altLang="en-US" sz="2400" i="1" dirty="0"/>
              <a:t>dimensions</a:t>
            </a:r>
            <a:r>
              <a:rPr lang="en-US" altLang="en-US" sz="2400" dirty="0"/>
              <a:t> –1)</a:t>
            </a:r>
          </a:p>
          <a:p>
            <a:pPr lvl="1"/>
            <a:r>
              <a:rPr lang="en-US" altLang="en-US" sz="2400" dirty="0"/>
              <a:t>User selects “border object” </a:t>
            </a:r>
            <a:r>
              <a:rPr lang="en-US" altLang="en-US" sz="2400" i="1" dirty="0"/>
              <a:t>o</a:t>
            </a:r>
            <a:r>
              <a:rPr lang="en-US" altLang="en-US" sz="2400" dirty="0"/>
              <a:t> from the </a:t>
            </a:r>
            <a:r>
              <a:rPr lang="en-US" altLang="en-US" sz="2400" i="1" dirty="0" err="1"/>
              <a:t>MinPts</a:t>
            </a:r>
            <a:r>
              <a:rPr lang="en-US" altLang="en-US" sz="2400" i="1" dirty="0"/>
              <a:t>-distance</a:t>
            </a:r>
            <a:r>
              <a:rPr lang="en-US" altLang="en-US" sz="2400" dirty="0"/>
              <a:t> plot;</a:t>
            </a:r>
            <a:br>
              <a:rPr lang="en-US" altLang="en-US" sz="2400" dirty="0"/>
            </a:br>
            <a:r>
              <a:rPr lang="en-US" altLang="en-US" sz="2400" dirty="0">
                <a:latin typeface="Symbol" pitchFamily="18" charset="2"/>
              </a:rPr>
              <a:t>e</a:t>
            </a:r>
            <a:r>
              <a:rPr lang="en-US" altLang="en-US" sz="2400" dirty="0"/>
              <a:t> is set to </a:t>
            </a:r>
            <a:r>
              <a:rPr lang="en-US" altLang="en-US" sz="2400" i="1" dirty="0" err="1"/>
              <a:t>MinPts</a:t>
            </a:r>
            <a:r>
              <a:rPr lang="en-US" altLang="en-US" sz="2400" i="1" dirty="0"/>
              <a:t>-distance</a:t>
            </a:r>
            <a:r>
              <a:rPr lang="en-US" altLang="en-US" sz="2400" dirty="0"/>
              <a:t>(o)</a:t>
            </a:r>
          </a:p>
        </p:txBody>
      </p:sp>
      <p:pic>
        <p:nvPicPr>
          <p:cNvPr id="3102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47888"/>
            <a:ext cx="1738313" cy="158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2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082800"/>
            <a:ext cx="1900238" cy="174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0278" name="Text Box 6"/>
          <p:cNvSpPr txBox="1">
            <a:spLocks noChangeArrowheads="1"/>
          </p:cNvSpPr>
          <p:nvPr/>
        </p:nvSpPr>
        <p:spPr bwMode="auto">
          <a:xfrm>
            <a:off x="7086600" y="367188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de-DE" altLang="en-US">
                <a:latin typeface="Times New Roman" pitchFamily="18" charset="0"/>
              </a:rPr>
              <a:t>Objects</a:t>
            </a:r>
          </a:p>
        </p:txBody>
      </p:sp>
      <p:sp>
        <p:nvSpPr>
          <p:cNvPr id="310279" name="Text Box 7"/>
          <p:cNvSpPr txBox="1">
            <a:spLocks noChangeArrowheads="1"/>
          </p:cNvSpPr>
          <p:nvPr/>
        </p:nvSpPr>
        <p:spPr bwMode="auto">
          <a:xfrm rot="-5400000">
            <a:off x="4658519" y="2467769"/>
            <a:ext cx="1136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de-DE" altLang="en-US">
                <a:latin typeface="Times New Roman" pitchFamily="18" charset="0"/>
              </a:rPr>
              <a:t>3-</a:t>
            </a:r>
            <a:r>
              <a:rPr lang="de-DE" altLang="en-US" i="1">
                <a:latin typeface="Times New Roman" pitchFamily="18" charset="0"/>
              </a:rPr>
              <a:t>distance</a:t>
            </a:r>
          </a:p>
        </p:txBody>
      </p:sp>
      <p:sp>
        <p:nvSpPr>
          <p:cNvPr id="310280" name="Line 8"/>
          <p:cNvSpPr>
            <a:spLocks noChangeShapeType="1"/>
          </p:cNvSpPr>
          <p:nvPr/>
        </p:nvSpPr>
        <p:spPr bwMode="auto">
          <a:xfrm flipH="1">
            <a:off x="5715000" y="2909888"/>
            <a:ext cx="45720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81" name="Text Box 9"/>
          <p:cNvSpPr txBox="1">
            <a:spLocks noChangeArrowheads="1"/>
          </p:cNvSpPr>
          <p:nvPr/>
        </p:nvSpPr>
        <p:spPr bwMode="auto">
          <a:xfrm>
            <a:off x="6096000" y="2605088"/>
            <a:ext cx="1428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de-DE" altLang="en-US">
                <a:latin typeface="Times New Roman" pitchFamily="18" charset="0"/>
              </a:rPr>
              <a:t>first „valley“ </a:t>
            </a:r>
          </a:p>
        </p:txBody>
      </p:sp>
      <p:sp>
        <p:nvSpPr>
          <p:cNvPr id="310282" name="Line 10"/>
          <p:cNvSpPr>
            <a:spLocks noChangeShapeType="1"/>
          </p:cNvSpPr>
          <p:nvPr/>
        </p:nvSpPr>
        <p:spPr bwMode="auto">
          <a:xfrm>
            <a:off x="5638800" y="3689350"/>
            <a:ext cx="0" cy="54768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0283" name="Text Box 11"/>
          <p:cNvSpPr txBox="1">
            <a:spLocks noChangeArrowheads="1"/>
          </p:cNvSpPr>
          <p:nvPr/>
        </p:nvSpPr>
        <p:spPr bwMode="auto">
          <a:xfrm>
            <a:off x="5410200" y="4186238"/>
            <a:ext cx="165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de-DE" altLang="en-US">
                <a:latin typeface="Times New Roman" pitchFamily="18" charset="0"/>
              </a:rPr>
              <a:t>„border object“ </a:t>
            </a:r>
          </a:p>
        </p:txBody>
      </p:sp>
    </p:spTree>
    <p:extLst>
      <p:ext uri="{BB962C8B-B14F-4D97-AF65-F5344CB8AC3E}">
        <p14:creationId xmlns:p14="http://schemas.microsoft.com/office/powerpoint/2010/main" val="1800960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DBScan</a:t>
            </a:r>
            <a:r>
              <a:rPr lang="en-US" dirty="0"/>
              <a:t>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http://www.naftaliharris.com/blog/visualizing-dbscan-clustering/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728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1660471"/>
            <a:ext cx="6489556" cy="485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85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9824"/>
            <a:ext cx="8040338" cy="59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8538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48696" cy="5777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175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539414" cy="624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603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95350"/>
            <a:ext cx="891540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2975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"/>
            <a:ext cx="82788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291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4673"/>
            <a:ext cx="8255449" cy="6036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881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7398"/>
            <a:ext cx="7968730" cy="598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798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91" y="609600"/>
            <a:ext cx="8238018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5773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4048"/>
            <a:ext cx="8130744" cy="601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42545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638252"/>
            <a:ext cx="7943850" cy="5914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75390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76" y="533400"/>
            <a:ext cx="779784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1341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06" y="457200"/>
            <a:ext cx="7621819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645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14" y="381000"/>
            <a:ext cx="8215519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9291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83" y="533400"/>
            <a:ext cx="828703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79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350"/>
            <a:ext cx="899160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02577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6" y="228600"/>
            <a:ext cx="8718168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47859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4149"/>
            <a:ext cx="7829550" cy="5800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86809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79" y="381000"/>
            <a:ext cx="7712221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81234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82" y="457200"/>
            <a:ext cx="8363302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7363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2703"/>
            <a:ext cx="8607778" cy="6346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4022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9340"/>
            <a:ext cx="8001000" cy="6089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236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30" y="185737"/>
            <a:ext cx="8048584" cy="598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06214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437519"/>
            <a:ext cx="7558088" cy="570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21651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56" y="381001"/>
            <a:ext cx="7603919" cy="553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1022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59" y="457200"/>
            <a:ext cx="725453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6423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33400"/>
            <a:ext cx="8959933" cy="4613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15435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34" y="228601"/>
            <a:ext cx="7949379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4892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3948"/>
            <a:ext cx="7739063" cy="5796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79604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9691"/>
            <a:ext cx="7739063" cy="5603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84825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07" y="381001"/>
            <a:ext cx="7770731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1943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1" y="381000"/>
            <a:ext cx="81305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452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66800"/>
            <a:ext cx="9021321" cy="478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16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6763"/>
            <a:ext cx="914400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40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0588"/>
            <a:ext cx="91440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871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005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3256</TotalTime>
  <Words>689</Words>
  <Application>Microsoft Office PowerPoint</Application>
  <PresentationFormat>On-screen Show (4:3)</PresentationFormat>
  <Paragraphs>125</Paragraphs>
  <Slides>54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Calibri</vt:lpstr>
      <vt:lpstr>Monotype Sorts</vt:lpstr>
      <vt:lpstr>Symbol</vt:lpstr>
      <vt:lpstr>Times New Roman</vt:lpstr>
      <vt:lpstr>Wingdings 2</vt:lpstr>
      <vt:lpstr>Office Theme</vt:lpstr>
      <vt:lpstr>Equation</vt:lpstr>
      <vt:lpstr>MSPhotoEd.3</vt:lpstr>
      <vt:lpstr>Lecture 9 -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DBScan</vt:lpstr>
      <vt:lpstr>PowerPoint Presentation</vt:lpstr>
      <vt:lpstr>-Neighborhood</vt:lpstr>
      <vt:lpstr>Core, Border &amp; Outlier</vt:lpstr>
      <vt:lpstr>Example</vt:lpstr>
      <vt:lpstr>Density-Reachability</vt:lpstr>
      <vt:lpstr>Density-reachability</vt:lpstr>
      <vt:lpstr>Density-Connectivity</vt:lpstr>
      <vt:lpstr>DBSCAN: The Algorithm</vt:lpstr>
      <vt:lpstr>Example</vt:lpstr>
      <vt:lpstr>When DBSCAN Works Well</vt:lpstr>
      <vt:lpstr>When DBSCAN Does NOT Work Well</vt:lpstr>
      <vt:lpstr>Determining the Parameters e and MinPts</vt:lpstr>
      <vt:lpstr>Determining the Parameters e and MinPts</vt:lpstr>
      <vt:lpstr>DBScan visualization</vt:lpstr>
      <vt:lpstr>Hierarchical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8 - Clustering</dc:title>
  <dc:creator>Dharshana Kasthurirathna</dc:creator>
  <cp:lastModifiedBy>Administrator</cp:lastModifiedBy>
  <cp:revision>23</cp:revision>
  <dcterms:created xsi:type="dcterms:W3CDTF">2018-09-12T06:56:31Z</dcterms:created>
  <dcterms:modified xsi:type="dcterms:W3CDTF">2020-04-09T05:03:56Z</dcterms:modified>
</cp:coreProperties>
</file>