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3"/>
  </p:notesMasterIdLst>
  <p:sldIdLst>
    <p:sldId id="256" r:id="rId5"/>
    <p:sldId id="258" r:id="rId6"/>
    <p:sldId id="257"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ACCF6A-8DC1-419D-B10E-FA4E73688773}">
          <p14:sldIdLst>
            <p14:sldId id="256"/>
            <p14:sldId id="258"/>
            <p14:sldId id="257"/>
            <p14:sldId id="259"/>
            <p14:sldId id="260"/>
            <p14:sldId id="261"/>
            <p14:sldId id="262"/>
            <p14:sldId id="263"/>
            <p14:sldId id="264"/>
            <p14:sldId id="265"/>
            <p14:sldId id="266"/>
            <p14:sldId id="267"/>
            <p14:sldId id="268"/>
            <p14:sldId id="269"/>
            <p14:sldId id="270"/>
            <p14:sldId id="271"/>
            <p14:sldId id="272"/>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68" autoAdjust="0"/>
    <p:restoredTop sz="94660"/>
  </p:normalViewPr>
  <p:slideViewPr>
    <p:cSldViewPr snapToGrid="0">
      <p:cViewPr varScale="1">
        <p:scale>
          <a:sx n="87" d="100"/>
          <a:sy n="87" d="100"/>
        </p:scale>
        <p:origin x="114" y="120"/>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AE3C21-C3CB-4B8D-9033-56C1B3CE75FA}" type="datetimeFigureOut">
              <a:rPr lang="en-US" smtClean="0"/>
              <a:t>11/21/2022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32C3C-A191-48C2-A7E8-9C96AF841A7A}" type="slidenum">
              <a:rPr lang="en-US" smtClean="0"/>
              <a:t>‹#›</a:t>
            </a:fld>
            <a:endParaRPr lang="en-US" dirty="0"/>
          </a:p>
        </p:txBody>
      </p:sp>
    </p:spTree>
    <p:extLst>
      <p:ext uri="{BB962C8B-B14F-4D97-AF65-F5344CB8AC3E}">
        <p14:creationId xmlns:p14="http://schemas.microsoft.com/office/powerpoint/2010/main" val="18563942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EE9517-8E69-4FF1-9294-E1E54A394BAE}" type="datetime1">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2DEFFE-95A2-43FF-99D5-6E7D22FB0B88}" type="datetime1">
              <a:rPr lang="en-US" smtClean="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B028F6ED-3CC4-4AFC-845E-EA395F55A80F}" type="datetime1">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E898A29-D8FB-46E0-94ED-76B45654629F}" type="datetime1">
              <a:rPr lang="en-US" smtClean="0"/>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8BF942-E3E4-447D-BFAE-5B5B25F76F4C}" type="datetime1">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54C4CE-C594-4506-B364-99EFEEFBB023}" type="datetime1">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1A8E48-174D-4FEB-9E49-805E25B6E4DE}" type="datetime1">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8E718-7869-4C6F-963F-37646651C408}" type="datetime1">
              <a:rPr lang="en-US" smtClean="0"/>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AC8F81-CFCC-4380-95A1-3EA40326D83F}" type="datetime1">
              <a:rPr lang="en-US" smtClean="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F3D059-B916-4F7C-A4ED-4054F320AB5E}" type="datetime1">
              <a:rPr lang="en-US" smtClean="0"/>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DC09DA-8BB6-47A9-8041-F86B534ABC44}" type="datetime1">
              <a:rPr lang="en-US" smtClean="0"/>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AED52A-4DB9-477E-8FA6-EFA1723225C0}" type="datetime1">
              <a:rPr lang="en-US" smtClean="0"/>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395BC2-041D-4BFD-90E5-0281AA95C4F8}" type="datetime1">
              <a:rPr lang="en-US" smtClean="0"/>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99882C83-E2E7-4E14-8989-44350B9DDE3D}" type="datetime1">
              <a:rPr lang="en-US" smtClean="0"/>
              <a:t>11/21/2022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6F7BD38-A805-4B2C-9BDF-D56E94387879}" type="datetime1">
              <a:rPr lang="en-US" smtClean="0"/>
              <a:t>11/21/2022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2839A1C-34CB-4C3C-8531-CA67525FDE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4" name="Freeform: Shape 23">
            <a:extLst>
              <a:ext uri="{FF2B5EF4-FFF2-40B4-BE49-F238E27FC236}">
                <a16:creationId xmlns:a16="http://schemas.microsoft.com/office/drawing/2014/main" id="{FAC94EAF-F7F7-4727-AE69-A7036B4A5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3" name="Subtitle 2">
            <a:extLst>
              <a:ext uri="{FF2B5EF4-FFF2-40B4-BE49-F238E27FC236}">
                <a16:creationId xmlns:a16="http://schemas.microsoft.com/office/drawing/2014/main" id="{F0FC7E44-4828-47E6-A083-C1E389988E20}"/>
              </a:ext>
            </a:extLst>
          </p:cNvPr>
          <p:cNvSpPr>
            <a:spLocks noGrp="1"/>
          </p:cNvSpPr>
          <p:nvPr>
            <p:ph type="subTitle" idx="1"/>
          </p:nvPr>
        </p:nvSpPr>
        <p:spPr>
          <a:xfrm>
            <a:off x="5210579" y="1578202"/>
            <a:ext cx="7163442" cy="2294852"/>
          </a:xfrm>
          <a:effectLst/>
        </p:spPr>
        <p:txBody>
          <a:bodyPr anchor="ctr">
            <a:normAutofit/>
          </a:bodyPr>
          <a:lstStyle/>
          <a:p>
            <a:pPr algn="ctr"/>
            <a:r>
              <a:rPr lang="en-US" sz="3600" dirty="0">
                <a:ea typeface="Agency FB" panose="02000000000000000000" pitchFamily="2" charset="0"/>
              </a:rPr>
              <a:t>NRI INSTITUTE OF TECHNOLOGY</a:t>
            </a:r>
            <a:endParaRPr lang="en-US" sz="4000" dirty="0">
              <a:ea typeface="Agency FB" panose="02000000000000000000" pitchFamily="2" charset="0"/>
            </a:endParaRPr>
          </a:p>
        </p:txBody>
      </p:sp>
      <p:sp>
        <p:nvSpPr>
          <p:cNvPr id="2" name="Title 1">
            <a:extLst>
              <a:ext uri="{FF2B5EF4-FFF2-40B4-BE49-F238E27FC236}">
                <a16:creationId xmlns:a16="http://schemas.microsoft.com/office/drawing/2014/main" id="{B68617FD-A3DD-4B1B-A618-8B7F44A2DD42}"/>
              </a:ext>
            </a:extLst>
          </p:cNvPr>
          <p:cNvSpPr>
            <a:spLocks noGrp="1"/>
          </p:cNvSpPr>
          <p:nvPr>
            <p:ph type="ctrTitle"/>
          </p:nvPr>
        </p:nvSpPr>
        <p:spPr>
          <a:xfrm>
            <a:off x="13558" y="2591729"/>
            <a:ext cx="6096001" cy="1200329"/>
          </a:xfrm>
          <a:effectLst/>
        </p:spPr>
        <p:txBody>
          <a:bodyPr anchor="ctr">
            <a:normAutofit/>
          </a:bodyPr>
          <a:lstStyle/>
          <a:p>
            <a:r>
              <a:rPr lang="en-US" sz="2000" b="1" u="sng" dirty="0">
                <a:latin typeface="+mn-lt"/>
              </a:rPr>
              <a:t>Guide</a:t>
            </a:r>
            <a:r>
              <a:rPr lang="en-US" sz="2000" dirty="0">
                <a:latin typeface="+mn-lt"/>
              </a:rPr>
              <a:t>: </a:t>
            </a:r>
            <a:br>
              <a:rPr lang="en-US" sz="2000" dirty="0">
                <a:latin typeface="+mn-lt"/>
              </a:rPr>
            </a:br>
            <a:r>
              <a:rPr lang="en-US" sz="2100" b="1" dirty="0">
                <a:latin typeface="+mn-lt"/>
              </a:rPr>
              <a:t>Dr. M</a:t>
            </a:r>
            <a:r>
              <a:rPr lang="en-US" sz="2100" dirty="0">
                <a:latin typeface="+mn-lt"/>
              </a:rPr>
              <a:t>.CHAITANYA KISHORE REDDY, </a:t>
            </a:r>
            <a:r>
              <a:rPr lang="en-US" sz="1400" dirty="0"/>
              <a:t>Prof &amp; HOD</a:t>
            </a:r>
            <a:endParaRPr lang="en-US" sz="1400" b="1" dirty="0"/>
          </a:p>
        </p:txBody>
      </p:sp>
      <p:sp>
        <p:nvSpPr>
          <p:cNvPr id="5" name="TextBox 4">
            <a:extLst>
              <a:ext uri="{FF2B5EF4-FFF2-40B4-BE49-F238E27FC236}">
                <a16:creationId xmlns:a16="http://schemas.microsoft.com/office/drawing/2014/main" id="{C61CC050-E113-D764-19C4-DADB3B41E88C}"/>
              </a:ext>
            </a:extLst>
          </p:cNvPr>
          <p:cNvSpPr txBox="1"/>
          <p:nvPr/>
        </p:nvSpPr>
        <p:spPr>
          <a:xfrm>
            <a:off x="5331926" y="3015548"/>
            <a:ext cx="6920748" cy="1200329"/>
          </a:xfrm>
          <a:prstGeom prst="rect">
            <a:avLst/>
          </a:prstGeom>
          <a:noFill/>
        </p:spPr>
        <p:txBody>
          <a:bodyPr wrap="square">
            <a:spAutoFit/>
          </a:bodyPr>
          <a:lstStyle/>
          <a:p>
            <a:pPr algn="ctr"/>
            <a:r>
              <a:rPr lang="en-US" sz="3600" b="1" dirty="0">
                <a:ea typeface="Agency FB" panose="02000000000000000000" pitchFamily="2" charset="0"/>
              </a:rPr>
              <a:t>DEPARTMENT OF INFORMATION TECHNOLOGY</a:t>
            </a:r>
            <a:endParaRPr lang="en-US" sz="3600" b="1" dirty="0"/>
          </a:p>
        </p:txBody>
      </p:sp>
      <p:sp>
        <p:nvSpPr>
          <p:cNvPr id="6" name="TextBox 5">
            <a:extLst>
              <a:ext uri="{FF2B5EF4-FFF2-40B4-BE49-F238E27FC236}">
                <a16:creationId xmlns:a16="http://schemas.microsoft.com/office/drawing/2014/main" id="{F4AB9EDE-5D48-820D-F6C6-2A87524C969C}"/>
              </a:ext>
            </a:extLst>
          </p:cNvPr>
          <p:cNvSpPr txBox="1"/>
          <p:nvPr/>
        </p:nvSpPr>
        <p:spPr>
          <a:xfrm>
            <a:off x="13558" y="3615712"/>
            <a:ext cx="3082699" cy="1323439"/>
          </a:xfrm>
          <a:prstGeom prst="rect">
            <a:avLst/>
          </a:prstGeom>
          <a:noFill/>
        </p:spPr>
        <p:txBody>
          <a:bodyPr wrap="square" rtlCol="0">
            <a:spAutoFit/>
          </a:bodyPr>
          <a:lstStyle/>
          <a:p>
            <a:r>
              <a:rPr lang="en-US" sz="2000" b="1" u="sng" dirty="0"/>
              <a:t>Project By:</a:t>
            </a:r>
          </a:p>
          <a:p>
            <a:pPr marL="285750" indent="-285750">
              <a:buFont typeface="Arial" panose="020B0604020202020204" pitchFamily="34" charset="0"/>
              <a:buChar char="•"/>
            </a:pPr>
            <a:r>
              <a:rPr lang="en-US" sz="2000" b="1" dirty="0"/>
              <a:t>K. Pradeep</a:t>
            </a:r>
          </a:p>
          <a:p>
            <a:pPr marL="285750" indent="-285750">
              <a:buFont typeface="Arial" panose="020B0604020202020204" pitchFamily="34" charset="0"/>
              <a:buChar char="•"/>
            </a:pPr>
            <a:r>
              <a:rPr lang="en-US" sz="2000" b="1" dirty="0"/>
              <a:t>A. Devi Priya</a:t>
            </a:r>
          </a:p>
          <a:p>
            <a:pPr marL="285750" indent="-285750">
              <a:buFont typeface="Arial" panose="020B0604020202020204" pitchFamily="34" charset="0"/>
              <a:buChar char="•"/>
            </a:pPr>
            <a:r>
              <a:rPr lang="en-US" sz="2000" b="1" dirty="0"/>
              <a:t>V. Luke Sundar</a:t>
            </a:r>
            <a:endParaRPr lang="en-IN" sz="2000" b="1" dirty="0"/>
          </a:p>
        </p:txBody>
      </p:sp>
    </p:spTree>
    <p:extLst>
      <p:ext uri="{BB962C8B-B14F-4D97-AF65-F5344CB8AC3E}">
        <p14:creationId xmlns:p14="http://schemas.microsoft.com/office/powerpoint/2010/main" val="4054774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A81E2-72B1-9A45-7BCC-FA956D9C6844}"/>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9A810103-4147-086C-F52E-6D916A239EAF}"/>
              </a:ext>
            </a:extLst>
          </p:cNvPr>
          <p:cNvSpPr>
            <a:spLocks noGrp="1"/>
          </p:cNvSpPr>
          <p:nvPr>
            <p:ph idx="1"/>
          </p:nvPr>
        </p:nvSpPr>
        <p:spPr>
          <a:xfrm>
            <a:off x="818712" y="2027104"/>
            <a:ext cx="10554574" cy="4715219"/>
          </a:xfrm>
        </p:spPr>
        <p:txBody>
          <a:bodyPr>
            <a:normAutofit fontScale="92500" lnSpcReduction="10000"/>
          </a:bodyPr>
          <a:lstStyle/>
          <a:p>
            <a:r>
              <a:rPr lang="en-US" b="1" dirty="0"/>
              <a:t>Collection of Data Set:</a:t>
            </a:r>
          </a:p>
          <a:p>
            <a:pPr marL="0" indent="0">
              <a:buNone/>
            </a:pPr>
            <a:r>
              <a:rPr lang="en-US" dirty="0"/>
              <a:t>	We have collected the data from Kaggle.</a:t>
            </a:r>
          </a:p>
          <a:p>
            <a:r>
              <a:rPr lang="en-US" b="1" dirty="0"/>
              <a:t>Hypothesis Generation:     </a:t>
            </a:r>
            <a:r>
              <a:rPr lang="en-US" dirty="0"/>
              <a:t>	</a:t>
            </a:r>
          </a:p>
          <a:p>
            <a:pPr marL="0" indent="0">
              <a:buNone/>
            </a:pPr>
            <a:r>
              <a:rPr lang="en-US" dirty="0"/>
              <a:t>	It contains open, high, low, close, volume.</a:t>
            </a:r>
          </a:p>
          <a:p>
            <a:r>
              <a:rPr lang="en-US" b="1" dirty="0"/>
              <a:t>Data Cleaning:      </a:t>
            </a:r>
            <a:r>
              <a:rPr lang="en-US" dirty="0"/>
              <a:t>	</a:t>
            </a:r>
          </a:p>
          <a:p>
            <a:pPr marL="0" indent="0">
              <a:buNone/>
            </a:pPr>
            <a:r>
              <a:rPr lang="en-US" dirty="0"/>
              <a:t>	In this missing values are identified and they are filled with some parameters and at the 	same 	time unwanted data is removed.</a:t>
            </a:r>
          </a:p>
          <a:p>
            <a:r>
              <a:rPr lang="en-US" b="1" dirty="0"/>
              <a:t>Splitting the data into train and test and model fitting:	</a:t>
            </a:r>
          </a:p>
          <a:p>
            <a:pPr marL="0" indent="0">
              <a:buNone/>
            </a:pPr>
            <a:r>
              <a:rPr lang="en-US" dirty="0"/>
              <a:t>	We need to split the data into train data and test data. The perform model fitting for the 	following Algorithm.</a:t>
            </a:r>
          </a:p>
          <a:p>
            <a:r>
              <a:rPr lang="en-US" b="1" dirty="0"/>
              <a:t>Linear Regression:	</a:t>
            </a:r>
          </a:p>
          <a:p>
            <a:pPr marL="0" indent="0">
              <a:buNone/>
            </a:pPr>
            <a:r>
              <a:rPr lang="en-US" dirty="0"/>
              <a:t>	Linear Regression is a ML based algorithm on supervised learning.	It is used to analyze two 	separate variables to define a single relationship and is a useful measure for technical and 	quantitative analysis in financial markets</a:t>
            </a:r>
            <a:endParaRPr lang="en-IN" dirty="0"/>
          </a:p>
        </p:txBody>
      </p:sp>
    </p:spTree>
    <p:extLst>
      <p:ext uri="{BB962C8B-B14F-4D97-AF65-F5344CB8AC3E}">
        <p14:creationId xmlns:p14="http://schemas.microsoft.com/office/powerpoint/2010/main" val="4225643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4075-0B92-B9C4-FCF3-AD58E7F896E0}"/>
              </a:ext>
            </a:extLst>
          </p:cNvPr>
          <p:cNvSpPr>
            <a:spLocks noGrp="1"/>
          </p:cNvSpPr>
          <p:nvPr>
            <p:ph type="title"/>
          </p:nvPr>
        </p:nvSpPr>
        <p:spPr/>
        <p:txBody>
          <a:bodyPr/>
          <a:lstStyle/>
          <a:p>
            <a:r>
              <a:rPr lang="en-IN" sz="4000" b="1" dirty="0">
                <a:latin typeface="Corbel" panose="020B0503020204020204" pitchFamily="34" charset="0"/>
              </a:rPr>
              <a:t>ARCHITECTURE:</a:t>
            </a:r>
            <a:endParaRPr lang="en-IN" dirty="0"/>
          </a:p>
        </p:txBody>
      </p:sp>
      <p:pic>
        <p:nvPicPr>
          <p:cNvPr id="4" name="Content Placeholder 3">
            <a:extLst>
              <a:ext uri="{FF2B5EF4-FFF2-40B4-BE49-F238E27FC236}">
                <a16:creationId xmlns:a16="http://schemas.microsoft.com/office/drawing/2014/main" id="{D1E28D6B-14AB-0C74-9E39-F5F3F54E7DA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333" t="18585" r="35227" b="9595"/>
          <a:stretch/>
        </p:blipFill>
        <p:spPr>
          <a:xfrm>
            <a:off x="4426251" y="2255551"/>
            <a:ext cx="3339498" cy="429108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996433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27E2-161F-CCBB-32D5-F65D2AE58F90}"/>
              </a:ext>
            </a:extLst>
          </p:cNvPr>
          <p:cNvSpPr>
            <a:spLocks noGrp="1"/>
          </p:cNvSpPr>
          <p:nvPr>
            <p:ph type="title"/>
          </p:nvPr>
        </p:nvSpPr>
        <p:spPr/>
        <p:txBody>
          <a:bodyPr/>
          <a:lstStyle/>
          <a:p>
            <a:r>
              <a:rPr lang="en-US" dirty="0"/>
              <a:t>TEST AND OUTPUT:</a:t>
            </a:r>
            <a:endParaRPr lang="en-IN" dirty="0"/>
          </a:p>
        </p:txBody>
      </p:sp>
      <p:sp>
        <p:nvSpPr>
          <p:cNvPr id="3" name="Content Placeholder 2">
            <a:extLst>
              <a:ext uri="{FF2B5EF4-FFF2-40B4-BE49-F238E27FC236}">
                <a16:creationId xmlns:a16="http://schemas.microsoft.com/office/drawing/2014/main" id="{FB9EB7D6-EE36-DC42-F662-4B87F7AA35FB}"/>
              </a:ext>
            </a:extLst>
          </p:cNvPr>
          <p:cNvSpPr>
            <a:spLocks noGrp="1"/>
          </p:cNvSpPr>
          <p:nvPr>
            <p:ph idx="1"/>
          </p:nvPr>
        </p:nvSpPr>
        <p:spPr>
          <a:xfrm>
            <a:off x="818713" y="2101103"/>
            <a:ext cx="10554574" cy="708200"/>
          </a:xfrm>
        </p:spPr>
        <p:txBody>
          <a:bodyPr/>
          <a:lstStyle/>
          <a:p>
            <a:r>
              <a:rPr lang="en-US" dirty="0"/>
              <a:t>DATA SET:</a:t>
            </a:r>
          </a:p>
          <a:p>
            <a:pPr marL="0" indent="0">
              <a:buNone/>
            </a:pPr>
            <a:endParaRPr lang="en-IN" dirty="0"/>
          </a:p>
        </p:txBody>
      </p:sp>
      <p:pic>
        <p:nvPicPr>
          <p:cNvPr id="4" name="Picture 3">
            <a:extLst>
              <a:ext uri="{FF2B5EF4-FFF2-40B4-BE49-F238E27FC236}">
                <a16:creationId xmlns:a16="http://schemas.microsoft.com/office/drawing/2014/main" id="{AF85F095-863C-A655-1506-32426626BA07}"/>
              </a:ext>
            </a:extLst>
          </p:cNvPr>
          <p:cNvPicPr>
            <a:picLocks noChangeAspect="1"/>
          </p:cNvPicPr>
          <p:nvPr/>
        </p:nvPicPr>
        <p:blipFill rotWithShape="1">
          <a:blip r:embed="rId2">
            <a:extLst>
              <a:ext uri="{28A0092B-C50C-407E-A947-70E740481C1C}">
                <a14:useLocalDpi xmlns:a14="http://schemas.microsoft.com/office/drawing/2010/main" val="0"/>
              </a:ext>
            </a:extLst>
          </a:blip>
          <a:srcRect t="21716" r="65151" b="8250"/>
          <a:stretch/>
        </p:blipFill>
        <p:spPr>
          <a:xfrm>
            <a:off x="1050067" y="2644878"/>
            <a:ext cx="3541018" cy="400289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374716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0A7-BA83-419E-B465-0F42B7382795}"/>
              </a:ext>
            </a:extLst>
          </p:cNvPr>
          <p:cNvSpPr>
            <a:spLocks noGrp="1"/>
          </p:cNvSpPr>
          <p:nvPr>
            <p:ph type="title"/>
          </p:nvPr>
        </p:nvSpPr>
        <p:spPr/>
        <p:txBody>
          <a:bodyPr/>
          <a:lstStyle/>
          <a:p>
            <a:r>
              <a:rPr lang="en-US" dirty="0"/>
              <a:t>CODING:</a:t>
            </a:r>
            <a:endParaRPr lang="en-IN" dirty="0"/>
          </a:p>
        </p:txBody>
      </p:sp>
      <p:pic>
        <p:nvPicPr>
          <p:cNvPr id="11" name="Content Placeholder 10">
            <a:extLst>
              <a:ext uri="{FF2B5EF4-FFF2-40B4-BE49-F238E27FC236}">
                <a16:creationId xmlns:a16="http://schemas.microsoft.com/office/drawing/2014/main" id="{8AC5B904-B9A4-8B25-6110-D73ECF1636C4}"/>
              </a:ext>
            </a:extLst>
          </p:cNvPr>
          <p:cNvPicPr>
            <a:picLocks noGrp="1" noChangeAspect="1"/>
          </p:cNvPicPr>
          <p:nvPr>
            <p:ph idx="1"/>
          </p:nvPr>
        </p:nvPicPr>
        <p:blipFill>
          <a:blip r:embed="rId2"/>
          <a:stretch>
            <a:fillRect/>
          </a:stretch>
        </p:blipFill>
        <p:spPr>
          <a:xfrm>
            <a:off x="131200" y="2690853"/>
            <a:ext cx="5842137" cy="3286202"/>
          </a:xfrm>
        </p:spPr>
      </p:pic>
      <p:pic>
        <p:nvPicPr>
          <p:cNvPr id="13" name="Picture 12">
            <a:extLst>
              <a:ext uri="{FF2B5EF4-FFF2-40B4-BE49-F238E27FC236}">
                <a16:creationId xmlns:a16="http://schemas.microsoft.com/office/drawing/2014/main" id="{3A93C32D-145A-C01E-F97C-911BBAD78346}"/>
              </a:ext>
            </a:extLst>
          </p:cNvPr>
          <p:cNvPicPr>
            <a:picLocks noChangeAspect="1"/>
          </p:cNvPicPr>
          <p:nvPr/>
        </p:nvPicPr>
        <p:blipFill>
          <a:blip r:embed="rId3"/>
          <a:stretch>
            <a:fillRect/>
          </a:stretch>
        </p:blipFill>
        <p:spPr>
          <a:xfrm>
            <a:off x="6218665" y="2690853"/>
            <a:ext cx="5842137" cy="3286202"/>
          </a:xfrm>
          <a:prstGeom prst="rect">
            <a:avLst/>
          </a:prstGeom>
        </p:spPr>
      </p:pic>
    </p:spTree>
    <p:extLst>
      <p:ext uri="{BB962C8B-B14F-4D97-AF65-F5344CB8AC3E}">
        <p14:creationId xmlns:p14="http://schemas.microsoft.com/office/powerpoint/2010/main" val="1184808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0A7-BA83-419E-B465-0F42B7382795}"/>
              </a:ext>
            </a:extLst>
          </p:cNvPr>
          <p:cNvSpPr>
            <a:spLocks noGrp="1"/>
          </p:cNvSpPr>
          <p:nvPr>
            <p:ph type="title"/>
          </p:nvPr>
        </p:nvSpPr>
        <p:spPr/>
        <p:txBody>
          <a:bodyPr/>
          <a:lstStyle/>
          <a:p>
            <a:r>
              <a:rPr lang="en-US" dirty="0"/>
              <a:t>CODING:</a:t>
            </a:r>
            <a:endParaRPr lang="en-IN" dirty="0"/>
          </a:p>
        </p:txBody>
      </p:sp>
      <p:pic>
        <p:nvPicPr>
          <p:cNvPr id="6" name="Picture 5">
            <a:extLst>
              <a:ext uri="{FF2B5EF4-FFF2-40B4-BE49-F238E27FC236}">
                <a16:creationId xmlns:a16="http://schemas.microsoft.com/office/drawing/2014/main" id="{ED90C1FF-16C3-927D-DE91-8D140D8BEBA2}"/>
              </a:ext>
            </a:extLst>
          </p:cNvPr>
          <p:cNvPicPr>
            <a:picLocks noChangeAspect="1"/>
          </p:cNvPicPr>
          <p:nvPr/>
        </p:nvPicPr>
        <p:blipFill>
          <a:blip r:embed="rId2"/>
          <a:stretch>
            <a:fillRect/>
          </a:stretch>
        </p:blipFill>
        <p:spPr>
          <a:xfrm>
            <a:off x="154235" y="2693031"/>
            <a:ext cx="5788581" cy="3256077"/>
          </a:xfrm>
          <a:prstGeom prst="rect">
            <a:avLst/>
          </a:prstGeom>
        </p:spPr>
      </p:pic>
      <p:pic>
        <p:nvPicPr>
          <p:cNvPr id="8" name="Picture 7">
            <a:extLst>
              <a:ext uri="{FF2B5EF4-FFF2-40B4-BE49-F238E27FC236}">
                <a16:creationId xmlns:a16="http://schemas.microsoft.com/office/drawing/2014/main" id="{BEADAD6D-3CC4-663D-77E7-B58BC884FC05}"/>
              </a:ext>
            </a:extLst>
          </p:cNvPr>
          <p:cNvPicPr>
            <a:picLocks noChangeAspect="1"/>
          </p:cNvPicPr>
          <p:nvPr/>
        </p:nvPicPr>
        <p:blipFill>
          <a:blip r:embed="rId3"/>
          <a:stretch>
            <a:fillRect/>
          </a:stretch>
        </p:blipFill>
        <p:spPr>
          <a:xfrm>
            <a:off x="6249184" y="2693031"/>
            <a:ext cx="5788581" cy="3256077"/>
          </a:xfrm>
          <a:prstGeom prst="rect">
            <a:avLst/>
          </a:prstGeom>
        </p:spPr>
      </p:pic>
    </p:spTree>
    <p:extLst>
      <p:ext uri="{BB962C8B-B14F-4D97-AF65-F5344CB8AC3E}">
        <p14:creationId xmlns:p14="http://schemas.microsoft.com/office/powerpoint/2010/main" val="447123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0A7-BA83-419E-B465-0F42B7382795}"/>
              </a:ext>
            </a:extLst>
          </p:cNvPr>
          <p:cNvSpPr>
            <a:spLocks noGrp="1"/>
          </p:cNvSpPr>
          <p:nvPr>
            <p:ph type="title"/>
          </p:nvPr>
        </p:nvSpPr>
        <p:spPr/>
        <p:txBody>
          <a:bodyPr/>
          <a:lstStyle/>
          <a:p>
            <a:r>
              <a:rPr lang="en-US" dirty="0"/>
              <a:t>CODING:</a:t>
            </a:r>
            <a:endParaRPr lang="en-IN" dirty="0"/>
          </a:p>
        </p:txBody>
      </p:sp>
      <p:pic>
        <p:nvPicPr>
          <p:cNvPr id="4" name="Picture 3">
            <a:extLst>
              <a:ext uri="{FF2B5EF4-FFF2-40B4-BE49-F238E27FC236}">
                <a16:creationId xmlns:a16="http://schemas.microsoft.com/office/drawing/2014/main" id="{AA4A302F-EBBA-57AD-8789-C30550A82288}"/>
              </a:ext>
            </a:extLst>
          </p:cNvPr>
          <p:cNvPicPr>
            <a:picLocks noChangeAspect="1"/>
          </p:cNvPicPr>
          <p:nvPr/>
        </p:nvPicPr>
        <p:blipFill>
          <a:blip r:embed="rId2"/>
          <a:stretch>
            <a:fillRect/>
          </a:stretch>
        </p:blipFill>
        <p:spPr>
          <a:xfrm>
            <a:off x="80789" y="2633031"/>
            <a:ext cx="5912387" cy="3325718"/>
          </a:xfrm>
          <a:prstGeom prst="rect">
            <a:avLst/>
          </a:prstGeom>
        </p:spPr>
      </p:pic>
      <p:pic>
        <p:nvPicPr>
          <p:cNvPr id="7" name="Picture 6">
            <a:extLst>
              <a:ext uri="{FF2B5EF4-FFF2-40B4-BE49-F238E27FC236}">
                <a16:creationId xmlns:a16="http://schemas.microsoft.com/office/drawing/2014/main" id="{F0593FDE-59CF-CB37-6090-F71B94319491}"/>
              </a:ext>
            </a:extLst>
          </p:cNvPr>
          <p:cNvPicPr>
            <a:picLocks noChangeAspect="1"/>
          </p:cNvPicPr>
          <p:nvPr/>
        </p:nvPicPr>
        <p:blipFill>
          <a:blip r:embed="rId3"/>
          <a:stretch>
            <a:fillRect/>
          </a:stretch>
        </p:blipFill>
        <p:spPr>
          <a:xfrm>
            <a:off x="6198824" y="2633031"/>
            <a:ext cx="5912387" cy="3325718"/>
          </a:xfrm>
          <a:prstGeom prst="rect">
            <a:avLst/>
          </a:prstGeom>
        </p:spPr>
      </p:pic>
    </p:spTree>
    <p:extLst>
      <p:ext uri="{BB962C8B-B14F-4D97-AF65-F5344CB8AC3E}">
        <p14:creationId xmlns:p14="http://schemas.microsoft.com/office/powerpoint/2010/main" val="1242906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0A7-BA83-419E-B465-0F42B7382795}"/>
              </a:ext>
            </a:extLst>
          </p:cNvPr>
          <p:cNvSpPr>
            <a:spLocks noGrp="1"/>
          </p:cNvSpPr>
          <p:nvPr>
            <p:ph type="title"/>
          </p:nvPr>
        </p:nvSpPr>
        <p:spPr/>
        <p:txBody>
          <a:bodyPr/>
          <a:lstStyle/>
          <a:p>
            <a:r>
              <a:rPr lang="en-US" dirty="0"/>
              <a:t>CODING:</a:t>
            </a:r>
            <a:endParaRPr lang="en-IN" dirty="0"/>
          </a:p>
        </p:txBody>
      </p:sp>
      <p:pic>
        <p:nvPicPr>
          <p:cNvPr id="5" name="Picture 4">
            <a:extLst>
              <a:ext uri="{FF2B5EF4-FFF2-40B4-BE49-F238E27FC236}">
                <a16:creationId xmlns:a16="http://schemas.microsoft.com/office/drawing/2014/main" id="{73A6B52B-5ACC-28AC-AB12-E0BC9BCAAAB9}"/>
              </a:ext>
            </a:extLst>
          </p:cNvPr>
          <p:cNvPicPr>
            <a:picLocks noChangeAspect="1"/>
          </p:cNvPicPr>
          <p:nvPr/>
        </p:nvPicPr>
        <p:blipFill>
          <a:blip r:embed="rId2"/>
          <a:stretch>
            <a:fillRect/>
          </a:stretch>
        </p:blipFill>
        <p:spPr>
          <a:xfrm>
            <a:off x="99151" y="2743199"/>
            <a:ext cx="5868319" cy="3300930"/>
          </a:xfrm>
          <a:prstGeom prst="rect">
            <a:avLst/>
          </a:prstGeom>
        </p:spPr>
      </p:pic>
      <p:pic>
        <p:nvPicPr>
          <p:cNvPr id="8" name="Picture 7">
            <a:extLst>
              <a:ext uri="{FF2B5EF4-FFF2-40B4-BE49-F238E27FC236}">
                <a16:creationId xmlns:a16="http://schemas.microsoft.com/office/drawing/2014/main" id="{173035FA-D439-1CAB-1645-630417084EC3}"/>
              </a:ext>
            </a:extLst>
          </p:cNvPr>
          <p:cNvPicPr>
            <a:picLocks noChangeAspect="1"/>
          </p:cNvPicPr>
          <p:nvPr/>
        </p:nvPicPr>
        <p:blipFill>
          <a:blip r:embed="rId3"/>
          <a:stretch>
            <a:fillRect/>
          </a:stretch>
        </p:blipFill>
        <p:spPr>
          <a:xfrm>
            <a:off x="6224530" y="2743199"/>
            <a:ext cx="5868319" cy="3300930"/>
          </a:xfrm>
          <a:prstGeom prst="rect">
            <a:avLst/>
          </a:prstGeom>
        </p:spPr>
      </p:pic>
    </p:spTree>
    <p:extLst>
      <p:ext uri="{BB962C8B-B14F-4D97-AF65-F5344CB8AC3E}">
        <p14:creationId xmlns:p14="http://schemas.microsoft.com/office/powerpoint/2010/main" val="3831788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390A7-BA83-419E-B465-0F42B7382795}"/>
              </a:ext>
            </a:extLst>
          </p:cNvPr>
          <p:cNvSpPr>
            <a:spLocks noGrp="1"/>
          </p:cNvSpPr>
          <p:nvPr>
            <p:ph type="title"/>
          </p:nvPr>
        </p:nvSpPr>
        <p:spPr/>
        <p:txBody>
          <a:bodyPr/>
          <a:lstStyle/>
          <a:p>
            <a:r>
              <a:rPr lang="en-US" dirty="0"/>
              <a:t>CODING:</a:t>
            </a:r>
            <a:endParaRPr lang="en-IN" dirty="0"/>
          </a:p>
        </p:txBody>
      </p:sp>
      <p:pic>
        <p:nvPicPr>
          <p:cNvPr id="4" name="Picture 3">
            <a:extLst>
              <a:ext uri="{FF2B5EF4-FFF2-40B4-BE49-F238E27FC236}">
                <a16:creationId xmlns:a16="http://schemas.microsoft.com/office/drawing/2014/main" id="{C6F73263-8736-BA16-BA47-5EF58A2298AC}"/>
              </a:ext>
            </a:extLst>
          </p:cNvPr>
          <p:cNvPicPr>
            <a:picLocks noChangeAspect="1"/>
          </p:cNvPicPr>
          <p:nvPr/>
        </p:nvPicPr>
        <p:blipFill>
          <a:blip r:embed="rId2"/>
          <a:stretch>
            <a:fillRect/>
          </a:stretch>
        </p:blipFill>
        <p:spPr>
          <a:xfrm>
            <a:off x="2405348" y="2258830"/>
            <a:ext cx="7381301" cy="4151982"/>
          </a:xfrm>
          <a:prstGeom prst="rect">
            <a:avLst/>
          </a:prstGeom>
        </p:spPr>
      </p:pic>
    </p:spTree>
    <p:extLst>
      <p:ext uri="{BB962C8B-B14F-4D97-AF65-F5344CB8AC3E}">
        <p14:creationId xmlns:p14="http://schemas.microsoft.com/office/powerpoint/2010/main" val="4225400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5A7D-E5BF-BE8B-76C0-FC750EAF2BE9}"/>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DC110857-F1D7-70E1-9AD3-32D0FF5104EF}"/>
              </a:ext>
            </a:extLst>
          </p:cNvPr>
          <p:cNvSpPr>
            <a:spLocks noGrp="1"/>
          </p:cNvSpPr>
          <p:nvPr>
            <p:ph idx="1"/>
          </p:nvPr>
        </p:nvSpPr>
        <p:spPr/>
        <p:txBody>
          <a:bodyPr/>
          <a:lstStyle/>
          <a:p>
            <a:r>
              <a:rPr lang="en-US" dirty="0"/>
              <a:t>It seems like Tesla’s stock prices will decrease in the coming future if they don’t come up with a new idea of representing their vision. This may be possible as other companies have also started manufacturing electric vehicles at a very low price as compared to Tesla.</a:t>
            </a:r>
          </a:p>
          <a:p>
            <a:r>
              <a:rPr lang="en-US" dirty="0"/>
              <a:t>The successful prediction of a stock's future price will maximize investor’s gains.</a:t>
            </a:r>
            <a:endParaRPr lang="en-IN" dirty="0"/>
          </a:p>
        </p:txBody>
      </p:sp>
    </p:spTree>
    <p:extLst>
      <p:ext uri="{BB962C8B-B14F-4D97-AF65-F5344CB8AC3E}">
        <p14:creationId xmlns:p14="http://schemas.microsoft.com/office/powerpoint/2010/main" val="906057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FA9A15-AECC-69DD-C25B-8DE5C6104BE5}"/>
              </a:ext>
            </a:extLst>
          </p:cNvPr>
          <p:cNvSpPr txBox="1"/>
          <p:nvPr/>
        </p:nvSpPr>
        <p:spPr>
          <a:xfrm>
            <a:off x="714879" y="3105834"/>
            <a:ext cx="10762242" cy="646331"/>
          </a:xfrm>
          <a:prstGeom prst="rect">
            <a:avLst/>
          </a:prstGeom>
          <a:noFill/>
          <a:effectLst>
            <a:outerShdw blurRad="50800" dist="38100" dir="5400000" algn="t" rotWithShape="0">
              <a:prstClr val="black">
                <a:alpha val="40000"/>
              </a:prstClr>
            </a:outerShdw>
          </a:effectLst>
        </p:spPr>
        <p:txBody>
          <a:bodyPr wrap="none" rtlCol="0">
            <a:spAutoFit/>
          </a:bodyPr>
          <a:lstStyle/>
          <a:p>
            <a:pPr algn="ctr"/>
            <a:r>
              <a:rPr lang="en-US" sz="3600" b="1" dirty="0">
                <a:latin typeface="Akira Expanded" panose="02000800000000000000" pitchFamily="50" charset="0"/>
                <a:cs typeface="Segoe UI Light" panose="020B0502040204020203" pitchFamily="34" charset="0"/>
              </a:rPr>
              <a:t>TESLA STOCK PRICE PREDICTION</a:t>
            </a:r>
            <a:endParaRPr lang="en-IN" sz="3600" b="1" dirty="0">
              <a:latin typeface="Akira Expanded" panose="02000800000000000000" pitchFamily="50" charset="0"/>
              <a:cs typeface="Segoe UI Light" panose="020B0502040204020203" pitchFamily="34" charset="0"/>
            </a:endParaRPr>
          </a:p>
        </p:txBody>
      </p:sp>
    </p:spTree>
    <p:extLst>
      <p:ext uri="{BB962C8B-B14F-4D97-AF65-F5344CB8AC3E}">
        <p14:creationId xmlns:p14="http://schemas.microsoft.com/office/powerpoint/2010/main" val="4223213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72F0E-1F23-4605-A360-8DD777B96560}"/>
              </a:ext>
            </a:extLst>
          </p:cNvPr>
          <p:cNvSpPr>
            <a:spLocks noGrp="1"/>
          </p:cNvSpPr>
          <p:nvPr>
            <p:ph type="title"/>
          </p:nvPr>
        </p:nvSpPr>
        <p:spPr>
          <a:xfrm>
            <a:off x="810000" y="447188"/>
            <a:ext cx="10571998" cy="970450"/>
          </a:xfrm>
        </p:spPr>
        <p:txBody>
          <a:bodyPr>
            <a:normAutofit/>
          </a:bodyPr>
          <a:lstStyle/>
          <a:p>
            <a:r>
              <a:rPr lang="en-US" dirty="0"/>
              <a:t>AGENDA:</a:t>
            </a:r>
          </a:p>
        </p:txBody>
      </p:sp>
      <p:sp>
        <p:nvSpPr>
          <p:cNvPr id="4" name="Content Placeholder 3">
            <a:extLst>
              <a:ext uri="{FF2B5EF4-FFF2-40B4-BE49-F238E27FC236}">
                <a16:creationId xmlns:a16="http://schemas.microsoft.com/office/drawing/2014/main" id="{A2A6B873-0ED3-4885-F060-5932A8DA18E5}"/>
              </a:ext>
            </a:extLst>
          </p:cNvPr>
          <p:cNvSpPr>
            <a:spLocks noGrp="1"/>
          </p:cNvSpPr>
          <p:nvPr>
            <p:ph idx="1"/>
          </p:nvPr>
        </p:nvSpPr>
        <p:spPr>
          <a:xfrm>
            <a:off x="810000" y="2358781"/>
            <a:ext cx="10554574" cy="4052031"/>
          </a:xfrm>
        </p:spPr>
        <p:txBody>
          <a:bodyPr>
            <a:noAutofit/>
          </a:bodyPr>
          <a:lstStyle/>
          <a:p>
            <a:r>
              <a:rPr lang="en-US" dirty="0"/>
              <a:t>INTRODUCTION</a:t>
            </a:r>
          </a:p>
          <a:p>
            <a:r>
              <a:rPr lang="en-US" dirty="0"/>
              <a:t>PROBLEM STATEMENT</a:t>
            </a:r>
          </a:p>
          <a:p>
            <a:r>
              <a:rPr lang="en-US" dirty="0"/>
              <a:t>EXISTING SYSTEM </a:t>
            </a:r>
          </a:p>
          <a:p>
            <a:r>
              <a:rPr lang="en-US" dirty="0"/>
              <a:t>PROPOSED SYSTEM</a:t>
            </a:r>
          </a:p>
          <a:p>
            <a:r>
              <a:rPr lang="en-US" dirty="0"/>
              <a:t>SOFTWARE AND HARDWARE REQUIREMENTS </a:t>
            </a:r>
          </a:p>
          <a:p>
            <a:r>
              <a:rPr lang="en-US" dirty="0"/>
              <a:t>MODULES</a:t>
            </a:r>
          </a:p>
          <a:p>
            <a:r>
              <a:rPr lang="en-US" dirty="0"/>
              <a:t>ARCHITECTURE</a:t>
            </a:r>
          </a:p>
          <a:p>
            <a:r>
              <a:rPr lang="en-US" dirty="0"/>
              <a:t>TESTING</a:t>
            </a:r>
          </a:p>
          <a:p>
            <a:r>
              <a:rPr lang="en-US" dirty="0"/>
              <a:t>OUTPUT</a:t>
            </a:r>
          </a:p>
          <a:p>
            <a:r>
              <a:rPr lang="en-US" dirty="0"/>
              <a:t>CONCLUSION</a:t>
            </a:r>
          </a:p>
        </p:txBody>
      </p:sp>
    </p:spTree>
    <p:extLst>
      <p:ext uri="{BB962C8B-B14F-4D97-AF65-F5344CB8AC3E}">
        <p14:creationId xmlns:p14="http://schemas.microsoft.com/office/powerpoint/2010/main" val="317145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CD2AB-5538-A4CE-7629-28A49AE88BA2}"/>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F855544-5119-4902-0BCB-8ECF792C5BD8}"/>
              </a:ext>
            </a:extLst>
          </p:cNvPr>
          <p:cNvSpPr>
            <a:spLocks noGrp="1"/>
          </p:cNvSpPr>
          <p:nvPr>
            <p:ph idx="1"/>
          </p:nvPr>
        </p:nvSpPr>
        <p:spPr>
          <a:xfrm>
            <a:off x="818713" y="2079068"/>
            <a:ext cx="10554574" cy="4475968"/>
          </a:xfrm>
        </p:spPr>
        <p:txBody>
          <a:bodyPr>
            <a:normAutofit/>
          </a:bodyPr>
          <a:lstStyle/>
          <a:p>
            <a:r>
              <a:rPr lang="en-US" dirty="0"/>
              <a:t>An American car manufacturing company Tesla Inc was founded on 2003. It is one of the companies that developed electric cars to a manufacturing standard and made it available for the consumer market</a:t>
            </a:r>
          </a:p>
          <a:p>
            <a:r>
              <a:rPr lang="en-US" dirty="0"/>
              <a:t>Over the last two years few stocks have been most exciting and controversial as tesla. The company aims to change the world fundamentally by disrupting one of the essential industries.</a:t>
            </a:r>
          </a:p>
          <a:p>
            <a:r>
              <a:rPr lang="en-US" dirty="0"/>
              <a:t>Not only did it make lot of money for its investors tesla made Elon Musk into one of the most powerful CEO’s in the world. However, market participants are rightfully skeptical about how high the tesla stock can go.</a:t>
            </a:r>
          </a:p>
          <a:p>
            <a:r>
              <a:rPr lang="en-US" dirty="0"/>
              <a:t>Tesla just reported its production and delivery numbers for Q3 2020.the company produced 237,000 vehicles while it has delivered 241,000 vehicles these numbers bring it close to the annual production volume of 1 million units</a:t>
            </a:r>
            <a:endParaRPr lang="en-IN" dirty="0"/>
          </a:p>
        </p:txBody>
      </p:sp>
    </p:spTree>
    <p:extLst>
      <p:ext uri="{BB962C8B-B14F-4D97-AF65-F5344CB8AC3E}">
        <p14:creationId xmlns:p14="http://schemas.microsoft.com/office/powerpoint/2010/main" val="316690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AEFD-1992-D526-7036-944263A910B2}"/>
              </a:ext>
            </a:extLst>
          </p:cNvPr>
          <p:cNvSpPr>
            <a:spLocks noGrp="1"/>
          </p:cNvSpPr>
          <p:nvPr>
            <p:ph type="title"/>
          </p:nvPr>
        </p:nvSpPr>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11675ABF-264D-E6A0-EE49-B2B6E7509191}"/>
              </a:ext>
            </a:extLst>
          </p:cNvPr>
          <p:cNvSpPr>
            <a:spLocks noGrp="1"/>
          </p:cNvSpPr>
          <p:nvPr>
            <p:ph idx="1"/>
          </p:nvPr>
        </p:nvSpPr>
        <p:spPr>
          <a:xfrm>
            <a:off x="810000" y="2266142"/>
            <a:ext cx="10554574" cy="2691448"/>
          </a:xfrm>
        </p:spPr>
        <p:txBody>
          <a:bodyPr/>
          <a:lstStyle/>
          <a:p>
            <a:r>
              <a:rPr lang="en-US" dirty="0"/>
              <a:t>Our project is focused on Tesla Stock Price Prediction.</a:t>
            </a:r>
          </a:p>
          <a:p>
            <a:r>
              <a:rPr lang="en-US" dirty="0"/>
              <a:t>In our project stock prices are predicted using Machine Learning Algorithms (Linear Regression)</a:t>
            </a:r>
          </a:p>
          <a:p>
            <a:endParaRPr lang="en-IN" dirty="0"/>
          </a:p>
        </p:txBody>
      </p:sp>
    </p:spTree>
    <p:extLst>
      <p:ext uri="{BB962C8B-B14F-4D97-AF65-F5344CB8AC3E}">
        <p14:creationId xmlns:p14="http://schemas.microsoft.com/office/powerpoint/2010/main" val="390968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63A3-032D-CBE8-82C7-EA74E6A2C0A8}"/>
              </a:ext>
            </a:extLst>
          </p:cNvPr>
          <p:cNvSpPr>
            <a:spLocks noGrp="1"/>
          </p:cNvSpPr>
          <p:nvPr>
            <p:ph type="title"/>
          </p:nvPr>
        </p:nvSpPr>
        <p:spPr/>
        <p:txBody>
          <a:bodyPr/>
          <a:lstStyle/>
          <a:p>
            <a:r>
              <a:rPr lang="en-US" dirty="0"/>
              <a:t>EXISTING SYSTEM:</a:t>
            </a:r>
            <a:endParaRPr lang="en-IN" dirty="0"/>
          </a:p>
        </p:txBody>
      </p:sp>
      <p:sp>
        <p:nvSpPr>
          <p:cNvPr id="3" name="Content Placeholder 2">
            <a:extLst>
              <a:ext uri="{FF2B5EF4-FFF2-40B4-BE49-F238E27FC236}">
                <a16:creationId xmlns:a16="http://schemas.microsoft.com/office/drawing/2014/main" id="{7A616508-5FC4-336C-C247-34D38445A564}"/>
              </a:ext>
            </a:extLst>
          </p:cNvPr>
          <p:cNvSpPr>
            <a:spLocks noGrp="1"/>
          </p:cNvSpPr>
          <p:nvPr>
            <p:ph idx="1"/>
          </p:nvPr>
        </p:nvSpPr>
        <p:spPr>
          <a:xfrm>
            <a:off x="810000" y="1916934"/>
            <a:ext cx="10554574" cy="3503365"/>
          </a:xfrm>
        </p:spPr>
        <p:txBody>
          <a:bodyPr/>
          <a:lstStyle/>
          <a:p>
            <a:r>
              <a:rPr lang="en-US" dirty="0"/>
              <a:t>Here, We have reviewed various approaches for Tesla Stock Price Prediction.</a:t>
            </a:r>
          </a:p>
          <a:p>
            <a:r>
              <a:rPr lang="en-US" dirty="0"/>
              <a:t>All approaches have their own advantages and disadvantages. </a:t>
            </a:r>
          </a:p>
          <a:p>
            <a:r>
              <a:rPr lang="en-US" dirty="0"/>
              <a:t>CNN &amp; LSTM is a most popular algorithm to predict the tesla stock price but there are some challenges in this method like use to need a lot of training data, High computational cost, without GPU data quite slow to train, depend on any previous information for prediction.</a:t>
            </a:r>
            <a:endParaRPr lang="en-IN" dirty="0"/>
          </a:p>
        </p:txBody>
      </p:sp>
    </p:spTree>
    <p:extLst>
      <p:ext uri="{BB962C8B-B14F-4D97-AF65-F5344CB8AC3E}">
        <p14:creationId xmlns:p14="http://schemas.microsoft.com/office/powerpoint/2010/main" val="3995201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42B63-51F0-8351-2FE2-C08DF457B787}"/>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CA845A22-4EBE-0064-A0B0-AA49B7D0F375}"/>
              </a:ext>
            </a:extLst>
          </p:cNvPr>
          <p:cNvSpPr>
            <a:spLocks noGrp="1"/>
          </p:cNvSpPr>
          <p:nvPr>
            <p:ph idx="1"/>
          </p:nvPr>
        </p:nvSpPr>
        <p:spPr>
          <a:xfrm>
            <a:off x="0" y="2386535"/>
            <a:ext cx="9276097" cy="4024277"/>
          </a:xfrm>
        </p:spPr>
        <p:txBody>
          <a:bodyPr>
            <a:normAutofit fontScale="92500" lnSpcReduction="20000"/>
          </a:bodyPr>
          <a:lstStyle/>
          <a:p>
            <a:r>
              <a:rPr lang="en-US" sz="1800" dirty="0"/>
              <a:t>In this an attempt is made to predict the stock market trend using a culmination of predictive modelling and regression algorithms. </a:t>
            </a:r>
          </a:p>
          <a:p>
            <a:r>
              <a:rPr lang="en-US" sz="1800" dirty="0"/>
              <a:t>This model takes the current stock values from the data sets gathered. The data gathered is modelled into various sub parts or data sets which is used to train and test the algorithm. </a:t>
            </a:r>
          </a:p>
          <a:p>
            <a:r>
              <a:rPr lang="en-US" sz="1800" dirty="0"/>
              <a:t>Then, regression models in Python or R is used to model the data. This model runs a comprehensive search algorithm on the data sets and create a summary table based on the output. The values are plot on a chart and regression and clustering techniques are applied to find out the increase or decrease in price of that stock. </a:t>
            </a:r>
          </a:p>
          <a:p>
            <a:r>
              <a:rPr lang="en-US" sz="1800" dirty="0"/>
              <a:t>Based on the calculation, this model extrapolates the current stock prices to generate a prediction after a given time. The models are built and trained using supervised machine learning algorithms. The output will be in graphical form and will change with change in dataset. </a:t>
            </a:r>
          </a:p>
          <a:p>
            <a:r>
              <a:rPr lang="en-US" sz="1800" dirty="0"/>
              <a:t>This model expects up to 69% of in-sample accuracy and 37% or out-of-sample accuracy using supervised ML algorithms.</a:t>
            </a:r>
          </a:p>
          <a:p>
            <a:endParaRPr lang="en-IN" dirty="0"/>
          </a:p>
        </p:txBody>
      </p:sp>
      <p:pic>
        <p:nvPicPr>
          <p:cNvPr id="4" name="Picture 3">
            <a:extLst>
              <a:ext uri="{FF2B5EF4-FFF2-40B4-BE49-F238E27FC236}">
                <a16:creationId xmlns:a16="http://schemas.microsoft.com/office/drawing/2014/main" id="{5E29F7B1-EC05-FA47-575E-93529F802F39}"/>
              </a:ext>
            </a:extLst>
          </p:cNvPr>
          <p:cNvPicPr>
            <a:picLocks noChangeAspect="1"/>
          </p:cNvPicPr>
          <p:nvPr/>
        </p:nvPicPr>
        <p:blipFill>
          <a:blip r:embed="rId2"/>
          <a:stretch>
            <a:fillRect/>
          </a:stretch>
        </p:blipFill>
        <p:spPr>
          <a:xfrm>
            <a:off x="9144000" y="2823581"/>
            <a:ext cx="2893764" cy="267474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5724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E110D-4BA0-7D52-89F2-8093C0DA293C}"/>
              </a:ext>
            </a:extLst>
          </p:cNvPr>
          <p:cNvSpPr>
            <a:spLocks noGrp="1"/>
          </p:cNvSpPr>
          <p:nvPr>
            <p:ph type="title"/>
          </p:nvPr>
        </p:nvSpPr>
        <p:spPr/>
        <p:txBody>
          <a:bodyPr/>
          <a:lstStyle/>
          <a:p>
            <a:r>
              <a:rPr lang="en-US" dirty="0"/>
              <a:t>HARDWARE REQUIREMENTS:</a:t>
            </a:r>
            <a:endParaRPr lang="en-IN" dirty="0"/>
          </a:p>
        </p:txBody>
      </p:sp>
      <p:sp>
        <p:nvSpPr>
          <p:cNvPr id="3" name="Content Placeholder 2">
            <a:extLst>
              <a:ext uri="{FF2B5EF4-FFF2-40B4-BE49-F238E27FC236}">
                <a16:creationId xmlns:a16="http://schemas.microsoft.com/office/drawing/2014/main" id="{6A85F6E3-8957-8130-0AD7-E3D3001CA9AF}"/>
              </a:ext>
            </a:extLst>
          </p:cNvPr>
          <p:cNvSpPr>
            <a:spLocks noGrp="1"/>
          </p:cNvSpPr>
          <p:nvPr>
            <p:ph idx="1"/>
          </p:nvPr>
        </p:nvSpPr>
        <p:spPr/>
        <p:txBody>
          <a:bodyPr/>
          <a:lstStyle/>
          <a:p>
            <a:r>
              <a:rPr lang="en-US" dirty="0"/>
              <a:t>PROCESSOR:  INTEL P4 PROCESSOR</a:t>
            </a:r>
          </a:p>
          <a:p>
            <a:r>
              <a:rPr lang="en-US" dirty="0"/>
              <a:t>PROCESSOR SPEED: 2 GHz</a:t>
            </a:r>
          </a:p>
          <a:p>
            <a:r>
              <a:rPr lang="en-US" dirty="0"/>
              <a:t>RAM: 4GB</a:t>
            </a:r>
          </a:p>
          <a:p>
            <a:r>
              <a:rPr lang="en-US" dirty="0"/>
              <a:t>HARD DISK: 500 MB</a:t>
            </a:r>
          </a:p>
          <a:p>
            <a:endParaRPr lang="en-IN" dirty="0"/>
          </a:p>
        </p:txBody>
      </p:sp>
    </p:spTree>
    <p:extLst>
      <p:ext uri="{BB962C8B-B14F-4D97-AF65-F5344CB8AC3E}">
        <p14:creationId xmlns:p14="http://schemas.microsoft.com/office/powerpoint/2010/main" val="3908225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5473-8611-8C87-F07D-BCEC68763D12}"/>
              </a:ext>
            </a:extLst>
          </p:cNvPr>
          <p:cNvSpPr>
            <a:spLocks noGrp="1"/>
          </p:cNvSpPr>
          <p:nvPr>
            <p:ph type="title"/>
          </p:nvPr>
        </p:nvSpPr>
        <p:spPr/>
        <p:txBody>
          <a:bodyPr/>
          <a:lstStyle/>
          <a:p>
            <a:r>
              <a:rPr lang="en-US" dirty="0"/>
              <a:t>SOFTWARE REQUIREMENTS:</a:t>
            </a:r>
            <a:endParaRPr lang="en-IN" dirty="0"/>
          </a:p>
        </p:txBody>
      </p:sp>
      <p:sp>
        <p:nvSpPr>
          <p:cNvPr id="3" name="Content Placeholder 2">
            <a:extLst>
              <a:ext uri="{FF2B5EF4-FFF2-40B4-BE49-F238E27FC236}">
                <a16:creationId xmlns:a16="http://schemas.microsoft.com/office/drawing/2014/main" id="{40BBF3DA-1709-3484-EC5F-4490A39BB71A}"/>
              </a:ext>
            </a:extLst>
          </p:cNvPr>
          <p:cNvSpPr>
            <a:spLocks noGrp="1"/>
          </p:cNvSpPr>
          <p:nvPr>
            <p:ph idx="1"/>
          </p:nvPr>
        </p:nvSpPr>
        <p:spPr>
          <a:xfrm>
            <a:off x="818712" y="1894901"/>
            <a:ext cx="10554574" cy="3963897"/>
          </a:xfrm>
        </p:spPr>
        <p:txBody>
          <a:bodyPr/>
          <a:lstStyle/>
          <a:p>
            <a:r>
              <a:rPr lang="en-US" dirty="0"/>
              <a:t>OPERATING SYSTEM: WINDOWS 10</a:t>
            </a:r>
          </a:p>
          <a:p>
            <a:r>
              <a:rPr lang="en-US" dirty="0"/>
              <a:t>CODING LAGUAGE: PYTHON</a:t>
            </a:r>
          </a:p>
          <a:p>
            <a:r>
              <a:rPr lang="en-US" dirty="0"/>
              <a:t>TOOLS: PANDAS, NUMPY, MATPLOTLIB</a:t>
            </a:r>
            <a:r>
              <a:rPr lang="en-IN" dirty="0"/>
              <a:t>, SKLEARN</a:t>
            </a:r>
          </a:p>
          <a:p>
            <a:r>
              <a:rPr lang="en-IN" dirty="0"/>
              <a:t>PLATFORM/WEB SERVER: JUPYTER NOTEBOOK</a:t>
            </a:r>
          </a:p>
          <a:p>
            <a:r>
              <a:rPr lang="en-IN" dirty="0"/>
              <a:t>TECHNOLOGY: MACHINE LEARNING</a:t>
            </a:r>
            <a:endParaRPr lang="en-US" dirty="0"/>
          </a:p>
        </p:txBody>
      </p:sp>
    </p:spTree>
    <p:extLst>
      <p:ext uri="{BB962C8B-B14F-4D97-AF65-F5344CB8AC3E}">
        <p14:creationId xmlns:p14="http://schemas.microsoft.com/office/powerpoint/2010/main" val="4041119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96646-423E-4354-94C2-1A28227BF07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2F4A21B-80B9-40F1-8308-E0B7F0FE0B09}">
  <ds:schemaRefs>
    <ds:schemaRef ds:uri="http://schemas.microsoft.com/sharepoint/v3/contenttype/forms"/>
  </ds:schemaRefs>
</ds:datastoreItem>
</file>

<file path=customXml/itemProps3.xml><?xml version="1.0" encoding="utf-8"?>
<ds:datastoreItem xmlns:ds="http://schemas.openxmlformats.org/officeDocument/2006/customXml" ds:itemID="{0F051B7F-F45F-4FBB-974B-85B568B21B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Quotable design</Template>
  <TotalTime>108</TotalTime>
  <Words>782</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Akira Expanded</vt:lpstr>
      <vt:lpstr>Arial</vt:lpstr>
      <vt:lpstr>Calibri</vt:lpstr>
      <vt:lpstr>Century Gothic</vt:lpstr>
      <vt:lpstr>Corbel</vt:lpstr>
      <vt:lpstr>Wingdings 2</vt:lpstr>
      <vt:lpstr>Quotable</vt:lpstr>
      <vt:lpstr>Guide:  Dr. M.CHAITANYA KISHORE REDDY, Prof &amp; HOD</vt:lpstr>
      <vt:lpstr>PowerPoint Presentation</vt:lpstr>
      <vt:lpstr>AGENDA:</vt:lpstr>
      <vt:lpstr>INTRODUCTION:</vt:lpstr>
      <vt:lpstr>PROBLEM STATEMENT:</vt:lpstr>
      <vt:lpstr>EXISTING SYSTEM:</vt:lpstr>
      <vt:lpstr>PROPOSED SYSTEM:</vt:lpstr>
      <vt:lpstr>HARDWARE REQUIREMENTS:</vt:lpstr>
      <vt:lpstr>SOFTWARE REQUIREMENTS:</vt:lpstr>
      <vt:lpstr>MODULES:</vt:lpstr>
      <vt:lpstr>ARCHITECTURE:</vt:lpstr>
      <vt:lpstr>TEST AND OUTPUT:</vt:lpstr>
      <vt:lpstr>CODING:</vt:lpstr>
      <vt:lpstr>CODING:</vt:lpstr>
      <vt:lpstr>CODING:</vt:lpstr>
      <vt:lpstr>CODING:</vt:lpstr>
      <vt:lpstr>CODING: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Guide:  Dr. M.CHAITANYA KISHORE REDDY, Prof &amp; HOD</dc:title>
  <dc:creator>soma sundar rao</dc:creator>
  <cp:lastModifiedBy>soma sundar rao</cp:lastModifiedBy>
  <cp:revision>7</cp:revision>
  <dcterms:created xsi:type="dcterms:W3CDTF">2022-11-21T16:18:29Z</dcterms:created>
  <dcterms:modified xsi:type="dcterms:W3CDTF">2022-11-21T18:06:29Z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