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ECEADE-11EC-48B7-8DA2-72EA0EACC0DC}"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330320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EADE-11EC-48B7-8DA2-72EA0EACC0DC}"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268407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EADE-11EC-48B7-8DA2-72EA0EACC0DC}"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9FF98-6C8B-4660-B297-289659F176E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0865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EADE-11EC-48B7-8DA2-72EA0EACC0DC}"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457974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EADE-11EC-48B7-8DA2-72EA0EACC0DC}"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9FF98-6C8B-4660-B297-289659F176E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8605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EADE-11EC-48B7-8DA2-72EA0EACC0DC}"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274560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CEADE-11EC-48B7-8DA2-72EA0EACC0DC}"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1432613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CEADE-11EC-48B7-8DA2-72EA0EACC0DC}"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144183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CEADE-11EC-48B7-8DA2-72EA0EACC0DC}"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39617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CEADE-11EC-48B7-8DA2-72EA0EACC0DC}" type="datetimeFigureOut">
              <a:rPr lang="en-IN" smtClean="0"/>
              <a:t>26-12-2024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325138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ECEADE-11EC-48B7-8DA2-72EA0EACC0DC}"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120365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ECEADE-11EC-48B7-8DA2-72EA0EACC0DC}" type="datetimeFigureOut">
              <a:rPr lang="en-IN" smtClean="0"/>
              <a:t>26-12-2024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422236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ECEADE-11EC-48B7-8DA2-72EA0EACC0DC}" type="datetimeFigureOut">
              <a:rPr lang="en-IN" smtClean="0"/>
              <a:t>26-12-2024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271977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ECEADE-11EC-48B7-8DA2-72EA0EACC0DC}" type="datetimeFigureOut">
              <a:rPr lang="en-IN" smtClean="0"/>
              <a:t>26-12-2024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313168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ECEADE-11EC-48B7-8DA2-72EA0EACC0DC}"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112466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CEADE-11EC-48B7-8DA2-72EA0EACC0DC}" type="datetimeFigureOut">
              <a:rPr lang="en-IN" smtClean="0"/>
              <a:t>26-12-2024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B9FF98-6C8B-4660-B297-289659F176E7}" type="slidenum">
              <a:rPr lang="en-IN" smtClean="0"/>
              <a:t>‹#›</a:t>
            </a:fld>
            <a:endParaRPr lang="en-IN"/>
          </a:p>
        </p:txBody>
      </p:sp>
    </p:spTree>
    <p:extLst>
      <p:ext uri="{BB962C8B-B14F-4D97-AF65-F5344CB8AC3E}">
        <p14:creationId xmlns:p14="http://schemas.microsoft.com/office/powerpoint/2010/main" val="364514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ECEADE-11EC-48B7-8DA2-72EA0EACC0DC}" type="datetimeFigureOut">
              <a:rPr lang="en-IN" smtClean="0"/>
              <a:t>26-12-2024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B9FF98-6C8B-4660-B297-289659F176E7}" type="slidenum">
              <a:rPr lang="en-IN" smtClean="0"/>
              <a:t>‹#›</a:t>
            </a:fld>
            <a:endParaRPr lang="en-IN"/>
          </a:p>
        </p:txBody>
      </p:sp>
    </p:spTree>
    <p:extLst>
      <p:ext uri="{BB962C8B-B14F-4D97-AF65-F5344CB8AC3E}">
        <p14:creationId xmlns:p14="http://schemas.microsoft.com/office/powerpoint/2010/main" val="1380855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1C647-651A-2BB6-4EF8-4D1279D4750C}"/>
              </a:ext>
            </a:extLst>
          </p:cNvPr>
          <p:cNvSpPr txBox="1"/>
          <p:nvPr/>
        </p:nvSpPr>
        <p:spPr>
          <a:xfrm>
            <a:off x="2222499" y="741679"/>
            <a:ext cx="8998527" cy="769441"/>
          </a:xfrm>
          <a:prstGeom prst="rect">
            <a:avLst/>
          </a:prstGeom>
          <a:noFill/>
        </p:spPr>
        <p:txBody>
          <a:bodyPr wrap="square" rtlCol="0">
            <a:spAutoFit/>
          </a:bodyPr>
          <a:lstStyle/>
          <a:p>
            <a:r>
              <a:rPr lang="en-US" sz="4400" dirty="0">
                <a:solidFill>
                  <a:schemeClr val="accent1">
                    <a:lumMod val="75000"/>
                  </a:schemeClr>
                </a:solidFill>
              </a:rPr>
              <a:t>SMART AGRICULTURE </a:t>
            </a:r>
            <a:endParaRPr lang="en-IN" sz="4400" dirty="0">
              <a:solidFill>
                <a:schemeClr val="accent1">
                  <a:lumMod val="75000"/>
                </a:schemeClr>
              </a:solidFill>
            </a:endParaRPr>
          </a:p>
        </p:txBody>
      </p:sp>
      <p:sp>
        <p:nvSpPr>
          <p:cNvPr id="3" name="TextBox 2">
            <a:extLst>
              <a:ext uri="{FF2B5EF4-FFF2-40B4-BE49-F238E27FC236}">
                <a16:creationId xmlns:a16="http://schemas.microsoft.com/office/drawing/2014/main" id="{0311DBFB-28AE-A49C-F0CA-A27CDB2668D3}"/>
              </a:ext>
            </a:extLst>
          </p:cNvPr>
          <p:cNvSpPr txBox="1"/>
          <p:nvPr/>
        </p:nvSpPr>
        <p:spPr>
          <a:xfrm>
            <a:off x="1290644" y="2433282"/>
            <a:ext cx="6717013" cy="1569660"/>
          </a:xfrm>
          <a:prstGeom prst="rect">
            <a:avLst/>
          </a:prstGeom>
          <a:noFill/>
        </p:spPr>
        <p:txBody>
          <a:bodyPr wrap="square" rtlCol="0">
            <a:spAutoFit/>
          </a:bodyPr>
          <a:lstStyle/>
          <a:p>
            <a:r>
              <a:rPr lang="en-US" sz="4800" dirty="0"/>
              <a:t>SMART IRRIGATION SYSTEM</a:t>
            </a:r>
            <a:endParaRPr lang="en-IN" sz="4800" dirty="0"/>
          </a:p>
        </p:txBody>
      </p:sp>
    </p:spTree>
    <p:extLst>
      <p:ext uri="{BB962C8B-B14F-4D97-AF65-F5344CB8AC3E}">
        <p14:creationId xmlns:p14="http://schemas.microsoft.com/office/powerpoint/2010/main" val="195718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EA983-E025-3E11-9C87-3A86C0CFEE98}"/>
              </a:ext>
            </a:extLst>
          </p:cNvPr>
          <p:cNvSpPr txBox="1"/>
          <p:nvPr/>
        </p:nvSpPr>
        <p:spPr>
          <a:xfrm>
            <a:off x="193040" y="223520"/>
            <a:ext cx="8107680" cy="584775"/>
          </a:xfrm>
          <a:prstGeom prst="rect">
            <a:avLst/>
          </a:prstGeom>
          <a:noFill/>
        </p:spPr>
        <p:txBody>
          <a:bodyPr wrap="square" rtlCol="0">
            <a:spAutoFit/>
          </a:bodyPr>
          <a:lstStyle/>
          <a:p>
            <a:r>
              <a:rPr lang="en-US" sz="3200" dirty="0">
                <a:solidFill>
                  <a:schemeClr val="accent1">
                    <a:lumMod val="75000"/>
                  </a:schemeClr>
                </a:solidFill>
              </a:rPr>
              <a:t>PROBLEM STATEMENT:</a:t>
            </a:r>
            <a:endParaRPr lang="en-IN" sz="3200" dirty="0">
              <a:solidFill>
                <a:schemeClr val="accent1">
                  <a:lumMod val="75000"/>
                </a:schemeClr>
              </a:solidFill>
            </a:endParaRPr>
          </a:p>
        </p:txBody>
      </p:sp>
      <p:sp>
        <p:nvSpPr>
          <p:cNvPr id="3" name="TextBox 2">
            <a:extLst>
              <a:ext uri="{FF2B5EF4-FFF2-40B4-BE49-F238E27FC236}">
                <a16:creationId xmlns:a16="http://schemas.microsoft.com/office/drawing/2014/main" id="{BAB1B3D0-E116-283B-5429-4432E0FF5D64}"/>
              </a:ext>
            </a:extLst>
          </p:cNvPr>
          <p:cNvSpPr txBox="1"/>
          <p:nvPr/>
        </p:nvSpPr>
        <p:spPr>
          <a:xfrm>
            <a:off x="528320" y="1026160"/>
            <a:ext cx="8798560"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t>In the case of traditional irrigation system water saving is not considered.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Since, the water is irrigated directly in the land, plants under go high stress from variation in soil moisture, therefore plant appearance is reduced. </a:t>
            </a:r>
          </a:p>
          <a:p>
            <a:pPr marL="285750" indent="-285750">
              <a:buFont typeface="Wingdings" panose="05000000000000000000" pitchFamily="2" charset="2"/>
              <a:buChar char="Ø"/>
            </a:pPr>
            <a:r>
              <a:rPr lang="en-US" dirty="0"/>
              <a:t>The absence of automatic controlling of the system result in improper water control system.</a:t>
            </a:r>
          </a:p>
          <a:p>
            <a:pPr marL="285750" indent="-285750">
              <a:buFont typeface="Wingdings" panose="05000000000000000000" pitchFamily="2" charset="2"/>
              <a:buChar char="Ø"/>
            </a:pPr>
            <a:r>
              <a:rPr lang="en-US" dirty="0"/>
              <a:t> The major reason for these limitations is the growth of population which is increasing at a faster rate. </a:t>
            </a:r>
          </a:p>
          <a:p>
            <a:pPr marL="285750" indent="-285750">
              <a:buFont typeface="Wingdings" panose="05000000000000000000" pitchFamily="2" charset="2"/>
              <a:buChar char="Ø"/>
            </a:pPr>
            <a:r>
              <a:rPr lang="en-US" dirty="0"/>
              <a:t>At present there is emerging global water crisis where managing scarcity of water has become a serious job. </a:t>
            </a:r>
          </a:p>
          <a:p>
            <a:pPr marL="285750" indent="-285750">
              <a:buFont typeface="Wingdings" panose="05000000000000000000" pitchFamily="2" charset="2"/>
              <a:buChar char="Ø"/>
            </a:pPr>
            <a:r>
              <a:rPr lang="en-US" dirty="0"/>
              <a:t>This growth can be seen in countries which have shortage of water resources and are economically poor. </a:t>
            </a:r>
          </a:p>
          <a:p>
            <a:pPr marL="285750" indent="-285750">
              <a:buFont typeface="Wingdings" panose="05000000000000000000" pitchFamily="2" charset="2"/>
              <a:buChar char="Ø"/>
            </a:pPr>
            <a:r>
              <a:rPr lang="en-US" dirty="0"/>
              <a:t>So this is the serious problem in agriculture area.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So we want to design an Smart Irrigation System which is based on PROTEUS software programming using </a:t>
            </a:r>
            <a:r>
              <a:rPr lang="en-US" dirty="0" err="1"/>
              <a:t>arduino</a:t>
            </a:r>
            <a:r>
              <a:rPr lang="en-US" dirty="0"/>
              <a:t> microcontroller that operate automatically by sensing the moisture content of the soil and turn ON/OFF the pump using relay without the intervention of farmer and hence save water.</a:t>
            </a:r>
            <a:endParaRPr lang="en-IN" dirty="0"/>
          </a:p>
        </p:txBody>
      </p:sp>
    </p:spTree>
    <p:extLst>
      <p:ext uri="{BB962C8B-B14F-4D97-AF65-F5344CB8AC3E}">
        <p14:creationId xmlns:p14="http://schemas.microsoft.com/office/powerpoint/2010/main" val="118100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B7DDCE-C9D3-405B-ADFD-DDE7F0B234FC}"/>
              </a:ext>
            </a:extLst>
          </p:cNvPr>
          <p:cNvSpPr txBox="1"/>
          <p:nvPr/>
        </p:nvSpPr>
        <p:spPr>
          <a:xfrm>
            <a:off x="767078" y="548640"/>
            <a:ext cx="6380480" cy="584775"/>
          </a:xfrm>
          <a:prstGeom prst="rect">
            <a:avLst/>
          </a:prstGeom>
          <a:noFill/>
        </p:spPr>
        <p:txBody>
          <a:bodyPr wrap="square" rtlCol="0">
            <a:spAutoFit/>
          </a:bodyPr>
          <a:lstStyle/>
          <a:p>
            <a:r>
              <a:rPr lang="en-IN" sz="3200" dirty="0">
                <a:solidFill>
                  <a:schemeClr val="accent1">
                    <a:lumMod val="75000"/>
                  </a:schemeClr>
                </a:solidFill>
              </a:rPr>
              <a:t>PROPOSED SOLUTION :</a:t>
            </a:r>
          </a:p>
        </p:txBody>
      </p:sp>
      <p:sp>
        <p:nvSpPr>
          <p:cNvPr id="3" name="TextBox 2">
            <a:extLst>
              <a:ext uri="{FF2B5EF4-FFF2-40B4-BE49-F238E27FC236}">
                <a16:creationId xmlns:a16="http://schemas.microsoft.com/office/drawing/2014/main" id="{BA80F82A-FF0A-2859-15B9-5BEE7EAA7CCD}"/>
              </a:ext>
            </a:extLst>
          </p:cNvPr>
          <p:cNvSpPr txBox="1"/>
          <p:nvPr/>
        </p:nvSpPr>
        <p:spPr>
          <a:xfrm flipH="1">
            <a:off x="502917" y="1320800"/>
            <a:ext cx="9301482"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model, Smart Irrigation System is based on </a:t>
            </a:r>
            <a:r>
              <a:rPr lang="en-US" dirty="0" err="1"/>
              <a:t>arduino</a:t>
            </a:r>
            <a:r>
              <a:rPr lang="en-US" dirty="0"/>
              <a:t> microcontroller..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This prototype monitors the amount of soil moisture content in soil.</a:t>
            </a:r>
          </a:p>
          <a:p>
            <a:pPr marL="285750" indent="-285750">
              <a:buFont typeface="Wingdings" panose="05000000000000000000" pitchFamily="2" charset="2"/>
              <a:buChar char="Ø"/>
            </a:pPr>
            <a:r>
              <a:rPr lang="en-US" dirty="0"/>
              <a:t> A predefined value of soil moisture is set and can be varied with crops. </a:t>
            </a:r>
          </a:p>
          <a:p>
            <a:pPr marL="285750" indent="-285750">
              <a:buFont typeface="Wingdings" panose="05000000000000000000" pitchFamily="2" charset="2"/>
              <a:buChar char="Ø"/>
            </a:pPr>
            <a:r>
              <a:rPr lang="en-US" dirty="0"/>
              <a:t>In case the soil moisture of the soil deviates from the specified range, the watering system is turned ON/OFF.</a:t>
            </a:r>
          </a:p>
          <a:p>
            <a:pPr marL="285750" indent="-285750">
              <a:buFont typeface="Wingdings" panose="05000000000000000000" pitchFamily="2" charset="2"/>
              <a:buChar char="Ø"/>
            </a:pPr>
            <a:r>
              <a:rPr lang="en-US" dirty="0"/>
              <a:t> In case of dry soil, it will activate the irrigation system, pumping water for watering the plants.</a:t>
            </a:r>
          </a:p>
          <a:p>
            <a:pPr marL="285750" indent="-285750">
              <a:buFont typeface="Wingdings" panose="05000000000000000000" pitchFamily="2" charset="2"/>
              <a:buChar char="Ø"/>
            </a:pPr>
            <a:r>
              <a:rPr lang="en-US" dirty="0"/>
              <a:t> This project is mainly based on PROTEUS based software C programming language. </a:t>
            </a:r>
          </a:p>
          <a:p>
            <a:pPr marL="285750" indent="-285750">
              <a:buFont typeface="Wingdings" panose="05000000000000000000" pitchFamily="2" charset="2"/>
              <a:buChar char="Ø"/>
            </a:pPr>
            <a:r>
              <a:rPr lang="en-US" dirty="0"/>
              <a:t>In simulation, pin2 and pin3 are used as a input pin for DC motor and switch respectively. </a:t>
            </a:r>
          </a:p>
          <a:p>
            <a:pPr marL="285750" indent="-285750">
              <a:buFont typeface="Wingdings" panose="05000000000000000000" pitchFamily="2" charset="2"/>
              <a:buChar char="Ø"/>
            </a:pPr>
            <a:r>
              <a:rPr lang="en-US" dirty="0"/>
              <a:t>This system can be implemented on a large scale for farming purposes, which can further prove to be more advantageous.</a:t>
            </a:r>
          </a:p>
          <a:p>
            <a:pPr marL="285750" indent="-285750">
              <a:buFont typeface="Wingdings" panose="05000000000000000000" pitchFamily="2" charset="2"/>
              <a:buChar char="Ø"/>
            </a:pPr>
            <a:r>
              <a:rPr lang="en-US" dirty="0"/>
              <a:t> Owing to prevailing conditions and water shortages, the optimum irrigation schedules should be determined especially in farms to conserve water. </a:t>
            </a:r>
            <a:endParaRPr lang="en-IN" dirty="0"/>
          </a:p>
        </p:txBody>
      </p:sp>
    </p:spTree>
    <p:extLst>
      <p:ext uri="{BB962C8B-B14F-4D97-AF65-F5344CB8AC3E}">
        <p14:creationId xmlns:p14="http://schemas.microsoft.com/office/powerpoint/2010/main" val="141639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79573-5D8B-1251-4850-935352414A37}"/>
              </a:ext>
            </a:extLst>
          </p:cNvPr>
          <p:cNvSpPr txBox="1"/>
          <p:nvPr/>
        </p:nvSpPr>
        <p:spPr>
          <a:xfrm>
            <a:off x="528320" y="548640"/>
            <a:ext cx="6593840" cy="584775"/>
          </a:xfrm>
          <a:prstGeom prst="rect">
            <a:avLst/>
          </a:prstGeom>
          <a:noFill/>
        </p:spPr>
        <p:txBody>
          <a:bodyPr wrap="square" rtlCol="0">
            <a:spAutoFit/>
          </a:bodyPr>
          <a:lstStyle/>
          <a:p>
            <a:r>
              <a:rPr lang="en-IN" sz="3200" dirty="0">
                <a:solidFill>
                  <a:schemeClr val="accent1">
                    <a:lumMod val="75000"/>
                  </a:schemeClr>
                </a:solidFill>
              </a:rPr>
              <a:t>METHODOLOGY :</a:t>
            </a:r>
          </a:p>
        </p:txBody>
      </p:sp>
      <p:sp>
        <p:nvSpPr>
          <p:cNvPr id="4" name="TextBox 3">
            <a:extLst>
              <a:ext uri="{FF2B5EF4-FFF2-40B4-BE49-F238E27FC236}">
                <a16:creationId xmlns:a16="http://schemas.microsoft.com/office/drawing/2014/main" id="{89B84E49-9D62-03B8-734A-286290EF192A}"/>
              </a:ext>
            </a:extLst>
          </p:cNvPr>
          <p:cNvSpPr txBox="1"/>
          <p:nvPr/>
        </p:nvSpPr>
        <p:spPr>
          <a:xfrm>
            <a:off x="655320" y="1889760"/>
            <a:ext cx="10073640" cy="3416320"/>
          </a:xfrm>
          <a:prstGeom prst="rect">
            <a:avLst/>
          </a:prstGeom>
          <a:noFill/>
        </p:spPr>
        <p:txBody>
          <a:bodyPr wrap="square" rtlCol="0">
            <a:spAutoFit/>
          </a:bodyPr>
          <a:lstStyle/>
          <a:p>
            <a:pPr marL="342900" indent="-342900">
              <a:buFont typeface="Wingdings" panose="05000000000000000000" pitchFamily="2" charset="2"/>
              <a:buChar char="Ø"/>
            </a:pPr>
            <a:r>
              <a:rPr lang="en-US" dirty="0"/>
              <a:t>Crop monitoring application consists of two sensor node image sensor and environment parameter collector.</a:t>
            </a:r>
          </a:p>
          <a:p>
            <a:pPr marL="342900" indent="-342900">
              <a:buFont typeface="Wingdings" panose="05000000000000000000" pitchFamily="2" charset="2"/>
              <a:buChar char="Ø"/>
            </a:pPr>
            <a:r>
              <a:rPr lang="en-US" dirty="0"/>
              <a:t> These two sensors collect the information about crops. </a:t>
            </a:r>
          </a:p>
          <a:p>
            <a:pPr marL="342900" indent="-342900">
              <a:buFont typeface="Wingdings" panose="05000000000000000000" pitchFamily="2" charset="2"/>
              <a:buChar char="Ø"/>
            </a:pPr>
            <a:r>
              <a:rPr lang="en-US" dirty="0"/>
              <a:t>Image sensor collect crop growth, height and second sensor node collect data about humidity, soil condition, </a:t>
            </a:r>
            <a:r>
              <a:rPr lang="en-US" dirty="0" err="1"/>
              <a:t>etc</a:t>
            </a:r>
            <a:r>
              <a:rPr lang="en-US" dirty="0"/>
              <a:t> and this information is collected at base station and then get transfer to internet (web application). </a:t>
            </a:r>
          </a:p>
          <a:p>
            <a:pPr marL="342900" indent="-342900">
              <a:buFont typeface="Wingdings" panose="05000000000000000000" pitchFamily="2" charset="2"/>
              <a:buChar char="Ø"/>
            </a:pPr>
            <a:r>
              <a:rPr lang="en-US" dirty="0"/>
              <a:t>Data analysis is get done at server side. </a:t>
            </a:r>
          </a:p>
          <a:p>
            <a:pPr marL="342900" indent="-342900">
              <a:buFont typeface="Wingdings" panose="05000000000000000000" pitchFamily="2" charset="2"/>
              <a:buChar char="Ø"/>
            </a:pPr>
            <a:r>
              <a:rPr lang="en-US" dirty="0"/>
              <a:t>Communication is duplex GPRS/CDMA type. </a:t>
            </a:r>
          </a:p>
          <a:p>
            <a:pPr marL="342900" indent="-342900">
              <a:buFont typeface="Wingdings" panose="05000000000000000000" pitchFamily="2" charset="2"/>
              <a:buChar char="Ø"/>
            </a:pPr>
            <a:r>
              <a:rPr lang="en-US" dirty="0"/>
              <a:t>RF transceiver is used for communication purpose between to nodes.</a:t>
            </a:r>
          </a:p>
          <a:p>
            <a:pPr marL="342900" indent="-342900">
              <a:buFont typeface="Wingdings" panose="05000000000000000000" pitchFamily="2" charset="2"/>
              <a:buChar char="Ø"/>
            </a:pPr>
            <a:r>
              <a:rPr lang="en-US" dirty="0"/>
              <a:t> This application was deployed in Beijing, Henan and Shandong Province for experimentation purpose and temperature, humidity and images of crop data are collected from these location. Application is for agriculture </a:t>
            </a:r>
            <a:r>
              <a:rPr lang="en-US" dirty="0" err="1"/>
              <a:t>informationization</a:t>
            </a:r>
            <a:r>
              <a:rPr lang="en-US" dirty="0"/>
              <a:t>. IOT make it possible.</a:t>
            </a:r>
            <a:endParaRPr lang="en-IN" dirty="0"/>
          </a:p>
        </p:txBody>
      </p:sp>
    </p:spTree>
    <p:extLst>
      <p:ext uri="{BB962C8B-B14F-4D97-AF65-F5344CB8AC3E}">
        <p14:creationId xmlns:p14="http://schemas.microsoft.com/office/powerpoint/2010/main" val="118908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38D71-29BD-2E78-AD61-D0F74E017B9C}"/>
              </a:ext>
            </a:extLst>
          </p:cNvPr>
          <p:cNvSpPr txBox="1"/>
          <p:nvPr/>
        </p:nvSpPr>
        <p:spPr>
          <a:xfrm>
            <a:off x="1056640" y="762000"/>
            <a:ext cx="7122160" cy="646331"/>
          </a:xfrm>
          <a:prstGeom prst="rect">
            <a:avLst/>
          </a:prstGeom>
          <a:noFill/>
        </p:spPr>
        <p:txBody>
          <a:bodyPr wrap="square" rtlCol="0">
            <a:spAutoFit/>
          </a:bodyPr>
          <a:lstStyle/>
          <a:p>
            <a:r>
              <a:rPr lang="en-IN" sz="3600" dirty="0">
                <a:solidFill>
                  <a:schemeClr val="accent1">
                    <a:lumMod val="75000"/>
                  </a:schemeClr>
                </a:solidFill>
              </a:rPr>
              <a:t>HARDWARE COMPONENTS :</a:t>
            </a:r>
          </a:p>
        </p:txBody>
      </p:sp>
      <p:sp>
        <p:nvSpPr>
          <p:cNvPr id="3" name="TextBox 2">
            <a:extLst>
              <a:ext uri="{FF2B5EF4-FFF2-40B4-BE49-F238E27FC236}">
                <a16:creationId xmlns:a16="http://schemas.microsoft.com/office/drawing/2014/main" id="{1AC7F3B7-97D8-CD44-54F0-450C1D851C7E}"/>
              </a:ext>
            </a:extLst>
          </p:cNvPr>
          <p:cNvSpPr txBox="1"/>
          <p:nvPr/>
        </p:nvSpPr>
        <p:spPr>
          <a:xfrm>
            <a:off x="1524000" y="2275840"/>
            <a:ext cx="5364480"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Node MCU</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Soil moisture sensor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PIR motion sensor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Relay module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Bread board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Jumper cables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12v Battery</a:t>
            </a:r>
            <a:endParaRPr lang="en-IN" dirty="0"/>
          </a:p>
        </p:txBody>
      </p:sp>
    </p:spTree>
    <p:extLst>
      <p:ext uri="{BB962C8B-B14F-4D97-AF65-F5344CB8AC3E}">
        <p14:creationId xmlns:p14="http://schemas.microsoft.com/office/powerpoint/2010/main" val="281237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3484B-21AF-2447-8135-CD4AD0C35428}"/>
              </a:ext>
            </a:extLst>
          </p:cNvPr>
          <p:cNvSpPr txBox="1"/>
          <p:nvPr/>
        </p:nvSpPr>
        <p:spPr>
          <a:xfrm>
            <a:off x="477520" y="611554"/>
            <a:ext cx="7122160" cy="646331"/>
          </a:xfrm>
          <a:prstGeom prst="rect">
            <a:avLst/>
          </a:prstGeom>
          <a:noFill/>
        </p:spPr>
        <p:txBody>
          <a:bodyPr wrap="square" rtlCol="0">
            <a:spAutoFit/>
          </a:bodyPr>
          <a:lstStyle/>
          <a:p>
            <a:r>
              <a:rPr lang="en-IN" sz="3600" dirty="0">
                <a:solidFill>
                  <a:schemeClr val="accent1">
                    <a:lumMod val="75000"/>
                  </a:schemeClr>
                </a:solidFill>
              </a:rPr>
              <a:t>CIRCUIT DIAGRAM :</a:t>
            </a:r>
          </a:p>
        </p:txBody>
      </p:sp>
      <p:pic>
        <p:nvPicPr>
          <p:cNvPr id="4" name="Picture 3">
            <a:extLst>
              <a:ext uri="{FF2B5EF4-FFF2-40B4-BE49-F238E27FC236}">
                <a16:creationId xmlns:a16="http://schemas.microsoft.com/office/drawing/2014/main" id="{8B126049-BBA4-DDB7-7445-526D027D0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18" y="2021840"/>
            <a:ext cx="8610987" cy="3761452"/>
          </a:xfrm>
          <a:prstGeom prst="rect">
            <a:avLst/>
          </a:prstGeom>
        </p:spPr>
      </p:pic>
    </p:spTree>
    <p:extLst>
      <p:ext uri="{BB962C8B-B14F-4D97-AF65-F5344CB8AC3E}">
        <p14:creationId xmlns:p14="http://schemas.microsoft.com/office/powerpoint/2010/main" val="399250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F84EC-5FC7-7238-BA1F-B211395AC8B7}"/>
              </a:ext>
            </a:extLst>
          </p:cNvPr>
          <p:cNvSpPr txBox="1"/>
          <p:nvPr/>
        </p:nvSpPr>
        <p:spPr>
          <a:xfrm>
            <a:off x="386080" y="0"/>
            <a:ext cx="5455920" cy="1569660"/>
          </a:xfrm>
          <a:prstGeom prst="rect">
            <a:avLst/>
          </a:prstGeom>
          <a:noFill/>
        </p:spPr>
        <p:txBody>
          <a:bodyPr wrap="square" rtlCol="0">
            <a:spAutoFit/>
          </a:bodyPr>
          <a:lstStyle/>
          <a:p>
            <a:endParaRPr lang="en-IN" sz="3200" dirty="0">
              <a:solidFill>
                <a:schemeClr val="accent2">
                  <a:lumMod val="75000"/>
                </a:schemeClr>
              </a:solidFill>
            </a:endParaRPr>
          </a:p>
          <a:p>
            <a:r>
              <a:rPr lang="en-IN" sz="3200" dirty="0">
                <a:solidFill>
                  <a:schemeClr val="accent2">
                    <a:lumMod val="75000"/>
                  </a:schemeClr>
                </a:solidFill>
              </a:rPr>
              <a:t>CODING :</a:t>
            </a:r>
          </a:p>
          <a:p>
            <a:endParaRPr lang="en-IN" sz="3200" dirty="0">
              <a:solidFill>
                <a:schemeClr val="accent2">
                  <a:lumMod val="75000"/>
                </a:schemeClr>
              </a:solidFill>
            </a:endParaRPr>
          </a:p>
        </p:txBody>
      </p:sp>
      <p:sp>
        <p:nvSpPr>
          <p:cNvPr id="7" name="TextBox 6">
            <a:extLst>
              <a:ext uri="{FF2B5EF4-FFF2-40B4-BE49-F238E27FC236}">
                <a16:creationId xmlns:a16="http://schemas.microsoft.com/office/drawing/2014/main" id="{500E14C2-D73B-1E3B-828B-4898FBFA3A0C}"/>
              </a:ext>
            </a:extLst>
          </p:cNvPr>
          <p:cNvSpPr txBox="1"/>
          <p:nvPr/>
        </p:nvSpPr>
        <p:spPr>
          <a:xfrm>
            <a:off x="736600" y="2457090"/>
            <a:ext cx="10210800" cy="369332"/>
          </a:xfrm>
          <a:prstGeom prst="rect">
            <a:avLst/>
          </a:prstGeom>
          <a:noFill/>
        </p:spPr>
        <p:txBody>
          <a:bodyPr wrap="square" rtlCol="0">
            <a:spAutoFit/>
          </a:bodyPr>
          <a:lstStyle/>
          <a:p>
            <a:r>
              <a:rPr lang="en-IN" dirty="0"/>
              <a:t>https://github.com/Pradeepkumar0246/SMART-IRRIGATION-SYSTEM.git</a:t>
            </a:r>
          </a:p>
        </p:txBody>
      </p:sp>
    </p:spTree>
    <p:extLst>
      <p:ext uri="{BB962C8B-B14F-4D97-AF65-F5344CB8AC3E}">
        <p14:creationId xmlns:p14="http://schemas.microsoft.com/office/powerpoint/2010/main" val="22138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2CB9D-D39F-BF87-2C66-986F6C9E35C3}"/>
              </a:ext>
            </a:extLst>
          </p:cNvPr>
          <p:cNvSpPr txBox="1"/>
          <p:nvPr/>
        </p:nvSpPr>
        <p:spPr>
          <a:xfrm>
            <a:off x="467360" y="599440"/>
            <a:ext cx="4348480" cy="584775"/>
          </a:xfrm>
          <a:prstGeom prst="rect">
            <a:avLst/>
          </a:prstGeom>
          <a:noFill/>
        </p:spPr>
        <p:txBody>
          <a:bodyPr wrap="square" rtlCol="0">
            <a:spAutoFit/>
          </a:bodyPr>
          <a:lstStyle/>
          <a:p>
            <a:r>
              <a:rPr lang="en-US" sz="3200" dirty="0">
                <a:solidFill>
                  <a:schemeClr val="accent1">
                    <a:lumMod val="75000"/>
                  </a:schemeClr>
                </a:solidFill>
              </a:rPr>
              <a:t>C</a:t>
            </a:r>
            <a:r>
              <a:rPr lang="en-IN" sz="3200" dirty="0">
                <a:solidFill>
                  <a:schemeClr val="accent1">
                    <a:lumMod val="75000"/>
                  </a:schemeClr>
                </a:solidFill>
              </a:rPr>
              <a:t>ONCLUSION :</a:t>
            </a:r>
          </a:p>
        </p:txBody>
      </p:sp>
      <p:sp>
        <p:nvSpPr>
          <p:cNvPr id="3" name="TextBox 2">
            <a:extLst>
              <a:ext uri="{FF2B5EF4-FFF2-40B4-BE49-F238E27FC236}">
                <a16:creationId xmlns:a16="http://schemas.microsoft.com/office/drawing/2014/main" id="{3B793517-02EE-0BF9-D1DA-159659E779DB}"/>
              </a:ext>
            </a:extLst>
          </p:cNvPr>
          <p:cNvSpPr txBox="1"/>
          <p:nvPr/>
        </p:nvSpPr>
        <p:spPr>
          <a:xfrm>
            <a:off x="467360" y="1564640"/>
            <a:ext cx="9184640"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The Project ‘Smart Irrigation System’ is used for the optimization use of water in agricultural field without the intervention of farmer by using soil moisture Sensor that senses the moisture content of the Soil using Microcontroller that turn ON/OFF the pump automatically according t the need of water for irrigation and hence helpful in saving water.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This system is quite affordable and feasible.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This system of irrigation is also helpful in the region where there is scarcity of water and improves their sustainability.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And can also be adjusted according to the need of varieties of crop to be irrigated.</a:t>
            </a:r>
            <a:endParaRPr lang="en-IN" dirty="0"/>
          </a:p>
        </p:txBody>
      </p:sp>
    </p:spTree>
    <p:extLst>
      <p:ext uri="{BB962C8B-B14F-4D97-AF65-F5344CB8AC3E}">
        <p14:creationId xmlns:p14="http://schemas.microsoft.com/office/powerpoint/2010/main" val="517494540"/>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169</TotalTime>
  <Words>625</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Gokul kumar</dc:creator>
  <cp:lastModifiedBy>Pradeep kumar</cp:lastModifiedBy>
  <cp:revision>4</cp:revision>
  <dcterms:created xsi:type="dcterms:W3CDTF">2023-03-16T04:45:18Z</dcterms:created>
  <dcterms:modified xsi:type="dcterms:W3CDTF">2024-12-26T07:58:02Z</dcterms:modified>
</cp:coreProperties>
</file>