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354012"/>
            <a:ext cx="5728652" cy="11397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482" y="273113"/>
            <a:ext cx="9471025" cy="122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7534" y="1547812"/>
            <a:ext cx="9007475" cy="1673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 descr="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dirty="0" sz="3200" spc="-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dirty="0" sz="3200" spc="-7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dirty="0" sz="3200" spc="-9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dirty="0" sz="3200" spc="-6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580261" y="2946082"/>
            <a:ext cx="2207895" cy="1860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dirty="0" sz="2400">
                <a:latin typeface="Carlito"/>
                <a:cs typeface="Carlito"/>
              </a:rPr>
              <a:t>STUDENT</a:t>
            </a:r>
            <a:r>
              <a:rPr dirty="0" sz="2400" spc="-120">
                <a:latin typeface="Carlito"/>
                <a:cs typeface="Carlito"/>
              </a:rPr>
              <a:t> </a:t>
            </a:r>
            <a:r>
              <a:rPr dirty="0" sz="2400" spc="-20">
                <a:latin typeface="Carlito"/>
                <a:cs typeface="Carlito"/>
              </a:rPr>
              <a:t>NAME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ts val="2865"/>
              </a:lnSpc>
            </a:pPr>
            <a:r>
              <a:rPr dirty="0" sz="2400" spc="-10">
                <a:latin typeface="Carlito"/>
                <a:cs typeface="Carlito"/>
              </a:rPr>
              <a:t>REGISTER</a:t>
            </a:r>
            <a:r>
              <a:rPr dirty="0" sz="2400" spc="-70">
                <a:latin typeface="Carlito"/>
                <a:cs typeface="Carlito"/>
              </a:rPr>
              <a:t> </a:t>
            </a:r>
            <a:r>
              <a:rPr dirty="0" sz="2400" spc="-25">
                <a:latin typeface="Carlito"/>
                <a:cs typeface="Carlito"/>
              </a:rPr>
              <a:t>NO</a:t>
            </a:r>
            <a:endParaRPr sz="2400">
              <a:latin typeface="Carlito"/>
              <a:cs typeface="Carlito"/>
            </a:endParaRPr>
          </a:p>
          <a:p>
            <a:pPr marL="12700" marR="5080" indent="1393190">
              <a:lnSpc>
                <a:spcPct val="100400"/>
              </a:lnSpc>
              <a:spcBef>
                <a:spcPts val="40"/>
              </a:spcBef>
            </a:pPr>
            <a:r>
              <a:rPr dirty="0" sz="2400">
                <a:latin typeface="Carlito"/>
                <a:cs typeface="Carlito"/>
              </a:rPr>
              <a:t>NM</a:t>
            </a:r>
            <a:r>
              <a:rPr dirty="0" sz="2400" spc="-20">
                <a:latin typeface="Carlito"/>
                <a:cs typeface="Carlito"/>
              </a:rPr>
              <a:t> </a:t>
            </a:r>
            <a:r>
              <a:rPr dirty="0" sz="2400" spc="-25">
                <a:latin typeface="Carlito"/>
                <a:cs typeface="Carlito"/>
              </a:rPr>
              <a:t>ID </a:t>
            </a:r>
            <a:r>
              <a:rPr dirty="0" sz="2400" spc="-10">
                <a:latin typeface="Carlito"/>
                <a:cs typeface="Carlito"/>
              </a:rPr>
              <a:t>DEPARTMENT COLLEGE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  <p:sp>
        <p:nvSpPr>
          <p:cNvPr id="10" name="object 10" descr=""/>
          <p:cNvSpPr txBox="1"/>
          <p:nvPr/>
        </p:nvSpPr>
        <p:spPr>
          <a:xfrm>
            <a:off x="4325620" y="2946082"/>
            <a:ext cx="254508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rlito"/>
                <a:cs typeface="Carlito"/>
              </a:rPr>
              <a:t>:</a:t>
            </a:r>
            <a:r>
              <a:rPr dirty="0" sz="2400" spc="-5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PRADEEP</a:t>
            </a:r>
            <a:r>
              <a:rPr dirty="0" sz="2400" spc="-5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KUMAR</a:t>
            </a:r>
            <a:r>
              <a:rPr dirty="0" sz="2400" spc="-40">
                <a:latin typeface="Carlito"/>
                <a:cs typeface="Carlito"/>
              </a:rPr>
              <a:t> </a:t>
            </a:r>
            <a:r>
              <a:rPr dirty="0" sz="2400" spc="-50">
                <a:latin typeface="Carlito"/>
                <a:cs typeface="Carlito"/>
              </a:rPr>
              <a:t>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325620" y="3307969"/>
            <a:ext cx="3921125" cy="7645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7815" algn="l"/>
              </a:tabLst>
            </a:pPr>
            <a:r>
              <a:rPr dirty="0" sz="2400" spc="-50">
                <a:latin typeface="Carlito"/>
                <a:cs typeface="Carlito"/>
              </a:rPr>
              <a:t>: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-10">
                <a:latin typeface="Carlito"/>
                <a:cs typeface="Carlito"/>
              </a:rPr>
              <a:t>312213168</a:t>
            </a:r>
            <a:endParaRPr sz="24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50"/>
              </a:spcBef>
            </a:pPr>
            <a:r>
              <a:rPr dirty="0" sz="2400">
                <a:latin typeface="Carlito"/>
                <a:cs typeface="Carlito"/>
              </a:rPr>
              <a:t>:</a:t>
            </a:r>
            <a:r>
              <a:rPr dirty="0" sz="2400" spc="1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asunm1455251122235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325620" y="4042410"/>
            <a:ext cx="5010785" cy="11271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296285" algn="l"/>
              </a:tabLst>
            </a:pPr>
            <a:r>
              <a:rPr dirty="0" sz="2400">
                <a:latin typeface="Carlito"/>
                <a:cs typeface="Carlito"/>
              </a:rPr>
              <a:t>:</a:t>
            </a:r>
            <a:r>
              <a:rPr dirty="0" sz="2400" spc="-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B</a:t>
            </a:r>
            <a:r>
              <a:rPr dirty="0" sz="2400" spc="-6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COM</a:t>
            </a:r>
            <a:r>
              <a:rPr dirty="0" sz="2400" spc="1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(ACCOUNTATING</a:t>
            </a:r>
            <a:r>
              <a:rPr dirty="0" sz="2400">
                <a:latin typeface="Carlito"/>
                <a:cs typeface="Carlito"/>
              </a:rPr>
              <a:t>	&amp;</a:t>
            </a:r>
            <a:r>
              <a:rPr dirty="0" sz="2400" spc="-4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FIANANCE</a:t>
            </a:r>
            <a:r>
              <a:rPr dirty="0" sz="2400" spc="-90">
                <a:latin typeface="Carlito"/>
                <a:cs typeface="Carlito"/>
              </a:rPr>
              <a:t> </a:t>
            </a:r>
            <a:r>
              <a:rPr dirty="0" sz="2400" spc="-50">
                <a:latin typeface="Carlito"/>
                <a:cs typeface="Carlito"/>
              </a:rPr>
              <a:t>)</a:t>
            </a:r>
            <a:endParaRPr sz="2400">
              <a:latin typeface="Carlito"/>
              <a:cs typeface="Carlito"/>
            </a:endParaRPr>
          </a:p>
          <a:p>
            <a:pPr marL="217170" marR="176530" indent="-205104">
              <a:lnSpc>
                <a:spcPts val="2860"/>
              </a:lnSpc>
              <a:spcBef>
                <a:spcPts val="160"/>
              </a:spcBef>
            </a:pPr>
            <a:r>
              <a:rPr dirty="0" sz="2400">
                <a:latin typeface="Carlito"/>
                <a:cs typeface="Carlito"/>
              </a:rPr>
              <a:t>:</a:t>
            </a:r>
            <a:r>
              <a:rPr dirty="0" sz="2400" spc="-35">
                <a:latin typeface="Carlito"/>
                <a:cs typeface="Carlito"/>
              </a:rPr>
              <a:t> </a:t>
            </a:r>
            <a:r>
              <a:rPr dirty="0" sz="2400" spc="-25">
                <a:latin typeface="Carlito"/>
                <a:cs typeface="Carlito"/>
              </a:rPr>
              <a:t>TAGORE</a:t>
            </a:r>
            <a:r>
              <a:rPr dirty="0" sz="2400" spc="-4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OF</a:t>
            </a:r>
            <a:r>
              <a:rPr dirty="0" sz="2400" spc="-4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COLLEGE</a:t>
            </a:r>
            <a:r>
              <a:rPr dirty="0" sz="2400" spc="-4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ARTS</a:t>
            </a:r>
            <a:r>
              <a:rPr dirty="0" sz="2400" spc="-4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&amp;</a:t>
            </a:r>
            <a:r>
              <a:rPr dirty="0" sz="2400" spc="-5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SCIENCE </a:t>
            </a:r>
            <a:r>
              <a:rPr dirty="0" sz="2400">
                <a:latin typeface="Carlito"/>
                <a:cs typeface="Carlito"/>
              </a:rPr>
              <a:t>CHROMPET</a:t>
            </a:r>
            <a:r>
              <a:rPr dirty="0" sz="2400" spc="-4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,CHENNAI</a:t>
            </a:r>
            <a:r>
              <a:rPr dirty="0" sz="2400" spc="-3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-</a:t>
            </a:r>
            <a:r>
              <a:rPr dirty="0" sz="2400" spc="-45">
                <a:latin typeface="Carlito"/>
                <a:cs typeface="Carlito"/>
              </a:rPr>
              <a:t> </a:t>
            </a:r>
            <a:r>
              <a:rPr dirty="0" sz="2400" spc="-35">
                <a:latin typeface="Carlito"/>
                <a:cs typeface="Carlito"/>
              </a:rPr>
              <a:t>44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298825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MODELLING</a:t>
            </a:r>
          </a:p>
        </p:txBody>
      </p:sp>
      <p:sp>
        <p:nvSpPr>
          <p:cNvPr id="5" name="object 5" descr="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873442" y="1410906"/>
            <a:ext cx="8409305" cy="3324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0">
                <a:latin typeface="Carlito"/>
                <a:cs typeface="Carlito"/>
              </a:rPr>
              <a:t>DATA</a:t>
            </a:r>
            <a:r>
              <a:rPr dirty="0" sz="1800" spc="-2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COLLECTION</a:t>
            </a:r>
            <a:endParaRPr sz="1800">
              <a:latin typeface="Carlito"/>
              <a:cs typeface="Carlito"/>
            </a:endParaRPr>
          </a:p>
          <a:p>
            <a:pPr marL="12700" marR="5440680" indent="285750">
              <a:lnSpc>
                <a:spcPct val="100800"/>
              </a:lnSpc>
              <a:buFont typeface="Arial"/>
              <a:buChar char="•"/>
              <a:tabLst>
                <a:tab pos="298450" algn="l"/>
              </a:tabLst>
            </a:pPr>
            <a:r>
              <a:rPr dirty="0" sz="1800">
                <a:latin typeface="Carlito"/>
                <a:cs typeface="Carlito"/>
              </a:rPr>
              <a:t>SOURCE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NAAN</a:t>
            </a:r>
            <a:r>
              <a:rPr dirty="0" sz="1800" spc="-30">
                <a:latin typeface="Carlito"/>
                <a:cs typeface="Carlito"/>
              </a:rPr>
              <a:t> </a:t>
            </a:r>
            <a:r>
              <a:rPr dirty="0" sz="1800" spc="-25">
                <a:latin typeface="Carlito"/>
                <a:cs typeface="Carlito"/>
              </a:rPr>
              <a:t>MULDHAVAN </a:t>
            </a:r>
            <a:r>
              <a:rPr dirty="0" sz="1800" spc="-20">
                <a:latin typeface="Carlito"/>
                <a:cs typeface="Carlito"/>
              </a:rPr>
              <a:t>FEATURE</a:t>
            </a:r>
            <a:r>
              <a:rPr dirty="0" sz="1800" spc="-3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COLLECTION</a:t>
            </a:r>
            <a:endParaRPr sz="1800">
              <a:latin typeface="Carlito"/>
              <a:cs typeface="Carlito"/>
            </a:endParaRPr>
          </a:p>
          <a:p>
            <a:pPr marL="12700" marR="5080" indent="285750">
              <a:lnSpc>
                <a:spcPct val="100800"/>
              </a:lnSpc>
              <a:spcBef>
                <a:spcPts val="5"/>
              </a:spcBef>
              <a:buFont typeface="Arial"/>
              <a:buChar char="•"/>
              <a:tabLst>
                <a:tab pos="298450" algn="l"/>
              </a:tabLst>
            </a:pPr>
            <a:r>
              <a:rPr dirty="0" sz="1800">
                <a:latin typeface="Carlito"/>
                <a:cs typeface="Carlito"/>
              </a:rPr>
              <a:t>NAME</a:t>
            </a:r>
            <a:r>
              <a:rPr dirty="0" sz="1800" spc="-4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,PERFORMANCE</a:t>
            </a:r>
            <a:r>
              <a:rPr dirty="0" sz="1800" spc="-4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LEVEL</a:t>
            </a:r>
            <a:r>
              <a:rPr dirty="0" sz="1800" spc="-65">
                <a:latin typeface="Carlito"/>
                <a:cs typeface="Carlito"/>
              </a:rPr>
              <a:t> </a:t>
            </a:r>
            <a:r>
              <a:rPr dirty="0" sz="1800" spc="-20">
                <a:latin typeface="Carlito"/>
                <a:cs typeface="Carlito"/>
              </a:rPr>
              <a:t>,SALRY,JOB</a:t>
            </a:r>
            <a:r>
              <a:rPr dirty="0" sz="1800" spc="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FUNCTION</a:t>
            </a:r>
            <a:r>
              <a:rPr dirty="0" sz="1800" spc="-25">
                <a:latin typeface="Carlito"/>
                <a:cs typeface="Carlito"/>
              </a:rPr>
              <a:t> </a:t>
            </a:r>
            <a:r>
              <a:rPr dirty="0" sz="1800" spc="-20">
                <a:latin typeface="Carlito"/>
                <a:cs typeface="Carlito"/>
              </a:rPr>
              <a:t>,DEPARTMENT</a:t>
            </a:r>
            <a:r>
              <a:rPr dirty="0" sz="1800" spc="-4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,ACTIVE</a:t>
            </a:r>
            <a:r>
              <a:rPr dirty="0" sz="1800" spc="25">
                <a:latin typeface="Carlito"/>
                <a:cs typeface="Carlito"/>
              </a:rPr>
              <a:t> </a:t>
            </a:r>
            <a:r>
              <a:rPr dirty="0" sz="1800" spc="-55">
                <a:latin typeface="Carlito"/>
                <a:cs typeface="Carlito"/>
              </a:rPr>
              <a:t>STATUS</a:t>
            </a:r>
            <a:r>
              <a:rPr dirty="0" sz="1800" spc="5">
                <a:latin typeface="Carlito"/>
                <a:cs typeface="Carlito"/>
              </a:rPr>
              <a:t> </a:t>
            </a:r>
            <a:r>
              <a:rPr dirty="0" sz="1800" spc="-25">
                <a:latin typeface="Carlito"/>
                <a:cs typeface="Carlito"/>
              </a:rPr>
              <a:t>ETC </a:t>
            </a:r>
            <a:r>
              <a:rPr dirty="0" sz="1800" spc="-70">
                <a:latin typeface="Carlito"/>
                <a:cs typeface="Carlito"/>
              </a:rPr>
              <a:t>DATA</a:t>
            </a:r>
            <a:r>
              <a:rPr dirty="0" sz="1800" spc="-2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CLEANING</a:t>
            </a:r>
            <a:endParaRPr sz="1800">
              <a:latin typeface="Carlito"/>
              <a:cs typeface="Carlito"/>
            </a:endParaRPr>
          </a:p>
          <a:p>
            <a:pPr marL="298450" indent="-285750">
              <a:lnSpc>
                <a:spcPts val="2105"/>
              </a:lnSpc>
              <a:buFont typeface="Arial"/>
              <a:buChar char="•"/>
              <a:tabLst>
                <a:tab pos="298450" algn="l"/>
              </a:tabLst>
            </a:pPr>
            <a:r>
              <a:rPr dirty="0" sz="1800">
                <a:latin typeface="Carlito"/>
                <a:cs typeface="Carlito"/>
              </a:rPr>
              <a:t>REMOVE</a:t>
            </a:r>
            <a:r>
              <a:rPr dirty="0" sz="1800" spc="-3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MISSING</a:t>
            </a:r>
            <a:r>
              <a:rPr dirty="0" sz="1800" spc="-10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VALUES</a:t>
            </a:r>
            <a:endParaRPr sz="1800">
              <a:latin typeface="Carlito"/>
              <a:cs typeface="Carlito"/>
            </a:endParaRPr>
          </a:p>
          <a:p>
            <a:pPr marL="12700" marR="2279015" indent="285750">
              <a:lnSpc>
                <a:spcPct val="100800"/>
              </a:lnSpc>
              <a:buFont typeface="Arial"/>
              <a:buChar char="•"/>
              <a:tabLst>
                <a:tab pos="298450" algn="l"/>
              </a:tabLst>
            </a:pPr>
            <a:r>
              <a:rPr dirty="0" sz="1800">
                <a:latin typeface="Carlito"/>
                <a:cs typeface="Carlito"/>
              </a:rPr>
              <a:t>CONVERT</a:t>
            </a:r>
            <a:r>
              <a:rPr dirty="0" sz="1800" spc="-105">
                <a:latin typeface="Carlito"/>
                <a:cs typeface="Carlito"/>
              </a:rPr>
              <a:t> </a:t>
            </a:r>
            <a:r>
              <a:rPr dirty="0" sz="1800" spc="-20">
                <a:latin typeface="Carlito"/>
                <a:cs typeface="Carlito"/>
              </a:rPr>
              <a:t>CATEGORICALS</a:t>
            </a:r>
            <a:r>
              <a:rPr dirty="0" sz="1800" spc="-8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VARIABLE</a:t>
            </a:r>
            <a:r>
              <a:rPr dirty="0" sz="1800" spc="-9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INTO</a:t>
            </a:r>
            <a:r>
              <a:rPr dirty="0" sz="1800" spc="-4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NUMERCIAL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FORMAT PERFOMANCE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LEVEL</a:t>
            </a:r>
            <a:r>
              <a:rPr dirty="0" sz="1800" spc="-6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SEGEMENTED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ON</a:t>
            </a:r>
            <a:r>
              <a:rPr dirty="0" sz="1800" spc="-2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THE</a:t>
            </a:r>
            <a:r>
              <a:rPr dirty="0" sz="1800" spc="3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BASIS</a:t>
            </a:r>
            <a:r>
              <a:rPr dirty="0" sz="1800" spc="5">
                <a:latin typeface="Carlito"/>
                <a:cs typeface="Carlito"/>
              </a:rPr>
              <a:t> </a:t>
            </a:r>
            <a:r>
              <a:rPr dirty="0" sz="1800" spc="-25">
                <a:latin typeface="Carlito"/>
                <a:cs typeface="Carlito"/>
              </a:rPr>
              <a:t>OF</a:t>
            </a:r>
            <a:endParaRPr sz="180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298450" algn="l"/>
              </a:tabLst>
            </a:pPr>
            <a:r>
              <a:rPr dirty="0" sz="1800">
                <a:latin typeface="Carlito"/>
                <a:cs typeface="Carlito"/>
              </a:rPr>
              <a:t>VERY</a:t>
            </a:r>
            <a:r>
              <a:rPr dirty="0" sz="1800" spc="-70">
                <a:latin typeface="Carlito"/>
                <a:cs typeface="Carlito"/>
              </a:rPr>
              <a:t> </a:t>
            </a:r>
            <a:r>
              <a:rPr dirty="0" sz="1800" spc="-20">
                <a:latin typeface="Carlito"/>
                <a:cs typeface="Carlito"/>
              </a:rPr>
              <a:t>HIGH</a:t>
            </a:r>
            <a:endParaRPr sz="1800">
              <a:latin typeface="Carlito"/>
              <a:cs typeface="Carlito"/>
            </a:endParaRPr>
          </a:p>
          <a:p>
            <a:pPr marL="298450" indent="-285750">
              <a:lnSpc>
                <a:spcPts val="2130"/>
              </a:lnSpc>
              <a:spcBef>
                <a:spcPts val="15"/>
              </a:spcBef>
              <a:buFont typeface="Arial"/>
              <a:buChar char="•"/>
              <a:tabLst>
                <a:tab pos="298450" algn="l"/>
              </a:tabLst>
            </a:pPr>
            <a:r>
              <a:rPr dirty="0" sz="1800" spc="-20">
                <a:latin typeface="Carlito"/>
                <a:cs typeface="Carlito"/>
              </a:rPr>
              <a:t>HIGH</a:t>
            </a:r>
            <a:endParaRPr sz="1800">
              <a:latin typeface="Carlito"/>
              <a:cs typeface="Carlito"/>
            </a:endParaRPr>
          </a:p>
          <a:p>
            <a:pPr marL="298450" indent="-285750">
              <a:lnSpc>
                <a:spcPts val="2130"/>
              </a:lnSpc>
              <a:buFont typeface="Arial"/>
              <a:buChar char="•"/>
              <a:tabLst>
                <a:tab pos="298450" algn="l"/>
              </a:tabLst>
            </a:pPr>
            <a:r>
              <a:rPr dirty="0" sz="1800" spc="-10">
                <a:latin typeface="Carlito"/>
                <a:cs typeface="Carlito"/>
              </a:rPr>
              <a:t>MEDIUM</a:t>
            </a:r>
            <a:endParaRPr sz="180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298450" algn="l"/>
              </a:tabLst>
            </a:pPr>
            <a:r>
              <a:rPr dirty="0" sz="1800" spc="-25">
                <a:latin typeface="Carlito"/>
                <a:cs typeface="Carlito"/>
              </a:rPr>
              <a:t>LOW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4234" rIns="0" bIns="0" rtlCol="0" vert="horz">
            <a:spAutoFit/>
          </a:bodyPr>
          <a:lstStyle/>
          <a:p>
            <a:pPr marL="197485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MODELLING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4769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SUMMARY</a:t>
            </a:r>
          </a:p>
          <a:p>
            <a:pPr marL="12700" marR="5080">
              <a:lnSpc>
                <a:spcPct val="100000"/>
              </a:lnSpc>
              <a:spcBef>
                <a:spcPts val="20"/>
              </a:spcBef>
            </a:pPr>
            <a:r>
              <a:rPr dirty="0"/>
              <a:t>THIS</a:t>
            </a:r>
            <a:r>
              <a:rPr dirty="0" spc="-70"/>
              <a:t> </a:t>
            </a:r>
            <a:r>
              <a:rPr dirty="0"/>
              <a:t>ANALYSIS</a:t>
            </a:r>
            <a:r>
              <a:rPr dirty="0" spc="5"/>
              <a:t> </a:t>
            </a:r>
            <a:r>
              <a:rPr dirty="0"/>
              <a:t>USED</a:t>
            </a:r>
            <a:r>
              <a:rPr dirty="0" spc="-45"/>
              <a:t> </a:t>
            </a:r>
            <a:r>
              <a:rPr dirty="0"/>
              <a:t>EXCEL</a:t>
            </a:r>
            <a:r>
              <a:rPr dirty="0" spc="-65"/>
              <a:t> </a:t>
            </a:r>
            <a:r>
              <a:rPr dirty="0"/>
              <a:t>TO</a:t>
            </a:r>
            <a:r>
              <a:rPr dirty="0" spc="-60"/>
              <a:t> </a:t>
            </a:r>
            <a:r>
              <a:rPr dirty="0"/>
              <a:t>ANALYSE</a:t>
            </a:r>
            <a:r>
              <a:rPr dirty="0" spc="25"/>
              <a:t> </a:t>
            </a:r>
            <a:r>
              <a:rPr dirty="0"/>
              <a:t>EMPLOYEE</a:t>
            </a:r>
            <a:r>
              <a:rPr dirty="0" spc="20"/>
              <a:t> </a:t>
            </a:r>
            <a:r>
              <a:rPr dirty="0" spc="-10"/>
              <a:t>PERFORMANCE</a:t>
            </a:r>
            <a:r>
              <a:rPr dirty="0" spc="-40"/>
              <a:t> </a:t>
            </a:r>
            <a:r>
              <a:rPr dirty="0"/>
              <a:t>DATA</a:t>
            </a:r>
            <a:r>
              <a:rPr dirty="0" spc="-55"/>
              <a:t> </a:t>
            </a:r>
            <a:r>
              <a:rPr dirty="0"/>
              <a:t>COLLECTED</a:t>
            </a:r>
            <a:r>
              <a:rPr dirty="0" spc="-50"/>
              <a:t> </a:t>
            </a:r>
            <a:r>
              <a:rPr dirty="0" spc="-20"/>
              <a:t>FROM</a:t>
            </a:r>
            <a:r>
              <a:rPr dirty="0" spc="500"/>
              <a:t>  </a:t>
            </a:r>
            <a:r>
              <a:rPr dirty="0"/>
              <a:t>THE</a:t>
            </a:r>
            <a:r>
              <a:rPr dirty="0" spc="-45"/>
              <a:t> </a:t>
            </a:r>
            <a:r>
              <a:rPr dirty="0"/>
              <a:t>MUDHALVAN</a:t>
            </a:r>
            <a:r>
              <a:rPr dirty="0" spc="-25"/>
              <a:t> </a:t>
            </a:r>
            <a:r>
              <a:rPr dirty="0"/>
              <a:t>PORTAL</a:t>
            </a:r>
            <a:r>
              <a:rPr dirty="0" spc="-65"/>
              <a:t> </a:t>
            </a:r>
            <a:r>
              <a:rPr dirty="0"/>
              <a:t>.</a:t>
            </a:r>
            <a:r>
              <a:rPr dirty="0" spc="5"/>
              <a:t> </a:t>
            </a:r>
            <a:r>
              <a:rPr dirty="0"/>
              <a:t>KEY</a:t>
            </a:r>
            <a:r>
              <a:rPr dirty="0" spc="-45"/>
              <a:t> </a:t>
            </a:r>
            <a:r>
              <a:rPr dirty="0"/>
              <a:t>FEATURE</a:t>
            </a:r>
            <a:r>
              <a:rPr dirty="0" spc="-45"/>
              <a:t> </a:t>
            </a:r>
            <a:r>
              <a:rPr dirty="0"/>
              <a:t>INCULDED</a:t>
            </a:r>
            <a:r>
              <a:rPr dirty="0" spc="25"/>
              <a:t> </a:t>
            </a:r>
            <a:r>
              <a:rPr dirty="0" spc="-10"/>
              <a:t>,PERFORMANCE</a:t>
            </a:r>
            <a:r>
              <a:rPr dirty="0" spc="-45"/>
              <a:t> </a:t>
            </a:r>
            <a:r>
              <a:rPr dirty="0"/>
              <a:t>LEVEL</a:t>
            </a:r>
            <a:r>
              <a:rPr dirty="0" spc="5"/>
              <a:t> </a:t>
            </a:r>
            <a:r>
              <a:rPr dirty="0"/>
              <a:t>WERE</a:t>
            </a:r>
            <a:r>
              <a:rPr dirty="0" spc="-50"/>
              <a:t> </a:t>
            </a:r>
            <a:r>
              <a:rPr dirty="0" spc="-10"/>
              <a:t>CATEGORIZED </a:t>
            </a:r>
            <a:r>
              <a:rPr dirty="0"/>
              <a:t>USING</a:t>
            </a:r>
            <a:r>
              <a:rPr dirty="0" spc="5"/>
              <a:t> </a:t>
            </a:r>
            <a:r>
              <a:rPr dirty="0"/>
              <a:t>IF</a:t>
            </a:r>
            <a:r>
              <a:rPr dirty="0" spc="-60"/>
              <a:t> </a:t>
            </a:r>
            <a:r>
              <a:rPr dirty="0"/>
              <a:t>FORMULA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 spc="-10"/>
              <a:t>VISULATION</a:t>
            </a:r>
            <a:r>
              <a:rPr dirty="0" spc="-15"/>
              <a:t> </a:t>
            </a:r>
            <a:r>
              <a:rPr dirty="0"/>
              <a:t>IN</a:t>
            </a:r>
            <a:r>
              <a:rPr dirty="0" spc="-25"/>
              <a:t> </a:t>
            </a:r>
            <a:r>
              <a:rPr dirty="0"/>
              <a:t>A</a:t>
            </a:r>
            <a:r>
              <a:rPr dirty="0" spc="30"/>
              <a:t> </a:t>
            </a:r>
            <a:r>
              <a:rPr dirty="0"/>
              <a:t>PIVOT</a:t>
            </a:r>
            <a:r>
              <a:rPr dirty="0" spc="-35"/>
              <a:t> </a:t>
            </a:r>
            <a:r>
              <a:rPr dirty="0"/>
              <a:t>TABLE</a:t>
            </a:r>
            <a:r>
              <a:rPr dirty="0" spc="35"/>
              <a:t> </a:t>
            </a:r>
            <a:r>
              <a:rPr dirty="0"/>
              <a:t>.</a:t>
            </a:r>
            <a:r>
              <a:rPr dirty="0" spc="-55"/>
              <a:t> </a:t>
            </a:r>
            <a:r>
              <a:rPr dirty="0"/>
              <a:t>THIS</a:t>
            </a:r>
            <a:r>
              <a:rPr dirty="0" spc="-55"/>
              <a:t> </a:t>
            </a:r>
            <a:r>
              <a:rPr dirty="0"/>
              <a:t>ANALYSIS</a:t>
            </a:r>
            <a:r>
              <a:rPr dirty="0" spc="15"/>
              <a:t> </a:t>
            </a:r>
            <a:r>
              <a:rPr dirty="0"/>
              <a:t>PROVIDES</a:t>
            </a:r>
            <a:r>
              <a:rPr dirty="0" spc="20"/>
              <a:t> </a:t>
            </a:r>
            <a:r>
              <a:rPr dirty="0" spc="-10"/>
              <a:t>INSIGHSTS </a:t>
            </a:r>
            <a:r>
              <a:rPr dirty="0"/>
              <a:t>INTO</a:t>
            </a:r>
            <a:r>
              <a:rPr dirty="0" spc="-5"/>
              <a:t> </a:t>
            </a:r>
            <a:r>
              <a:rPr dirty="0"/>
              <a:t>EMPLOYEE</a:t>
            </a:r>
            <a:r>
              <a:rPr dirty="0" spc="5"/>
              <a:t> </a:t>
            </a:r>
            <a:r>
              <a:rPr dirty="0" spc="-10"/>
              <a:t>PERFORMANCE</a:t>
            </a:r>
            <a:r>
              <a:rPr dirty="0" spc="-55"/>
              <a:t> </a:t>
            </a:r>
            <a:r>
              <a:rPr dirty="0"/>
              <a:t>DISTRIBUTION</a:t>
            </a:r>
            <a:r>
              <a:rPr dirty="0" spc="-40"/>
              <a:t> </a:t>
            </a:r>
            <a:r>
              <a:rPr dirty="0"/>
              <a:t>AND</a:t>
            </a:r>
            <a:r>
              <a:rPr dirty="0" spc="-60"/>
              <a:t> </a:t>
            </a:r>
            <a:r>
              <a:rPr dirty="0"/>
              <a:t>CAN</a:t>
            </a:r>
            <a:r>
              <a:rPr dirty="0" spc="-45"/>
              <a:t> </a:t>
            </a:r>
            <a:r>
              <a:rPr dirty="0"/>
              <a:t>INFORM</a:t>
            </a:r>
            <a:r>
              <a:rPr dirty="0" spc="-45"/>
              <a:t> </a:t>
            </a:r>
            <a:r>
              <a:rPr dirty="0"/>
              <a:t>HR</a:t>
            </a:r>
            <a:r>
              <a:rPr dirty="0" spc="-5"/>
              <a:t> </a:t>
            </a:r>
            <a:r>
              <a:rPr dirty="0"/>
              <a:t>STRATEGIES</a:t>
            </a:r>
            <a:r>
              <a:rPr dirty="0" spc="-15"/>
              <a:t> </a:t>
            </a:r>
            <a:r>
              <a:rPr dirty="0" spc="-25"/>
              <a:t>FOR </a:t>
            </a:r>
            <a:r>
              <a:rPr dirty="0"/>
              <a:t>IMPROVEMENT</a:t>
            </a:r>
            <a:r>
              <a:rPr dirty="0" spc="-65"/>
              <a:t> </a:t>
            </a:r>
            <a:r>
              <a:rPr dirty="0" spc="-5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5967" y="367347"/>
            <a:ext cx="2429510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60"/>
              <a:t>RESULTS</a:t>
            </a:r>
          </a:p>
        </p:txBody>
      </p:sp>
      <p:grpSp>
        <p:nvGrpSpPr>
          <p:cNvPr id="7" name="object 7" descr=""/>
          <p:cNvGrpSpPr/>
          <p:nvPr/>
        </p:nvGrpSpPr>
        <p:grpSpPr>
          <a:xfrm>
            <a:off x="533400" y="2105025"/>
            <a:ext cx="8334375" cy="3657600"/>
            <a:chOff x="533400" y="2105025"/>
            <a:chExt cx="8334375" cy="3657600"/>
          </a:xfrm>
        </p:grpSpPr>
        <p:sp>
          <p:nvSpPr>
            <p:cNvPr id="8" name="object 8" descr=""/>
            <p:cNvSpPr/>
            <p:nvPr/>
          </p:nvSpPr>
          <p:spPr>
            <a:xfrm>
              <a:off x="533400" y="2105025"/>
              <a:ext cx="8334375" cy="3657600"/>
            </a:xfrm>
            <a:custGeom>
              <a:avLst/>
              <a:gdLst/>
              <a:ahLst/>
              <a:cxnLst/>
              <a:rect l="l" t="t" r="r" b="b"/>
              <a:pathLst>
                <a:path w="8334375" h="3657600">
                  <a:moveTo>
                    <a:pt x="8334375" y="0"/>
                  </a:moveTo>
                  <a:lnTo>
                    <a:pt x="0" y="0"/>
                  </a:lnTo>
                  <a:lnTo>
                    <a:pt x="0" y="3657600"/>
                  </a:lnTo>
                  <a:lnTo>
                    <a:pt x="8334375" y="3657600"/>
                  </a:lnTo>
                  <a:lnTo>
                    <a:pt x="8334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3450" y="2247900"/>
              <a:ext cx="6862826" cy="3195701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919162" y="2367025"/>
              <a:ext cx="38100" cy="3048000"/>
            </a:xfrm>
            <a:custGeom>
              <a:avLst/>
              <a:gdLst/>
              <a:ahLst/>
              <a:cxnLst/>
              <a:rect l="l" t="t" r="r" b="b"/>
              <a:pathLst>
                <a:path w="38100" h="3048000">
                  <a:moveTo>
                    <a:pt x="38100" y="3048000"/>
                  </a:moveTo>
                  <a:lnTo>
                    <a:pt x="0" y="3048000"/>
                  </a:lnTo>
                </a:path>
                <a:path w="38100" h="3048000">
                  <a:moveTo>
                    <a:pt x="38100" y="2666873"/>
                  </a:moveTo>
                  <a:lnTo>
                    <a:pt x="0" y="2666873"/>
                  </a:lnTo>
                </a:path>
                <a:path w="38100" h="3048000">
                  <a:moveTo>
                    <a:pt x="38100" y="2285873"/>
                  </a:moveTo>
                  <a:lnTo>
                    <a:pt x="0" y="2285873"/>
                  </a:lnTo>
                </a:path>
                <a:path w="38100" h="3048000">
                  <a:moveTo>
                    <a:pt x="38100" y="1904873"/>
                  </a:moveTo>
                  <a:lnTo>
                    <a:pt x="0" y="1904873"/>
                  </a:lnTo>
                </a:path>
                <a:path w="38100" h="3048000">
                  <a:moveTo>
                    <a:pt x="38100" y="1524000"/>
                  </a:moveTo>
                  <a:lnTo>
                    <a:pt x="0" y="1524000"/>
                  </a:lnTo>
                </a:path>
                <a:path w="38100" h="3048000">
                  <a:moveTo>
                    <a:pt x="38100" y="1143000"/>
                  </a:moveTo>
                  <a:lnTo>
                    <a:pt x="0" y="1143000"/>
                  </a:lnTo>
                </a:path>
                <a:path w="38100" h="3048000">
                  <a:moveTo>
                    <a:pt x="38100" y="762000"/>
                  </a:moveTo>
                  <a:lnTo>
                    <a:pt x="0" y="762000"/>
                  </a:lnTo>
                </a:path>
                <a:path w="38100" h="3048000">
                  <a:moveTo>
                    <a:pt x="38100" y="381000"/>
                  </a:moveTo>
                  <a:lnTo>
                    <a:pt x="0" y="381000"/>
                  </a:lnTo>
                </a:path>
                <a:path w="38100" h="3048000">
                  <a:moveTo>
                    <a:pt x="3810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711834" y="4569714"/>
            <a:ext cx="146685" cy="93726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solidFill>
                  <a:srgbClr val="FFFFFF"/>
                </a:solidFill>
                <a:latin typeface="Carlito"/>
                <a:cs typeface="Carlito"/>
              </a:rPr>
              <a:t>10</a:t>
            </a:r>
            <a:endParaRPr sz="9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sz="950">
              <a:latin typeface="Carlito"/>
              <a:cs typeface="Carlito"/>
            </a:endParaRPr>
          </a:p>
          <a:p>
            <a:pPr algn="r" marR="10795">
              <a:lnSpc>
                <a:spcPct val="100000"/>
              </a:lnSpc>
            </a:pPr>
            <a:r>
              <a:rPr dirty="0" sz="950" spc="-50">
                <a:solidFill>
                  <a:srgbClr val="FFFFFF"/>
                </a:solidFill>
                <a:latin typeface="Carlito"/>
                <a:cs typeface="Carlito"/>
              </a:rPr>
              <a:t>5</a:t>
            </a:r>
            <a:endParaRPr sz="9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950">
              <a:latin typeface="Carlito"/>
              <a:cs typeface="Carlito"/>
            </a:endParaRPr>
          </a:p>
          <a:p>
            <a:pPr algn="r" marR="10795">
              <a:lnSpc>
                <a:spcPct val="100000"/>
              </a:lnSpc>
            </a:pPr>
            <a:r>
              <a:rPr dirty="0" sz="950" spc="-50">
                <a:solidFill>
                  <a:srgbClr val="FFFFFF"/>
                </a:solidFill>
                <a:latin typeface="Carlito"/>
                <a:cs typeface="Carlito"/>
              </a:rPr>
              <a:t>0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11834" y="3425825"/>
            <a:ext cx="146685" cy="936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solidFill>
                  <a:srgbClr val="FFFFFF"/>
                </a:solidFill>
                <a:latin typeface="Carlito"/>
                <a:cs typeface="Carlito"/>
              </a:rPr>
              <a:t>25</a:t>
            </a:r>
            <a:endParaRPr sz="9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sz="95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r>
              <a:rPr dirty="0" sz="950" spc="-25">
                <a:solidFill>
                  <a:srgbClr val="FFFFFF"/>
                </a:solidFill>
                <a:latin typeface="Carlito"/>
                <a:cs typeface="Carlito"/>
              </a:rPr>
              <a:t>20</a:t>
            </a:r>
            <a:endParaRPr sz="9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95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r>
              <a:rPr dirty="0" sz="950" spc="-25">
                <a:solidFill>
                  <a:srgbClr val="FFFFFF"/>
                </a:solidFill>
                <a:latin typeface="Carlito"/>
                <a:cs typeface="Carlito"/>
              </a:rPr>
              <a:t>15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11834" y="2281491"/>
            <a:ext cx="146685" cy="93726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solidFill>
                  <a:srgbClr val="FFFFFF"/>
                </a:solidFill>
                <a:latin typeface="Carlito"/>
                <a:cs typeface="Carlito"/>
              </a:rPr>
              <a:t>40</a:t>
            </a:r>
            <a:endParaRPr sz="9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95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r>
              <a:rPr dirty="0" sz="950" spc="-25">
                <a:solidFill>
                  <a:srgbClr val="FFFFFF"/>
                </a:solidFill>
                <a:latin typeface="Carlito"/>
                <a:cs typeface="Carlito"/>
              </a:rPr>
              <a:t>35</a:t>
            </a:r>
            <a:endParaRPr sz="9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sz="95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r>
              <a:rPr dirty="0" sz="950" spc="-25">
                <a:solidFill>
                  <a:srgbClr val="FFFFFF"/>
                </a:solidFill>
                <a:latin typeface="Carlito"/>
                <a:cs typeface="Carlito"/>
              </a:rPr>
              <a:t>30</a:t>
            </a:r>
            <a:endParaRPr sz="950">
              <a:latin typeface="Carlito"/>
              <a:cs typeface="Carlito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952500" y="3533711"/>
            <a:ext cx="7205980" cy="1919605"/>
            <a:chOff x="952500" y="3533711"/>
            <a:chExt cx="7205980" cy="1919605"/>
          </a:xfrm>
        </p:grpSpPr>
        <p:sp>
          <p:nvSpPr>
            <p:cNvPr id="15" name="object 15" descr=""/>
            <p:cNvSpPr/>
            <p:nvPr/>
          </p:nvSpPr>
          <p:spPr>
            <a:xfrm>
              <a:off x="957262" y="5415025"/>
              <a:ext cx="6696709" cy="38100"/>
            </a:xfrm>
            <a:custGeom>
              <a:avLst/>
              <a:gdLst/>
              <a:ahLst/>
              <a:cxnLst/>
              <a:rect l="l" t="t" r="r" b="b"/>
              <a:pathLst>
                <a:path w="6696709" h="38100">
                  <a:moveTo>
                    <a:pt x="0" y="0"/>
                  </a:moveTo>
                  <a:lnTo>
                    <a:pt x="0" y="38100"/>
                  </a:lnTo>
                </a:path>
                <a:path w="6696709" h="38100">
                  <a:moveTo>
                    <a:pt x="666813" y="0"/>
                  </a:moveTo>
                  <a:lnTo>
                    <a:pt x="666813" y="38100"/>
                  </a:lnTo>
                </a:path>
                <a:path w="6696709" h="38100">
                  <a:moveTo>
                    <a:pt x="1343088" y="0"/>
                  </a:moveTo>
                  <a:lnTo>
                    <a:pt x="1343088" y="38100"/>
                  </a:lnTo>
                </a:path>
                <a:path w="6696709" h="38100">
                  <a:moveTo>
                    <a:pt x="2009838" y="0"/>
                  </a:moveTo>
                  <a:lnTo>
                    <a:pt x="2009838" y="38100"/>
                  </a:lnTo>
                </a:path>
                <a:path w="6696709" h="38100">
                  <a:moveTo>
                    <a:pt x="2676588" y="0"/>
                  </a:moveTo>
                  <a:lnTo>
                    <a:pt x="2676588" y="38100"/>
                  </a:lnTo>
                </a:path>
                <a:path w="6696709" h="38100">
                  <a:moveTo>
                    <a:pt x="3343338" y="0"/>
                  </a:moveTo>
                  <a:lnTo>
                    <a:pt x="3343338" y="38100"/>
                  </a:lnTo>
                </a:path>
                <a:path w="6696709" h="38100">
                  <a:moveTo>
                    <a:pt x="4019613" y="0"/>
                  </a:moveTo>
                  <a:lnTo>
                    <a:pt x="4019613" y="38100"/>
                  </a:lnTo>
                </a:path>
                <a:path w="6696709" h="38100">
                  <a:moveTo>
                    <a:pt x="4686363" y="0"/>
                  </a:moveTo>
                  <a:lnTo>
                    <a:pt x="4686363" y="38100"/>
                  </a:lnTo>
                </a:path>
                <a:path w="6696709" h="38100">
                  <a:moveTo>
                    <a:pt x="5353113" y="0"/>
                  </a:moveTo>
                  <a:lnTo>
                    <a:pt x="5353113" y="38100"/>
                  </a:lnTo>
                </a:path>
                <a:path w="6696709" h="38100">
                  <a:moveTo>
                    <a:pt x="6019863" y="0"/>
                  </a:moveTo>
                  <a:lnTo>
                    <a:pt x="6019863" y="38100"/>
                  </a:lnTo>
                </a:path>
                <a:path w="6696709" h="38100">
                  <a:moveTo>
                    <a:pt x="6696138" y="0"/>
                  </a:moveTo>
                  <a:lnTo>
                    <a:pt x="6696138" y="38100"/>
                  </a:lnTo>
                </a:path>
              </a:pathLst>
            </a:custGeom>
            <a:ln w="9525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48625" y="3533711"/>
              <a:ext cx="109537" cy="109537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48625" y="3762311"/>
              <a:ext cx="109537" cy="109537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48625" y="3990911"/>
              <a:ext cx="109537" cy="109537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48625" y="4219511"/>
              <a:ext cx="109537" cy="109537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/>
          <p:nvPr/>
        </p:nvSpPr>
        <p:spPr>
          <a:xfrm>
            <a:off x="1193164" y="5491162"/>
            <a:ext cx="21272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solidFill>
                  <a:srgbClr val="FFFFFF"/>
                </a:solidFill>
                <a:latin typeface="Carlito"/>
                <a:cs typeface="Carlito"/>
              </a:rPr>
              <a:t>BPC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1311255" y="6475579"/>
            <a:ext cx="177800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-25">
                <a:solidFill>
                  <a:srgbClr val="2C926B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822704" y="5491162"/>
            <a:ext cx="29019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-20">
                <a:solidFill>
                  <a:srgbClr val="FFFFFF"/>
                </a:solidFill>
                <a:latin typeface="Carlito"/>
                <a:cs typeface="Carlito"/>
              </a:rPr>
              <a:t>CCDR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2545969" y="5491162"/>
            <a:ext cx="19621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30">
                <a:solidFill>
                  <a:srgbClr val="FFFFFF"/>
                </a:solidFill>
                <a:latin typeface="Carlito"/>
                <a:cs typeface="Carlito"/>
              </a:rPr>
              <a:t>EW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3185795" y="5491162"/>
            <a:ext cx="25082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solidFill>
                  <a:srgbClr val="FFFFFF"/>
                </a:solidFill>
                <a:latin typeface="Carlito"/>
                <a:cs typeface="Carlito"/>
              </a:rPr>
              <a:t>MSC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874134" y="5491162"/>
            <a:ext cx="208279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solidFill>
                  <a:srgbClr val="FFFFFF"/>
                </a:solidFill>
                <a:latin typeface="Carlito"/>
                <a:cs typeface="Carlito"/>
              </a:rPr>
              <a:t>NEL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4583176" y="5491162"/>
            <a:ext cx="13398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solidFill>
                  <a:srgbClr val="FFFFFF"/>
                </a:solidFill>
                <a:latin typeface="Carlito"/>
                <a:cs typeface="Carlito"/>
              </a:rPr>
              <a:t>PL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5218429" y="5491162"/>
            <a:ext cx="195580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solidFill>
                  <a:srgbClr val="FFFFFF"/>
                </a:solidFill>
                <a:latin typeface="Carlito"/>
                <a:cs typeface="Carlito"/>
              </a:rPr>
              <a:t>PYZ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5876290" y="5491162"/>
            <a:ext cx="224790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solidFill>
                  <a:srgbClr val="FFFFFF"/>
                </a:solidFill>
                <a:latin typeface="Carlito"/>
                <a:cs typeface="Carlito"/>
              </a:rPr>
              <a:t>SVG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6550025" y="5491162"/>
            <a:ext cx="213360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solidFill>
                  <a:srgbClr val="FFFFFF"/>
                </a:solidFill>
                <a:latin typeface="Carlito"/>
                <a:cs typeface="Carlito"/>
              </a:rPr>
              <a:t>TNS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7203058" y="5491162"/>
            <a:ext cx="246379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solidFill>
                  <a:srgbClr val="FFFFFF"/>
                </a:solidFill>
                <a:latin typeface="Carlito"/>
                <a:cs typeface="Carlito"/>
              </a:rPr>
              <a:t>WBL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8180069" y="3414694"/>
            <a:ext cx="575945" cy="946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99695">
              <a:lnSpc>
                <a:spcPct val="158900"/>
              </a:lnSpc>
              <a:spcBef>
                <a:spcPts val="100"/>
              </a:spcBef>
            </a:pPr>
            <a:r>
              <a:rPr dirty="0" sz="950" spc="-20">
                <a:solidFill>
                  <a:srgbClr val="FFFFFF"/>
                </a:solidFill>
                <a:latin typeface="Carlito"/>
                <a:cs typeface="Carlito"/>
              </a:rPr>
              <a:t>HIGH</a:t>
            </a:r>
            <a:r>
              <a:rPr dirty="0" sz="950" spc="50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950" spc="-25">
                <a:solidFill>
                  <a:srgbClr val="FFFFFF"/>
                </a:solidFill>
                <a:latin typeface="Carlito"/>
                <a:cs typeface="Carlito"/>
              </a:rPr>
              <a:t>LOW</a:t>
            </a:r>
            <a:r>
              <a:rPr dirty="0" sz="950" spc="-10">
                <a:solidFill>
                  <a:srgbClr val="FFFFFF"/>
                </a:solidFill>
                <a:latin typeface="Carlito"/>
                <a:cs typeface="Carlito"/>
              </a:rPr>
              <a:t> MEDIUM</a:t>
            </a:r>
            <a:endParaRPr sz="9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r>
              <a:rPr dirty="0" sz="950">
                <a:solidFill>
                  <a:srgbClr val="FFFFFF"/>
                </a:solidFill>
                <a:latin typeface="Carlito"/>
                <a:cs typeface="Carlito"/>
              </a:rPr>
              <a:t>VERY</a:t>
            </a:r>
            <a:r>
              <a:rPr dirty="0" sz="950" spc="10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950" spc="-20">
                <a:solidFill>
                  <a:srgbClr val="FFFFFF"/>
                </a:solidFill>
                <a:latin typeface="Carlito"/>
                <a:cs typeface="Carlito"/>
              </a:rPr>
              <a:t>HIGH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969962" y="1712531"/>
            <a:ext cx="343281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6F2F9F"/>
                </a:solidFill>
                <a:latin typeface="Carlito"/>
                <a:cs typeface="Carlito"/>
              </a:rPr>
              <a:t>EMPLOYEE</a:t>
            </a:r>
            <a:r>
              <a:rPr dirty="0" sz="1800" spc="-15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dirty="0" sz="1800" spc="-10">
                <a:solidFill>
                  <a:srgbClr val="6F2F9F"/>
                </a:solidFill>
                <a:latin typeface="Carlito"/>
                <a:cs typeface="Carlito"/>
              </a:rPr>
              <a:t>PERFOMANCCE ANALYSIS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 spc="-10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41375" y="1540192"/>
            <a:ext cx="7542530" cy="57721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dirty="0" sz="1800">
                <a:latin typeface="Carlito"/>
                <a:cs typeface="Carlito"/>
              </a:rPr>
              <a:t>THE</a:t>
            </a:r>
            <a:r>
              <a:rPr dirty="0" sz="1800" spc="-35">
                <a:latin typeface="Carlito"/>
                <a:cs typeface="Carlito"/>
              </a:rPr>
              <a:t> </a:t>
            </a:r>
            <a:r>
              <a:rPr dirty="0" sz="1800" spc="-25">
                <a:latin typeface="Carlito"/>
                <a:cs typeface="Carlito"/>
              </a:rPr>
              <a:t>RESULTS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DEMONSTRATE</a:t>
            </a:r>
            <a:r>
              <a:rPr dirty="0" sz="1800" spc="-30">
                <a:latin typeface="Carlito"/>
                <a:cs typeface="Carlito"/>
              </a:rPr>
              <a:t> </a:t>
            </a:r>
            <a:r>
              <a:rPr dirty="0" sz="1800" spc="-50">
                <a:latin typeface="Carlito"/>
                <a:cs typeface="Carlito"/>
              </a:rPr>
              <a:t>THAT</a:t>
            </a:r>
            <a:r>
              <a:rPr dirty="0" sz="1800" spc="-3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OUR</a:t>
            </a:r>
            <a:r>
              <a:rPr dirty="0" sz="1800" spc="-5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TRAIINING</a:t>
            </a:r>
            <a:r>
              <a:rPr dirty="0" sz="1800" spc="-6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PROGRAMS</a:t>
            </a:r>
            <a:r>
              <a:rPr dirty="0" sz="1800" spc="-5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ARE</a:t>
            </a:r>
            <a:r>
              <a:rPr dirty="0" sz="1800" spc="-35">
                <a:latin typeface="Carlito"/>
                <a:cs typeface="Carlito"/>
              </a:rPr>
              <a:t> </a:t>
            </a:r>
            <a:r>
              <a:rPr dirty="0" sz="1800" spc="-20">
                <a:latin typeface="Carlito"/>
                <a:cs typeface="Carlito"/>
              </a:rPr>
              <a:t>VALUABLE</a:t>
            </a:r>
            <a:r>
              <a:rPr dirty="0" sz="1800" spc="-30">
                <a:latin typeface="Carlito"/>
                <a:cs typeface="Carlito"/>
              </a:rPr>
              <a:t> </a:t>
            </a:r>
            <a:r>
              <a:rPr dirty="0" sz="1800" spc="-25">
                <a:latin typeface="Carlito"/>
                <a:cs typeface="Carlito"/>
              </a:rPr>
              <a:t>IN </a:t>
            </a:r>
            <a:r>
              <a:rPr dirty="0" sz="1800">
                <a:latin typeface="Carlito"/>
                <a:cs typeface="Carlito"/>
              </a:rPr>
              <a:t>IMPROVING</a:t>
            </a:r>
            <a:r>
              <a:rPr dirty="0" sz="1800" spc="-3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EMPLOYEE</a:t>
            </a:r>
            <a:r>
              <a:rPr dirty="0" sz="1800" spc="-7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SKILL</a:t>
            </a:r>
            <a:r>
              <a:rPr dirty="0" sz="1800" spc="-3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AND</a:t>
            </a:r>
            <a:r>
              <a:rPr dirty="0" sz="1800" spc="-10">
                <a:latin typeface="Carlito"/>
                <a:cs typeface="Carlito"/>
              </a:rPr>
              <a:t> PERFORMANCE</a:t>
            </a:r>
            <a:r>
              <a:rPr dirty="0" sz="1800" spc="-65">
                <a:latin typeface="Carlito"/>
                <a:cs typeface="Carlito"/>
              </a:rPr>
              <a:t> </a:t>
            </a:r>
            <a:r>
              <a:rPr dirty="0" sz="1800" spc="-50">
                <a:latin typeface="Carlito"/>
                <a:cs typeface="Carlito"/>
              </a:rPr>
              <a:t>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 descr="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478091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/>
              <a:t>PROJECT</a:t>
            </a:r>
            <a:r>
              <a:rPr dirty="0" sz="4250" spc="-180"/>
              <a:t> </a:t>
            </a:r>
            <a:r>
              <a:rPr dirty="0" sz="4250" spc="-10"/>
              <a:t>TITLE</a:t>
            </a:r>
            <a:endParaRPr sz="4250"/>
          </a:p>
        </p:txBody>
      </p:sp>
      <p:grpSp>
        <p:nvGrpSpPr>
          <p:cNvPr id="17" name="object 17" descr="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8" name="object 1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/>
          <p:nvPr/>
        </p:nvSpPr>
        <p:spPr>
          <a:xfrm>
            <a:off x="1297305" y="2140013"/>
            <a:ext cx="7752715" cy="136906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dirty="0" sz="4400" b="1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dirty="0" sz="4400" spc="-10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spc="-20" b="1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dirty="0" sz="4400" spc="-29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spc="-10" b="1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dirty="0" sz="4400" b="1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dirty="0" sz="4400" spc="-4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spc="-10" b="1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1999" y="0"/>
                </a:moveTo>
                <a:lnTo>
                  <a:pt x="0" y="0"/>
                </a:lnTo>
                <a:lnTo>
                  <a:pt x="0" y="6829423"/>
                </a:lnTo>
                <a:lnTo>
                  <a:pt x="12191999" y="6829423"/>
                </a:lnTo>
                <a:lnTo>
                  <a:pt x="1219199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 descr="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80"/>
              </a:lnSpc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5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9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 descr="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7640" rIns="0" bIns="0" rtlCol="0" vert="horz">
            <a:spAutoFit/>
          </a:bodyPr>
          <a:lstStyle/>
          <a:p>
            <a:pPr marL="19431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AGENDA</a:t>
            </a:r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  <p:sp>
        <p:nvSpPr>
          <p:cNvPr id="21" name="object 21" descr=""/>
          <p:cNvSpPr txBox="1"/>
          <p:nvPr/>
        </p:nvSpPr>
        <p:spPr>
          <a:xfrm>
            <a:off x="2590419" y="1496123"/>
            <a:ext cx="4467225" cy="343407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78765" indent="-266065">
              <a:lnSpc>
                <a:spcPct val="100000"/>
              </a:lnSpc>
              <a:spcBef>
                <a:spcPts val="125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2750" spc="1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2750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2750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dirty="0" sz="2750" spc="10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dirty="0" sz="2750" spc="10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dirty="0" sz="2750" spc="6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dirty="0" sz="275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275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223202" rIns="0" bIns="0" rtlCol="0" vert="horz">
            <a:spAutoFit/>
          </a:bodyPr>
          <a:lstStyle/>
          <a:p>
            <a:pPr marL="106680">
              <a:lnSpc>
                <a:spcPct val="100000"/>
              </a:lnSpc>
              <a:spcBef>
                <a:spcPts val="130"/>
              </a:spcBef>
              <a:tabLst>
                <a:tab pos="2823845" algn="l"/>
              </a:tabLst>
            </a:pPr>
            <a:r>
              <a:rPr dirty="0" sz="4250" spc="-10"/>
              <a:t>PROBLEM</a:t>
            </a:r>
            <a:r>
              <a:rPr dirty="0" sz="4250"/>
              <a:t>	</a:t>
            </a:r>
            <a:r>
              <a:rPr dirty="0" sz="4250" spc="-80"/>
              <a:t>STATEMENT</a:t>
            </a:r>
            <a:endParaRPr sz="4250"/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708977" y="2797555"/>
            <a:ext cx="6262370" cy="11264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  <a:tabLst>
                <a:tab pos="1268095" algn="l"/>
              </a:tabLst>
            </a:pPr>
            <a:r>
              <a:rPr dirty="0" sz="2400" spc="-10">
                <a:latin typeface="Carlito"/>
                <a:cs typeface="Carlito"/>
              </a:rPr>
              <a:t>IDENTIFY</a:t>
            </a:r>
            <a:r>
              <a:rPr dirty="0" sz="2400">
                <a:latin typeface="Carlito"/>
                <a:cs typeface="Carlito"/>
              </a:rPr>
              <a:t>	THE</a:t>
            </a:r>
            <a:r>
              <a:rPr dirty="0" sz="2400" spc="-6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KEY</a:t>
            </a:r>
            <a:r>
              <a:rPr dirty="0" sz="2400" spc="-40">
                <a:latin typeface="Carlito"/>
                <a:cs typeface="Carlito"/>
              </a:rPr>
              <a:t> </a:t>
            </a:r>
            <a:r>
              <a:rPr dirty="0" sz="2400" spc="-30">
                <a:latin typeface="Carlito"/>
                <a:cs typeface="Carlito"/>
              </a:rPr>
              <a:t>FACTORS</a:t>
            </a:r>
            <a:r>
              <a:rPr dirty="0" sz="2400" spc="-50">
                <a:latin typeface="Carlito"/>
                <a:cs typeface="Carlito"/>
              </a:rPr>
              <a:t> THAT</a:t>
            </a:r>
            <a:r>
              <a:rPr dirty="0" sz="2400" spc="-8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CONTRIBUTE</a:t>
            </a:r>
            <a:r>
              <a:rPr dirty="0" sz="2400" spc="-110">
                <a:latin typeface="Carlito"/>
                <a:cs typeface="Carlito"/>
              </a:rPr>
              <a:t> </a:t>
            </a:r>
            <a:r>
              <a:rPr dirty="0" sz="2400" spc="-25">
                <a:latin typeface="Carlito"/>
                <a:cs typeface="Carlito"/>
              </a:rPr>
              <a:t>TO </a:t>
            </a:r>
            <a:r>
              <a:rPr dirty="0" sz="2400">
                <a:latin typeface="Carlito"/>
                <a:cs typeface="Carlito"/>
              </a:rPr>
              <a:t>HIGH</a:t>
            </a:r>
            <a:r>
              <a:rPr dirty="0" sz="2400" spc="-8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EMPLOYEE</a:t>
            </a:r>
            <a:r>
              <a:rPr dirty="0" sz="2400" spc="-5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PERFORMANCE</a:t>
            </a:r>
            <a:r>
              <a:rPr dirty="0" sz="2400" spc="-6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WITHIN</a:t>
            </a:r>
            <a:r>
              <a:rPr dirty="0" sz="2400" spc="-60">
                <a:latin typeface="Carlito"/>
                <a:cs typeface="Carlito"/>
              </a:rPr>
              <a:t> </a:t>
            </a:r>
            <a:r>
              <a:rPr dirty="0" sz="2400" spc="-25">
                <a:latin typeface="Carlito"/>
                <a:cs typeface="Carlito"/>
              </a:rPr>
              <a:t>OUR </a:t>
            </a:r>
            <a:r>
              <a:rPr dirty="0" sz="2400" spc="-10">
                <a:latin typeface="Carlito"/>
                <a:cs typeface="Carlito"/>
              </a:rPr>
              <a:t>ORGANIZATION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815593"/>
            <a:ext cx="5264785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140" algn="l"/>
              </a:tabLst>
            </a:pPr>
            <a:r>
              <a:rPr dirty="0" sz="4250" spc="-10"/>
              <a:t>PROJECT</a:t>
            </a:r>
            <a:r>
              <a:rPr dirty="0" sz="4250"/>
              <a:t>	</a:t>
            </a:r>
            <a:r>
              <a:rPr dirty="0" sz="4250" spc="-10"/>
              <a:t>OVERVIEW</a:t>
            </a:r>
            <a:endParaRPr sz="4250"/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070292" y="2160206"/>
            <a:ext cx="7752080" cy="2585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7589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8595" algn="l"/>
              </a:tabLst>
            </a:pP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dirty="0" sz="2400" spc="-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2400" spc="-1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AIMS</a:t>
            </a:r>
            <a:r>
              <a:rPr dirty="0" sz="24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30">
                <a:solidFill>
                  <a:srgbClr val="0D0D0D"/>
                </a:solidFill>
                <a:latin typeface="Times New Roman"/>
                <a:cs typeface="Times New Roman"/>
              </a:rPr>
              <a:t>TPO</a:t>
            </a:r>
            <a:r>
              <a:rPr dirty="0" sz="2400" spc="-1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35">
                <a:solidFill>
                  <a:srgbClr val="0D0D0D"/>
                </a:solidFill>
                <a:latin typeface="Times New Roman"/>
                <a:cs typeface="Times New Roman"/>
              </a:rPr>
              <a:t>ANALYSE</a:t>
            </a:r>
            <a:r>
              <a:rPr dirty="0" sz="2400" spc="-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Times New Roman"/>
                <a:cs typeface="Times New Roman"/>
              </a:rPr>
              <a:t>VARIOUS EMPLOYEE</a:t>
            </a:r>
            <a:r>
              <a:rPr dirty="0" sz="2400" spc="-1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45">
                <a:solidFill>
                  <a:srgbClr val="0D0D0D"/>
                </a:solidFill>
                <a:latin typeface="Times New Roman"/>
                <a:cs typeface="Times New Roman"/>
              </a:rPr>
              <a:t>ATTRIBUTES</a:t>
            </a:r>
            <a:r>
              <a:rPr dirty="0" sz="2400" spc="-1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400" spc="-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WORKPLACE</a:t>
            </a:r>
            <a:r>
              <a:rPr dirty="0" sz="2400" spc="-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Times New Roman"/>
                <a:cs typeface="Times New Roman"/>
              </a:rPr>
              <a:t>FACTORS 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dirty="0" sz="2400" spc="-6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30">
                <a:solidFill>
                  <a:srgbClr val="0D0D0D"/>
                </a:solidFill>
                <a:latin typeface="Times New Roman"/>
                <a:cs typeface="Times New Roman"/>
              </a:rPr>
              <a:t>UNDERSTASND</a:t>
            </a:r>
            <a:r>
              <a:rPr dirty="0" sz="2400" spc="-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THEIR</a:t>
            </a:r>
            <a:r>
              <a:rPr dirty="0" sz="2400" spc="-7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30">
                <a:solidFill>
                  <a:srgbClr val="0D0D0D"/>
                </a:solidFill>
                <a:latin typeface="Times New Roman"/>
                <a:cs typeface="Times New Roman"/>
              </a:rPr>
              <a:t>IMPACT</a:t>
            </a:r>
            <a:r>
              <a:rPr dirty="0" sz="2400" spc="-9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ON</a:t>
            </a:r>
            <a:r>
              <a:rPr dirty="0" sz="2400" spc="-6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Times New Roman"/>
                <a:cs typeface="Times New Roman"/>
              </a:rPr>
              <a:t>EMPLOYEE PERFORMANCE.</a:t>
            </a:r>
            <a:r>
              <a:rPr dirty="0" sz="2400" spc="-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dirty="0" sz="2400" spc="-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Times New Roman"/>
                <a:cs typeface="Times New Roman"/>
              </a:rPr>
              <a:t>FINDINGS</a:t>
            </a:r>
            <a:r>
              <a:rPr dirty="0" sz="2400" spc="-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WILL</a:t>
            </a:r>
            <a:r>
              <a:rPr dirty="0" sz="2400" spc="-1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INFORM</a:t>
            </a:r>
            <a:r>
              <a:rPr dirty="0" sz="2400" spc="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Times New Roman"/>
                <a:cs typeface="Times New Roman"/>
              </a:rPr>
              <a:t>HR 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POLICIES,</a:t>
            </a:r>
            <a:r>
              <a:rPr dirty="0" sz="2400" spc="-1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TRAINING</a:t>
            </a:r>
            <a:r>
              <a:rPr dirty="0" sz="2400" spc="-7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Times New Roman"/>
                <a:cs typeface="Times New Roman"/>
              </a:rPr>
              <a:t>PROGRAMS,AND</a:t>
            </a:r>
            <a:r>
              <a:rPr dirty="0" sz="24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Times New Roman"/>
                <a:cs typeface="Times New Roman"/>
              </a:rPr>
              <a:t>MANGAEMENT 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PRACTIES</a:t>
            </a:r>
            <a:r>
              <a:rPr dirty="0" sz="2400" spc="-9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dirty="0" sz="2400" spc="-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Times New Roman"/>
                <a:cs typeface="Times New Roman"/>
              </a:rPr>
              <a:t>FOSTER</a:t>
            </a:r>
            <a:r>
              <a:rPr dirty="0" sz="2400" spc="-1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dirty="0" sz="2400" spc="-16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HIGH</a:t>
            </a:r>
            <a:r>
              <a:rPr dirty="0" sz="2400" spc="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–</a:t>
            </a:r>
            <a:r>
              <a:rPr dirty="0" sz="2400" spc="-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Times New Roman"/>
                <a:cs typeface="Times New Roman"/>
              </a:rPr>
              <a:t>PERFORMING</a:t>
            </a:r>
            <a:r>
              <a:rPr dirty="0" sz="2400" spc="-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0D0D0D"/>
                </a:solidFill>
                <a:latin typeface="Times New Roman"/>
                <a:cs typeface="Times New Roman"/>
              </a:rPr>
              <a:t>WORK </a:t>
            </a:r>
            <a:r>
              <a:rPr dirty="0" sz="2400" spc="-10">
                <a:solidFill>
                  <a:srgbClr val="0D0D0D"/>
                </a:solidFill>
                <a:latin typeface="Times New Roman"/>
                <a:cs typeface="Times New Roman"/>
              </a:rPr>
              <a:t>FORCE.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20966" rIns="0" bIns="0" rtlCol="0" vert="horz">
            <a:spAutoFit/>
          </a:bodyPr>
          <a:lstStyle/>
          <a:p>
            <a:pPr marL="154305">
              <a:lnSpc>
                <a:spcPct val="100000"/>
              </a:lnSpc>
              <a:spcBef>
                <a:spcPts val="130"/>
              </a:spcBef>
            </a:pPr>
            <a:r>
              <a:rPr dirty="0" sz="3200" spc="-10"/>
              <a:t>WHO</a:t>
            </a:r>
            <a:r>
              <a:rPr dirty="0" sz="3200" spc="-235"/>
              <a:t> </a:t>
            </a:r>
            <a:r>
              <a:rPr dirty="0" sz="3200"/>
              <a:t>ARE</a:t>
            </a:r>
            <a:r>
              <a:rPr dirty="0" sz="3200" spc="-85"/>
              <a:t> </a:t>
            </a:r>
            <a:r>
              <a:rPr dirty="0" sz="3200"/>
              <a:t>THE</a:t>
            </a:r>
            <a:r>
              <a:rPr dirty="0" sz="3200" spc="-65"/>
              <a:t> </a:t>
            </a:r>
            <a:r>
              <a:rPr dirty="0" sz="3200"/>
              <a:t>END</a:t>
            </a:r>
            <a:r>
              <a:rPr dirty="0" sz="3200" spc="-70"/>
              <a:t> </a:t>
            </a:r>
            <a:r>
              <a:rPr dirty="0" sz="3200" spc="-10"/>
              <a:t>USERS?</a:t>
            </a:r>
            <a:endParaRPr sz="3200"/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803275" y="2303081"/>
            <a:ext cx="1997710" cy="853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8450" algn="l"/>
              </a:tabLst>
            </a:pPr>
            <a:r>
              <a:rPr dirty="0" sz="1800">
                <a:latin typeface="Carlito"/>
                <a:cs typeface="Carlito"/>
              </a:rPr>
              <a:t>HR</a:t>
            </a:r>
            <a:r>
              <a:rPr dirty="0" sz="1800" spc="4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PROFESSIONLS</a:t>
            </a:r>
            <a:endParaRPr sz="180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298450" algn="l"/>
              </a:tabLst>
            </a:pPr>
            <a:r>
              <a:rPr dirty="0" sz="1800" spc="-10">
                <a:latin typeface="Carlito"/>
                <a:cs typeface="Carlito"/>
              </a:rPr>
              <a:t>MANGEMENT</a:t>
            </a:r>
            <a:endParaRPr sz="180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298450" algn="l"/>
              </a:tabLst>
            </a:pPr>
            <a:r>
              <a:rPr dirty="0" sz="1800" spc="-10">
                <a:latin typeface="Carlito"/>
                <a:cs typeface="Carlito"/>
              </a:rPr>
              <a:t>EMPLOYEE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9048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/>
              <a:t>OUR</a:t>
            </a:r>
            <a:r>
              <a:rPr dirty="0" sz="3600" spc="-95"/>
              <a:t> </a:t>
            </a:r>
            <a:r>
              <a:rPr dirty="0" sz="3600" spc="-10"/>
              <a:t>SOLUTION</a:t>
            </a:r>
            <a:r>
              <a:rPr dirty="0" sz="3600" spc="-350"/>
              <a:t> </a:t>
            </a:r>
            <a:r>
              <a:rPr dirty="0" sz="3600"/>
              <a:t>AND</a:t>
            </a:r>
            <a:r>
              <a:rPr dirty="0" sz="3600" spc="-25"/>
              <a:t> </a:t>
            </a:r>
            <a:r>
              <a:rPr dirty="0" sz="3600"/>
              <a:t>ITS</a:t>
            </a:r>
            <a:r>
              <a:rPr dirty="0" sz="3600" spc="-5"/>
              <a:t> </a:t>
            </a:r>
            <a:r>
              <a:rPr dirty="0" sz="3600" spc="-25"/>
              <a:t>VALUE</a:t>
            </a:r>
            <a:r>
              <a:rPr dirty="0" sz="3600" spc="-120"/>
              <a:t> </a:t>
            </a:r>
            <a:r>
              <a:rPr dirty="0" sz="3600" spc="-10"/>
              <a:t>PROPOSITION</a:t>
            </a:r>
            <a:endParaRPr sz="3600"/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3357879" y="2608262"/>
            <a:ext cx="4098290" cy="140652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80"/>
              </a:spcBef>
            </a:pPr>
            <a:r>
              <a:rPr dirty="0" sz="1800" spc="-20">
                <a:latin typeface="Carlito"/>
                <a:cs typeface="Carlito"/>
              </a:rPr>
              <a:t>CONDATIONAL</a:t>
            </a:r>
            <a:r>
              <a:rPr dirty="0" sz="1800" spc="-15">
                <a:latin typeface="Carlito"/>
                <a:cs typeface="Carlito"/>
              </a:rPr>
              <a:t> </a:t>
            </a:r>
            <a:r>
              <a:rPr dirty="0" sz="1800" spc="-20">
                <a:latin typeface="Carlito"/>
                <a:cs typeface="Carlito"/>
              </a:rPr>
              <a:t>FORMATING</a:t>
            </a:r>
            <a:r>
              <a:rPr dirty="0" sz="1800" spc="-1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–</a:t>
            </a:r>
            <a:r>
              <a:rPr dirty="0" sz="1800" spc="-3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MISSING</a:t>
            </a:r>
            <a:r>
              <a:rPr dirty="0" sz="1800" spc="-20">
                <a:latin typeface="Carlito"/>
                <a:cs typeface="Carlito"/>
              </a:rPr>
              <a:t> CELL </a:t>
            </a:r>
            <a:r>
              <a:rPr dirty="0" sz="1800">
                <a:latin typeface="Carlito"/>
                <a:cs typeface="Carlito"/>
              </a:rPr>
              <a:t>PIVOT</a:t>
            </a:r>
            <a:r>
              <a:rPr dirty="0" sz="1800" spc="-5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–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SUMMARY</a:t>
            </a:r>
            <a:endParaRPr sz="1800">
              <a:latin typeface="Carlito"/>
              <a:cs typeface="Carlito"/>
            </a:endParaRPr>
          </a:p>
          <a:p>
            <a:pPr marL="12700" marR="1089660">
              <a:lnSpc>
                <a:spcPct val="100800"/>
              </a:lnSpc>
            </a:pPr>
            <a:r>
              <a:rPr dirty="0" sz="1800">
                <a:latin typeface="Carlito"/>
                <a:cs typeface="Carlito"/>
              </a:rPr>
              <a:t>FORMULA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–</a:t>
            </a:r>
            <a:r>
              <a:rPr dirty="0" sz="1800" spc="-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PERFORMANCE </a:t>
            </a:r>
            <a:r>
              <a:rPr dirty="0" sz="1800">
                <a:latin typeface="Carlito"/>
                <a:cs typeface="Carlito"/>
              </a:rPr>
              <a:t>GRAPH</a:t>
            </a:r>
            <a:r>
              <a:rPr dirty="0" sz="1800" spc="-2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–</a:t>
            </a:r>
            <a:r>
              <a:rPr dirty="0" sz="1800" spc="-40">
                <a:latin typeface="Carlito"/>
                <a:cs typeface="Carlito"/>
              </a:rPr>
              <a:t> </a:t>
            </a:r>
            <a:r>
              <a:rPr dirty="0" sz="1800" spc="-65">
                <a:latin typeface="Carlito"/>
                <a:cs typeface="Carlito"/>
              </a:rPr>
              <a:t>DATA</a:t>
            </a:r>
            <a:r>
              <a:rPr dirty="0" sz="1800" spc="-10">
                <a:latin typeface="Carlito"/>
                <a:cs typeface="Carlito"/>
              </a:rPr>
              <a:t> VISULIZATION </a:t>
            </a:r>
            <a:r>
              <a:rPr dirty="0" sz="1800">
                <a:latin typeface="Carlito"/>
                <a:cs typeface="Carlito"/>
              </a:rPr>
              <a:t>FLITER</a:t>
            </a:r>
            <a:r>
              <a:rPr dirty="0" sz="1800" spc="-6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–</a:t>
            </a:r>
            <a:r>
              <a:rPr dirty="0" sz="1800" spc="-3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REMOVE</a:t>
            </a:r>
            <a:r>
              <a:rPr dirty="0" sz="1800" spc="1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MISSING</a:t>
            </a:r>
            <a:r>
              <a:rPr dirty="0" sz="1800" spc="-80">
                <a:latin typeface="Carlito"/>
                <a:cs typeface="Carlito"/>
              </a:rPr>
              <a:t> </a:t>
            </a:r>
            <a:r>
              <a:rPr dirty="0" sz="1800" spc="-20">
                <a:latin typeface="Carlito"/>
                <a:cs typeface="Carlito"/>
              </a:rPr>
              <a:t>CELL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4234" rIns="0" bIns="0" rtlCol="0" vert="horz">
            <a:spAutoFit/>
          </a:bodyPr>
          <a:lstStyle/>
          <a:p>
            <a:pPr marL="197485">
              <a:lnSpc>
                <a:spcPct val="100000"/>
              </a:lnSpc>
              <a:spcBef>
                <a:spcPts val="105"/>
              </a:spcBef>
            </a:pPr>
            <a:r>
              <a:rPr dirty="0"/>
              <a:t>Dataset</a:t>
            </a:r>
            <a:r>
              <a:rPr dirty="0" spc="-35"/>
              <a:t> </a:t>
            </a:r>
            <a:r>
              <a:rPr dirty="0" spc="-10"/>
              <a:t>Description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70292" y="1845373"/>
            <a:ext cx="3999229" cy="22269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dirty="0" sz="1800" spc="-10">
                <a:latin typeface="Carlito"/>
                <a:cs typeface="Carlito"/>
              </a:rPr>
              <a:t>EMPLOYEE</a:t>
            </a:r>
            <a:r>
              <a:rPr dirty="0" sz="1800" spc="-40">
                <a:latin typeface="Carlito"/>
                <a:cs typeface="Carlito"/>
              </a:rPr>
              <a:t> </a:t>
            </a:r>
            <a:r>
              <a:rPr dirty="0" sz="1800" spc="-90">
                <a:latin typeface="Carlito"/>
                <a:cs typeface="Carlito"/>
              </a:rPr>
              <a:t>DATA</a:t>
            </a:r>
            <a:r>
              <a:rPr dirty="0" sz="1800" spc="-3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SET</a:t>
            </a:r>
            <a:r>
              <a:rPr dirty="0" sz="1800" spc="-2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=</a:t>
            </a:r>
            <a:r>
              <a:rPr dirty="0" sz="1800" spc="2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NAAN</a:t>
            </a:r>
            <a:r>
              <a:rPr dirty="0" sz="1800" spc="-10">
                <a:latin typeface="Carlito"/>
                <a:cs typeface="Carlito"/>
              </a:rPr>
              <a:t> </a:t>
            </a:r>
            <a:r>
              <a:rPr dirty="0" sz="1800" spc="-20">
                <a:latin typeface="Carlito"/>
                <a:cs typeface="Carlito"/>
              </a:rPr>
              <a:t>MULDHAVAN </a:t>
            </a:r>
            <a:r>
              <a:rPr dirty="0" sz="1800" spc="-10">
                <a:latin typeface="Carlito"/>
                <a:cs typeface="Carlito"/>
              </a:rPr>
              <a:t>26-FEATURE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800" spc="-10">
                <a:latin typeface="Carlito"/>
                <a:cs typeface="Carlito"/>
              </a:rPr>
              <a:t>EMPLOYEE</a:t>
            </a:r>
            <a:r>
              <a:rPr dirty="0" sz="1800" spc="-60">
                <a:latin typeface="Carlito"/>
                <a:cs typeface="Carlito"/>
              </a:rPr>
              <a:t> </a:t>
            </a:r>
            <a:r>
              <a:rPr dirty="0" sz="1800" spc="-25">
                <a:latin typeface="Carlito"/>
                <a:cs typeface="Carlito"/>
              </a:rPr>
              <a:t>ID</a:t>
            </a:r>
            <a:endParaRPr sz="1800">
              <a:latin typeface="Carlito"/>
              <a:cs typeface="Carlito"/>
            </a:endParaRPr>
          </a:p>
          <a:p>
            <a:pPr marL="12700" marR="1940560">
              <a:lnSpc>
                <a:spcPct val="99900"/>
              </a:lnSpc>
              <a:spcBef>
                <a:spcPts val="20"/>
              </a:spcBef>
            </a:pPr>
            <a:r>
              <a:rPr dirty="0" sz="1800">
                <a:latin typeface="Carlito"/>
                <a:cs typeface="Carlito"/>
              </a:rPr>
              <a:t>FIRST</a:t>
            </a:r>
            <a:r>
              <a:rPr dirty="0" sz="1800" spc="-5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&amp;</a:t>
            </a:r>
            <a:r>
              <a:rPr dirty="0" sz="1800" spc="-2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LAST</a:t>
            </a:r>
            <a:r>
              <a:rPr dirty="0" sz="1800" spc="15">
                <a:latin typeface="Carlito"/>
                <a:cs typeface="Carlito"/>
              </a:rPr>
              <a:t> </a:t>
            </a:r>
            <a:r>
              <a:rPr dirty="0" sz="1800" spc="-20">
                <a:latin typeface="Carlito"/>
                <a:cs typeface="Carlito"/>
              </a:rPr>
              <a:t>NAME </a:t>
            </a:r>
            <a:r>
              <a:rPr dirty="0" sz="1800" spc="-10">
                <a:latin typeface="Carlito"/>
                <a:cs typeface="Carlito"/>
              </a:rPr>
              <a:t>EMPLOYEE</a:t>
            </a:r>
            <a:r>
              <a:rPr dirty="0" sz="1800" spc="-60">
                <a:latin typeface="Carlito"/>
                <a:cs typeface="Carlito"/>
              </a:rPr>
              <a:t> </a:t>
            </a:r>
            <a:r>
              <a:rPr dirty="0" sz="1800" spc="-20">
                <a:latin typeface="Carlito"/>
                <a:cs typeface="Carlito"/>
              </a:rPr>
              <a:t>TYPE </a:t>
            </a:r>
            <a:r>
              <a:rPr dirty="0" sz="1800" spc="-10">
                <a:latin typeface="Carlito"/>
                <a:cs typeface="Carlito"/>
              </a:rPr>
              <a:t>GENDRE PERFORMANCE</a:t>
            </a:r>
            <a:r>
              <a:rPr dirty="0" sz="1800" spc="-15">
                <a:latin typeface="Carlito"/>
                <a:cs typeface="Carlito"/>
              </a:rPr>
              <a:t> </a:t>
            </a:r>
            <a:r>
              <a:rPr dirty="0" sz="1800" spc="-20">
                <a:latin typeface="Carlito"/>
                <a:cs typeface="Carlito"/>
              </a:rPr>
              <a:t>LEVEL </a:t>
            </a:r>
            <a:r>
              <a:rPr dirty="0" sz="1800" spc="-10">
                <a:latin typeface="Carlito"/>
                <a:cs typeface="Carlito"/>
              </a:rPr>
              <a:t>EMPLOYER</a:t>
            </a:r>
            <a:r>
              <a:rPr dirty="0" sz="1800" spc="-8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RATING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80"/>
              </a:lnSpc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5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9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4111" rIns="0" bIns="0" rtlCol="0" vert="horz">
            <a:spAutoFit/>
          </a:bodyPr>
          <a:lstStyle/>
          <a:p>
            <a:pPr marL="194310">
              <a:lnSpc>
                <a:spcPct val="100000"/>
              </a:lnSpc>
              <a:spcBef>
                <a:spcPts val="130"/>
              </a:spcBef>
            </a:pPr>
            <a:r>
              <a:rPr dirty="0" sz="4250"/>
              <a:t>THE</a:t>
            </a:r>
            <a:r>
              <a:rPr dirty="0" sz="4250" spc="-20"/>
              <a:t> </a:t>
            </a:r>
            <a:r>
              <a:rPr dirty="0" sz="4250"/>
              <a:t>"WOW"</a:t>
            </a:r>
            <a:r>
              <a:rPr dirty="0" sz="4250" spc="80"/>
              <a:t> </a:t>
            </a:r>
            <a:r>
              <a:rPr dirty="0" sz="4250"/>
              <a:t>IN</a:t>
            </a:r>
            <a:r>
              <a:rPr dirty="0" sz="4250" spc="-35"/>
              <a:t> </a:t>
            </a:r>
            <a:r>
              <a:rPr dirty="0" sz="4250"/>
              <a:t>OUR</a:t>
            </a:r>
            <a:r>
              <a:rPr dirty="0" sz="4250" spc="-45"/>
              <a:t> </a:t>
            </a:r>
            <a:r>
              <a:rPr dirty="0" sz="4250" spc="-10"/>
              <a:t>SOLUTION</a:t>
            </a:r>
            <a:endParaRPr sz="4250"/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536257" y="2236406"/>
            <a:ext cx="8348345" cy="9455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dirty="0" sz="2000" spc="-10">
                <a:solidFill>
                  <a:srgbClr val="0D0D0D"/>
                </a:solidFill>
                <a:latin typeface="Arial"/>
                <a:cs typeface="Arial"/>
              </a:rPr>
              <a:t>•</a:t>
            </a:r>
            <a:r>
              <a:rPr dirty="0" sz="2000" spc="-10">
                <a:solidFill>
                  <a:srgbClr val="0D0D0D"/>
                </a:solidFill>
                <a:latin typeface="Times New Roman"/>
                <a:cs typeface="Times New Roman"/>
              </a:rPr>
              <a:t>=IF(Z14&gt;=5,"VERYHIGH",IF(Z14&gt;=4,"HIGH",IF(Z14&gt;=3,"MEDIUM","LOW </a:t>
            </a:r>
            <a:r>
              <a:rPr dirty="0" sz="2000" spc="-20">
                <a:solidFill>
                  <a:srgbClr val="0D0D0D"/>
                </a:solidFill>
                <a:latin typeface="Times New Roman"/>
                <a:cs typeface="Times New Roman"/>
              </a:rPr>
              <a:t>")))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dirty="0" sz="20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Times New Roman"/>
                <a:cs typeface="Times New Roman"/>
              </a:rPr>
              <a:t>FORMULA</a:t>
            </a:r>
            <a:r>
              <a:rPr dirty="0" sz="2000" spc="-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USED</a:t>
            </a:r>
            <a:r>
              <a:rPr dirty="0" sz="20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dirty="0" sz="2000" spc="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20">
                <a:solidFill>
                  <a:srgbClr val="0D0D0D"/>
                </a:solidFill>
                <a:latin typeface="Times New Roman"/>
                <a:cs typeface="Times New Roman"/>
              </a:rPr>
              <a:t>CALCULATION</a:t>
            </a:r>
            <a:r>
              <a:rPr dirty="0" sz="20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dirty="0" sz="2000" spc="-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PERFORMANCE</a:t>
            </a:r>
            <a:r>
              <a:rPr dirty="0" sz="20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Times New Roman"/>
                <a:cs typeface="Times New Roman"/>
              </a:rPr>
              <a:t>LEVEL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2024-09-09T08:11:03Z</dcterms:created>
  <dcterms:modified xsi:type="dcterms:W3CDTF">2024-09-09T08:11:03Z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2024-09-09T00:00:00Z</vt:filetime>
  </property>
  <property fmtid="{D5CDD505-2E9C-101B-9397-08002B2CF9AE}" pid="3" name="LastSaved">
    <vt:filetime>2024-09-09T00:00:00Z</vt:filetime>
  </property>
  <property fmtid="{D5CDD505-2E9C-101B-9397-08002B2CF9AE}" pid="4" name="Producer">
    <vt:lpwstr>3-Heights(TM) PDF Security Shell 4.8.25.2 (http://www.pdf-tools.com)</vt:lpwstr>
  </property>
</Properties>
</file>