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31" d="100"/>
          <a:sy n="31" d="100"/>
        </p:scale>
        <p:origin x="8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2201336"/>
            <a:ext cx="5482998" cy="5520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5400" b="0" i="0" dirty="0">
                <a:solidFill>
                  <a:schemeClr val="bg1"/>
                </a:solidFill>
                <a:effectLst/>
                <a:latin typeface="Graphik Regular" panose="020B0503030202060203"/>
              </a:rPr>
              <a:t>Social Buzz Soars: IPO Mastery and Big Data Brilliance Partnership</a:t>
            </a:r>
            <a:endParaRPr lang="en-US" sz="6000" spc="-105" dirty="0">
              <a:solidFill>
                <a:schemeClr val="bg1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4028AC0-9FD1-EE3B-4810-AAEC754FDF5A}"/>
              </a:ext>
            </a:extLst>
          </p:cNvPr>
          <p:cNvSpPr/>
          <p:nvPr/>
        </p:nvSpPr>
        <p:spPr>
          <a:xfrm>
            <a:off x="5029200" y="2005584"/>
            <a:ext cx="3469997" cy="6275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99197" y="2005584"/>
            <a:ext cx="7789981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Graphik Regular" panose="020B0503030202060203"/>
              </a:rPr>
              <a:t>				</a:t>
            </a:r>
          </a:p>
          <a:p>
            <a:r>
              <a:rPr lang="en-US" sz="3200" b="1" i="0" dirty="0">
                <a:solidFill>
                  <a:srgbClr val="374151"/>
                </a:solidFill>
                <a:effectLst/>
                <a:latin typeface="Graphik Regular" panose="020B0503030202060203"/>
              </a:rPr>
              <a:t>Guiding Social Buzz, a leading social media and content creation platform, through a 3-month strategic engagement focused on IPO readiness and optimization of big data practices.</a:t>
            </a:r>
          </a:p>
          <a:p>
            <a:endParaRPr lang="en-US" sz="2400" b="1" dirty="0">
              <a:solidFill>
                <a:srgbClr val="374151"/>
              </a:solidFill>
              <a:latin typeface="Graphik Regular" panose="020B0503030202060203"/>
            </a:endParaRPr>
          </a:p>
          <a:p>
            <a:r>
              <a:rPr lang="en-US" sz="2400" b="1" dirty="0">
                <a:solidFill>
                  <a:srgbClr val="374151"/>
                </a:solidFill>
                <a:latin typeface="Graphik Regular" panose="020B0503030202060203"/>
              </a:rPr>
              <a:t>		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Graphik Regular" panose="020B0503030202060203"/>
              </a:rPr>
              <a:t>An audit of their big data practice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Graphik Regular" panose="020B0503030202060203"/>
              </a:rPr>
              <a:t>Recommendations for a successful IPO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Graphik Regular" panose="020B0503030202060203"/>
              </a:rPr>
              <a:t>An analysis of their content categories that highlights the top 5 categories with the largest aggregate popularity </a:t>
            </a:r>
            <a:endParaRPr lang="en-IN" sz="3200" b="1" dirty="0">
              <a:latin typeface="Graphik Regular" panose="020B0503030202060203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647700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1485900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C48913-F503-B5CF-E736-0FB523754C06}"/>
              </a:ext>
            </a:extLst>
          </p:cNvPr>
          <p:cNvSpPr txBox="1"/>
          <p:nvPr/>
        </p:nvSpPr>
        <p:spPr>
          <a:xfrm>
            <a:off x="2286000" y="4533900"/>
            <a:ext cx="73410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IPO Preparedness:</a:t>
            </a:r>
          </a:p>
          <a:p>
            <a:r>
              <a:rPr lang="en-US" dirty="0">
                <a:solidFill>
                  <a:schemeClr val="bg1"/>
                </a:solidFill>
              </a:rPr>
              <a:t>   - Social Buzz aims for an IPO by next year.</a:t>
            </a:r>
          </a:p>
          <a:p>
            <a:r>
              <a:rPr lang="en-US" dirty="0">
                <a:solidFill>
                  <a:schemeClr val="bg1"/>
                </a:solidFill>
              </a:rPr>
              <a:t>   - Lack of internal resources for a smooth transition to the public market.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Scaling Challenges:</a:t>
            </a:r>
          </a:p>
          <a:p>
            <a:r>
              <a:rPr lang="en-US" dirty="0">
                <a:solidFill>
                  <a:schemeClr val="bg1"/>
                </a:solidFill>
              </a:rPr>
              <a:t>   - Rapid growth to 500 million monthly users.</a:t>
            </a:r>
          </a:p>
          <a:p>
            <a:r>
              <a:rPr lang="en-US" dirty="0">
                <a:solidFill>
                  <a:schemeClr val="bg1"/>
                </a:solidFill>
              </a:rPr>
              <a:t>   - Inadequate resources to manage the current scale effectively.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Big Data Complexity:</a:t>
            </a:r>
          </a:p>
          <a:p>
            <a:r>
              <a:rPr lang="en-US" dirty="0">
                <a:solidFill>
                  <a:schemeClr val="bg1"/>
                </a:solidFill>
              </a:rPr>
              <a:t>   - Over 100,000 daily unstructured pieces of content.</a:t>
            </a:r>
          </a:p>
          <a:p>
            <a:r>
              <a:rPr lang="en-US" dirty="0">
                <a:solidFill>
                  <a:schemeClr val="bg1"/>
                </a:solidFill>
              </a:rPr>
              <a:t>   - Need for sophisticated technology to analyze and manage data.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External Expertise Needed:</a:t>
            </a:r>
          </a:p>
          <a:p>
            <a:r>
              <a:rPr lang="en-US" dirty="0">
                <a:solidFill>
                  <a:schemeClr val="bg1"/>
                </a:solidFill>
              </a:rPr>
              <a:t>   - Limited experience in leveraging third-party firms.</a:t>
            </a:r>
          </a:p>
          <a:p>
            <a:r>
              <a:rPr lang="en-US" dirty="0">
                <a:solidFill>
                  <a:schemeClr val="bg1"/>
                </a:solidFill>
              </a:rPr>
              <a:t>   - Seeking guidance on IPO execution and best practices in big data   management.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800" b="1" i="0" u="none" strike="noStrike" baseline="0" dirty="0">
                <a:solidFill>
                  <a:schemeClr val="bg1"/>
                </a:solidFill>
                <a:latin typeface="Graphik Regular" panose="020B0503030202060203"/>
              </a:rPr>
              <a:t>An analysis of their content categories that highlights the top 5 categories with the largest aggregate popularity </a:t>
            </a:r>
            <a:endParaRPr lang="en-IN" b="1" dirty="0">
              <a:solidFill>
                <a:schemeClr val="bg1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BD941C-9CB7-AA87-A07A-43379CEBE14E}"/>
              </a:ext>
            </a:extLst>
          </p:cNvPr>
          <p:cNvSpPr txBox="1"/>
          <p:nvPr/>
        </p:nvSpPr>
        <p:spPr>
          <a:xfrm>
            <a:off x="3788171" y="1555011"/>
            <a:ext cx="381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raphik Regular" panose="020B0503030202060203"/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EC8F4C-7F7A-C239-A810-94871B66001E}"/>
              </a:ext>
            </a:extLst>
          </p:cNvPr>
          <p:cNvSpPr txBox="1"/>
          <p:nvPr/>
        </p:nvSpPr>
        <p:spPr>
          <a:xfrm>
            <a:off x="5715794" y="3166695"/>
            <a:ext cx="381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raphik Regular" panose="020B0503030202060203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0E156E-C024-3258-A897-0E1EB5194B43}"/>
              </a:ext>
            </a:extLst>
          </p:cNvPr>
          <p:cNvSpPr txBox="1"/>
          <p:nvPr/>
        </p:nvSpPr>
        <p:spPr>
          <a:xfrm>
            <a:off x="7623615" y="4656374"/>
            <a:ext cx="381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raphik Regular" panose="020B0503030202060203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3FB02F-DF96-1497-E322-4CFBD1D34DDD}"/>
              </a:ext>
            </a:extLst>
          </p:cNvPr>
          <p:cNvSpPr txBox="1"/>
          <p:nvPr/>
        </p:nvSpPr>
        <p:spPr>
          <a:xfrm>
            <a:off x="9492670" y="6387418"/>
            <a:ext cx="381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raphik Regular" panose="020B0503030202060203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DC5FD3-351F-1F79-1529-9F69F8238F53}"/>
              </a:ext>
            </a:extLst>
          </p:cNvPr>
          <p:cNvSpPr txBox="1"/>
          <p:nvPr/>
        </p:nvSpPr>
        <p:spPr>
          <a:xfrm>
            <a:off x="11337710" y="7784814"/>
            <a:ext cx="4485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Graphik Regular" panose="020B0503030202060203"/>
              </a:rPr>
              <a:t>Data Visualizations and Uncovering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62100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467181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486981" y="6480309"/>
            <a:ext cx="2972219" cy="88175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E136C3-32B1-FB92-2FCA-E9FE78557218}"/>
              </a:ext>
            </a:extLst>
          </p:cNvPr>
          <p:cNvSpPr/>
          <p:nvPr/>
        </p:nvSpPr>
        <p:spPr>
          <a:xfrm>
            <a:off x="190500" y="2539958"/>
            <a:ext cx="5676900" cy="39403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5A13F0-B128-C734-B583-99F29D2F26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2857500"/>
            <a:ext cx="5143500" cy="28959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360A3D-8423-0F12-25BA-E37215D0007C}"/>
              </a:ext>
            </a:extLst>
          </p:cNvPr>
          <p:cNvSpPr txBox="1"/>
          <p:nvPr/>
        </p:nvSpPr>
        <p:spPr>
          <a:xfrm>
            <a:off x="419100" y="5887258"/>
            <a:ext cx="56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16 unique categories which this dataset holds.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BA04FC-2E6B-68C9-39CD-BFF299426E66}"/>
              </a:ext>
            </a:extLst>
          </p:cNvPr>
          <p:cNvSpPr/>
          <p:nvPr/>
        </p:nvSpPr>
        <p:spPr>
          <a:xfrm>
            <a:off x="6134100" y="2539958"/>
            <a:ext cx="5676900" cy="39403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291BD8A-7B4C-844B-3C14-7C8458DBA499}"/>
              </a:ext>
            </a:extLst>
          </p:cNvPr>
          <p:cNvSpPr/>
          <p:nvPr/>
        </p:nvSpPr>
        <p:spPr>
          <a:xfrm>
            <a:off x="12093987" y="2539958"/>
            <a:ext cx="5676900" cy="394035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1BE537-9052-8301-27DB-C6BF31EF52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2859941"/>
            <a:ext cx="5143500" cy="28934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FEEF12-F40A-4F72-3FCD-82F4F3018E91}"/>
              </a:ext>
            </a:extLst>
          </p:cNvPr>
          <p:cNvSpPr txBox="1"/>
          <p:nvPr/>
        </p:nvSpPr>
        <p:spPr>
          <a:xfrm>
            <a:off x="6400798" y="5887258"/>
            <a:ext cx="514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January was the month where the count was at peak.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532193-DC32-783A-1C9D-CFFF843A02D0}"/>
              </a:ext>
            </a:extLst>
          </p:cNvPr>
          <p:cNvSpPr txBox="1"/>
          <p:nvPr/>
        </p:nvSpPr>
        <p:spPr>
          <a:xfrm>
            <a:off x="12360686" y="5829721"/>
            <a:ext cx="514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Technology in reaction type made up 2.65% of sum of score.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BC89BC3-8455-E660-1005-58F22BE76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60687" y="2889310"/>
            <a:ext cx="5143500" cy="28447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73AF62CA-5B78-B046-16C7-848DB822E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6720" y="1535431"/>
            <a:ext cx="9011225" cy="77269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4B4885C-569D-07FA-17C4-882CD5F695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9486" y="1737863"/>
            <a:ext cx="15324515" cy="66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3609889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07966" y="6818468"/>
            <a:ext cx="942466" cy="27959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F30A37-A3FF-EE5D-86BA-4C3A05799DF6}"/>
              </a:ext>
            </a:extLst>
          </p:cNvPr>
          <p:cNvSpPr txBox="1"/>
          <p:nvPr/>
        </p:nvSpPr>
        <p:spPr>
          <a:xfrm>
            <a:off x="10972800" y="1867741"/>
            <a:ext cx="5676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There are 16 unique categories which this dataset holds.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FDB4CA-4C42-377A-FDA6-87386C7C0EEF}"/>
              </a:ext>
            </a:extLst>
          </p:cNvPr>
          <p:cNvSpPr txBox="1"/>
          <p:nvPr/>
        </p:nvSpPr>
        <p:spPr>
          <a:xfrm>
            <a:off x="10972800" y="3230582"/>
            <a:ext cx="5676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top 5 performing categories with the largest aggregate popularity 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Animals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Healthy Eating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Technology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Food</a:t>
            </a:r>
          </a:p>
          <a:p>
            <a:br>
              <a:rPr lang="en-IN" sz="2800" dirty="0"/>
            </a:br>
            <a:r>
              <a:rPr lang="en-IN" sz="28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73D887-CEB2-FDAD-FCF8-3BDABB5F98B3}"/>
              </a:ext>
            </a:extLst>
          </p:cNvPr>
          <p:cNvSpPr txBox="1"/>
          <p:nvPr/>
        </p:nvSpPr>
        <p:spPr>
          <a:xfrm>
            <a:off x="10972800" y="6475393"/>
            <a:ext cx="5676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January was the month where the count was at peak.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41B79C8A-C5C7-3B48-7283-A3E43A3BE3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07966" y="8291942"/>
            <a:ext cx="942466" cy="279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418668-51EA-221E-F145-52363105413F}"/>
              </a:ext>
            </a:extLst>
          </p:cNvPr>
          <p:cNvSpPr txBox="1"/>
          <p:nvPr/>
        </p:nvSpPr>
        <p:spPr>
          <a:xfrm>
            <a:off x="10972800" y="7948867"/>
            <a:ext cx="5676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Technology in reaction type made up 2.65% of sum of score.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359</Words>
  <Application>Microsoft Office PowerPoint</Application>
  <PresentationFormat>Custom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Graphik Regular</vt:lpstr>
      <vt:lpstr>Arial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Pradeep A M</cp:lastModifiedBy>
  <cp:revision>12</cp:revision>
  <dcterms:created xsi:type="dcterms:W3CDTF">2006-08-16T00:00:00Z</dcterms:created>
  <dcterms:modified xsi:type="dcterms:W3CDTF">2025-06-10T12:51:37Z</dcterms:modified>
  <dc:identifier>DAEhDyfaYKE</dc:identifier>
</cp:coreProperties>
</file>