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4" r:id="rId6"/>
    <p:sldId id="260" r:id="rId7"/>
    <p:sldId id="284" r:id="rId8"/>
    <p:sldId id="271" r:id="rId9"/>
    <p:sldId id="272" r:id="rId10"/>
    <p:sldId id="281" r:id="rId11"/>
    <p:sldId id="273" r:id="rId12"/>
    <p:sldId id="282" r:id="rId13"/>
    <p:sldId id="268" r:id="rId14"/>
    <p:sldId id="286" r:id="rId15"/>
    <p:sldId id="262" r:id="rId16"/>
    <p:sldId id="279" r:id="rId17"/>
    <p:sldId id="280" r:id="rId18"/>
    <p:sldId id="289" r:id="rId19"/>
    <p:sldId id="290" r:id="rId20"/>
    <p:sldId id="288" r:id="rId21"/>
    <p:sldId id="275" r:id="rId22"/>
    <p:sldId id="291" r:id="rId23"/>
    <p:sldId id="287" r:id="rId24"/>
    <p:sldId id="274" r:id="rId25"/>
    <p:sldId id="265" r:id="rId26"/>
    <p:sldId id="2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63FEEE7-27C1-41D5-88FA-562FE277A99F}">
          <p14:sldIdLst>
            <p14:sldId id="256"/>
            <p14:sldId id="257"/>
            <p14:sldId id="258"/>
            <p14:sldId id="259"/>
            <p14:sldId id="264"/>
            <p14:sldId id="260"/>
            <p14:sldId id="284"/>
            <p14:sldId id="271"/>
            <p14:sldId id="272"/>
            <p14:sldId id="281"/>
            <p14:sldId id="273"/>
            <p14:sldId id="282"/>
          </p14:sldIdLst>
        </p14:section>
        <p14:section name="Untitled Section" id="{15AB17BD-0685-45B4-A949-394A5558EE6A}">
          <p14:sldIdLst>
            <p14:sldId id="268"/>
            <p14:sldId id="286"/>
            <p14:sldId id="262"/>
            <p14:sldId id="279"/>
            <p14:sldId id="280"/>
            <p14:sldId id="289"/>
            <p14:sldId id="290"/>
            <p14:sldId id="288"/>
            <p14:sldId id="275"/>
            <p14:sldId id="291"/>
            <p14:sldId id="287"/>
            <p14:sldId id="274"/>
            <p14:sldId id="265"/>
            <p14:sldId id="28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4660"/>
  </p:normalViewPr>
  <p:slideViewPr>
    <p:cSldViewPr snapToGrid="0">
      <p:cViewPr varScale="1">
        <p:scale>
          <a:sx n="68" d="100"/>
          <a:sy n="68" d="100"/>
        </p:scale>
        <p:origin x="83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68325-E7A0-4B7F-8B4D-A8A5866E7F40}" type="datetimeFigureOut">
              <a:rPr lang="en-IN" smtClean="0"/>
              <a:pPr/>
              <a:t>28-04-2025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6C138-931D-4DB5-80E5-CEE0CBB005AD}" type="slidenum">
              <a:rPr lang="en-IN" smtClean="0"/>
              <a:pPr/>
              <a:t>‹#›</a:t>
            </a:fld>
            <a:endParaRPr lang="en-IN"/>
          </a:p>
        </p:txBody>
      </p:sp>
    </p:spTree>
    <p:extLst>
      <p:ext uri="{BB962C8B-B14F-4D97-AF65-F5344CB8AC3E}">
        <p14:creationId xmlns:p14="http://schemas.microsoft.com/office/powerpoint/2010/main" val="4228529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BDEA375-8351-4463-85CD-A8AEE540D963}" type="datetime1">
              <a:rPr lang="en-IN" smtClean="0"/>
              <a:pPr/>
              <a:t>28-04-2025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BD549A-5FF8-48EA-81CC-D13168C80CC4}" type="slidenum">
              <a:rPr lang="en-IN" smtClean="0"/>
              <a:pPr/>
              <a:t>‹#›</a:t>
            </a:fld>
            <a:endParaRPr lang="en-IN"/>
          </a:p>
        </p:txBody>
      </p:sp>
    </p:spTree>
    <p:extLst>
      <p:ext uri="{BB962C8B-B14F-4D97-AF65-F5344CB8AC3E}">
        <p14:creationId xmlns:p14="http://schemas.microsoft.com/office/powerpoint/2010/main" val="1713998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C52BBB9-A1FD-45E1-AB9F-3BDEC08B69F2}" type="datetime1">
              <a:rPr lang="en-IN" smtClean="0"/>
              <a:pPr/>
              <a:t>28-04-2025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BD549A-5FF8-48EA-81CC-D13168C80CC4}" type="slidenum">
              <a:rPr lang="en-IN" smtClean="0"/>
              <a:pPr/>
              <a:t>‹#›</a:t>
            </a:fld>
            <a:endParaRPr lang="en-IN"/>
          </a:p>
        </p:txBody>
      </p:sp>
    </p:spTree>
    <p:extLst>
      <p:ext uri="{BB962C8B-B14F-4D97-AF65-F5344CB8AC3E}">
        <p14:creationId xmlns:p14="http://schemas.microsoft.com/office/powerpoint/2010/main" val="3539614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6E49B21-B2D3-4E14-8C02-1A96E3F5F41B}" type="datetime1">
              <a:rPr lang="en-IN" smtClean="0"/>
              <a:pPr/>
              <a:t>28-04-2025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BD549A-5FF8-48EA-81CC-D13168C80CC4}" type="slidenum">
              <a:rPr lang="en-IN" smtClean="0"/>
              <a:pPr/>
              <a:t>‹#›</a:t>
            </a:fld>
            <a:endParaRPr lang="en-IN"/>
          </a:p>
        </p:txBody>
      </p:sp>
    </p:spTree>
    <p:extLst>
      <p:ext uri="{BB962C8B-B14F-4D97-AF65-F5344CB8AC3E}">
        <p14:creationId xmlns:p14="http://schemas.microsoft.com/office/powerpoint/2010/main" val="3833957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0AE3506-D5BA-4130-95BD-2CB1EF9FE3DD}" type="datetime1">
              <a:rPr lang="en-IN" smtClean="0"/>
              <a:pPr/>
              <a:t>28-04-2025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BD549A-5FF8-48EA-81CC-D13168C80CC4}" type="slidenum">
              <a:rPr lang="en-IN" smtClean="0"/>
              <a:pPr/>
              <a:t>‹#›</a:t>
            </a:fld>
            <a:endParaRPr lang="en-IN"/>
          </a:p>
        </p:txBody>
      </p:sp>
    </p:spTree>
    <p:extLst>
      <p:ext uri="{BB962C8B-B14F-4D97-AF65-F5344CB8AC3E}">
        <p14:creationId xmlns:p14="http://schemas.microsoft.com/office/powerpoint/2010/main" val="2056019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E4B478-5509-44A7-A5E2-E0A62E24BF84}" type="datetime1">
              <a:rPr lang="en-IN" smtClean="0"/>
              <a:pPr/>
              <a:t>28-04-2025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BD549A-5FF8-48EA-81CC-D13168C80CC4}" type="slidenum">
              <a:rPr lang="en-IN" smtClean="0"/>
              <a:pPr/>
              <a:t>‹#›</a:t>
            </a:fld>
            <a:endParaRPr lang="en-IN"/>
          </a:p>
        </p:txBody>
      </p:sp>
    </p:spTree>
    <p:extLst>
      <p:ext uri="{BB962C8B-B14F-4D97-AF65-F5344CB8AC3E}">
        <p14:creationId xmlns:p14="http://schemas.microsoft.com/office/powerpoint/2010/main" val="359229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A5141B9-D150-417F-92E1-414C8C741326}" type="datetime1">
              <a:rPr lang="en-IN" smtClean="0"/>
              <a:pPr/>
              <a:t>28-04-2025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BD549A-5FF8-48EA-81CC-D13168C80CC4}" type="slidenum">
              <a:rPr lang="en-IN" smtClean="0"/>
              <a:pPr/>
              <a:t>‹#›</a:t>
            </a:fld>
            <a:endParaRPr lang="en-IN"/>
          </a:p>
        </p:txBody>
      </p:sp>
    </p:spTree>
    <p:extLst>
      <p:ext uri="{BB962C8B-B14F-4D97-AF65-F5344CB8AC3E}">
        <p14:creationId xmlns:p14="http://schemas.microsoft.com/office/powerpoint/2010/main" val="4021622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FFD9BD9-ED6C-42EB-9F7E-A6D974362DF6}" type="datetime1">
              <a:rPr lang="en-IN" smtClean="0"/>
              <a:pPr/>
              <a:t>28-04-2025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BD549A-5FF8-48EA-81CC-D13168C80CC4}" type="slidenum">
              <a:rPr lang="en-IN" smtClean="0"/>
              <a:pPr/>
              <a:t>‹#›</a:t>
            </a:fld>
            <a:endParaRPr lang="en-IN"/>
          </a:p>
        </p:txBody>
      </p:sp>
    </p:spTree>
    <p:extLst>
      <p:ext uri="{BB962C8B-B14F-4D97-AF65-F5344CB8AC3E}">
        <p14:creationId xmlns:p14="http://schemas.microsoft.com/office/powerpoint/2010/main" val="1673740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1CB8B13-CD73-4881-BB85-5A0A6CB65324}" type="datetime1">
              <a:rPr lang="en-IN" smtClean="0"/>
              <a:pPr/>
              <a:t>28-04-2025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0BD549A-5FF8-48EA-81CC-D13168C80CC4}" type="slidenum">
              <a:rPr lang="en-IN" smtClean="0"/>
              <a:pPr/>
              <a:t>‹#›</a:t>
            </a:fld>
            <a:endParaRPr lang="en-IN"/>
          </a:p>
        </p:txBody>
      </p:sp>
    </p:spTree>
    <p:extLst>
      <p:ext uri="{BB962C8B-B14F-4D97-AF65-F5344CB8AC3E}">
        <p14:creationId xmlns:p14="http://schemas.microsoft.com/office/powerpoint/2010/main" val="290953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58A9D0-B180-49F2-9F74-12A445C1AE1B}" type="datetime1">
              <a:rPr lang="en-IN" smtClean="0"/>
              <a:pPr/>
              <a:t>28-04-2025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0BD549A-5FF8-48EA-81CC-D13168C80CC4}" type="slidenum">
              <a:rPr lang="en-IN" smtClean="0"/>
              <a:pPr/>
              <a:t>‹#›</a:t>
            </a:fld>
            <a:endParaRPr lang="en-IN"/>
          </a:p>
        </p:txBody>
      </p:sp>
    </p:spTree>
    <p:extLst>
      <p:ext uri="{BB962C8B-B14F-4D97-AF65-F5344CB8AC3E}">
        <p14:creationId xmlns:p14="http://schemas.microsoft.com/office/powerpoint/2010/main" val="3212583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CCD211-D518-4179-899F-89311F215C25}" type="datetime1">
              <a:rPr lang="en-IN" smtClean="0"/>
              <a:pPr/>
              <a:t>28-04-2025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BD549A-5FF8-48EA-81CC-D13168C80CC4}" type="slidenum">
              <a:rPr lang="en-IN" smtClean="0"/>
              <a:pPr/>
              <a:t>‹#›</a:t>
            </a:fld>
            <a:endParaRPr lang="en-IN"/>
          </a:p>
        </p:txBody>
      </p:sp>
    </p:spTree>
    <p:extLst>
      <p:ext uri="{BB962C8B-B14F-4D97-AF65-F5344CB8AC3E}">
        <p14:creationId xmlns:p14="http://schemas.microsoft.com/office/powerpoint/2010/main" val="3865461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67227DB-986F-46F3-A8DF-23071F9609C7}" type="datetime1">
              <a:rPr lang="en-IN" smtClean="0"/>
              <a:pPr/>
              <a:t>28-04-2025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BD549A-5FF8-48EA-81CC-D13168C80CC4}" type="slidenum">
              <a:rPr lang="en-IN" smtClean="0"/>
              <a:pPr/>
              <a:t>‹#›</a:t>
            </a:fld>
            <a:endParaRPr lang="en-IN"/>
          </a:p>
        </p:txBody>
      </p:sp>
    </p:spTree>
    <p:extLst>
      <p:ext uri="{BB962C8B-B14F-4D97-AF65-F5344CB8AC3E}">
        <p14:creationId xmlns:p14="http://schemas.microsoft.com/office/powerpoint/2010/main" val="1760676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2E1C67-44A9-491C-81E2-3E9BBBE33625}" type="datetime1">
              <a:rPr lang="en-IN" smtClean="0"/>
              <a:pPr/>
              <a:t>28-04-2025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BD549A-5FF8-48EA-81CC-D13168C80CC4}" type="slidenum">
              <a:rPr lang="en-IN" smtClean="0"/>
              <a:pPr/>
              <a:t>‹#›</a:t>
            </a:fld>
            <a:endParaRPr lang="en-IN"/>
          </a:p>
        </p:txBody>
      </p:sp>
    </p:spTree>
    <p:extLst>
      <p:ext uri="{BB962C8B-B14F-4D97-AF65-F5344CB8AC3E}">
        <p14:creationId xmlns:p14="http://schemas.microsoft.com/office/powerpoint/2010/main" val="4222472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i.org/10.1109/ICACCS51430.2021" TargetMode="External"/><Relationship Id="rId2" Type="http://schemas.openxmlformats.org/officeDocument/2006/relationships/hyperlink" Target="projec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DEA8A5F-A91D-2D2E-BACB-ABDDB88CD6FA}"/>
              </a:ext>
            </a:extLst>
          </p:cNvPr>
          <p:cNvSpPr>
            <a:spLocks noGrp="1"/>
          </p:cNvSpPr>
          <p:nvPr>
            <p:ph type="sldNum" sz="quarter" idx="12"/>
          </p:nvPr>
        </p:nvSpPr>
        <p:spPr/>
        <p:txBody>
          <a:bodyPr/>
          <a:lstStyle/>
          <a:p>
            <a:fld id="{60BD549A-5FF8-48EA-81CC-D13168C80CC4}" type="slidenum">
              <a:rPr lang="en-IN" smtClean="0"/>
              <a:pPr/>
              <a:t>1</a:t>
            </a:fld>
            <a:endParaRPr lang="en-IN"/>
          </a:p>
        </p:txBody>
      </p:sp>
      <p:sp>
        <p:nvSpPr>
          <p:cNvPr id="8" name="TextBox 7">
            <a:extLst>
              <a:ext uri="{FF2B5EF4-FFF2-40B4-BE49-F238E27FC236}">
                <a16:creationId xmlns:a16="http://schemas.microsoft.com/office/drawing/2014/main" id="{1DC7B6AA-6FBA-831E-8BCF-4C1EAEE211AE}"/>
              </a:ext>
            </a:extLst>
          </p:cNvPr>
          <p:cNvSpPr txBox="1"/>
          <p:nvPr/>
        </p:nvSpPr>
        <p:spPr>
          <a:xfrm>
            <a:off x="5375563" y="4128471"/>
            <a:ext cx="6040582" cy="2120068"/>
          </a:xfrm>
          <a:prstGeom prst="rect">
            <a:avLst/>
          </a:prstGeom>
          <a:noFill/>
        </p:spPr>
        <p:txBody>
          <a:bodyPr wrap="square" rtlCol="0">
            <a:spAutoFit/>
          </a:bodyPr>
          <a:lstStyle/>
          <a:p>
            <a:pPr algn="just">
              <a:lnSpc>
                <a:spcPct val="150000"/>
              </a:lnSpc>
              <a:defRPr/>
            </a:pPr>
            <a:r>
              <a:rPr lang="en-US" altLang="en-US" b="1" dirty="0">
                <a:solidFill>
                  <a:srgbClr val="002060"/>
                </a:solidFill>
                <a:latin typeface="Times New Roman" pitchFamily="18" charset="0"/>
                <a:cs typeface="Times New Roman" pitchFamily="18" charset="0"/>
              </a:rPr>
              <a:t> Submitted by :</a:t>
            </a:r>
          </a:p>
          <a:p>
            <a:pPr marL="342900" indent="-342900" algn="just">
              <a:lnSpc>
                <a:spcPct val="150000"/>
              </a:lnSpc>
              <a:buFontTx/>
              <a:buAutoNum type="arabicPeriod"/>
            </a:pPr>
            <a:r>
              <a:rPr lang="en-US" b="1" dirty="0">
                <a:latin typeface="Times New Roman" pitchFamily="18" charset="0"/>
                <a:cs typeface="Times New Roman" pitchFamily="18" charset="0"/>
              </a:rPr>
              <a:t>PRADEEP KUMAR M 		813821104070</a:t>
            </a:r>
          </a:p>
          <a:p>
            <a:pPr marL="342900" indent="-342900" algn="just">
              <a:lnSpc>
                <a:spcPct val="150000"/>
              </a:lnSpc>
              <a:buAutoNum type="arabicPeriod"/>
            </a:pPr>
            <a:r>
              <a:rPr lang="en-US" b="1" dirty="0">
                <a:latin typeface="Times New Roman" pitchFamily="18" charset="0"/>
                <a:cs typeface="Times New Roman" pitchFamily="18" charset="0"/>
              </a:rPr>
              <a:t>PRAGADEESHWARAN S 	813821104071</a:t>
            </a:r>
          </a:p>
          <a:p>
            <a:pPr marL="342900" indent="-342900" algn="just">
              <a:lnSpc>
                <a:spcPct val="150000"/>
              </a:lnSpc>
              <a:buAutoNum type="arabicPeriod"/>
            </a:pPr>
            <a:r>
              <a:rPr lang="en-IN" b="1" dirty="0">
                <a:latin typeface="Times New Roman" pitchFamily="18" charset="0"/>
                <a:cs typeface="Times New Roman" pitchFamily="18" charset="0"/>
              </a:rPr>
              <a:t>RANJITH M 			813821104307</a:t>
            </a:r>
          </a:p>
          <a:p>
            <a:pPr marL="342900" indent="-342900" algn="just">
              <a:lnSpc>
                <a:spcPct val="150000"/>
              </a:lnSpc>
              <a:buFontTx/>
              <a:buAutoNum type="arabicPeriod"/>
            </a:pPr>
            <a:r>
              <a:rPr lang="en-US" b="1" dirty="0">
                <a:latin typeface="Times New Roman" pitchFamily="18" charset="0"/>
                <a:cs typeface="Times New Roman" pitchFamily="18" charset="0"/>
              </a:rPr>
              <a:t>VIGNESH K 			813821104308</a:t>
            </a:r>
            <a:endParaRPr lang="en-IN" b="1"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8D7DE9FE-4F3B-4B4D-808D-BEFCE1283D8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0684" y="333549"/>
            <a:ext cx="1591046" cy="1584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2978727" y="443346"/>
            <a:ext cx="8160327" cy="1508105"/>
          </a:xfrm>
          <a:prstGeom prst="rect">
            <a:avLst/>
          </a:prstGeom>
        </p:spPr>
        <p:txBody>
          <a:bodyPr wrap="square">
            <a:spAutoFit/>
          </a:bodyPr>
          <a:lstStyle/>
          <a:p>
            <a:pPr algn="ctr">
              <a:defRPr/>
            </a:pPr>
            <a:r>
              <a:rPr lang="en-US" altLang="en-US" sz="2800" b="1" dirty="0">
                <a:solidFill>
                  <a:srgbClr val="002060"/>
                </a:solidFill>
                <a:latin typeface="Times New Roman" pitchFamily="18" charset="0"/>
                <a:cs typeface="Times New Roman" pitchFamily="18" charset="0"/>
              </a:rPr>
              <a:t>SARANATHAN COLLEGE OF ENGINEERING</a:t>
            </a:r>
          </a:p>
          <a:p>
            <a:pPr algn="ctr">
              <a:defRPr/>
            </a:pPr>
            <a:r>
              <a:rPr lang="en-US" altLang="en-US" sz="2800" b="1" dirty="0">
                <a:solidFill>
                  <a:srgbClr val="002060"/>
                </a:solidFill>
                <a:latin typeface="Times New Roman" pitchFamily="18" charset="0"/>
                <a:cs typeface="Times New Roman" pitchFamily="18" charset="0"/>
              </a:rPr>
              <a:t>(An Autonomous Institution)</a:t>
            </a:r>
          </a:p>
          <a:p>
            <a:pPr algn="ctr">
              <a:defRPr/>
            </a:pPr>
            <a:r>
              <a:rPr lang="en-US" altLang="en-US" b="1" dirty="0" err="1">
                <a:latin typeface="Times New Roman" pitchFamily="18" charset="0"/>
                <a:cs typeface="Times New Roman" pitchFamily="18" charset="0"/>
              </a:rPr>
              <a:t>Venkateswara</a:t>
            </a:r>
            <a:r>
              <a:rPr lang="en-US" altLang="en-US" b="1" dirty="0">
                <a:latin typeface="Times New Roman" pitchFamily="18" charset="0"/>
                <a:cs typeface="Times New Roman" pitchFamily="18" charset="0"/>
              </a:rPr>
              <a:t> Nagar, </a:t>
            </a:r>
            <a:r>
              <a:rPr lang="en-US" altLang="en-US" b="1" dirty="0" err="1">
                <a:latin typeface="Times New Roman" pitchFamily="18" charset="0"/>
                <a:cs typeface="Times New Roman" pitchFamily="18" charset="0"/>
              </a:rPr>
              <a:t>Panjappur</a:t>
            </a:r>
            <a:r>
              <a:rPr lang="en-US" altLang="en-US" b="1" dirty="0">
                <a:latin typeface="Times New Roman" pitchFamily="18" charset="0"/>
                <a:cs typeface="Times New Roman" pitchFamily="18" charset="0"/>
              </a:rPr>
              <a:t>,                                      </a:t>
            </a:r>
          </a:p>
          <a:p>
            <a:pPr algn="ctr">
              <a:defRPr/>
            </a:pPr>
            <a:r>
              <a:rPr lang="en-US" altLang="en-US" b="1" dirty="0" err="1">
                <a:latin typeface="Times New Roman" pitchFamily="18" charset="0"/>
                <a:cs typeface="Times New Roman" pitchFamily="18" charset="0"/>
              </a:rPr>
              <a:t>Tiruchirappalli</a:t>
            </a:r>
            <a:r>
              <a:rPr lang="en-US" altLang="en-US" b="1" dirty="0">
                <a:latin typeface="Times New Roman" pitchFamily="18" charset="0"/>
                <a:cs typeface="Times New Roman" pitchFamily="18" charset="0"/>
              </a:rPr>
              <a:t> - 620 012, Tamil Nadu.</a:t>
            </a:r>
          </a:p>
        </p:txBody>
      </p:sp>
      <p:sp>
        <p:nvSpPr>
          <p:cNvPr id="10" name="Rectangle 9"/>
          <p:cNvSpPr/>
          <p:nvPr/>
        </p:nvSpPr>
        <p:spPr>
          <a:xfrm>
            <a:off x="1745672" y="2136202"/>
            <a:ext cx="9490363" cy="1815882"/>
          </a:xfrm>
          <a:prstGeom prst="rect">
            <a:avLst/>
          </a:prstGeom>
        </p:spPr>
        <p:txBody>
          <a:bodyPr wrap="square">
            <a:spAutoFit/>
          </a:bodyPr>
          <a:lstStyle/>
          <a:p>
            <a:pPr algn="ctr">
              <a:defRPr/>
            </a:pPr>
            <a:r>
              <a:rPr lang="en-US" sz="2800" b="1" dirty="0">
                <a:solidFill>
                  <a:srgbClr val="002060"/>
                </a:solidFill>
                <a:latin typeface="Times New Roman" pitchFamily="18" charset="0"/>
                <a:cs typeface="Times New Roman" pitchFamily="18" charset="0"/>
              </a:rPr>
              <a:t>Department of  Computer Science and Engineering</a:t>
            </a:r>
            <a:endParaRPr lang="en-IN" sz="2800" dirty="0">
              <a:latin typeface="Times New Roman" pitchFamily="18" charset="0"/>
              <a:cs typeface="Times New Roman" pitchFamily="18" charset="0"/>
            </a:endParaRPr>
          </a:p>
          <a:p>
            <a:pPr algn="ctr">
              <a:defRPr/>
            </a:pPr>
            <a:r>
              <a:rPr lang="en-US" sz="2800" b="1" dirty="0">
                <a:solidFill>
                  <a:srgbClr val="002060"/>
                </a:solidFill>
                <a:latin typeface="Times New Roman" pitchFamily="18" charset="0"/>
                <a:cs typeface="Times New Roman" pitchFamily="18" charset="0"/>
              </a:rPr>
              <a:t>CS3811 – Project Work</a:t>
            </a:r>
          </a:p>
          <a:p>
            <a:pPr algn="ctr"/>
            <a:r>
              <a:rPr lang="en-US" sz="2800" b="1" dirty="0">
                <a:latin typeface="Times New Roman" pitchFamily="18" charset="0"/>
                <a:cs typeface="Times New Roman" pitchFamily="18" charset="0"/>
              </a:rPr>
              <a:t>E-AUTHENTICATION USING OTP AND QR CODE FOR ONLINE VOTING SYSTEM</a:t>
            </a:r>
            <a:endParaRPr lang="en-GB" sz="2800" b="1" dirty="0">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D33F4834-3194-A1DC-DD95-AE2E4C6DC488}"/>
              </a:ext>
            </a:extLst>
          </p:cNvPr>
          <p:cNvSpPr txBox="1"/>
          <p:nvPr/>
        </p:nvSpPr>
        <p:spPr>
          <a:xfrm>
            <a:off x="1033664" y="4298501"/>
            <a:ext cx="6096000" cy="646331"/>
          </a:xfrm>
          <a:prstGeom prst="rect">
            <a:avLst/>
          </a:prstGeom>
          <a:noFill/>
        </p:spPr>
        <p:txBody>
          <a:bodyPr wrap="square">
            <a:spAutoFit/>
          </a:bodyPr>
          <a:lstStyle/>
          <a:p>
            <a:r>
              <a:rPr lang="en-US" altLang="en-US" b="1" dirty="0">
                <a:solidFill>
                  <a:srgbClr val="002060"/>
                </a:solidFill>
                <a:latin typeface="Times New Roman" pitchFamily="18" charset="0"/>
                <a:cs typeface="Times New Roman" pitchFamily="18" charset="0"/>
              </a:rPr>
              <a:t>Guide Name :</a:t>
            </a:r>
          </a:p>
          <a:p>
            <a:r>
              <a:rPr lang="en-US" b="1" dirty="0">
                <a:solidFill>
                  <a:srgbClr val="002060"/>
                </a:solidFill>
                <a:latin typeface="Times New Roman" pitchFamily="18" charset="0"/>
                <a:cs typeface="Times New Roman" pitchFamily="18" charset="0"/>
              </a:rPr>
              <a:t>                      </a:t>
            </a:r>
            <a:r>
              <a:rPr lang="en-US" b="1" dirty="0" err="1">
                <a:latin typeface="Times New Roman" pitchFamily="18" charset="0"/>
                <a:cs typeface="Times New Roman" pitchFamily="18" charset="0"/>
              </a:rPr>
              <a:t>Ms.G.Sathya</a:t>
            </a:r>
            <a:r>
              <a:rPr lang="en-US" b="1" dirty="0">
                <a:latin typeface="Times New Roman" pitchFamily="18" charset="0"/>
                <a:cs typeface="Times New Roman" pitchFamily="18" charset="0"/>
              </a:rPr>
              <a:t>, M.E</a:t>
            </a:r>
            <a:endParaRPr lang="en-US" dirty="0"/>
          </a:p>
        </p:txBody>
      </p:sp>
    </p:spTree>
    <p:extLst>
      <p:ext uri="{BB962C8B-B14F-4D97-AF65-F5344CB8AC3E}">
        <p14:creationId xmlns:p14="http://schemas.microsoft.com/office/powerpoint/2010/main" val="1356714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818" y="332508"/>
            <a:ext cx="10515600" cy="596179"/>
          </a:xfrm>
        </p:spPr>
        <p:txBody>
          <a:bodyPr>
            <a:normAutofit/>
          </a:bodyPr>
          <a:lstStyle/>
          <a:p>
            <a:r>
              <a:rPr lang="en-IN" sz="1800" b="1" u="sng" dirty="0">
                <a:latin typeface="Times New Roman" pitchFamily="18" charset="0"/>
                <a:cs typeface="Times New Roman" pitchFamily="18" charset="0"/>
              </a:rPr>
              <a:t>ARCHITECTURE DIAGRAM</a:t>
            </a:r>
            <a:endParaRPr lang="en-US" sz="1800" b="1" u="sng"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0BD549A-5FF8-48EA-81CC-D13168C80CC4}" type="slidenum">
              <a:rPr lang="en-IN" smtClean="0"/>
              <a:pPr/>
              <a:t>10</a:t>
            </a:fld>
            <a:endParaRPr lang="en-IN"/>
          </a:p>
        </p:txBody>
      </p:sp>
      <p:sp>
        <p:nvSpPr>
          <p:cNvPr id="2077" name="Rectangle: Rounded Corners 2076">
            <a:extLst>
              <a:ext uri="{FF2B5EF4-FFF2-40B4-BE49-F238E27FC236}">
                <a16:creationId xmlns:a16="http://schemas.microsoft.com/office/drawing/2014/main" id="{B295CC1C-DEBF-56DE-2A66-0D312A07433C}"/>
              </a:ext>
            </a:extLst>
          </p:cNvPr>
          <p:cNvSpPr/>
          <p:nvPr/>
        </p:nvSpPr>
        <p:spPr>
          <a:xfrm>
            <a:off x="3554984" y="8179945"/>
            <a:ext cx="748792" cy="29210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Aft>
                <a:spcPts val="800"/>
              </a:spcAft>
              <a:buNone/>
            </a:pPr>
            <a:r>
              <a:rPr lang="en-GB" sz="1100" kern="100">
                <a:effectLst/>
                <a:ea typeface="Calibri" panose="020F0502020204030204" pitchFamily="34" charset="0"/>
                <a:cs typeface="Latha" panose="020B0604020202020204" pitchFamily="34" charset="0"/>
              </a:rPr>
              <a:t>End </a:t>
            </a:r>
            <a:endParaRPr lang="en-US" sz="1100" kern="100">
              <a:effectLst/>
              <a:ea typeface="Calibri" panose="020F0502020204030204" pitchFamily="34" charset="0"/>
              <a:cs typeface="Latha" panose="020B0604020202020204" pitchFamily="34" charset="0"/>
            </a:endParaRPr>
          </a:p>
          <a:p>
            <a:pPr marL="0" marR="0" algn="ctr">
              <a:lnSpc>
                <a:spcPct val="107000"/>
              </a:lnSpc>
              <a:spcAft>
                <a:spcPts val="800"/>
              </a:spcAft>
            </a:pPr>
            <a:r>
              <a:rPr lang="en-GB" sz="1100" kern="100">
                <a:effectLst/>
                <a:ea typeface="Calibri" panose="020F0502020204030204" pitchFamily="34" charset="0"/>
                <a:cs typeface="Latha" panose="020B0604020202020204" pitchFamily="34" charset="0"/>
              </a:rPr>
              <a:t> </a:t>
            </a:r>
            <a:endParaRPr lang="en-US" sz="1100" kern="100">
              <a:effectLst/>
              <a:ea typeface="Calibri" panose="020F0502020204030204" pitchFamily="34" charset="0"/>
              <a:cs typeface="Latha" panose="020B0604020202020204" pitchFamily="34" charset="0"/>
            </a:endParaRPr>
          </a:p>
        </p:txBody>
      </p:sp>
      <p:cxnSp>
        <p:nvCxnSpPr>
          <p:cNvPr id="2088" name="Straight Arrow Connector 2087">
            <a:extLst>
              <a:ext uri="{FF2B5EF4-FFF2-40B4-BE49-F238E27FC236}">
                <a16:creationId xmlns:a16="http://schemas.microsoft.com/office/drawing/2014/main" id="{AA0F4B62-301B-8417-9D17-7373DBD57683}"/>
              </a:ext>
            </a:extLst>
          </p:cNvPr>
          <p:cNvCxnSpPr/>
          <p:nvPr/>
        </p:nvCxnSpPr>
        <p:spPr>
          <a:xfrm>
            <a:off x="5668552" y="3972164"/>
            <a:ext cx="0" cy="230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89" name="Straight Arrow Connector 2088">
            <a:extLst>
              <a:ext uri="{FF2B5EF4-FFF2-40B4-BE49-F238E27FC236}">
                <a16:creationId xmlns:a16="http://schemas.microsoft.com/office/drawing/2014/main" id="{0CEF3313-9E04-57ED-C4A6-2D278609196E}"/>
              </a:ext>
            </a:extLst>
          </p:cNvPr>
          <p:cNvCxnSpPr/>
          <p:nvPr/>
        </p:nvCxnSpPr>
        <p:spPr>
          <a:xfrm>
            <a:off x="3933825" y="7866890"/>
            <a:ext cx="0" cy="306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95" name="Rectangle 90">
            <a:extLst>
              <a:ext uri="{FF2B5EF4-FFF2-40B4-BE49-F238E27FC236}">
                <a16:creationId xmlns:a16="http://schemas.microsoft.com/office/drawing/2014/main" id="{D8174631-470A-0519-C9DF-C5CC92A4960C}"/>
              </a:ext>
            </a:extLst>
          </p:cNvPr>
          <p:cNvSpPr>
            <a:spLocks noChangeArrowheads="1"/>
          </p:cNvSpPr>
          <p:nvPr/>
        </p:nvSpPr>
        <p:spPr bwMode="auto">
          <a:xfrm>
            <a:off x="-609600" y="119255"/>
            <a:ext cx="1341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96" name="Rectangle 93">
            <a:extLst>
              <a:ext uri="{FF2B5EF4-FFF2-40B4-BE49-F238E27FC236}">
                <a16:creationId xmlns:a16="http://schemas.microsoft.com/office/drawing/2014/main" id="{A747990C-3FD3-4B53-90D1-DA1331A1BEDE}"/>
              </a:ext>
            </a:extLst>
          </p:cNvPr>
          <p:cNvSpPr>
            <a:spLocks noChangeArrowheads="1"/>
          </p:cNvSpPr>
          <p:nvPr/>
        </p:nvSpPr>
        <p:spPr bwMode="auto">
          <a:xfrm>
            <a:off x="2240402" y="1146137"/>
            <a:ext cx="7253995" cy="109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98" name="Rectangle 99">
            <a:extLst>
              <a:ext uri="{FF2B5EF4-FFF2-40B4-BE49-F238E27FC236}">
                <a16:creationId xmlns:a16="http://schemas.microsoft.com/office/drawing/2014/main" id="{BA078B98-5C62-B800-37E6-7074514F422E}"/>
              </a:ext>
            </a:extLst>
          </p:cNvPr>
          <p:cNvSpPr>
            <a:spLocks noChangeArrowheads="1"/>
          </p:cNvSpPr>
          <p:nvPr/>
        </p:nvSpPr>
        <p:spPr bwMode="auto">
          <a:xfrm>
            <a:off x="-609600" y="1490855"/>
            <a:ext cx="1341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28" name="Flowchart: Terminator 1">
            <a:extLst>
              <a:ext uri="{FF2B5EF4-FFF2-40B4-BE49-F238E27FC236}">
                <a16:creationId xmlns:a16="http://schemas.microsoft.com/office/drawing/2014/main" id="{AEE18AA7-1FD5-35D0-91A4-7A2263B593FF}"/>
              </a:ext>
            </a:extLst>
          </p:cNvPr>
          <p:cNvSpPr>
            <a:spLocks noChangeArrowheads="1"/>
          </p:cNvSpPr>
          <p:nvPr/>
        </p:nvSpPr>
        <p:spPr bwMode="auto">
          <a:xfrm>
            <a:off x="5206665" y="683986"/>
            <a:ext cx="752475" cy="342900"/>
          </a:xfrm>
          <a:prstGeom prst="flowChartTerminator">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Latha" panose="020B0604020202020204" pitchFamily="34" charset="0"/>
              </a:rPr>
              <a:t>Start</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5130" name="Flowchart: Decision 3">
            <a:extLst>
              <a:ext uri="{FF2B5EF4-FFF2-40B4-BE49-F238E27FC236}">
                <a16:creationId xmlns:a16="http://schemas.microsoft.com/office/drawing/2014/main" id="{C02AF7C3-9452-FCAE-EF8B-4FA104F5EA44}"/>
              </a:ext>
            </a:extLst>
          </p:cNvPr>
          <p:cNvSpPr>
            <a:spLocks noChangeArrowheads="1"/>
          </p:cNvSpPr>
          <p:nvPr/>
        </p:nvSpPr>
        <p:spPr bwMode="auto">
          <a:xfrm>
            <a:off x="4706603" y="1349675"/>
            <a:ext cx="1771650" cy="552450"/>
          </a:xfrm>
          <a:prstGeom prst="flowChartDecision">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Latha" panose="020B0604020202020204" pitchFamily="34" charset="0"/>
              </a:rPr>
              <a:t>Registered</a:t>
            </a:r>
            <a:endParaRPr kumimoji="0" lang="en-GB" altLang="en-US" sz="1800" b="0" i="0" u="none" strike="noStrike" cap="none" normalizeH="0" baseline="0">
              <a:ln>
                <a:noFill/>
              </a:ln>
              <a:solidFill>
                <a:schemeClr val="tx1"/>
              </a:solidFill>
              <a:effectLst/>
              <a:latin typeface="Arial" panose="020B0604020202020204" pitchFamily="34" charset="0"/>
            </a:endParaRPr>
          </a:p>
        </p:txBody>
      </p:sp>
      <p:sp>
        <p:nvSpPr>
          <p:cNvPr id="5131" name="Parallelogram 4">
            <a:extLst>
              <a:ext uri="{FF2B5EF4-FFF2-40B4-BE49-F238E27FC236}">
                <a16:creationId xmlns:a16="http://schemas.microsoft.com/office/drawing/2014/main" id="{7C384413-E206-5CB2-1534-47A56EBDD657}"/>
              </a:ext>
            </a:extLst>
          </p:cNvPr>
          <p:cNvSpPr>
            <a:spLocks noChangeArrowheads="1"/>
          </p:cNvSpPr>
          <p:nvPr/>
        </p:nvSpPr>
        <p:spPr bwMode="auto">
          <a:xfrm>
            <a:off x="2780197" y="1443221"/>
            <a:ext cx="876300" cy="714375"/>
          </a:xfrm>
          <a:prstGeom prst="parallelogram">
            <a:avLst>
              <a:gd name="adj" fmla="val 24999"/>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Latha" panose="020B0604020202020204" pitchFamily="34" charset="0"/>
              </a:rPr>
              <a:t>User Details</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5132" name="Rectangle 6">
            <a:extLst>
              <a:ext uri="{FF2B5EF4-FFF2-40B4-BE49-F238E27FC236}">
                <a16:creationId xmlns:a16="http://schemas.microsoft.com/office/drawing/2014/main" id="{7C248F01-8DCC-970F-35FA-0D1207C6A2F8}"/>
              </a:ext>
            </a:extLst>
          </p:cNvPr>
          <p:cNvSpPr>
            <a:spLocks noChangeArrowheads="1"/>
          </p:cNvSpPr>
          <p:nvPr/>
        </p:nvSpPr>
        <p:spPr bwMode="auto">
          <a:xfrm>
            <a:off x="7678905" y="1969829"/>
            <a:ext cx="1042021" cy="448219"/>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Latha" panose="020B0604020202020204" pitchFamily="34" charset="0"/>
              </a:rPr>
              <a:t>Login</a:t>
            </a:r>
            <a:endParaRPr kumimoji="0" lang="en-GB" altLang="en-US" sz="1100" b="0" i="0" u="none" strike="noStrike" cap="none" normalizeH="0" baseline="0" dirty="0">
              <a:ln>
                <a:noFill/>
              </a:ln>
              <a:solidFill>
                <a:schemeClr val="tx1"/>
              </a:solidFill>
              <a:effectLst/>
            </a:endParaRPr>
          </a:p>
        </p:txBody>
      </p:sp>
      <p:sp>
        <p:nvSpPr>
          <p:cNvPr id="5133" name="Rectangle 7">
            <a:extLst>
              <a:ext uri="{FF2B5EF4-FFF2-40B4-BE49-F238E27FC236}">
                <a16:creationId xmlns:a16="http://schemas.microsoft.com/office/drawing/2014/main" id="{5AF9E6D1-8CC2-106E-3DEC-42DEDF5682AC}"/>
              </a:ext>
            </a:extLst>
          </p:cNvPr>
          <p:cNvSpPr>
            <a:spLocks noChangeArrowheads="1"/>
          </p:cNvSpPr>
          <p:nvPr/>
        </p:nvSpPr>
        <p:spPr bwMode="auto">
          <a:xfrm>
            <a:off x="2550604" y="3529088"/>
            <a:ext cx="1228725" cy="44767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Latha" panose="020B0604020202020204" pitchFamily="34" charset="0"/>
              </a:rPr>
              <a:t>Generate OTP &amp; QR code</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5134" name="Flowchart: Magnetic Disk 8">
            <a:extLst>
              <a:ext uri="{FF2B5EF4-FFF2-40B4-BE49-F238E27FC236}">
                <a16:creationId xmlns:a16="http://schemas.microsoft.com/office/drawing/2014/main" id="{DAD1FB27-A797-6267-1DCE-DEAD4804BE74}"/>
              </a:ext>
            </a:extLst>
          </p:cNvPr>
          <p:cNvSpPr>
            <a:spLocks noChangeArrowheads="1"/>
          </p:cNvSpPr>
          <p:nvPr/>
        </p:nvSpPr>
        <p:spPr bwMode="auto">
          <a:xfrm>
            <a:off x="5084117" y="2057559"/>
            <a:ext cx="990600" cy="914400"/>
          </a:xfrm>
          <a:prstGeom prst="flowChartMagneticDisk">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Latha" panose="020B0604020202020204" pitchFamily="34" charset="0"/>
              </a:rPr>
              <a:t>User Database</a:t>
            </a:r>
            <a:endParaRPr kumimoji="0" lang="en-GB" altLang="en-US" sz="1100" b="0" i="0" u="none" strike="noStrike" cap="none" normalizeH="0" baseline="0" dirty="0">
              <a:ln>
                <a:noFill/>
              </a:ln>
              <a:solidFill>
                <a:schemeClr val="tx1"/>
              </a:solidFill>
              <a:effectLst/>
            </a:endParaRPr>
          </a:p>
        </p:txBody>
      </p:sp>
      <p:sp>
        <p:nvSpPr>
          <p:cNvPr id="5135" name="Rectangle 9">
            <a:extLst>
              <a:ext uri="{FF2B5EF4-FFF2-40B4-BE49-F238E27FC236}">
                <a16:creationId xmlns:a16="http://schemas.microsoft.com/office/drawing/2014/main" id="{D9114455-F337-0415-34DC-FB08F85C009C}"/>
              </a:ext>
            </a:extLst>
          </p:cNvPr>
          <p:cNvSpPr>
            <a:spLocks noChangeArrowheads="1"/>
          </p:cNvSpPr>
          <p:nvPr/>
        </p:nvSpPr>
        <p:spPr bwMode="auto">
          <a:xfrm>
            <a:off x="7657289" y="2784971"/>
            <a:ext cx="942975" cy="91440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Latha" panose="020B0604020202020204" pitchFamily="34" charset="0"/>
              </a:rPr>
              <a:t>Email Verification</a:t>
            </a:r>
            <a:endParaRPr kumimoji="0" lang="en-GB" altLang="en-US" sz="1800" b="0" i="0" u="none" strike="noStrike" cap="none" normalizeH="0" baseline="0">
              <a:ln>
                <a:noFill/>
              </a:ln>
              <a:solidFill>
                <a:schemeClr val="tx1"/>
              </a:solidFill>
              <a:effectLst/>
              <a:latin typeface="Arial" panose="020B0604020202020204" pitchFamily="34" charset="0"/>
            </a:endParaRPr>
          </a:p>
        </p:txBody>
      </p:sp>
      <p:sp>
        <p:nvSpPr>
          <p:cNvPr id="5136" name="Rectangle 192">
            <a:extLst>
              <a:ext uri="{FF2B5EF4-FFF2-40B4-BE49-F238E27FC236}">
                <a16:creationId xmlns:a16="http://schemas.microsoft.com/office/drawing/2014/main" id="{0660B0B1-FB74-DDC8-AEB2-5F10CCD86756}"/>
              </a:ext>
            </a:extLst>
          </p:cNvPr>
          <p:cNvSpPr>
            <a:spLocks noChangeArrowheads="1"/>
          </p:cNvSpPr>
          <p:nvPr/>
        </p:nvSpPr>
        <p:spPr bwMode="auto">
          <a:xfrm>
            <a:off x="2594106" y="2805278"/>
            <a:ext cx="1085850" cy="30480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Latha" panose="020B0604020202020204" pitchFamily="34" charset="0"/>
              </a:rPr>
              <a:t>Email Verified?</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5137" name="Flowchart: Decision 10">
            <a:extLst>
              <a:ext uri="{FF2B5EF4-FFF2-40B4-BE49-F238E27FC236}">
                <a16:creationId xmlns:a16="http://schemas.microsoft.com/office/drawing/2014/main" id="{D015125C-2F1D-DA23-6E18-1E93A1A6674D}"/>
              </a:ext>
            </a:extLst>
          </p:cNvPr>
          <p:cNvSpPr>
            <a:spLocks noChangeArrowheads="1"/>
          </p:cNvSpPr>
          <p:nvPr/>
        </p:nvSpPr>
        <p:spPr bwMode="auto">
          <a:xfrm>
            <a:off x="4764390" y="3094164"/>
            <a:ext cx="1819275" cy="866775"/>
          </a:xfrm>
          <a:prstGeom prst="flowChartDecision">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Latha" panose="020B0604020202020204" pitchFamily="34" charset="0"/>
              </a:rPr>
              <a:t>Login Successful?</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5138" name="Rectangle 11">
            <a:extLst>
              <a:ext uri="{FF2B5EF4-FFF2-40B4-BE49-F238E27FC236}">
                <a16:creationId xmlns:a16="http://schemas.microsoft.com/office/drawing/2014/main" id="{8AE7F72F-06D4-5839-737A-80F74944BD0E}"/>
              </a:ext>
            </a:extLst>
          </p:cNvPr>
          <p:cNvSpPr>
            <a:spLocks noChangeArrowheads="1"/>
          </p:cNvSpPr>
          <p:nvPr/>
        </p:nvSpPr>
        <p:spPr bwMode="auto">
          <a:xfrm>
            <a:off x="2726177" y="4354941"/>
            <a:ext cx="904875" cy="32385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Latha" panose="020B0604020202020204" pitchFamily="34" charset="0"/>
              </a:rPr>
              <a:t>Signup</a:t>
            </a:r>
            <a:endParaRPr kumimoji="0" lang="en-GB" altLang="en-US" sz="1800" b="0" i="0" u="none" strike="noStrike" cap="none" normalizeH="0" baseline="0">
              <a:ln>
                <a:noFill/>
              </a:ln>
              <a:solidFill>
                <a:schemeClr val="tx1"/>
              </a:solidFill>
              <a:effectLst/>
              <a:latin typeface="Arial" panose="020B0604020202020204" pitchFamily="34" charset="0"/>
            </a:endParaRPr>
          </a:p>
        </p:txBody>
      </p:sp>
      <p:sp>
        <p:nvSpPr>
          <p:cNvPr id="5139" name="Rectangle: Rounded Corners 12">
            <a:extLst>
              <a:ext uri="{FF2B5EF4-FFF2-40B4-BE49-F238E27FC236}">
                <a16:creationId xmlns:a16="http://schemas.microsoft.com/office/drawing/2014/main" id="{7E510ECD-74B1-9A33-92E8-8F289F038827}"/>
              </a:ext>
            </a:extLst>
          </p:cNvPr>
          <p:cNvSpPr>
            <a:spLocks noChangeArrowheads="1"/>
          </p:cNvSpPr>
          <p:nvPr/>
        </p:nvSpPr>
        <p:spPr bwMode="auto">
          <a:xfrm>
            <a:off x="4920605" y="4222530"/>
            <a:ext cx="1447800" cy="676275"/>
          </a:xfrm>
          <a:prstGeom prst="roundRect">
            <a:avLst>
              <a:gd name="adj" fmla="val 29824"/>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Latha" panose="020B0604020202020204" pitchFamily="34" charset="0"/>
              </a:rPr>
              <a:t>Authentication Via</a:t>
            </a:r>
            <a:endParaRPr kumimoji="0" lang="en-GB" altLang="en-US" sz="11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Latha" panose="020B0604020202020204" pitchFamily="34" charset="0"/>
              </a:rPr>
              <a:t>QR code </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5140" name="Flowchart: Process 13">
            <a:extLst>
              <a:ext uri="{FF2B5EF4-FFF2-40B4-BE49-F238E27FC236}">
                <a16:creationId xmlns:a16="http://schemas.microsoft.com/office/drawing/2014/main" id="{35D670C6-4CDE-5B9C-E862-85ED0B2E0DFD}"/>
              </a:ext>
            </a:extLst>
          </p:cNvPr>
          <p:cNvSpPr>
            <a:spLocks noChangeArrowheads="1"/>
          </p:cNvSpPr>
          <p:nvPr/>
        </p:nvSpPr>
        <p:spPr bwMode="auto">
          <a:xfrm>
            <a:off x="5291724" y="5088756"/>
            <a:ext cx="798513" cy="285750"/>
          </a:xfrm>
          <a:prstGeom prst="flowChartProcess">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Latha" panose="020B0604020202020204" pitchFamily="34" charset="0"/>
              </a:rPr>
              <a:t>Cast Vote</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5141" name="Rectangle: Rounded Corners 5140">
            <a:extLst>
              <a:ext uri="{FF2B5EF4-FFF2-40B4-BE49-F238E27FC236}">
                <a16:creationId xmlns:a16="http://schemas.microsoft.com/office/drawing/2014/main" id="{17FF1749-74FA-7D3D-2128-89B1C13A693A}"/>
              </a:ext>
            </a:extLst>
          </p:cNvPr>
          <p:cNvSpPr/>
          <p:nvPr/>
        </p:nvSpPr>
        <p:spPr>
          <a:xfrm>
            <a:off x="5829422" y="8918722"/>
            <a:ext cx="680720" cy="29210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Aft>
                <a:spcPts val="800"/>
              </a:spcAft>
              <a:buNone/>
            </a:pPr>
            <a:r>
              <a:rPr lang="en-GB" sz="1100" kern="100">
                <a:effectLst/>
                <a:ea typeface="Calibri" panose="020F0502020204030204" pitchFamily="34" charset="0"/>
                <a:cs typeface="Latha" panose="020B0604020202020204" pitchFamily="34" charset="0"/>
              </a:rPr>
              <a:t>End </a:t>
            </a:r>
            <a:endParaRPr lang="en-US" sz="1100" kern="100">
              <a:effectLst/>
              <a:ea typeface="Calibri" panose="020F0502020204030204" pitchFamily="34" charset="0"/>
              <a:cs typeface="Latha" panose="020B0604020202020204" pitchFamily="34" charset="0"/>
            </a:endParaRPr>
          </a:p>
          <a:p>
            <a:pPr marL="0" marR="0" algn="ctr">
              <a:lnSpc>
                <a:spcPct val="107000"/>
              </a:lnSpc>
              <a:spcAft>
                <a:spcPts val="800"/>
              </a:spcAft>
            </a:pPr>
            <a:r>
              <a:rPr lang="en-GB" sz="1100" kern="100">
                <a:effectLst/>
                <a:ea typeface="Calibri" panose="020F0502020204030204" pitchFamily="34" charset="0"/>
                <a:cs typeface="Latha" panose="020B0604020202020204" pitchFamily="34" charset="0"/>
              </a:rPr>
              <a:t> </a:t>
            </a:r>
            <a:endParaRPr lang="en-US" sz="1100" kern="100">
              <a:effectLst/>
              <a:ea typeface="Calibri" panose="020F0502020204030204" pitchFamily="34" charset="0"/>
              <a:cs typeface="Latha" panose="020B0604020202020204" pitchFamily="34" charset="0"/>
            </a:endParaRPr>
          </a:p>
        </p:txBody>
      </p:sp>
      <p:sp>
        <p:nvSpPr>
          <p:cNvPr id="5142" name="AutoShape 172">
            <a:extLst>
              <a:ext uri="{FF2B5EF4-FFF2-40B4-BE49-F238E27FC236}">
                <a16:creationId xmlns:a16="http://schemas.microsoft.com/office/drawing/2014/main" id="{F600D916-23E5-BC2A-C74F-3A8D9F919DC1}"/>
              </a:ext>
            </a:extLst>
          </p:cNvPr>
          <p:cNvSpPr>
            <a:spLocks noChangeArrowheads="1"/>
          </p:cNvSpPr>
          <p:nvPr/>
        </p:nvSpPr>
        <p:spPr bwMode="auto">
          <a:xfrm>
            <a:off x="5120607" y="5563164"/>
            <a:ext cx="1117600" cy="342900"/>
          </a:xfrm>
          <a:prstGeom prst="roundRect">
            <a:avLst>
              <a:gd name="adj" fmla="val 16667"/>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Latha" panose="020B0604020202020204" pitchFamily="34" charset="0"/>
              </a:rPr>
              <a:t>Vote Successful</a:t>
            </a:r>
            <a:endParaRPr kumimoji="0" lang="en-GB" altLang="en-US" sz="1100" b="0" i="0" u="none" strike="noStrike" cap="none" normalizeH="0" baseline="0" dirty="0">
              <a:ln>
                <a:noFill/>
              </a:ln>
              <a:solidFill>
                <a:schemeClr val="tx1"/>
              </a:solidFill>
              <a:effectLst/>
            </a:endParaRPr>
          </a:p>
        </p:txBody>
      </p:sp>
      <p:cxnSp>
        <p:nvCxnSpPr>
          <p:cNvPr id="5143" name="Straight Arrow Connector 5142">
            <a:extLst>
              <a:ext uri="{FF2B5EF4-FFF2-40B4-BE49-F238E27FC236}">
                <a16:creationId xmlns:a16="http://schemas.microsoft.com/office/drawing/2014/main" id="{707D81A8-C165-90C3-16CD-E036E869BABF}"/>
              </a:ext>
            </a:extLst>
          </p:cNvPr>
          <p:cNvCxnSpPr/>
          <p:nvPr/>
        </p:nvCxnSpPr>
        <p:spPr>
          <a:xfrm flipH="1">
            <a:off x="3654830" y="1622859"/>
            <a:ext cx="10641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44" name="Connector: Elbow 5143">
            <a:extLst>
              <a:ext uri="{FF2B5EF4-FFF2-40B4-BE49-F238E27FC236}">
                <a16:creationId xmlns:a16="http://schemas.microsoft.com/office/drawing/2014/main" id="{A355CDDC-7606-A821-FDCF-E6B7BF4F5D11}"/>
              </a:ext>
            </a:extLst>
          </p:cNvPr>
          <p:cNvCxnSpPr/>
          <p:nvPr/>
        </p:nvCxnSpPr>
        <p:spPr>
          <a:xfrm>
            <a:off x="6492782" y="1622857"/>
            <a:ext cx="1177935" cy="62865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145" name="Straight Arrow Connector 5144">
            <a:extLst>
              <a:ext uri="{FF2B5EF4-FFF2-40B4-BE49-F238E27FC236}">
                <a16:creationId xmlns:a16="http://schemas.microsoft.com/office/drawing/2014/main" id="{569B5DEF-E8DE-537D-FFE7-DE5707A37170}"/>
              </a:ext>
            </a:extLst>
          </p:cNvPr>
          <p:cNvCxnSpPr/>
          <p:nvPr/>
        </p:nvCxnSpPr>
        <p:spPr>
          <a:xfrm>
            <a:off x="8100835" y="2438538"/>
            <a:ext cx="0" cy="314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46" name="Straight Arrow Connector 5145">
            <a:extLst>
              <a:ext uri="{FF2B5EF4-FFF2-40B4-BE49-F238E27FC236}">
                <a16:creationId xmlns:a16="http://schemas.microsoft.com/office/drawing/2014/main" id="{3AF9AD0E-BB27-C766-D918-1A4F84A2F60C}"/>
              </a:ext>
            </a:extLst>
          </p:cNvPr>
          <p:cNvCxnSpPr/>
          <p:nvPr/>
        </p:nvCxnSpPr>
        <p:spPr>
          <a:xfrm>
            <a:off x="3184657" y="3115089"/>
            <a:ext cx="0" cy="3903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47" name="Straight Arrow Connector 5146">
            <a:extLst>
              <a:ext uri="{FF2B5EF4-FFF2-40B4-BE49-F238E27FC236}">
                <a16:creationId xmlns:a16="http://schemas.microsoft.com/office/drawing/2014/main" id="{5C58B15E-9C44-B101-72EE-9BB780C18C2C}"/>
              </a:ext>
            </a:extLst>
          </p:cNvPr>
          <p:cNvCxnSpPr/>
          <p:nvPr/>
        </p:nvCxnSpPr>
        <p:spPr>
          <a:xfrm>
            <a:off x="3175128" y="2184728"/>
            <a:ext cx="0" cy="6068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48" name="Straight Arrow Connector 5147">
            <a:extLst>
              <a:ext uri="{FF2B5EF4-FFF2-40B4-BE49-F238E27FC236}">
                <a16:creationId xmlns:a16="http://schemas.microsoft.com/office/drawing/2014/main" id="{758C7D71-077D-2AED-6674-5C44FF3589F8}"/>
              </a:ext>
            </a:extLst>
          </p:cNvPr>
          <p:cNvCxnSpPr/>
          <p:nvPr/>
        </p:nvCxnSpPr>
        <p:spPr>
          <a:xfrm>
            <a:off x="3198303" y="4013569"/>
            <a:ext cx="0" cy="3248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50" name="Straight Arrow Connector 5149">
            <a:extLst>
              <a:ext uri="{FF2B5EF4-FFF2-40B4-BE49-F238E27FC236}">
                <a16:creationId xmlns:a16="http://schemas.microsoft.com/office/drawing/2014/main" id="{872EAE1D-0C91-7A73-0279-612A781A63C5}"/>
              </a:ext>
            </a:extLst>
          </p:cNvPr>
          <p:cNvCxnSpPr/>
          <p:nvPr/>
        </p:nvCxnSpPr>
        <p:spPr>
          <a:xfrm>
            <a:off x="5669254" y="4927870"/>
            <a:ext cx="0" cy="156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08" name="Straight Arrow Connector 2207">
            <a:extLst>
              <a:ext uri="{FF2B5EF4-FFF2-40B4-BE49-F238E27FC236}">
                <a16:creationId xmlns:a16="http://schemas.microsoft.com/office/drawing/2014/main" id="{7C7C00BD-40DD-E253-2EC5-B2D9B36669FD}"/>
              </a:ext>
            </a:extLst>
          </p:cNvPr>
          <p:cNvCxnSpPr/>
          <p:nvPr/>
        </p:nvCxnSpPr>
        <p:spPr>
          <a:xfrm>
            <a:off x="6174227" y="7940187"/>
            <a:ext cx="0" cy="306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09" name="Straight Arrow Connector 2208">
            <a:extLst>
              <a:ext uri="{FF2B5EF4-FFF2-40B4-BE49-F238E27FC236}">
                <a16:creationId xmlns:a16="http://schemas.microsoft.com/office/drawing/2014/main" id="{B4B1D664-9236-47E2-435B-4E766FB14932}"/>
              </a:ext>
            </a:extLst>
          </p:cNvPr>
          <p:cNvCxnSpPr/>
          <p:nvPr/>
        </p:nvCxnSpPr>
        <p:spPr>
          <a:xfrm>
            <a:off x="6174227" y="8605667"/>
            <a:ext cx="0" cy="306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10" name="Connector: Elbow 2209">
            <a:extLst>
              <a:ext uri="{FF2B5EF4-FFF2-40B4-BE49-F238E27FC236}">
                <a16:creationId xmlns:a16="http://schemas.microsoft.com/office/drawing/2014/main" id="{0F7828B0-B14F-C241-B640-7623EA3FA8F8}"/>
              </a:ext>
            </a:extLst>
          </p:cNvPr>
          <p:cNvCxnSpPr/>
          <p:nvPr/>
        </p:nvCxnSpPr>
        <p:spPr>
          <a:xfrm flipV="1">
            <a:off x="3776281" y="2815015"/>
            <a:ext cx="1310882" cy="853461"/>
          </a:xfrm>
          <a:prstGeom prst="bentConnector3">
            <a:avLst/>
          </a:prstGeom>
        </p:spPr>
        <p:style>
          <a:lnRef idx="1">
            <a:schemeClr val="dk1"/>
          </a:lnRef>
          <a:fillRef idx="0">
            <a:schemeClr val="dk1"/>
          </a:fillRef>
          <a:effectRef idx="0">
            <a:schemeClr val="dk1"/>
          </a:effectRef>
          <a:fontRef idx="minor">
            <a:schemeClr val="tx1"/>
          </a:fontRef>
        </p:style>
      </p:cxnSp>
      <p:cxnSp>
        <p:nvCxnSpPr>
          <p:cNvPr id="2213" name="Straight Arrow Connector 2212">
            <a:extLst>
              <a:ext uri="{FF2B5EF4-FFF2-40B4-BE49-F238E27FC236}">
                <a16:creationId xmlns:a16="http://schemas.microsoft.com/office/drawing/2014/main" id="{B8F8FA2C-58E7-A6ED-90A0-4B076A02447C}"/>
              </a:ext>
            </a:extLst>
          </p:cNvPr>
          <p:cNvCxnSpPr/>
          <p:nvPr/>
        </p:nvCxnSpPr>
        <p:spPr>
          <a:xfrm>
            <a:off x="5602584" y="1021190"/>
            <a:ext cx="0" cy="2921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14" name="Straight Connector 2213">
            <a:extLst>
              <a:ext uri="{FF2B5EF4-FFF2-40B4-BE49-F238E27FC236}">
                <a16:creationId xmlns:a16="http://schemas.microsoft.com/office/drawing/2014/main" id="{CC10A0D8-C7BE-9E74-F7FC-782B599F9EBC}"/>
              </a:ext>
            </a:extLst>
          </p:cNvPr>
          <p:cNvCxnSpPr/>
          <p:nvPr/>
        </p:nvCxnSpPr>
        <p:spPr>
          <a:xfrm>
            <a:off x="6059291" y="2832259"/>
            <a:ext cx="1571199" cy="0"/>
          </a:xfrm>
          <a:prstGeom prst="line">
            <a:avLst/>
          </a:prstGeom>
        </p:spPr>
        <p:style>
          <a:lnRef idx="1">
            <a:schemeClr val="dk1"/>
          </a:lnRef>
          <a:fillRef idx="0">
            <a:schemeClr val="dk1"/>
          </a:fillRef>
          <a:effectRef idx="0">
            <a:schemeClr val="dk1"/>
          </a:effectRef>
          <a:fontRef idx="minor">
            <a:schemeClr val="tx1"/>
          </a:fontRef>
        </p:style>
      </p:cxnSp>
      <p:sp>
        <p:nvSpPr>
          <p:cNvPr id="2215" name="Rectangle 202">
            <a:extLst>
              <a:ext uri="{FF2B5EF4-FFF2-40B4-BE49-F238E27FC236}">
                <a16:creationId xmlns:a16="http://schemas.microsoft.com/office/drawing/2014/main" id="{E621F663-E382-EEA0-6544-C0209C9B5272}"/>
              </a:ext>
            </a:extLst>
          </p:cNvPr>
          <p:cNvSpPr>
            <a:spLocks noChangeArrowheads="1"/>
          </p:cNvSpPr>
          <p:nvPr/>
        </p:nvSpPr>
        <p:spPr bwMode="auto">
          <a:xfrm>
            <a:off x="2267698" y="85803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217" name="Rectangle 207">
            <a:extLst>
              <a:ext uri="{FF2B5EF4-FFF2-40B4-BE49-F238E27FC236}">
                <a16:creationId xmlns:a16="http://schemas.microsoft.com/office/drawing/2014/main" id="{BF734DEC-4E26-2295-20B0-729F9F2EE40D}"/>
              </a:ext>
            </a:extLst>
          </p:cNvPr>
          <p:cNvSpPr>
            <a:spLocks noChangeArrowheads="1"/>
          </p:cNvSpPr>
          <p:nvPr/>
        </p:nvSpPr>
        <p:spPr bwMode="auto">
          <a:xfrm>
            <a:off x="2349586" y="125380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809750" algn="l"/>
                <a:tab pos="4038600" algn="l"/>
              </a:tabLst>
              <a:defRPr>
                <a:solidFill>
                  <a:schemeClr val="tx1"/>
                </a:solidFill>
                <a:latin typeface="Arial" panose="020B0604020202020204" pitchFamily="34" charset="0"/>
              </a:defRPr>
            </a:lvl1pPr>
            <a:lvl2pPr eaLnBrk="0" fontAlgn="base" hangingPunct="0">
              <a:spcBef>
                <a:spcPct val="0"/>
              </a:spcBef>
              <a:spcAft>
                <a:spcPct val="0"/>
              </a:spcAft>
              <a:tabLst>
                <a:tab pos="1809750" algn="l"/>
                <a:tab pos="4038600" algn="l"/>
              </a:tabLst>
              <a:defRPr>
                <a:solidFill>
                  <a:schemeClr val="tx1"/>
                </a:solidFill>
                <a:latin typeface="Arial" panose="020B0604020202020204" pitchFamily="34" charset="0"/>
              </a:defRPr>
            </a:lvl2pPr>
            <a:lvl3pPr eaLnBrk="0" fontAlgn="base" hangingPunct="0">
              <a:spcBef>
                <a:spcPct val="0"/>
              </a:spcBef>
              <a:spcAft>
                <a:spcPct val="0"/>
              </a:spcAft>
              <a:tabLst>
                <a:tab pos="1809750" algn="l"/>
                <a:tab pos="4038600" algn="l"/>
              </a:tabLst>
              <a:defRPr>
                <a:solidFill>
                  <a:schemeClr val="tx1"/>
                </a:solidFill>
                <a:latin typeface="Arial" panose="020B0604020202020204" pitchFamily="34" charset="0"/>
              </a:defRPr>
            </a:lvl3pPr>
            <a:lvl4pPr eaLnBrk="0" fontAlgn="base" hangingPunct="0">
              <a:spcBef>
                <a:spcPct val="0"/>
              </a:spcBef>
              <a:spcAft>
                <a:spcPct val="0"/>
              </a:spcAft>
              <a:tabLst>
                <a:tab pos="1809750" algn="l"/>
                <a:tab pos="4038600" algn="l"/>
              </a:tabLst>
              <a:defRPr>
                <a:solidFill>
                  <a:schemeClr val="tx1"/>
                </a:solidFill>
                <a:latin typeface="Arial" panose="020B0604020202020204" pitchFamily="34" charset="0"/>
              </a:defRPr>
            </a:lvl4pPr>
            <a:lvl5pPr eaLnBrk="0" fontAlgn="base" hangingPunct="0">
              <a:spcBef>
                <a:spcPct val="0"/>
              </a:spcBef>
              <a:spcAft>
                <a:spcPct val="0"/>
              </a:spcAft>
              <a:tabLst>
                <a:tab pos="1809750" algn="l"/>
                <a:tab pos="4038600" algn="l"/>
              </a:tabLst>
              <a:defRPr>
                <a:solidFill>
                  <a:schemeClr val="tx1"/>
                </a:solidFill>
                <a:latin typeface="Arial" panose="020B0604020202020204" pitchFamily="34" charset="0"/>
              </a:defRPr>
            </a:lvl5pPr>
            <a:lvl6pPr eaLnBrk="0" fontAlgn="base" hangingPunct="0">
              <a:spcBef>
                <a:spcPct val="0"/>
              </a:spcBef>
              <a:spcAft>
                <a:spcPct val="0"/>
              </a:spcAft>
              <a:tabLst>
                <a:tab pos="1809750" algn="l"/>
                <a:tab pos="4038600" algn="l"/>
              </a:tabLst>
              <a:defRPr>
                <a:solidFill>
                  <a:schemeClr val="tx1"/>
                </a:solidFill>
                <a:latin typeface="Arial" panose="020B0604020202020204" pitchFamily="34" charset="0"/>
              </a:defRPr>
            </a:lvl6pPr>
            <a:lvl7pPr eaLnBrk="0" fontAlgn="base" hangingPunct="0">
              <a:spcBef>
                <a:spcPct val="0"/>
              </a:spcBef>
              <a:spcAft>
                <a:spcPct val="0"/>
              </a:spcAft>
              <a:tabLst>
                <a:tab pos="1809750" algn="l"/>
                <a:tab pos="4038600" algn="l"/>
              </a:tabLst>
              <a:defRPr>
                <a:solidFill>
                  <a:schemeClr val="tx1"/>
                </a:solidFill>
                <a:latin typeface="Arial" panose="020B0604020202020204" pitchFamily="34" charset="0"/>
              </a:defRPr>
            </a:lvl7pPr>
            <a:lvl8pPr eaLnBrk="0" fontAlgn="base" hangingPunct="0">
              <a:spcBef>
                <a:spcPct val="0"/>
              </a:spcBef>
              <a:spcAft>
                <a:spcPct val="0"/>
              </a:spcAft>
              <a:tabLst>
                <a:tab pos="1809750" algn="l"/>
                <a:tab pos="4038600" algn="l"/>
              </a:tabLst>
              <a:defRPr>
                <a:solidFill>
                  <a:schemeClr val="tx1"/>
                </a:solidFill>
                <a:latin typeface="Arial" panose="020B0604020202020204" pitchFamily="34" charset="0"/>
              </a:defRPr>
            </a:lvl8pPr>
            <a:lvl9pPr eaLnBrk="0" fontAlgn="base" hangingPunct="0">
              <a:spcBef>
                <a:spcPct val="0"/>
              </a:spcBef>
              <a:spcAft>
                <a:spcPct val="0"/>
              </a:spcAft>
              <a:tabLst>
                <a:tab pos="1809750" algn="l"/>
                <a:tab pos="40386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809750" algn="l"/>
                <a:tab pos="4038600" algn="l"/>
              </a:tabLst>
            </a:pPr>
            <a:endParaRPr kumimoji="0" lang="en-GB"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809750" algn="l"/>
                <a:tab pos="4038600" algn="l"/>
              </a:tabLst>
            </a:pPr>
            <a:r>
              <a:rPr kumimoji="0" lang="en-GB"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GB" altLang="en-US" sz="11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a:t>
            </a:r>
            <a:r>
              <a:rPr kumimoji="0" lang="en-GB"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GB" altLang="en-US" sz="11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Yes</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809750" algn="l"/>
                <a:tab pos="403860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19" name="Rectangle 213">
            <a:extLst>
              <a:ext uri="{FF2B5EF4-FFF2-40B4-BE49-F238E27FC236}">
                <a16:creationId xmlns:a16="http://schemas.microsoft.com/office/drawing/2014/main" id="{99164516-4BCE-23D1-2BBE-2ED953CAD2F4}"/>
              </a:ext>
            </a:extLst>
          </p:cNvPr>
          <p:cNvSpPr>
            <a:spLocks noChangeArrowheads="1"/>
          </p:cNvSpPr>
          <p:nvPr/>
        </p:nvSpPr>
        <p:spPr bwMode="auto">
          <a:xfrm>
            <a:off x="2090270" y="2965702"/>
            <a:ext cx="3586250"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123950" algn="l"/>
              </a:tabLst>
              <a:defRPr>
                <a:solidFill>
                  <a:schemeClr val="tx1"/>
                </a:solidFill>
                <a:latin typeface="Arial" panose="020B0604020202020204" pitchFamily="34" charset="0"/>
              </a:defRPr>
            </a:lvl1pPr>
            <a:lvl2pPr eaLnBrk="0" fontAlgn="base" hangingPunct="0">
              <a:spcBef>
                <a:spcPct val="0"/>
              </a:spcBef>
              <a:spcAft>
                <a:spcPct val="0"/>
              </a:spcAft>
              <a:tabLst>
                <a:tab pos="1123950" algn="l"/>
              </a:tabLst>
              <a:defRPr>
                <a:solidFill>
                  <a:schemeClr val="tx1"/>
                </a:solidFill>
                <a:latin typeface="Arial" panose="020B0604020202020204" pitchFamily="34" charset="0"/>
              </a:defRPr>
            </a:lvl2pPr>
            <a:lvl3pPr eaLnBrk="0" fontAlgn="base" hangingPunct="0">
              <a:spcBef>
                <a:spcPct val="0"/>
              </a:spcBef>
              <a:spcAft>
                <a:spcPct val="0"/>
              </a:spcAft>
              <a:tabLst>
                <a:tab pos="1123950" algn="l"/>
              </a:tabLst>
              <a:defRPr>
                <a:solidFill>
                  <a:schemeClr val="tx1"/>
                </a:solidFill>
                <a:latin typeface="Arial" panose="020B0604020202020204" pitchFamily="34" charset="0"/>
              </a:defRPr>
            </a:lvl3pPr>
            <a:lvl4pPr eaLnBrk="0" fontAlgn="base" hangingPunct="0">
              <a:spcBef>
                <a:spcPct val="0"/>
              </a:spcBef>
              <a:spcAft>
                <a:spcPct val="0"/>
              </a:spcAft>
              <a:tabLst>
                <a:tab pos="1123950" algn="l"/>
              </a:tabLst>
              <a:defRPr>
                <a:solidFill>
                  <a:schemeClr val="tx1"/>
                </a:solidFill>
                <a:latin typeface="Arial" panose="020B0604020202020204" pitchFamily="34" charset="0"/>
              </a:defRPr>
            </a:lvl4pPr>
            <a:lvl5pPr eaLnBrk="0" fontAlgn="base" hangingPunct="0">
              <a:spcBef>
                <a:spcPct val="0"/>
              </a:spcBef>
              <a:spcAft>
                <a:spcPct val="0"/>
              </a:spcAft>
              <a:tabLst>
                <a:tab pos="1123950" algn="l"/>
              </a:tabLst>
              <a:defRPr>
                <a:solidFill>
                  <a:schemeClr val="tx1"/>
                </a:solidFill>
                <a:latin typeface="Arial" panose="020B0604020202020204" pitchFamily="34" charset="0"/>
              </a:defRPr>
            </a:lvl5pPr>
            <a:lvl6pPr eaLnBrk="0" fontAlgn="base" hangingPunct="0">
              <a:spcBef>
                <a:spcPct val="0"/>
              </a:spcBef>
              <a:spcAft>
                <a:spcPct val="0"/>
              </a:spcAft>
              <a:tabLst>
                <a:tab pos="1123950" algn="l"/>
              </a:tabLst>
              <a:defRPr>
                <a:solidFill>
                  <a:schemeClr val="tx1"/>
                </a:solidFill>
                <a:latin typeface="Arial" panose="020B0604020202020204" pitchFamily="34" charset="0"/>
              </a:defRPr>
            </a:lvl6pPr>
            <a:lvl7pPr eaLnBrk="0" fontAlgn="base" hangingPunct="0">
              <a:spcBef>
                <a:spcPct val="0"/>
              </a:spcBef>
              <a:spcAft>
                <a:spcPct val="0"/>
              </a:spcAft>
              <a:tabLst>
                <a:tab pos="1123950" algn="l"/>
              </a:tabLst>
              <a:defRPr>
                <a:solidFill>
                  <a:schemeClr val="tx1"/>
                </a:solidFill>
                <a:latin typeface="Arial" panose="020B0604020202020204" pitchFamily="34" charset="0"/>
              </a:defRPr>
            </a:lvl7pPr>
            <a:lvl8pPr eaLnBrk="0" fontAlgn="base" hangingPunct="0">
              <a:spcBef>
                <a:spcPct val="0"/>
              </a:spcBef>
              <a:spcAft>
                <a:spcPct val="0"/>
              </a:spcAft>
              <a:tabLst>
                <a:tab pos="1123950" algn="l"/>
              </a:tabLst>
              <a:defRPr>
                <a:solidFill>
                  <a:schemeClr val="tx1"/>
                </a:solidFill>
                <a:latin typeface="Arial" panose="020B0604020202020204" pitchFamily="34" charset="0"/>
              </a:defRPr>
            </a:lvl8pPr>
            <a:lvl9pPr eaLnBrk="0" fontAlgn="base" hangingPunct="0">
              <a:spcBef>
                <a:spcPct val="0"/>
              </a:spcBef>
              <a:spcAft>
                <a:spcPct val="0"/>
              </a:spcAft>
              <a:tabLst>
                <a:tab pos="11239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23950" algn="l"/>
              </a:tabLst>
            </a:pPr>
            <a:endParaRPr kumimoji="0" lang="en-GB"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123950" algn="l"/>
              </a:tabLst>
            </a:pPr>
            <a:r>
              <a:rPr kumimoji="0" lang="en-GB"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GB" altLang="en-US" sz="11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Yes</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12395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20" name="Rectangle 217">
            <a:extLst>
              <a:ext uri="{FF2B5EF4-FFF2-40B4-BE49-F238E27FC236}">
                <a16:creationId xmlns:a16="http://schemas.microsoft.com/office/drawing/2014/main" id="{5927FD28-4F6C-66C7-215F-558613415552}"/>
              </a:ext>
            </a:extLst>
          </p:cNvPr>
          <p:cNvSpPr>
            <a:spLocks noChangeArrowheads="1"/>
          </p:cNvSpPr>
          <p:nvPr/>
        </p:nvSpPr>
        <p:spPr bwMode="auto">
          <a:xfrm>
            <a:off x="2226754" y="314403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21" name="Rectangle 218">
            <a:extLst>
              <a:ext uri="{FF2B5EF4-FFF2-40B4-BE49-F238E27FC236}">
                <a16:creationId xmlns:a16="http://schemas.microsoft.com/office/drawing/2014/main" id="{A71DCEC2-7260-5380-1145-ECCC0CEB0D3D}"/>
              </a:ext>
            </a:extLst>
          </p:cNvPr>
          <p:cNvSpPr>
            <a:spLocks noChangeArrowheads="1"/>
          </p:cNvSpPr>
          <p:nvPr/>
        </p:nvSpPr>
        <p:spPr bwMode="auto">
          <a:xfrm>
            <a:off x="2527008" y="3878912"/>
            <a:ext cx="3645550" cy="338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209925" algn="l"/>
              </a:tabLst>
              <a:defRPr>
                <a:solidFill>
                  <a:schemeClr val="tx1"/>
                </a:solidFill>
                <a:latin typeface="Arial" panose="020B0604020202020204" pitchFamily="34" charset="0"/>
              </a:defRPr>
            </a:lvl1pPr>
            <a:lvl2pPr eaLnBrk="0" fontAlgn="base" hangingPunct="0">
              <a:spcBef>
                <a:spcPct val="0"/>
              </a:spcBef>
              <a:spcAft>
                <a:spcPct val="0"/>
              </a:spcAft>
              <a:tabLst>
                <a:tab pos="3209925" algn="l"/>
              </a:tabLst>
              <a:defRPr>
                <a:solidFill>
                  <a:schemeClr val="tx1"/>
                </a:solidFill>
                <a:latin typeface="Arial" panose="020B0604020202020204" pitchFamily="34" charset="0"/>
              </a:defRPr>
            </a:lvl2pPr>
            <a:lvl3pPr eaLnBrk="0" fontAlgn="base" hangingPunct="0">
              <a:spcBef>
                <a:spcPct val="0"/>
              </a:spcBef>
              <a:spcAft>
                <a:spcPct val="0"/>
              </a:spcAft>
              <a:tabLst>
                <a:tab pos="3209925" algn="l"/>
              </a:tabLst>
              <a:defRPr>
                <a:solidFill>
                  <a:schemeClr val="tx1"/>
                </a:solidFill>
                <a:latin typeface="Arial" panose="020B0604020202020204" pitchFamily="34" charset="0"/>
              </a:defRPr>
            </a:lvl3pPr>
            <a:lvl4pPr eaLnBrk="0" fontAlgn="base" hangingPunct="0">
              <a:spcBef>
                <a:spcPct val="0"/>
              </a:spcBef>
              <a:spcAft>
                <a:spcPct val="0"/>
              </a:spcAft>
              <a:tabLst>
                <a:tab pos="3209925" algn="l"/>
              </a:tabLst>
              <a:defRPr>
                <a:solidFill>
                  <a:schemeClr val="tx1"/>
                </a:solidFill>
                <a:latin typeface="Arial" panose="020B0604020202020204" pitchFamily="34" charset="0"/>
              </a:defRPr>
            </a:lvl4pPr>
            <a:lvl5pPr eaLnBrk="0" fontAlgn="base" hangingPunct="0">
              <a:spcBef>
                <a:spcPct val="0"/>
              </a:spcBef>
              <a:spcAft>
                <a:spcPct val="0"/>
              </a:spcAft>
              <a:tabLst>
                <a:tab pos="3209925" algn="l"/>
              </a:tabLst>
              <a:defRPr>
                <a:solidFill>
                  <a:schemeClr val="tx1"/>
                </a:solidFill>
                <a:latin typeface="Arial" panose="020B0604020202020204" pitchFamily="34" charset="0"/>
              </a:defRPr>
            </a:lvl5pPr>
            <a:lvl6pPr eaLnBrk="0" fontAlgn="base" hangingPunct="0">
              <a:spcBef>
                <a:spcPct val="0"/>
              </a:spcBef>
              <a:spcAft>
                <a:spcPct val="0"/>
              </a:spcAft>
              <a:tabLst>
                <a:tab pos="3209925" algn="l"/>
              </a:tabLst>
              <a:defRPr>
                <a:solidFill>
                  <a:schemeClr val="tx1"/>
                </a:solidFill>
                <a:latin typeface="Arial" panose="020B0604020202020204" pitchFamily="34" charset="0"/>
              </a:defRPr>
            </a:lvl6pPr>
            <a:lvl7pPr eaLnBrk="0" fontAlgn="base" hangingPunct="0">
              <a:spcBef>
                <a:spcPct val="0"/>
              </a:spcBef>
              <a:spcAft>
                <a:spcPct val="0"/>
              </a:spcAft>
              <a:tabLst>
                <a:tab pos="3209925" algn="l"/>
              </a:tabLst>
              <a:defRPr>
                <a:solidFill>
                  <a:schemeClr val="tx1"/>
                </a:solidFill>
                <a:latin typeface="Arial" panose="020B0604020202020204" pitchFamily="34" charset="0"/>
              </a:defRPr>
            </a:lvl7pPr>
            <a:lvl8pPr eaLnBrk="0" fontAlgn="base" hangingPunct="0">
              <a:spcBef>
                <a:spcPct val="0"/>
              </a:spcBef>
              <a:spcAft>
                <a:spcPct val="0"/>
              </a:spcAft>
              <a:tabLst>
                <a:tab pos="3209925" algn="l"/>
              </a:tabLst>
              <a:defRPr>
                <a:solidFill>
                  <a:schemeClr val="tx1"/>
                </a:solidFill>
                <a:latin typeface="Arial" panose="020B0604020202020204" pitchFamily="34" charset="0"/>
              </a:defRPr>
            </a:lvl8pPr>
            <a:lvl9pPr eaLnBrk="0" fontAlgn="base" hangingPunct="0">
              <a:spcBef>
                <a:spcPct val="0"/>
              </a:spcBef>
              <a:spcAft>
                <a:spcPct val="0"/>
              </a:spcAft>
              <a:tabLst>
                <a:tab pos="3209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209925" algn="l"/>
              </a:tabLst>
            </a:pPr>
            <a:r>
              <a:rPr kumimoji="0" lang="en-GB"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GB" altLang="en-US" sz="11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Yes</a:t>
            </a:r>
            <a:endParaRPr kumimoji="0" lang="en-US" altLang="en-US" sz="1100" b="0" i="0" u="none" strike="noStrike" cap="none" normalizeH="0" baseline="0" dirty="0">
              <a:ln>
                <a:noFill/>
              </a:ln>
              <a:solidFill>
                <a:schemeClr val="tx1"/>
              </a:solidFill>
              <a:effectLst/>
            </a:endParaRPr>
          </a:p>
        </p:txBody>
      </p:sp>
      <p:cxnSp>
        <p:nvCxnSpPr>
          <p:cNvPr id="2226" name="Connector: Elbow 2225">
            <a:extLst>
              <a:ext uri="{FF2B5EF4-FFF2-40B4-BE49-F238E27FC236}">
                <a16:creationId xmlns:a16="http://schemas.microsoft.com/office/drawing/2014/main" id="{5FA8BA17-0CDA-2265-2A92-B12BFB836380}"/>
              </a:ext>
            </a:extLst>
          </p:cNvPr>
          <p:cNvCxnSpPr>
            <a:cxnSpLocks/>
          </p:cNvCxnSpPr>
          <p:nvPr/>
        </p:nvCxnSpPr>
        <p:spPr>
          <a:xfrm flipV="1">
            <a:off x="3638774" y="3535072"/>
            <a:ext cx="1074252" cy="929248"/>
          </a:xfrm>
          <a:prstGeom prst="bentConnector3">
            <a:avLst>
              <a:gd name="adj1" fmla="val 86958"/>
            </a:avLst>
          </a:prstGeom>
          <a:ln>
            <a:tailEnd type="triangle"/>
          </a:ln>
        </p:spPr>
        <p:style>
          <a:lnRef idx="1">
            <a:schemeClr val="dk1"/>
          </a:lnRef>
          <a:fillRef idx="0">
            <a:schemeClr val="dk1"/>
          </a:fillRef>
          <a:effectRef idx="0">
            <a:schemeClr val="dk1"/>
          </a:effectRef>
          <a:fontRef idx="minor">
            <a:schemeClr val="tx1"/>
          </a:fontRef>
        </p:style>
      </p:cxnSp>
      <p:sp>
        <p:nvSpPr>
          <p:cNvPr id="2231" name="Flowchart: Terminator 1">
            <a:extLst>
              <a:ext uri="{FF2B5EF4-FFF2-40B4-BE49-F238E27FC236}">
                <a16:creationId xmlns:a16="http://schemas.microsoft.com/office/drawing/2014/main" id="{D179DD85-EFA8-6170-16BB-29890CCBF692}"/>
              </a:ext>
            </a:extLst>
          </p:cNvPr>
          <p:cNvSpPr>
            <a:spLocks noChangeArrowheads="1"/>
          </p:cNvSpPr>
          <p:nvPr/>
        </p:nvSpPr>
        <p:spPr bwMode="auto">
          <a:xfrm>
            <a:off x="5293704" y="6112007"/>
            <a:ext cx="782886" cy="187685"/>
          </a:xfrm>
          <a:prstGeom prst="flowChartTerminator">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GB" altLang="en-US" sz="1100" dirty="0"/>
              <a:t>End</a:t>
            </a:r>
            <a:endParaRPr kumimoji="0" lang="en-GB" altLang="en-US" sz="1100" b="0" i="0" u="none" strike="noStrike" cap="none" normalizeH="0" baseline="0" dirty="0">
              <a:ln>
                <a:noFill/>
              </a:ln>
              <a:solidFill>
                <a:schemeClr val="tx1"/>
              </a:solidFill>
              <a:effectLst/>
            </a:endParaRPr>
          </a:p>
        </p:txBody>
      </p:sp>
      <p:cxnSp>
        <p:nvCxnSpPr>
          <p:cNvPr id="2232" name="Straight Arrow Connector 2231">
            <a:extLst>
              <a:ext uri="{FF2B5EF4-FFF2-40B4-BE49-F238E27FC236}">
                <a16:creationId xmlns:a16="http://schemas.microsoft.com/office/drawing/2014/main" id="{B6B0E86D-9DAF-6280-D43F-591C63317CD4}"/>
              </a:ext>
            </a:extLst>
          </p:cNvPr>
          <p:cNvCxnSpPr/>
          <p:nvPr/>
        </p:nvCxnSpPr>
        <p:spPr>
          <a:xfrm>
            <a:off x="5685176" y="5380518"/>
            <a:ext cx="0" cy="156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33" name="Straight Arrow Connector 2232">
            <a:extLst>
              <a:ext uri="{FF2B5EF4-FFF2-40B4-BE49-F238E27FC236}">
                <a16:creationId xmlns:a16="http://schemas.microsoft.com/office/drawing/2014/main" id="{FD16D0C6-743A-0736-7E6E-00AE33E8F030}"/>
              </a:ext>
            </a:extLst>
          </p:cNvPr>
          <p:cNvCxnSpPr/>
          <p:nvPr/>
        </p:nvCxnSpPr>
        <p:spPr>
          <a:xfrm>
            <a:off x="5687452" y="5928705"/>
            <a:ext cx="0" cy="156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36" name="Straight Arrow Connector 2235">
            <a:extLst>
              <a:ext uri="{FF2B5EF4-FFF2-40B4-BE49-F238E27FC236}">
                <a16:creationId xmlns:a16="http://schemas.microsoft.com/office/drawing/2014/main" id="{3F1E4838-63F7-C082-CCE0-E47AB0ACAF00}"/>
              </a:ext>
            </a:extLst>
          </p:cNvPr>
          <p:cNvCxnSpPr/>
          <p:nvPr/>
        </p:nvCxnSpPr>
        <p:spPr>
          <a:xfrm flipH="1">
            <a:off x="6600086" y="3532992"/>
            <a:ext cx="10718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241" y="304800"/>
            <a:ext cx="10515600" cy="568470"/>
          </a:xfrm>
        </p:spPr>
        <p:txBody>
          <a:bodyPr>
            <a:normAutofit/>
          </a:bodyPr>
          <a:lstStyle/>
          <a:p>
            <a:r>
              <a:rPr lang="en-IN" sz="2800" b="1" u="sng" dirty="0">
                <a:latin typeface="Times New Roman" pitchFamily="18" charset="0"/>
                <a:cs typeface="Times New Roman" pitchFamily="18" charset="0"/>
              </a:rPr>
              <a:t>PROPOSED SYSTEM DESIGN</a:t>
            </a:r>
            <a:endParaRPr lang="en-US" sz="28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678871" y="900544"/>
            <a:ext cx="10654145" cy="5455805"/>
          </a:xfrm>
        </p:spPr>
        <p:txBody>
          <a:bodyPr>
            <a:noAutofit/>
          </a:bodyPr>
          <a:lstStyle/>
          <a:p>
            <a:pPr algn="just">
              <a:lnSpc>
                <a:spcPct val="150000"/>
              </a:lnSpc>
              <a:buNone/>
            </a:pPr>
            <a:r>
              <a:rPr lang="en-US" sz="1800" b="1" u="sng" dirty="0">
                <a:latin typeface="Times New Roman" pitchFamily="18" charset="0"/>
                <a:cs typeface="Times New Roman" pitchFamily="18" charset="0"/>
              </a:rPr>
              <a:t>SYSTEM ARCHITECTURE</a:t>
            </a:r>
          </a:p>
          <a:p>
            <a:pPr algn="just">
              <a:lnSpc>
                <a:spcPct val="150000"/>
              </a:lnSpc>
              <a:buNone/>
            </a:pPr>
            <a:r>
              <a:rPr lang="en-IN" sz="1800" dirty="0">
                <a:latin typeface="Times New Roman" pitchFamily="18" charset="0"/>
                <a:cs typeface="Times New Roman" pitchFamily="18" charset="0"/>
              </a:rPr>
              <a:t>	     </a:t>
            </a:r>
            <a:r>
              <a:rPr lang="en-GB" sz="1800" dirty="0">
                <a:latin typeface="Times New Roman" panose="02020603050405020304" pitchFamily="18" charset="0"/>
                <a:cs typeface="Times New Roman" panose="02020603050405020304" pitchFamily="18" charset="0"/>
              </a:rPr>
              <a:t>The E-Authentication Online Voting System is a secure and intelligent design combining authentication, </a:t>
            </a:r>
          </a:p>
          <a:p>
            <a:pPr algn="just">
              <a:lnSpc>
                <a:spcPct val="150000"/>
              </a:lnSpc>
              <a:buNone/>
            </a:pPr>
            <a:r>
              <a:rPr lang="en-GB" sz="1800" dirty="0" err="1">
                <a:latin typeface="Times New Roman" panose="02020603050405020304" pitchFamily="18" charset="0"/>
                <a:cs typeface="Times New Roman" panose="02020603050405020304" pitchFamily="18" charset="0"/>
              </a:rPr>
              <a:t>voting,and</a:t>
            </a:r>
            <a:r>
              <a:rPr lang="en-GB" sz="1800" dirty="0">
                <a:latin typeface="Times New Roman" panose="02020603050405020304" pitchFamily="18" charset="0"/>
                <a:cs typeface="Times New Roman" panose="02020603050405020304" pitchFamily="18" charset="0"/>
              </a:rPr>
              <a:t> monitoring technologies for integrity and safety.</a:t>
            </a:r>
          </a:p>
          <a:p>
            <a:pPr algn="just">
              <a:lnSpc>
                <a:spcPct val="150000"/>
              </a:lnSpc>
              <a:buNone/>
            </a:pPr>
            <a:r>
              <a:rPr lang="en-US" sz="1800" b="1" u="sng" dirty="0">
                <a:latin typeface="Times New Roman" pitchFamily="18" charset="0"/>
                <a:cs typeface="Times New Roman" pitchFamily="18" charset="0"/>
              </a:rPr>
              <a:t>INPUT SUBSYSTEMS</a:t>
            </a:r>
          </a:p>
          <a:p>
            <a:pPr>
              <a:lnSpc>
                <a:spcPct val="150000"/>
              </a:lnSpc>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Users input data through registration and login forms.</a:t>
            </a:r>
          </a:p>
          <a:p>
            <a:pPr>
              <a:lnSpc>
                <a:spcPct val="150000"/>
              </a:lnSpc>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Mobile numbers and emails are used for OTP (One-Time Password) generation and verification.</a:t>
            </a:r>
          </a:p>
          <a:p>
            <a:pPr>
              <a:lnSpc>
                <a:spcPct val="150000"/>
              </a:lnSpc>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QR codes are generated uniquely for each voter using MD5 encryption.</a:t>
            </a:r>
          </a:p>
          <a:p>
            <a:pPr marL="0" indent="0">
              <a:lnSpc>
                <a:spcPct val="150000"/>
              </a:lnSpc>
              <a:buNone/>
            </a:pPr>
            <a:r>
              <a:rPr lang="en-US" sz="1800" b="1" u="sng" dirty="0">
                <a:latin typeface="Times New Roman" pitchFamily="18" charset="0"/>
                <a:cs typeface="Times New Roman" pitchFamily="18" charset="0"/>
              </a:rPr>
              <a:t>PROCESSING SYSTEM</a:t>
            </a:r>
          </a:p>
          <a:p>
            <a:pPr>
              <a:lnSpc>
                <a:spcPct val="150000"/>
              </a:lnSpc>
              <a:buFont typeface="Wingdings" panose="05000000000000000000" pitchFamily="2" charset="2"/>
              <a:buChar char="Ø"/>
            </a:pPr>
            <a:r>
              <a:rPr lang="en-GB" sz="1800" dirty="0">
                <a:latin typeface="Times New Roman" pitchFamily="18" charset="0"/>
                <a:cs typeface="Times New Roman" pitchFamily="18" charset="0"/>
              </a:rPr>
              <a:t>Data is processed using a PHP backend connected to a MySQL database.</a:t>
            </a:r>
          </a:p>
          <a:p>
            <a:pPr>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User identity is verified through OTP and QR code, with secure recording of one vote per user.</a:t>
            </a:r>
            <a:endParaRPr lang="en-GB" sz="1800" dirty="0">
              <a:latin typeface="Times New Roman" panose="02020603050405020304" pitchFamily="18" charset="0"/>
              <a:cs typeface="Times New Roman" pitchFamily="18" charset="0"/>
            </a:endParaRPr>
          </a:p>
          <a:p>
            <a:pPr>
              <a:lnSpc>
                <a:spcPct val="150000"/>
              </a:lnSpc>
              <a:buFont typeface="Wingdings" panose="05000000000000000000" pitchFamily="2" charset="2"/>
              <a:buChar char="Ø"/>
            </a:pPr>
            <a:endParaRPr lang="en-US" sz="1800" b="1" u="sng"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0BD549A-5FF8-48EA-81CC-D13168C80CC4}" type="slidenum">
              <a:rPr lang="en-IN" smtClean="0"/>
              <a:pPr/>
              <a:t>11</a:t>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241" y="304801"/>
            <a:ext cx="10515600" cy="596179"/>
          </a:xfrm>
        </p:spPr>
        <p:txBody>
          <a:bodyPr>
            <a:normAutofit/>
          </a:bodyPr>
          <a:lstStyle/>
          <a:p>
            <a:r>
              <a:rPr lang="en-IN" sz="2800" b="1" u="sng" dirty="0">
                <a:latin typeface="Times New Roman" pitchFamily="18" charset="0"/>
                <a:cs typeface="Times New Roman" pitchFamily="18" charset="0"/>
              </a:rPr>
              <a:t>PROPOSED SYSTEM DESIGN</a:t>
            </a:r>
            <a:endParaRPr lang="en-US" sz="2800" dirty="0"/>
          </a:p>
        </p:txBody>
      </p:sp>
      <p:sp>
        <p:nvSpPr>
          <p:cNvPr id="3" name="Content Placeholder 2"/>
          <p:cNvSpPr>
            <a:spLocks noGrp="1"/>
          </p:cNvSpPr>
          <p:nvPr>
            <p:ph idx="1"/>
          </p:nvPr>
        </p:nvSpPr>
        <p:spPr>
          <a:xfrm>
            <a:off x="713504" y="883511"/>
            <a:ext cx="10515600" cy="5669688"/>
          </a:xfrm>
        </p:spPr>
        <p:txBody>
          <a:bodyPr>
            <a:noAutofit/>
          </a:bodyPr>
          <a:lstStyle/>
          <a:p>
            <a:pPr algn="just">
              <a:lnSpc>
                <a:spcPct val="170000"/>
              </a:lnSpc>
              <a:buNone/>
            </a:pPr>
            <a:r>
              <a:rPr lang="en-US" sz="1800" b="1" u="sng" dirty="0">
                <a:latin typeface="Times New Roman" pitchFamily="18" charset="0"/>
                <a:cs typeface="Times New Roman" pitchFamily="18" charset="0"/>
              </a:rPr>
              <a:t>CONTROL SYSTEM</a:t>
            </a:r>
          </a:p>
          <a:p>
            <a:pPr algn="just">
              <a:lnSpc>
                <a:spcPct val="150000"/>
              </a:lnSpc>
              <a:buFont typeface="Wingdings" panose="05000000000000000000" pitchFamily="2" charset="2"/>
              <a:buChar char="Ø"/>
            </a:pPr>
            <a:r>
              <a:rPr lang="en-GB" sz="1800" dirty="0">
                <a:latin typeface="Times New Roman" pitchFamily="18" charset="0"/>
                <a:cs typeface="Times New Roman" pitchFamily="18" charset="0"/>
              </a:rPr>
              <a:t>The system verifies user authentication using OTP and QR code.</a:t>
            </a:r>
          </a:p>
          <a:p>
            <a:pPr algn="just">
              <a:lnSpc>
                <a:spcPct val="150000"/>
              </a:lnSpc>
              <a:buFont typeface="Wingdings" panose="05000000000000000000" pitchFamily="2" charset="2"/>
              <a:buChar char="Ø"/>
            </a:pPr>
            <a:r>
              <a:rPr lang="en-GB" sz="1800" dirty="0">
                <a:latin typeface="Times New Roman" pitchFamily="18" charset="0"/>
                <a:cs typeface="Times New Roman" pitchFamily="18" charset="0"/>
              </a:rPr>
              <a:t>It prevents voting if authentication </a:t>
            </a:r>
            <a:r>
              <a:rPr lang="en-GB" sz="1800" dirty="0" err="1">
                <a:latin typeface="Times New Roman" pitchFamily="18" charset="0"/>
                <a:cs typeface="Times New Roman" pitchFamily="18" charset="0"/>
              </a:rPr>
              <a:t>fails.After</a:t>
            </a:r>
            <a:r>
              <a:rPr lang="en-GB" sz="1800" dirty="0">
                <a:latin typeface="Times New Roman" pitchFamily="18" charset="0"/>
                <a:cs typeface="Times New Roman" pitchFamily="18" charset="0"/>
              </a:rPr>
              <a:t> three failed login attempts, the system captures a webcam image and triggers a security alert.</a:t>
            </a:r>
            <a:endParaRPr lang="en-US" sz="1800" dirty="0">
              <a:latin typeface="Times New Roman" pitchFamily="18" charset="0"/>
              <a:cs typeface="Times New Roman" pitchFamily="18" charset="0"/>
            </a:endParaRPr>
          </a:p>
          <a:p>
            <a:pPr>
              <a:lnSpc>
                <a:spcPct val="170000"/>
              </a:lnSpc>
              <a:buNone/>
            </a:pPr>
            <a:r>
              <a:rPr lang="en-US" sz="1800" b="1" u="sng" dirty="0">
                <a:latin typeface="Times New Roman" pitchFamily="18" charset="0"/>
                <a:cs typeface="Times New Roman" pitchFamily="18" charset="0"/>
              </a:rPr>
              <a:t>ALERT AND NOTIFICATION SYSTEM</a:t>
            </a:r>
          </a:p>
          <a:p>
            <a:pPr>
              <a:lnSpc>
                <a:spcPct val="170000"/>
              </a:lnSpc>
              <a:buFont typeface="Wingdings" pitchFamily="2" charset="2"/>
              <a:buChar char="Ø"/>
            </a:pPr>
            <a:r>
              <a:rPr lang="en-GB" sz="1800" dirty="0">
                <a:latin typeface="Times New Roman" panose="02020603050405020304" pitchFamily="18" charset="0"/>
                <a:cs typeface="Times New Roman" panose="02020603050405020304" pitchFamily="18" charset="0"/>
              </a:rPr>
              <a:t>On detecting multiple failed logins, an alert email is sent to the registered voter with the captured image.</a:t>
            </a:r>
          </a:p>
          <a:p>
            <a:pPr>
              <a:lnSpc>
                <a:spcPct val="170000"/>
              </a:lnSpc>
              <a:buFont typeface="Wingdings" pitchFamily="2" charset="2"/>
              <a:buChar char="Ø"/>
            </a:pPr>
            <a:r>
              <a:rPr lang="en-GB" sz="1800" dirty="0">
                <a:latin typeface="Times New Roman" panose="02020603050405020304" pitchFamily="18" charset="0"/>
                <a:cs typeface="Times New Roman" panose="02020603050405020304" pitchFamily="18" charset="0"/>
              </a:rPr>
              <a:t>Successful vote submission also triggers a confirmation email. </a:t>
            </a:r>
          </a:p>
          <a:p>
            <a:pPr marL="0" indent="0">
              <a:lnSpc>
                <a:spcPct val="170000"/>
              </a:lnSpc>
              <a:buNone/>
            </a:pPr>
            <a:r>
              <a:rPr lang="en-US" sz="1800" b="1" u="sng" dirty="0">
                <a:latin typeface="Times New Roman" pitchFamily="18" charset="0"/>
                <a:cs typeface="Times New Roman" pitchFamily="18" charset="0"/>
              </a:rPr>
              <a:t>OUTPUT SUBSYSTEMS</a:t>
            </a:r>
          </a:p>
          <a:p>
            <a:pPr>
              <a:lnSpc>
                <a:spcPct val="170000"/>
              </a:lnSpc>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Outputs include OTP generation and QR code display for voter authentication.</a:t>
            </a:r>
          </a:p>
          <a:p>
            <a:pPr>
              <a:lnSpc>
                <a:spcPct val="170000"/>
              </a:lnSpc>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Voting dashboard shows real-time voting status and login activity.</a:t>
            </a:r>
            <a:endParaRPr lang="en-US" sz="1800" dirty="0"/>
          </a:p>
        </p:txBody>
      </p:sp>
      <p:sp>
        <p:nvSpPr>
          <p:cNvPr id="4" name="Slide Number Placeholder 3"/>
          <p:cNvSpPr>
            <a:spLocks noGrp="1"/>
          </p:cNvSpPr>
          <p:nvPr>
            <p:ph type="sldNum" sz="quarter" idx="12"/>
          </p:nvPr>
        </p:nvSpPr>
        <p:spPr/>
        <p:txBody>
          <a:bodyPr/>
          <a:lstStyle/>
          <a:p>
            <a:fld id="{60BD549A-5FF8-48EA-81CC-D13168C80CC4}" type="slidenum">
              <a:rPr lang="en-IN" smtClean="0"/>
              <a:pPr/>
              <a:t>12</a:t>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055" y="295974"/>
            <a:ext cx="10515600" cy="405584"/>
          </a:xfrm>
        </p:spPr>
        <p:txBody>
          <a:bodyPr>
            <a:normAutofit fontScale="90000"/>
          </a:bodyPr>
          <a:lstStyle/>
          <a:p>
            <a:r>
              <a:rPr lang="en-US" sz="3100" b="1" u="sng" dirty="0">
                <a:latin typeface="Times New Roman" panose="02020603050405020304" pitchFamily="18" charset="0"/>
                <a:cs typeface="Times New Roman" panose="02020603050405020304" pitchFamily="18" charset="0"/>
              </a:rPr>
              <a:t>MODULES</a:t>
            </a:r>
            <a:endParaRPr lang="en-IN" sz="24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10779"/>
            <a:ext cx="10514446" cy="5177987"/>
          </a:xfrm>
        </p:spPr>
        <p:txBody>
          <a:bodyPr>
            <a:noAutofit/>
          </a:bodyPr>
          <a:lstStyle/>
          <a:p>
            <a:pPr marL="0" indent="0" algn="just">
              <a:lnSpc>
                <a:spcPct val="150000"/>
              </a:lnSpc>
              <a:spcAft>
                <a:spcPts val="600"/>
              </a:spcAft>
              <a:buNone/>
            </a:pPr>
            <a:r>
              <a:rPr lang="en-US" sz="1800" b="1" dirty="0">
                <a:latin typeface="Times New Roman" pitchFamily="18" charset="0"/>
                <a:cs typeface="Times New Roman" pitchFamily="18" charset="0"/>
              </a:rPr>
              <a:t>1. </a:t>
            </a:r>
            <a:r>
              <a:rPr lang="en-US" sz="1800" b="1" u="sng" dirty="0">
                <a:latin typeface="Times New Roman" pitchFamily="18" charset="0"/>
                <a:cs typeface="Times New Roman" pitchFamily="18" charset="0"/>
              </a:rPr>
              <a:t>REGISTRATION MODULE </a:t>
            </a:r>
            <a:endParaRPr lang="en-IN" sz="1800" b="1" u="sng" dirty="0">
              <a:latin typeface="Times New Roman" pitchFamily="18" charset="0"/>
              <a:cs typeface="Times New Roman" pitchFamily="18"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i="0" strike="noStrike" cap="none" normalizeH="0" baseline="0" dirty="0">
                <a:ln>
                  <a:noFill/>
                </a:ln>
                <a:solidFill>
                  <a:schemeClr val="tx1"/>
                </a:solidFill>
                <a:latin typeface="Times New Roman" panose="02020603050405020304" pitchFamily="18" charset="0"/>
                <a:cs typeface="Times New Roman" panose="02020603050405020304" pitchFamily="18" charset="0"/>
              </a:rPr>
              <a:t>Users register by providing their details.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i="0" strike="noStrike" cap="none" normalizeH="0" baseline="0" dirty="0">
                <a:ln>
                  <a:noFill/>
                </a:ln>
                <a:solidFill>
                  <a:schemeClr val="tx1"/>
                </a:solidFill>
                <a:latin typeface="Times New Roman" panose="02020603050405020304" pitchFamily="18" charset="0"/>
                <a:cs typeface="Times New Roman" panose="02020603050405020304" pitchFamily="18" charset="0"/>
              </a:rPr>
              <a:t>Email verification is done via OTP.</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i="0" strike="noStrike" cap="none" normalizeH="0" baseline="0" dirty="0">
                <a:ln>
                  <a:noFill/>
                </a:ln>
                <a:solidFill>
                  <a:schemeClr val="tx1"/>
                </a:solidFill>
                <a:latin typeface="Times New Roman" panose="02020603050405020304" pitchFamily="18" charset="0"/>
                <a:cs typeface="Times New Roman" panose="02020603050405020304" pitchFamily="18" charset="0"/>
              </a:rPr>
              <a:t>A unique QR code is generated and sent to the user</a:t>
            </a:r>
            <a:endParaRPr lang="en-US" sz="1800" dirty="0">
              <a:latin typeface="Times New Roman" panose="02020603050405020304" pitchFamily="18" charset="0"/>
              <a:cs typeface="Times New Roman" pitchFamily="18" charset="0"/>
            </a:endParaRPr>
          </a:p>
          <a:p>
            <a:pPr marL="0" indent="0" algn="just">
              <a:lnSpc>
                <a:spcPct val="150000"/>
              </a:lnSpc>
              <a:spcAft>
                <a:spcPts val="600"/>
              </a:spcAft>
              <a:buNone/>
            </a:pPr>
            <a:r>
              <a:rPr lang="en-US" sz="1800" b="1" dirty="0">
                <a:latin typeface="Times New Roman" panose="02020603050405020304" pitchFamily="18" charset="0"/>
                <a:cs typeface="Times New Roman" pitchFamily="18" charset="0"/>
              </a:rPr>
              <a:t>2. </a:t>
            </a:r>
            <a:r>
              <a:rPr lang="en-US" sz="1800" b="1" u="sng" dirty="0">
                <a:latin typeface="Times New Roman" panose="02020603050405020304" pitchFamily="18" charset="0"/>
                <a:cs typeface="Times New Roman" pitchFamily="18" charset="0"/>
              </a:rPr>
              <a:t>LOGIN MODULE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log in using their registered email and password.</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OTP verification is required after entering credentials.</a:t>
            </a:r>
            <a:endParaRPr lang="en-US" sz="1800" dirty="0">
              <a:latin typeface="Times New Roman" panose="02020603050405020304" pitchFamily="18" charset="0"/>
              <a:cs typeface="Times New Roman" pitchFamily="18" charset="0"/>
            </a:endParaRPr>
          </a:p>
          <a:p>
            <a:pPr marL="0" indent="0" algn="just">
              <a:lnSpc>
                <a:spcPct val="150000"/>
              </a:lnSpc>
              <a:spcAft>
                <a:spcPts val="600"/>
              </a:spcAft>
              <a:buNone/>
            </a:pPr>
            <a:r>
              <a:rPr lang="en-US" sz="1800" b="1" dirty="0">
                <a:latin typeface="Times New Roman" panose="02020603050405020304" pitchFamily="18" charset="0"/>
                <a:cs typeface="Times New Roman" pitchFamily="18" charset="0"/>
              </a:rPr>
              <a:t>3. </a:t>
            </a:r>
            <a:r>
              <a:rPr kumimoji="0" lang="en-US" altLang="en-US" sz="18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VOTE CASTING</a:t>
            </a:r>
            <a:r>
              <a:rPr lang="en-US" sz="1800" b="1" u="sng" dirty="0">
                <a:latin typeface="Times New Roman" panose="02020603050405020304" pitchFamily="18" charset="0"/>
                <a:cs typeface="Times New Roman" pitchFamily="18" charset="0"/>
              </a:rPr>
              <a:t> MODULE</a:t>
            </a:r>
            <a:endParaRPr lang="en-US" sz="1800" u="sng" dirty="0">
              <a:latin typeface="Times New Roman" panose="02020603050405020304" pitchFamily="18" charset="0"/>
              <a:cs typeface="Times New Roman" pitchFamily="18"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Voters scan their QR code to authenticate.</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Ensures each voter can vote only once.</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Allows selection of a political party.</a:t>
            </a:r>
          </a:p>
        </p:txBody>
      </p:sp>
      <p:sp>
        <p:nvSpPr>
          <p:cNvPr id="5" name="Slide Number Placeholder 4">
            <a:extLst>
              <a:ext uri="{FF2B5EF4-FFF2-40B4-BE49-F238E27FC236}">
                <a16:creationId xmlns:a16="http://schemas.microsoft.com/office/drawing/2014/main" id="{DA32FCF8-F1A1-083F-3D38-FB332A0CFE80}"/>
              </a:ext>
            </a:extLst>
          </p:cNvPr>
          <p:cNvSpPr>
            <a:spLocks noGrp="1"/>
          </p:cNvSpPr>
          <p:nvPr>
            <p:ph type="sldNum" sz="quarter" idx="12"/>
          </p:nvPr>
        </p:nvSpPr>
        <p:spPr/>
        <p:txBody>
          <a:bodyPr/>
          <a:lstStyle/>
          <a:p>
            <a:fld id="{60BD549A-5FF8-48EA-81CC-D13168C80CC4}" type="slidenum">
              <a:rPr lang="en-IN" smtClean="0"/>
              <a:pPr/>
              <a:t>13</a:t>
            </a:fld>
            <a:endParaRPr lang="en-IN"/>
          </a:p>
        </p:txBody>
      </p:sp>
    </p:spTree>
    <p:extLst>
      <p:ext uri="{BB962C8B-B14F-4D97-AF65-F5344CB8AC3E}">
        <p14:creationId xmlns:p14="http://schemas.microsoft.com/office/powerpoint/2010/main" val="1233247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E07BB-D34D-EED7-8864-D1FD743B4C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62AFFA-206D-B0D7-57F4-C2E7868ABA08}"/>
              </a:ext>
            </a:extLst>
          </p:cNvPr>
          <p:cNvSpPr>
            <a:spLocks noGrp="1"/>
          </p:cNvSpPr>
          <p:nvPr>
            <p:ph type="title"/>
          </p:nvPr>
        </p:nvSpPr>
        <p:spPr>
          <a:xfrm>
            <a:off x="852055" y="295974"/>
            <a:ext cx="10515600" cy="405584"/>
          </a:xfrm>
        </p:spPr>
        <p:txBody>
          <a:bodyPr>
            <a:normAutofit fontScale="90000"/>
          </a:bodyPr>
          <a:lstStyle/>
          <a:p>
            <a:r>
              <a:rPr lang="en-US" sz="3100" b="1" u="sng" dirty="0">
                <a:latin typeface="Times New Roman" panose="02020603050405020304" pitchFamily="18" charset="0"/>
                <a:cs typeface="Times New Roman" panose="02020603050405020304" pitchFamily="18" charset="0"/>
              </a:rPr>
              <a:t>MODULES</a:t>
            </a:r>
            <a:endParaRPr lang="en-IN" sz="24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F916B0-2BA1-93B5-DB80-017CB53F05BF}"/>
              </a:ext>
            </a:extLst>
          </p:cNvPr>
          <p:cNvSpPr>
            <a:spLocks noGrp="1"/>
          </p:cNvSpPr>
          <p:nvPr>
            <p:ph idx="1"/>
          </p:nvPr>
        </p:nvSpPr>
        <p:spPr>
          <a:xfrm>
            <a:off x="839354" y="918013"/>
            <a:ext cx="10515600" cy="5924323"/>
          </a:xfrm>
        </p:spPr>
        <p:txBody>
          <a:bodyPr>
            <a:noAutofit/>
          </a:bodyPr>
          <a:lstStyle/>
          <a:p>
            <a:pPr marL="0" indent="0" algn="just">
              <a:lnSpc>
                <a:spcPct val="150000"/>
              </a:lnSpc>
              <a:spcAft>
                <a:spcPts val="600"/>
              </a:spcAft>
              <a:buNone/>
            </a:pPr>
            <a:r>
              <a:rPr lang="en-US" altLang="en-US" sz="1800" b="1" dirty="0">
                <a:latin typeface="Times New Roman" panose="02020603050405020304" pitchFamily="18" charset="0"/>
                <a:cs typeface="Times New Roman" panose="02020603050405020304" pitchFamily="18" charset="0"/>
              </a:rPr>
              <a:t>4</a:t>
            </a:r>
            <a:r>
              <a:rPr kumimoji="0" lang="en-US" altLang="en-US" sz="1800" b="1"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ADMIN </a:t>
            </a:r>
            <a:r>
              <a:rPr lang="en-US" sz="1800" b="1" u="sng" dirty="0">
                <a:latin typeface="Times New Roman" panose="02020603050405020304" pitchFamily="18" charset="0"/>
                <a:cs typeface="Times New Roman" pitchFamily="18" charset="0"/>
              </a:rPr>
              <a:t>MODULE </a:t>
            </a:r>
            <a:endParaRPr lang="en-IN" sz="1800" b="1" u="sng" dirty="0">
              <a:latin typeface="Times New Roman" panose="02020603050405020304" pitchFamily="18" charset="0"/>
              <a:cs typeface="Times New Roman" pitchFamily="18"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Admin manages political parties and monitors voting activities.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Admin can add, update, or delete political parties.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Tracks voter participation and generates election reports.</a:t>
            </a:r>
          </a:p>
          <a:p>
            <a:pPr marL="0" indent="0" algn="just">
              <a:lnSpc>
                <a:spcPct val="150000"/>
              </a:lnSpc>
              <a:spcAft>
                <a:spcPts val="600"/>
              </a:spcAft>
              <a:buNone/>
            </a:pPr>
            <a:r>
              <a:rPr lang="en-US" altLang="en-US" sz="1800" b="1" dirty="0">
                <a:latin typeface="Times New Roman" panose="02020603050405020304" pitchFamily="18" charset="0"/>
                <a:cs typeface="Times New Roman" panose="02020603050405020304" pitchFamily="18" charset="0"/>
              </a:rPr>
              <a:t>5. </a:t>
            </a:r>
            <a:r>
              <a:rPr lang="en-US" altLang="en-US" sz="1800" b="1" u="sng" dirty="0">
                <a:latin typeface="Times New Roman" panose="02020603050405020304" pitchFamily="18" charset="0"/>
                <a:cs typeface="Times New Roman" panose="02020603050405020304" pitchFamily="18" charset="0"/>
              </a:rPr>
              <a:t>INTRUDER CAPTURE AND ALERT SYSTEM (ICAS)</a:t>
            </a:r>
            <a:r>
              <a:rPr lang="en-US" sz="1800" b="1" u="sng" dirty="0">
                <a:latin typeface="Times New Roman" panose="02020603050405020304" pitchFamily="18" charset="0"/>
                <a:cs typeface="Times New Roman" pitchFamily="18" charset="0"/>
              </a:rPr>
              <a:t> MODULE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Detects multiple failed login attempts.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Sends an alert email with the captured image to the rightful user.</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Captures an image using the device camera after 3 failed tries.</a:t>
            </a:r>
          </a:p>
        </p:txBody>
      </p:sp>
      <p:sp>
        <p:nvSpPr>
          <p:cNvPr id="5" name="Slide Number Placeholder 4">
            <a:extLst>
              <a:ext uri="{FF2B5EF4-FFF2-40B4-BE49-F238E27FC236}">
                <a16:creationId xmlns:a16="http://schemas.microsoft.com/office/drawing/2014/main" id="{1BE38EF8-C99D-D1F1-F560-D09CAA832925}"/>
              </a:ext>
            </a:extLst>
          </p:cNvPr>
          <p:cNvSpPr>
            <a:spLocks noGrp="1"/>
          </p:cNvSpPr>
          <p:nvPr>
            <p:ph type="sldNum" sz="quarter" idx="12"/>
          </p:nvPr>
        </p:nvSpPr>
        <p:spPr/>
        <p:txBody>
          <a:bodyPr/>
          <a:lstStyle/>
          <a:p>
            <a:fld id="{60BD549A-5FF8-48EA-81CC-D13168C80CC4}" type="slidenum">
              <a:rPr lang="en-IN" smtClean="0"/>
              <a:pPr/>
              <a:t>14</a:t>
            </a:fld>
            <a:endParaRPr lang="en-IN"/>
          </a:p>
        </p:txBody>
      </p:sp>
    </p:spTree>
    <p:extLst>
      <p:ext uri="{BB962C8B-B14F-4D97-AF65-F5344CB8AC3E}">
        <p14:creationId xmlns:p14="http://schemas.microsoft.com/office/powerpoint/2010/main" val="272920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076" y="498397"/>
            <a:ext cx="10515600" cy="534759"/>
          </a:xfrm>
        </p:spPr>
        <p:txBody>
          <a:bodyPr>
            <a:normAutofit/>
          </a:bodyPr>
          <a:lstStyle/>
          <a:p>
            <a:r>
              <a:rPr lang="en-US" sz="1800" b="1" u="sng" dirty="0">
                <a:latin typeface="Times New Roman" panose="02020603050405020304" pitchFamily="18" charset="0"/>
                <a:cs typeface="Times New Roman" panose="02020603050405020304" pitchFamily="18" charset="0"/>
              </a:rPr>
              <a:t>HARDWARE REQUIRMENTS</a:t>
            </a:r>
            <a:endParaRPr lang="en-IN" sz="18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7540" y="987237"/>
            <a:ext cx="10515600" cy="2435471"/>
          </a:xfrm>
        </p:spPr>
        <p:txBody>
          <a:bodyPr>
            <a:noAutofit/>
          </a:bodyPr>
          <a:lstStyle/>
          <a:p>
            <a:pPr marR="0" lvl="0">
              <a:lnSpc>
                <a:spcPct val="100000"/>
              </a:lnSpc>
              <a:spcAft>
                <a:spcPts val="800"/>
              </a:spcAft>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Process CPU – 8 Core Intel I5 or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Ryzen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7 CPU.</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00000"/>
              </a:lnSpc>
              <a:spcAft>
                <a:spcPts val="800"/>
              </a:spcAft>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Hard Disk Capacity – 50 GB SSD.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00000"/>
              </a:lnSpc>
              <a:spcAft>
                <a:spcPts val="800"/>
              </a:spcAft>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RAM – 8 GB of RAM.</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00000"/>
              </a:lnSpc>
              <a:spcAft>
                <a:spcPts val="800"/>
              </a:spcAft>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5Mbps of Network Bandwidth. </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00000"/>
              </a:lnSpc>
              <a:spcAft>
                <a:spcPts val="800"/>
              </a:spcAft>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Browser Support to Access the Website.</a:t>
            </a:r>
            <a:endParaRPr lang="en-US" sz="1800"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850076" y="3569819"/>
            <a:ext cx="10515600" cy="4681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u="sng" dirty="0">
                <a:latin typeface="Times New Roman" panose="02020603050405020304" pitchFamily="18" charset="0"/>
                <a:cs typeface="Times New Roman" panose="02020603050405020304" pitchFamily="18" charset="0"/>
              </a:rPr>
              <a:t>SOFTWARE REQUIRMENTS</a:t>
            </a:r>
            <a:endParaRPr lang="en-IN" sz="1800" b="1" u="sng"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850076" y="4107739"/>
            <a:ext cx="10515600" cy="22846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a:lnSpc>
                <a:spcPct val="100000"/>
              </a:lnSpc>
              <a:spcAft>
                <a:spcPts val="800"/>
              </a:spcAft>
              <a:buNone/>
            </a:pP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Frontend Requirements</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00000"/>
              </a:lnSpc>
              <a:spcAft>
                <a:spcPts val="800"/>
              </a:spcAft>
              <a:buFont typeface="Wingdings" panose="05000000000000000000" pitchFamily="2" charset="2"/>
              <a:buChar char="Ø"/>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HTML, CSS, JavaScript – For user interface design and responsiveness.</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0000"/>
              </a:lnSpc>
              <a:spcAft>
                <a:spcPts val="800"/>
              </a:spcAft>
              <a:buNone/>
            </a:pPr>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Backend Requirements</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00000"/>
              </a:lnSpc>
              <a:buFont typeface="Wingdings" panose="05000000000000000000" pitchFamily="2" charset="2"/>
              <a:buChar char="Ø"/>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PHP – For server-side logic, authentication, OTP generation, and </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QRcode</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00000"/>
              </a:lnSpc>
              <a:spcAft>
                <a:spcPts val="800"/>
              </a:spcAft>
              <a:buFont typeface="Wingdings" panose="05000000000000000000" pitchFamily="2" charset="2"/>
              <a:buChar char="Ø"/>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MySQL – For storing user details, authentication logs, and voting records.</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87538A23-C837-E32E-56FE-9CCFA4A78FBC}"/>
              </a:ext>
            </a:extLst>
          </p:cNvPr>
          <p:cNvSpPr>
            <a:spLocks noGrp="1"/>
          </p:cNvSpPr>
          <p:nvPr>
            <p:ph type="sldNum" sz="quarter" idx="12"/>
          </p:nvPr>
        </p:nvSpPr>
        <p:spPr/>
        <p:txBody>
          <a:bodyPr/>
          <a:lstStyle/>
          <a:p>
            <a:fld id="{60BD549A-5FF8-48EA-81CC-D13168C80CC4}" type="slidenum">
              <a:rPr lang="en-IN" smtClean="0"/>
              <a:pPr/>
              <a:t>15</a:t>
            </a:fld>
            <a:endParaRPr lang="en-IN"/>
          </a:p>
        </p:txBody>
      </p:sp>
      <p:sp>
        <p:nvSpPr>
          <p:cNvPr id="8" name="Rectangle 7"/>
          <p:cNvSpPr/>
          <p:nvPr/>
        </p:nvSpPr>
        <p:spPr>
          <a:xfrm>
            <a:off x="810730" y="41565"/>
            <a:ext cx="4701928" cy="523220"/>
          </a:xfrm>
          <a:prstGeom prst="rect">
            <a:avLst/>
          </a:prstGeom>
        </p:spPr>
        <p:txBody>
          <a:bodyPr wrap="none">
            <a:spAutoFit/>
          </a:bodyPr>
          <a:lstStyle/>
          <a:p>
            <a:r>
              <a:rPr lang="en-IN" sz="2800" b="1" u="sng" dirty="0">
                <a:latin typeface="Times New Roman" pitchFamily="18" charset="0"/>
                <a:cs typeface="Times New Roman" pitchFamily="18" charset="0"/>
              </a:rPr>
              <a:t>SYSTEM REQUIREMENTS</a:t>
            </a:r>
            <a:endParaRPr lang="en-US" sz="2800" b="1" u="sng" dirty="0">
              <a:latin typeface="Times New Roman" pitchFamily="18" charset="0"/>
              <a:cs typeface="Times New Roman" pitchFamily="18" charset="0"/>
            </a:endParaRPr>
          </a:p>
        </p:txBody>
      </p:sp>
    </p:spTree>
    <p:extLst>
      <p:ext uri="{BB962C8B-B14F-4D97-AF65-F5344CB8AC3E}">
        <p14:creationId xmlns:p14="http://schemas.microsoft.com/office/powerpoint/2010/main" val="3344064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366" y="387928"/>
            <a:ext cx="10515600" cy="582324"/>
          </a:xfrm>
        </p:spPr>
        <p:txBody>
          <a:bodyPr>
            <a:normAutofit/>
          </a:bodyPr>
          <a:lstStyle/>
          <a:p>
            <a:r>
              <a:rPr lang="en-IN" sz="2800" b="1" u="sng" dirty="0">
                <a:latin typeface="Times New Roman" pitchFamily="18" charset="0"/>
                <a:cs typeface="Times New Roman" pitchFamily="18" charset="0"/>
              </a:rPr>
              <a:t>FEATURES</a:t>
            </a:r>
            <a:endParaRPr lang="en-US" sz="28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796635" y="1063625"/>
            <a:ext cx="10515600" cy="4979366"/>
          </a:xfrm>
        </p:spPr>
        <p:txBody>
          <a:bodyPr>
            <a:noAutofit/>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One-Time Voting Restriction:</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Prevents multiple voting by marking used QR codes and updating voter status.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Intruder Detection (ICAS Module):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Captures an image of the intruder after multiple failed login attempts and sends an alert email.</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Security Monitoring:</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Tracks login attempts, detects suspicious activities, and alerts users and admins.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Voters can easily register, log in, authenticate, and cast their votes through a simple web interface.</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Remote Voting Accessibility:</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Enables voters to participate in elections from any location without visiting polling stations.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Vote Confidentiality:</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Votes are kept confidential and tamper-proof through encryption and secure handling.</a:t>
            </a:r>
          </a:p>
          <a:p>
            <a:pPr>
              <a:lnSpc>
                <a:spcPct val="150000"/>
              </a:lnSpc>
              <a:buFont typeface="Wingdings" panose="05000000000000000000" pitchFamily="2" charset="2"/>
              <a:buChar char="Ø"/>
            </a:pPr>
            <a:endParaRPr lang="en-US" sz="1800" dirty="0">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0BD549A-5FF8-48EA-81CC-D13168C80CC4}" type="slidenum">
              <a:rPr lang="en-IN" smtClean="0"/>
              <a:pPr/>
              <a:t>16</a:t>
            </a:fld>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370" y="374074"/>
            <a:ext cx="10515600" cy="707015"/>
          </a:xfrm>
        </p:spPr>
        <p:txBody>
          <a:bodyPr>
            <a:normAutofit/>
          </a:bodyPr>
          <a:lstStyle/>
          <a:p>
            <a:r>
              <a:rPr lang="en-IN" sz="2800" b="1" u="sng" dirty="0">
                <a:latin typeface="Times New Roman" pitchFamily="18" charset="0"/>
                <a:cs typeface="Times New Roman" pitchFamily="18" charset="0"/>
              </a:rPr>
              <a:t>EXPECTED OUTCOMES</a:t>
            </a:r>
            <a:endParaRPr lang="en-US" sz="2800" b="1" u="sng"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0BD549A-5FF8-48EA-81CC-D13168C80CC4}" type="slidenum">
              <a:rPr lang="en-IN" smtClean="0"/>
              <a:pPr/>
              <a:t>17</a:t>
            </a:fld>
            <a:endParaRPr lang="en-IN"/>
          </a:p>
        </p:txBody>
      </p:sp>
      <p:sp>
        <p:nvSpPr>
          <p:cNvPr id="5" name="Rectangle 1">
            <a:extLst>
              <a:ext uri="{FF2B5EF4-FFF2-40B4-BE49-F238E27FC236}">
                <a16:creationId xmlns:a16="http://schemas.microsoft.com/office/drawing/2014/main" id="{388D33A0-D1C7-B08C-5E43-6CC834F091D6}"/>
              </a:ext>
            </a:extLst>
          </p:cNvPr>
          <p:cNvSpPr>
            <a:spLocks noGrp="1" noChangeArrowheads="1"/>
          </p:cNvSpPr>
          <p:nvPr>
            <p:ph idx="1"/>
          </p:nvPr>
        </p:nvSpPr>
        <p:spPr bwMode="auto">
          <a:xfrm>
            <a:off x="740622" y="1192264"/>
            <a:ext cx="10858571" cy="5028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Secure Voter Authentication:</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Only legitimate, registered voters can access the voting system through OTP and QR code verification.</a:t>
            </a:r>
          </a:p>
          <a:p>
            <a:pPr marR="0" lvl="0"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Prevention of Fraudulent Voting:</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One-time QR codes ensure that each voter can cast only one vote, preventing multiple voting attempts.</a:t>
            </a:r>
          </a:p>
          <a:p>
            <a:pPr marR="0" lvl="0"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Election Integrity:</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Real-time monitoring, encryption, and intruder detection ensure secure and trustworthy elections.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R="0" lvl="0"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Voter Convenience: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Voters can securely cast their votes remotely without the need </a:t>
            </a:r>
            <a:r>
              <a:rPr lang="en-US" altLang="en-US" sz="1800" dirty="0">
                <a:latin typeface="Times New Roman" panose="02020603050405020304" pitchFamily="18" charset="0"/>
                <a:cs typeface="Times New Roman" panose="02020603050405020304" pitchFamily="18" charset="0"/>
              </a:rPr>
              <a:t>of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visit polling stations.</a:t>
            </a:r>
          </a:p>
          <a:p>
            <a:pPr eaLnBrk="0" fontAlgn="base" hangingPunct="0">
              <a:lnSpc>
                <a:spcPct val="150000"/>
              </a:lnSpc>
              <a:spcBef>
                <a:spcPct val="0"/>
              </a:spcBef>
              <a:spcAft>
                <a:spcPct val="0"/>
              </a:spcAft>
              <a:buFont typeface="Wingdings" panose="05000000000000000000" pitchFamily="2" charset="2"/>
              <a:buChar char="Ø"/>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Tamper-Proof Voting Process: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QR code-based one-time voting and backend encryption safeguard the votes against tampering.</a:t>
            </a: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50000"/>
              </a:lnSpc>
              <a:spcBef>
                <a:spcPct val="0"/>
              </a:spcBef>
              <a:spcAft>
                <a:spcPct val="0"/>
              </a:spcAft>
              <a:buFont typeface="Wingdings" panose="05000000000000000000" pitchFamily="2" charset="2"/>
              <a:buChar char="Ø"/>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Reduction in Manual Errors:</a:t>
            </a:r>
            <a:b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Automation of registration, authentication, voting, and results reduces human errors.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02499-249B-EDE5-3918-2BCED09A3F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236B91-C1F6-68EC-BC0E-F5679FCC3332}"/>
              </a:ext>
            </a:extLst>
          </p:cNvPr>
          <p:cNvSpPr>
            <a:spLocks noGrp="1"/>
          </p:cNvSpPr>
          <p:nvPr>
            <p:ph type="title"/>
          </p:nvPr>
        </p:nvSpPr>
        <p:spPr>
          <a:xfrm>
            <a:off x="491839" y="318658"/>
            <a:ext cx="10515600" cy="637743"/>
          </a:xfrm>
        </p:spPr>
        <p:txBody>
          <a:bodyPr>
            <a:normAutofit/>
          </a:bodyPr>
          <a:lstStyle/>
          <a:p>
            <a:r>
              <a:rPr lang="en-IN" sz="2800" b="1" u="sng" dirty="0">
                <a:latin typeface="Times New Roman" pitchFamily="18" charset="0"/>
                <a:cs typeface="Times New Roman" pitchFamily="18" charset="0"/>
              </a:rPr>
              <a:t>RESULT</a:t>
            </a:r>
            <a:endParaRPr lang="en-US" sz="2800" b="1" u="sng"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A2B8FD26-2650-67D8-EBD0-FB6385092F2A}"/>
              </a:ext>
            </a:extLst>
          </p:cNvPr>
          <p:cNvSpPr>
            <a:spLocks noGrp="1"/>
          </p:cNvSpPr>
          <p:nvPr>
            <p:ph type="sldNum" sz="quarter" idx="12"/>
          </p:nvPr>
        </p:nvSpPr>
        <p:spPr/>
        <p:txBody>
          <a:bodyPr/>
          <a:lstStyle/>
          <a:p>
            <a:fld id="{60BD549A-5FF8-48EA-81CC-D13168C80CC4}" type="slidenum">
              <a:rPr lang="en-IN" smtClean="0"/>
              <a:pPr/>
              <a:t>18</a:t>
            </a:fld>
            <a:endParaRPr lang="en-IN" dirty="0"/>
          </a:p>
        </p:txBody>
      </p:sp>
      <p:sp>
        <p:nvSpPr>
          <p:cNvPr id="12" name="TextBox 11">
            <a:extLst>
              <a:ext uri="{FF2B5EF4-FFF2-40B4-BE49-F238E27FC236}">
                <a16:creationId xmlns:a16="http://schemas.microsoft.com/office/drawing/2014/main" id="{59C2C2E8-85ED-F8F4-5214-195CA79A3BA3}"/>
              </a:ext>
            </a:extLst>
          </p:cNvPr>
          <p:cNvSpPr txBox="1"/>
          <p:nvPr/>
        </p:nvSpPr>
        <p:spPr>
          <a:xfrm>
            <a:off x="2576622" y="5378497"/>
            <a:ext cx="1858201" cy="369332"/>
          </a:xfrm>
          <a:prstGeom prst="rect">
            <a:avLst/>
          </a:prstGeom>
          <a:noFill/>
        </p:spPr>
        <p:txBody>
          <a:bodyPr wrap="none" rtlCol="0">
            <a:spAutoFit/>
          </a:bodyPr>
          <a:lstStyle/>
          <a:p>
            <a:r>
              <a:rPr lang="en-GB" sz="1800" b="1" i="1" dirty="0">
                <a:effectLst/>
                <a:latin typeface="Times New Roman" panose="02020603050405020304" pitchFamily="18" charset="0"/>
                <a:ea typeface="Calibri" panose="020F0502020204030204" pitchFamily="34" charset="0"/>
              </a:rPr>
              <a:t>Registration page</a:t>
            </a:r>
            <a:endParaRPr lang="en-US" sz="1600" b="1" i="1" dirty="0">
              <a:latin typeface="Times New Roman" pitchFamily="18" charset="0"/>
              <a:cs typeface="Times New Roman" pitchFamily="18" charset="0"/>
            </a:endParaRPr>
          </a:p>
        </p:txBody>
      </p:sp>
      <p:sp>
        <p:nvSpPr>
          <p:cNvPr id="13" name="TextBox 12">
            <a:extLst>
              <a:ext uri="{FF2B5EF4-FFF2-40B4-BE49-F238E27FC236}">
                <a16:creationId xmlns:a16="http://schemas.microsoft.com/office/drawing/2014/main" id="{539CBAEE-E3B8-311F-EF54-A9EB6ECED2D1}"/>
              </a:ext>
            </a:extLst>
          </p:cNvPr>
          <p:cNvSpPr txBox="1"/>
          <p:nvPr/>
        </p:nvSpPr>
        <p:spPr>
          <a:xfrm>
            <a:off x="7985906" y="5378497"/>
            <a:ext cx="2138149" cy="369332"/>
          </a:xfrm>
          <a:prstGeom prst="rect">
            <a:avLst/>
          </a:prstGeom>
          <a:noFill/>
        </p:spPr>
        <p:txBody>
          <a:bodyPr wrap="none" rtlCol="0">
            <a:spAutoFit/>
          </a:bodyPr>
          <a:lstStyle/>
          <a:p>
            <a:r>
              <a:rPr lang="en-GB" sz="1800" b="1" i="1" dirty="0">
                <a:effectLst/>
                <a:latin typeface="Times New Roman" panose="02020603050405020304" pitchFamily="18" charset="0"/>
                <a:ea typeface="Calibri" panose="020F0502020204030204" pitchFamily="34" charset="0"/>
              </a:rPr>
              <a:t>OTP validation page</a:t>
            </a:r>
            <a:endParaRPr lang="en-US" sz="1600" b="1" i="1" dirty="0">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EC3B59C9-374E-86D2-D28A-D9A5DC6D1EA4}"/>
              </a:ext>
            </a:extLst>
          </p:cNvPr>
          <p:cNvPicPr>
            <a:picLocks noChangeAspect="1"/>
          </p:cNvPicPr>
          <p:nvPr/>
        </p:nvPicPr>
        <p:blipFill>
          <a:blip r:embed="rId2"/>
          <a:stretch>
            <a:fillRect/>
          </a:stretch>
        </p:blipFill>
        <p:spPr>
          <a:xfrm>
            <a:off x="705364" y="1574939"/>
            <a:ext cx="5210464" cy="3117274"/>
          </a:xfrm>
          <a:prstGeom prst="rect">
            <a:avLst/>
          </a:prstGeom>
        </p:spPr>
      </p:pic>
      <p:pic>
        <p:nvPicPr>
          <p:cNvPr id="5" name="Picture 4">
            <a:extLst>
              <a:ext uri="{FF2B5EF4-FFF2-40B4-BE49-F238E27FC236}">
                <a16:creationId xmlns:a16="http://schemas.microsoft.com/office/drawing/2014/main" id="{15DF3B48-2F1F-A897-F2E4-69CEC7D40B1F}"/>
              </a:ext>
            </a:extLst>
          </p:cNvPr>
          <p:cNvPicPr>
            <a:picLocks noChangeAspect="1"/>
          </p:cNvPicPr>
          <p:nvPr/>
        </p:nvPicPr>
        <p:blipFill>
          <a:blip r:embed="rId3"/>
          <a:stretch>
            <a:fillRect/>
          </a:stretch>
        </p:blipFill>
        <p:spPr>
          <a:xfrm>
            <a:off x="6360577" y="1620394"/>
            <a:ext cx="5210464" cy="3082636"/>
          </a:xfrm>
          <a:prstGeom prst="rect">
            <a:avLst/>
          </a:prstGeom>
        </p:spPr>
      </p:pic>
    </p:spTree>
    <p:extLst>
      <p:ext uri="{BB962C8B-B14F-4D97-AF65-F5344CB8AC3E}">
        <p14:creationId xmlns:p14="http://schemas.microsoft.com/office/powerpoint/2010/main" val="3405892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AFE78-32E6-470F-0482-979892F6C1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DBC4A7-01C9-FE62-3AF5-6D0220E9B7A9}"/>
              </a:ext>
            </a:extLst>
          </p:cNvPr>
          <p:cNvSpPr>
            <a:spLocks noGrp="1"/>
          </p:cNvSpPr>
          <p:nvPr>
            <p:ph type="title"/>
          </p:nvPr>
        </p:nvSpPr>
        <p:spPr>
          <a:xfrm>
            <a:off x="491839" y="318658"/>
            <a:ext cx="10515600" cy="637743"/>
          </a:xfrm>
        </p:spPr>
        <p:txBody>
          <a:bodyPr>
            <a:normAutofit/>
          </a:bodyPr>
          <a:lstStyle/>
          <a:p>
            <a:r>
              <a:rPr lang="en-IN" sz="2800" b="1" u="sng" dirty="0">
                <a:latin typeface="Times New Roman" pitchFamily="18" charset="0"/>
                <a:cs typeface="Times New Roman" pitchFamily="18" charset="0"/>
              </a:rPr>
              <a:t>RESULT</a:t>
            </a:r>
            <a:endParaRPr lang="en-US" sz="2800" b="1" u="sng"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E02F296B-8667-610F-6415-505849ABAC44}"/>
              </a:ext>
            </a:extLst>
          </p:cNvPr>
          <p:cNvSpPr>
            <a:spLocks noGrp="1"/>
          </p:cNvSpPr>
          <p:nvPr>
            <p:ph type="sldNum" sz="quarter" idx="12"/>
          </p:nvPr>
        </p:nvSpPr>
        <p:spPr/>
        <p:txBody>
          <a:bodyPr/>
          <a:lstStyle/>
          <a:p>
            <a:fld id="{60BD549A-5FF8-48EA-81CC-D13168C80CC4}" type="slidenum">
              <a:rPr lang="en-IN" smtClean="0"/>
              <a:pPr/>
              <a:t>19</a:t>
            </a:fld>
            <a:endParaRPr lang="en-IN" dirty="0"/>
          </a:p>
        </p:txBody>
      </p:sp>
      <p:sp>
        <p:nvSpPr>
          <p:cNvPr id="12" name="TextBox 11">
            <a:extLst>
              <a:ext uri="{FF2B5EF4-FFF2-40B4-BE49-F238E27FC236}">
                <a16:creationId xmlns:a16="http://schemas.microsoft.com/office/drawing/2014/main" id="{62EC6C36-2280-03FD-3EB1-CA4B37434317}"/>
              </a:ext>
            </a:extLst>
          </p:cNvPr>
          <p:cNvSpPr txBox="1"/>
          <p:nvPr/>
        </p:nvSpPr>
        <p:spPr>
          <a:xfrm>
            <a:off x="2423126" y="5378497"/>
            <a:ext cx="2095445" cy="374077"/>
          </a:xfrm>
          <a:prstGeom prst="rect">
            <a:avLst/>
          </a:prstGeom>
          <a:noFill/>
        </p:spPr>
        <p:txBody>
          <a:bodyPr wrap="none" rtlCol="0">
            <a:spAutoFit/>
          </a:bodyPr>
          <a:lstStyle/>
          <a:p>
            <a:pPr marL="0" marR="0" algn="ctr">
              <a:lnSpc>
                <a:spcPct val="107000"/>
              </a:lnSpc>
              <a:spcAft>
                <a:spcPts val="800"/>
              </a:spcAft>
              <a:buNone/>
            </a:pPr>
            <a:r>
              <a:rPr lang="en-GB" sz="1800" b="1" i="1" kern="100" dirty="0">
                <a:effectLst/>
                <a:latin typeface="Times New Roman" panose="02020603050405020304" pitchFamily="18" charset="0"/>
                <a:ea typeface="Calibri" panose="020F0502020204030204" pitchFamily="34" charset="0"/>
                <a:cs typeface="Latha" panose="020B0604020202020204" pitchFamily="34" charset="0"/>
              </a:rPr>
              <a:t>QR generation page</a:t>
            </a:r>
            <a:endParaRPr lang="en-US" sz="1800" kern="1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13" name="TextBox 12">
            <a:extLst>
              <a:ext uri="{FF2B5EF4-FFF2-40B4-BE49-F238E27FC236}">
                <a16:creationId xmlns:a16="http://schemas.microsoft.com/office/drawing/2014/main" id="{B633EF44-47EC-3BD5-6E5D-FEB4B07AFA77}"/>
              </a:ext>
            </a:extLst>
          </p:cNvPr>
          <p:cNvSpPr txBox="1"/>
          <p:nvPr/>
        </p:nvSpPr>
        <p:spPr>
          <a:xfrm>
            <a:off x="8239130" y="5378497"/>
            <a:ext cx="1255472" cy="369332"/>
          </a:xfrm>
          <a:prstGeom prst="rect">
            <a:avLst/>
          </a:prstGeom>
          <a:noFill/>
        </p:spPr>
        <p:txBody>
          <a:bodyPr wrap="none" rtlCol="0">
            <a:spAutoFit/>
          </a:bodyPr>
          <a:lstStyle/>
          <a:p>
            <a:r>
              <a:rPr lang="en-GB" b="1" i="1" dirty="0">
                <a:latin typeface="Times New Roman" panose="02020603050405020304" pitchFamily="18" charset="0"/>
                <a:ea typeface="Calibri" panose="020F0502020204030204" pitchFamily="34" charset="0"/>
              </a:rPr>
              <a:t>Login </a:t>
            </a:r>
            <a:r>
              <a:rPr lang="en-GB" sz="1800" b="1" i="1" dirty="0">
                <a:effectLst/>
                <a:latin typeface="Times New Roman" panose="02020603050405020304" pitchFamily="18" charset="0"/>
                <a:ea typeface="Calibri" panose="020F0502020204030204" pitchFamily="34" charset="0"/>
              </a:rPr>
              <a:t>page</a:t>
            </a:r>
            <a:endParaRPr lang="en-US" sz="1600" b="1" i="1" dirty="0">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E322AE2B-2EC3-3CF3-4122-DDB4DC385049}"/>
              </a:ext>
            </a:extLst>
          </p:cNvPr>
          <p:cNvPicPr>
            <a:picLocks noChangeAspect="1"/>
          </p:cNvPicPr>
          <p:nvPr/>
        </p:nvPicPr>
        <p:blipFill>
          <a:blip r:embed="rId2"/>
          <a:stretch>
            <a:fillRect/>
          </a:stretch>
        </p:blipFill>
        <p:spPr>
          <a:xfrm>
            <a:off x="649095" y="1572052"/>
            <a:ext cx="5210464" cy="3123045"/>
          </a:xfrm>
          <a:prstGeom prst="rect">
            <a:avLst/>
          </a:prstGeom>
        </p:spPr>
      </p:pic>
      <p:pic>
        <p:nvPicPr>
          <p:cNvPr id="5" name="Picture 4">
            <a:extLst>
              <a:ext uri="{FF2B5EF4-FFF2-40B4-BE49-F238E27FC236}">
                <a16:creationId xmlns:a16="http://schemas.microsoft.com/office/drawing/2014/main" id="{D7F307FC-A5E4-0525-FC61-E2B0098D94C7}"/>
              </a:ext>
            </a:extLst>
          </p:cNvPr>
          <p:cNvPicPr>
            <a:picLocks noChangeAspect="1"/>
          </p:cNvPicPr>
          <p:nvPr/>
        </p:nvPicPr>
        <p:blipFill>
          <a:blip r:embed="rId3"/>
          <a:stretch>
            <a:fillRect/>
          </a:stretch>
        </p:blipFill>
        <p:spPr>
          <a:xfrm>
            <a:off x="6346508" y="1590422"/>
            <a:ext cx="5210464" cy="3339523"/>
          </a:xfrm>
          <a:prstGeom prst="rect">
            <a:avLst/>
          </a:prstGeom>
        </p:spPr>
      </p:pic>
    </p:spTree>
    <p:extLst>
      <p:ext uri="{BB962C8B-B14F-4D97-AF65-F5344CB8AC3E}">
        <p14:creationId xmlns:p14="http://schemas.microsoft.com/office/powerpoint/2010/main" val="2325812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6019" y="828774"/>
            <a:ext cx="10515600" cy="665595"/>
          </a:xfrm>
        </p:spPr>
        <p:txBody>
          <a:bodyPr>
            <a:normAutofit/>
          </a:bodyPr>
          <a:lstStyle/>
          <a:p>
            <a:r>
              <a:rPr lang="en-US" sz="2800" b="1" u="sng" dirty="0">
                <a:latin typeface="Times New Roman" panose="02020603050405020304" pitchFamily="18" charset="0"/>
                <a:cs typeface="Times New Roman" panose="02020603050405020304" pitchFamily="18" charset="0"/>
              </a:rPr>
              <a:t>ABSTRACT</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25500" y="1766667"/>
            <a:ext cx="10515600" cy="3772741"/>
          </a:xfrm>
        </p:spPr>
        <p:txBody>
          <a:bodyPr>
            <a:noAutofit/>
          </a:bodyPr>
          <a:lstStyle/>
          <a:p>
            <a:pPr algn="just">
              <a:lnSpc>
                <a:spcPct val="150000"/>
              </a:lnSpc>
              <a:buNone/>
            </a:pPr>
            <a:r>
              <a:rPr lang="en-US" sz="18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E-Authentication using OTP and QR for Online Voting System enhances election security by using email verification, QR code authentication, and OTP-based login. Built with PHP and MySQL, it ensures secure voter registration, unique voter identification with MD5-based QR codes, and safe OTP delivery through </a:t>
            </a:r>
            <a:r>
              <a:rPr lang="en-US" sz="2000" dirty="0" err="1">
                <a:latin typeface="Times New Roman" panose="02020603050405020304" pitchFamily="18" charset="0"/>
                <a:cs typeface="Times New Roman" panose="02020603050405020304" pitchFamily="18" charset="0"/>
              </a:rPr>
              <a:t>PHPMailer</a:t>
            </a:r>
            <a:r>
              <a:rPr lang="en-US" sz="2000" dirty="0">
                <a:latin typeface="Times New Roman" panose="02020603050405020304" pitchFamily="18" charset="0"/>
                <a:cs typeface="Times New Roman" panose="02020603050405020304" pitchFamily="18" charset="0"/>
              </a:rPr>
              <a:t>. The system prevents multiple voting by updating voter status and protects data through encryption and session management. The admin panel helps manage parties and monitor elections. With a user-friendly interface and multi-layer security, the platform ensures a reliable, fair, and transparent online voting process.</a:t>
            </a:r>
          </a:p>
        </p:txBody>
      </p:sp>
      <p:sp>
        <p:nvSpPr>
          <p:cNvPr id="5" name="Slide Number Placeholder 4">
            <a:extLst>
              <a:ext uri="{FF2B5EF4-FFF2-40B4-BE49-F238E27FC236}">
                <a16:creationId xmlns:a16="http://schemas.microsoft.com/office/drawing/2014/main" id="{5002A408-F853-0358-CDC7-588FB4CFDB0C}"/>
              </a:ext>
            </a:extLst>
          </p:cNvPr>
          <p:cNvSpPr>
            <a:spLocks noGrp="1"/>
          </p:cNvSpPr>
          <p:nvPr>
            <p:ph type="sldNum" sz="quarter" idx="12"/>
          </p:nvPr>
        </p:nvSpPr>
        <p:spPr/>
        <p:txBody>
          <a:bodyPr/>
          <a:lstStyle/>
          <a:p>
            <a:fld id="{60BD549A-5FF8-48EA-81CC-D13168C80CC4}" type="slidenum">
              <a:rPr lang="en-IN" smtClean="0"/>
              <a:pPr/>
              <a:t>2</a:t>
            </a:fld>
            <a:endParaRPr lang="en-IN"/>
          </a:p>
        </p:txBody>
      </p:sp>
    </p:spTree>
    <p:extLst>
      <p:ext uri="{BB962C8B-B14F-4D97-AF65-F5344CB8AC3E}">
        <p14:creationId xmlns:p14="http://schemas.microsoft.com/office/powerpoint/2010/main" val="1281166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E0DA91-952B-5D23-99B0-2C3627EB12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5A7DAA-42A8-D2DC-E8C3-95851E74D304}"/>
              </a:ext>
            </a:extLst>
          </p:cNvPr>
          <p:cNvSpPr>
            <a:spLocks noGrp="1"/>
          </p:cNvSpPr>
          <p:nvPr>
            <p:ph type="title"/>
          </p:nvPr>
        </p:nvSpPr>
        <p:spPr>
          <a:xfrm>
            <a:off x="491839" y="318658"/>
            <a:ext cx="10515600" cy="637743"/>
          </a:xfrm>
        </p:spPr>
        <p:txBody>
          <a:bodyPr>
            <a:normAutofit/>
          </a:bodyPr>
          <a:lstStyle/>
          <a:p>
            <a:r>
              <a:rPr lang="en-IN" sz="2800" b="1" u="sng" dirty="0">
                <a:latin typeface="Times New Roman" pitchFamily="18" charset="0"/>
                <a:cs typeface="Times New Roman" pitchFamily="18" charset="0"/>
              </a:rPr>
              <a:t>RESULT</a:t>
            </a:r>
            <a:endParaRPr lang="en-US" sz="2800" b="1" u="sng"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8E68276B-EFA6-E508-C6CA-7458F57D4047}"/>
              </a:ext>
            </a:extLst>
          </p:cNvPr>
          <p:cNvSpPr>
            <a:spLocks noGrp="1"/>
          </p:cNvSpPr>
          <p:nvPr>
            <p:ph type="sldNum" sz="quarter" idx="12"/>
          </p:nvPr>
        </p:nvSpPr>
        <p:spPr/>
        <p:txBody>
          <a:bodyPr/>
          <a:lstStyle/>
          <a:p>
            <a:fld id="{60BD549A-5FF8-48EA-81CC-D13168C80CC4}" type="slidenum">
              <a:rPr lang="en-IN" smtClean="0"/>
              <a:pPr/>
              <a:t>20</a:t>
            </a:fld>
            <a:endParaRPr lang="en-IN" dirty="0"/>
          </a:p>
        </p:txBody>
      </p:sp>
      <p:pic>
        <p:nvPicPr>
          <p:cNvPr id="5" name="Picture 4">
            <a:extLst>
              <a:ext uri="{FF2B5EF4-FFF2-40B4-BE49-F238E27FC236}">
                <a16:creationId xmlns:a16="http://schemas.microsoft.com/office/drawing/2014/main" id="{4A6FD4CB-4696-2013-265E-994C643B8A5D}"/>
              </a:ext>
            </a:extLst>
          </p:cNvPr>
          <p:cNvPicPr>
            <a:picLocks noChangeAspect="1"/>
          </p:cNvPicPr>
          <p:nvPr/>
        </p:nvPicPr>
        <p:blipFill>
          <a:blip r:embed="rId2"/>
          <a:stretch>
            <a:fillRect/>
          </a:stretch>
        </p:blipFill>
        <p:spPr>
          <a:xfrm>
            <a:off x="753903" y="1685982"/>
            <a:ext cx="4736785" cy="2871669"/>
          </a:xfrm>
          <a:prstGeom prst="rect">
            <a:avLst/>
          </a:prstGeom>
        </p:spPr>
      </p:pic>
      <p:sp>
        <p:nvSpPr>
          <p:cNvPr id="10" name="TextBox 9">
            <a:extLst>
              <a:ext uri="{FF2B5EF4-FFF2-40B4-BE49-F238E27FC236}">
                <a16:creationId xmlns:a16="http://schemas.microsoft.com/office/drawing/2014/main" id="{A0823856-2F06-E45E-F5AF-1BF4D734C761}"/>
              </a:ext>
            </a:extLst>
          </p:cNvPr>
          <p:cNvSpPr txBox="1"/>
          <p:nvPr/>
        </p:nvSpPr>
        <p:spPr>
          <a:xfrm>
            <a:off x="2105890" y="5417127"/>
            <a:ext cx="2274982" cy="369332"/>
          </a:xfrm>
          <a:prstGeom prst="rect">
            <a:avLst/>
          </a:prstGeom>
          <a:noFill/>
        </p:spPr>
        <p:txBody>
          <a:bodyPr wrap="none" rtlCol="0">
            <a:spAutoFit/>
          </a:bodyPr>
          <a:lstStyle/>
          <a:p>
            <a:r>
              <a:rPr lang="en-GB" b="1" i="1" dirty="0">
                <a:latin typeface="Times New Roman" panose="02020603050405020304" pitchFamily="18" charset="0"/>
                <a:ea typeface="Calibri" panose="020F0502020204030204" pitchFamily="34" charset="0"/>
                <a:cs typeface="Times New Roman" pitchFamily="18" charset="0"/>
              </a:rPr>
              <a:t>User Dashboard Page</a:t>
            </a:r>
            <a:endParaRPr lang="en-US" sz="1600" b="1" i="1" dirty="0">
              <a:latin typeface="Times New Roman" pitchFamily="18" charset="0"/>
              <a:cs typeface="Times New Roman" pitchFamily="18" charset="0"/>
            </a:endParaRPr>
          </a:p>
        </p:txBody>
      </p:sp>
      <p:sp>
        <p:nvSpPr>
          <p:cNvPr id="11" name="TextBox 10">
            <a:extLst>
              <a:ext uri="{FF2B5EF4-FFF2-40B4-BE49-F238E27FC236}">
                <a16:creationId xmlns:a16="http://schemas.microsoft.com/office/drawing/2014/main" id="{89B14430-5C93-9DDF-25AC-93CF0C91753C}"/>
              </a:ext>
            </a:extLst>
          </p:cNvPr>
          <p:cNvSpPr txBox="1"/>
          <p:nvPr/>
        </p:nvSpPr>
        <p:spPr>
          <a:xfrm>
            <a:off x="7647710" y="5361709"/>
            <a:ext cx="1263487" cy="338554"/>
          </a:xfrm>
          <a:prstGeom prst="rect">
            <a:avLst/>
          </a:prstGeom>
          <a:noFill/>
        </p:spPr>
        <p:txBody>
          <a:bodyPr wrap="none" rtlCol="0">
            <a:spAutoFit/>
          </a:bodyPr>
          <a:lstStyle/>
          <a:p>
            <a:r>
              <a:rPr lang="en-GB" sz="1600" b="1" i="1" dirty="0">
                <a:latin typeface="Times New Roman" panose="02020603050405020304" pitchFamily="18" charset="0"/>
                <a:ea typeface="Calibri" panose="020F0502020204030204" pitchFamily="34" charset="0"/>
              </a:rPr>
              <a:t>Profile </a:t>
            </a:r>
            <a:r>
              <a:rPr lang="en-GB" sz="1600" b="1" i="1" dirty="0">
                <a:effectLst/>
                <a:latin typeface="Times New Roman" panose="02020603050405020304" pitchFamily="18" charset="0"/>
                <a:ea typeface="Calibri" panose="020F0502020204030204" pitchFamily="34" charset="0"/>
              </a:rPr>
              <a:t>page</a:t>
            </a:r>
            <a:r>
              <a:rPr lang="en-US" sz="1400" b="1" i="1" dirty="0">
                <a:latin typeface="Times New Roman" pitchFamily="18" charset="0"/>
                <a:cs typeface="Times New Roman" pitchFamily="18" charset="0"/>
              </a:rPr>
              <a:t> </a:t>
            </a:r>
          </a:p>
        </p:txBody>
      </p:sp>
      <p:pic>
        <p:nvPicPr>
          <p:cNvPr id="7" name="Picture 6">
            <a:extLst>
              <a:ext uri="{FF2B5EF4-FFF2-40B4-BE49-F238E27FC236}">
                <a16:creationId xmlns:a16="http://schemas.microsoft.com/office/drawing/2014/main" id="{594FD1EA-34CF-9914-ED31-9DFBD955CB9E}"/>
              </a:ext>
            </a:extLst>
          </p:cNvPr>
          <p:cNvPicPr>
            <a:picLocks noChangeAspect="1"/>
          </p:cNvPicPr>
          <p:nvPr/>
        </p:nvPicPr>
        <p:blipFill>
          <a:blip r:embed="rId3"/>
          <a:stretch>
            <a:fillRect/>
          </a:stretch>
        </p:blipFill>
        <p:spPr>
          <a:xfrm>
            <a:off x="6360576" y="1715408"/>
            <a:ext cx="5210464" cy="3089564"/>
          </a:xfrm>
          <a:prstGeom prst="rect">
            <a:avLst/>
          </a:prstGeom>
        </p:spPr>
      </p:pic>
    </p:spTree>
    <p:extLst>
      <p:ext uri="{BB962C8B-B14F-4D97-AF65-F5344CB8AC3E}">
        <p14:creationId xmlns:p14="http://schemas.microsoft.com/office/powerpoint/2010/main" val="2263568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839" y="318658"/>
            <a:ext cx="10515600" cy="637743"/>
          </a:xfrm>
        </p:spPr>
        <p:txBody>
          <a:bodyPr>
            <a:normAutofit/>
          </a:bodyPr>
          <a:lstStyle/>
          <a:p>
            <a:r>
              <a:rPr lang="en-IN" sz="2800" b="1" u="sng" dirty="0">
                <a:latin typeface="Times New Roman" pitchFamily="18" charset="0"/>
                <a:cs typeface="Times New Roman" pitchFamily="18" charset="0"/>
              </a:rPr>
              <a:t>RESULT</a:t>
            </a:r>
            <a:endParaRPr lang="en-US" sz="2800" b="1" u="sng"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0BD549A-5FF8-48EA-81CC-D13168C80CC4}" type="slidenum">
              <a:rPr lang="en-IN" smtClean="0"/>
              <a:pPr/>
              <a:t>21</a:t>
            </a:fld>
            <a:endParaRPr lang="en-IN" dirty="0"/>
          </a:p>
        </p:txBody>
      </p:sp>
      <p:pic>
        <p:nvPicPr>
          <p:cNvPr id="11" name="Picture 10">
            <a:extLst>
              <a:ext uri="{FF2B5EF4-FFF2-40B4-BE49-F238E27FC236}">
                <a16:creationId xmlns:a16="http://schemas.microsoft.com/office/drawing/2014/main" id="{41C7A99D-76D0-BA76-36D7-90DA6B3F0992}"/>
              </a:ext>
            </a:extLst>
          </p:cNvPr>
          <p:cNvPicPr>
            <a:picLocks noChangeAspect="1"/>
          </p:cNvPicPr>
          <p:nvPr/>
        </p:nvPicPr>
        <p:blipFill>
          <a:blip r:embed="rId2"/>
          <a:stretch>
            <a:fillRect/>
          </a:stretch>
        </p:blipFill>
        <p:spPr>
          <a:xfrm>
            <a:off x="830419" y="1511518"/>
            <a:ext cx="5209309" cy="3295073"/>
          </a:xfrm>
          <a:prstGeom prst="rect">
            <a:avLst/>
          </a:prstGeom>
        </p:spPr>
      </p:pic>
      <p:sp>
        <p:nvSpPr>
          <p:cNvPr id="16" name="TextBox 15">
            <a:extLst>
              <a:ext uri="{FF2B5EF4-FFF2-40B4-BE49-F238E27FC236}">
                <a16:creationId xmlns:a16="http://schemas.microsoft.com/office/drawing/2014/main" id="{7D680DFF-9DA0-EF8D-607E-2CDD267235B5}"/>
              </a:ext>
            </a:extLst>
          </p:cNvPr>
          <p:cNvSpPr txBox="1"/>
          <p:nvPr/>
        </p:nvSpPr>
        <p:spPr>
          <a:xfrm>
            <a:off x="7732973" y="5220181"/>
            <a:ext cx="2589235" cy="369332"/>
          </a:xfrm>
          <a:prstGeom prst="rect">
            <a:avLst/>
          </a:prstGeom>
          <a:noFill/>
        </p:spPr>
        <p:txBody>
          <a:bodyPr wrap="none" rtlCol="0">
            <a:spAutoFit/>
          </a:bodyPr>
          <a:lstStyle/>
          <a:p>
            <a:r>
              <a:rPr lang="en-GB" sz="1800" b="1" i="1" dirty="0">
                <a:effectLst/>
                <a:latin typeface="Times New Roman" panose="02020603050405020304" pitchFamily="18" charset="0"/>
                <a:ea typeface="Calibri" panose="020F0502020204030204" pitchFamily="34" charset="0"/>
              </a:rPr>
              <a:t>Vote party selection page</a:t>
            </a:r>
            <a:r>
              <a:rPr lang="en-US" sz="1600" b="1" i="1" dirty="0">
                <a:latin typeface="Times New Roman" pitchFamily="18" charset="0"/>
                <a:cs typeface="Times New Roman" pitchFamily="18" charset="0"/>
              </a:rPr>
              <a:t> </a:t>
            </a:r>
          </a:p>
        </p:txBody>
      </p:sp>
      <p:sp>
        <p:nvSpPr>
          <p:cNvPr id="17" name="TextBox 16">
            <a:extLst>
              <a:ext uri="{FF2B5EF4-FFF2-40B4-BE49-F238E27FC236}">
                <a16:creationId xmlns:a16="http://schemas.microsoft.com/office/drawing/2014/main" id="{DE33E947-637F-866A-2640-2065432A33E7}"/>
              </a:ext>
            </a:extLst>
          </p:cNvPr>
          <p:cNvSpPr txBox="1"/>
          <p:nvPr/>
        </p:nvSpPr>
        <p:spPr>
          <a:xfrm>
            <a:off x="1950291" y="5263233"/>
            <a:ext cx="2454518" cy="369332"/>
          </a:xfrm>
          <a:prstGeom prst="rect">
            <a:avLst/>
          </a:prstGeom>
          <a:noFill/>
        </p:spPr>
        <p:txBody>
          <a:bodyPr wrap="none" rtlCol="0">
            <a:spAutoFit/>
          </a:bodyPr>
          <a:lstStyle/>
          <a:p>
            <a:r>
              <a:rPr lang="en-GB" sz="1800" b="1" i="1" dirty="0">
                <a:effectLst/>
                <a:latin typeface="Times New Roman" panose="02020603050405020304" pitchFamily="18" charset="0"/>
                <a:ea typeface="Calibri" panose="020F0502020204030204" pitchFamily="34" charset="0"/>
              </a:rPr>
              <a:t>QR authentication page</a:t>
            </a:r>
            <a:endParaRPr lang="en-US" sz="1600" b="1" i="1"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544B0699-73A3-1ADB-635B-DBE66DF8A0F8}"/>
              </a:ext>
            </a:extLst>
          </p:cNvPr>
          <p:cNvPicPr>
            <a:picLocks noChangeAspect="1"/>
          </p:cNvPicPr>
          <p:nvPr/>
        </p:nvPicPr>
        <p:blipFill>
          <a:blip r:embed="rId3"/>
          <a:stretch>
            <a:fillRect/>
          </a:stretch>
        </p:blipFill>
        <p:spPr>
          <a:xfrm>
            <a:off x="6374645" y="1483796"/>
            <a:ext cx="5210464" cy="338397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805725-729C-A195-DAEA-08F58C4BFF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E2A48D-14DE-72B4-5A42-6DAC8C8F076D}"/>
              </a:ext>
            </a:extLst>
          </p:cNvPr>
          <p:cNvSpPr>
            <a:spLocks noGrp="1"/>
          </p:cNvSpPr>
          <p:nvPr>
            <p:ph type="title"/>
          </p:nvPr>
        </p:nvSpPr>
        <p:spPr>
          <a:xfrm>
            <a:off x="491839" y="318658"/>
            <a:ext cx="10515600" cy="637743"/>
          </a:xfrm>
        </p:spPr>
        <p:txBody>
          <a:bodyPr>
            <a:normAutofit/>
          </a:bodyPr>
          <a:lstStyle/>
          <a:p>
            <a:r>
              <a:rPr lang="en-IN" sz="2800" b="1" u="sng" dirty="0">
                <a:latin typeface="Times New Roman" pitchFamily="18" charset="0"/>
                <a:cs typeface="Times New Roman" pitchFamily="18" charset="0"/>
              </a:rPr>
              <a:t>RESULT</a:t>
            </a:r>
            <a:endParaRPr lang="en-US" sz="2800" b="1" u="sng"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9757BCF5-F7B1-19A6-8572-300B2B01A0DD}"/>
              </a:ext>
            </a:extLst>
          </p:cNvPr>
          <p:cNvSpPr>
            <a:spLocks noGrp="1"/>
          </p:cNvSpPr>
          <p:nvPr>
            <p:ph type="sldNum" sz="quarter" idx="12"/>
          </p:nvPr>
        </p:nvSpPr>
        <p:spPr/>
        <p:txBody>
          <a:bodyPr/>
          <a:lstStyle/>
          <a:p>
            <a:fld id="{60BD549A-5FF8-48EA-81CC-D13168C80CC4}" type="slidenum">
              <a:rPr lang="en-IN" smtClean="0"/>
              <a:pPr/>
              <a:t>22</a:t>
            </a:fld>
            <a:endParaRPr lang="en-IN" dirty="0"/>
          </a:p>
        </p:txBody>
      </p:sp>
      <p:sp>
        <p:nvSpPr>
          <p:cNvPr id="16" name="TextBox 15">
            <a:extLst>
              <a:ext uri="{FF2B5EF4-FFF2-40B4-BE49-F238E27FC236}">
                <a16:creationId xmlns:a16="http://schemas.microsoft.com/office/drawing/2014/main" id="{EFAD5EBB-19B8-7040-33B2-D08FDE806332}"/>
              </a:ext>
            </a:extLst>
          </p:cNvPr>
          <p:cNvSpPr txBox="1"/>
          <p:nvPr/>
        </p:nvSpPr>
        <p:spPr>
          <a:xfrm>
            <a:off x="2105890" y="5417127"/>
            <a:ext cx="2589235" cy="369332"/>
          </a:xfrm>
          <a:prstGeom prst="rect">
            <a:avLst/>
          </a:prstGeom>
          <a:noFill/>
        </p:spPr>
        <p:txBody>
          <a:bodyPr wrap="none" rtlCol="0">
            <a:spAutoFit/>
          </a:bodyPr>
          <a:lstStyle/>
          <a:p>
            <a:r>
              <a:rPr lang="en-GB" sz="1800" b="1" i="1" dirty="0">
                <a:effectLst/>
                <a:latin typeface="Times New Roman" panose="02020603050405020304" pitchFamily="18" charset="0"/>
                <a:ea typeface="Calibri" panose="020F0502020204030204" pitchFamily="34" charset="0"/>
              </a:rPr>
              <a:t>Vote party selection page</a:t>
            </a:r>
            <a:r>
              <a:rPr lang="en-US" sz="1600" b="1" i="1" dirty="0">
                <a:latin typeface="Times New Roman" pitchFamily="18" charset="0"/>
                <a:cs typeface="Times New Roman" pitchFamily="18" charset="0"/>
              </a:rPr>
              <a:t> </a:t>
            </a:r>
          </a:p>
        </p:txBody>
      </p:sp>
      <p:sp>
        <p:nvSpPr>
          <p:cNvPr id="17" name="TextBox 16">
            <a:extLst>
              <a:ext uri="{FF2B5EF4-FFF2-40B4-BE49-F238E27FC236}">
                <a16:creationId xmlns:a16="http://schemas.microsoft.com/office/drawing/2014/main" id="{04FEC49C-B8DD-5DB8-8413-67E73435019E}"/>
              </a:ext>
            </a:extLst>
          </p:cNvPr>
          <p:cNvSpPr txBox="1"/>
          <p:nvPr/>
        </p:nvSpPr>
        <p:spPr>
          <a:xfrm>
            <a:off x="7957200" y="5361709"/>
            <a:ext cx="2144561" cy="369332"/>
          </a:xfrm>
          <a:prstGeom prst="rect">
            <a:avLst/>
          </a:prstGeom>
          <a:noFill/>
        </p:spPr>
        <p:txBody>
          <a:bodyPr wrap="none" rtlCol="0">
            <a:spAutoFit/>
          </a:bodyPr>
          <a:lstStyle/>
          <a:p>
            <a:r>
              <a:rPr lang="en-GB" sz="1800" b="1" i="1" dirty="0">
                <a:effectLst/>
                <a:latin typeface="Times New Roman" panose="02020603050405020304" pitchFamily="18" charset="0"/>
                <a:ea typeface="Calibri" panose="020F0502020204030204" pitchFamily="34" charset="0"/>
              </a:rPr>
              <a:t> Admin module page</a:t>
            </a:r>
            <a:endParaRPr lang="en-US" sz="1600" b="1" i="1" dirty="0">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4D72A36B-F7A1-2D84-1AB9-A43AA1C9C10A}"/>
              </a:ext>
            </a:extLst>
          </p:cNvPr>
          <p:cNvPicPr>
            <a:picLocks noChangeAspect="1"/>
          </p:cNvPicPr>
          <p:nvPr/>
        </p:nvPicPr>
        <p:blipFill>
          <a:blip r:embed="rId2"/>
          <a:stretch>
            <a:fillRect/>
          </a:stretch>
        </p:blipFill>
        <p:spPr>
          <a:xfrm>
            <a:off x="6332443" y="1549417"/>
            <a:ext cx="5210464" cy="2999509"/>
          </a:xfrm>
          <a:prstGeom prst="rect">
            <a:avLst/>
          </a:prstGeom>
        </p:spPr>
      </p:pic>
      <p:pic>
        <p:nvPicPr>
          <p:cNvPr id="5" name="Picture 4">
            <a:extLst>
              <a:ext uri="{FF2B5EF4-FFF2-40B4-BE49-F238E27FC236}">
                <a16:creationId xmlns:a16="http://schemas.microsoft.com/office/drawing/2014/main" id="{3863E9D3-B552-7CEE-3D10-24915346D65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1296" y="1571904"/>
            <a:ext cx="5210464" cy="3179618"/>
          </a:xfrm>
          <a:prstGeom prst="rect">
            <a:avLst/>
          </a:prstGeom>
          <a:noFill/>
          <a:ln>
            <a:noFill/>
          </a:ln>
        </p:spPr>
      </p:pic>
    </p:spTree>
    <p:extLst>
      <p:ext uri="{BB962C8B-B14F-4D97-AF65-F5344CB8AC3E}">
        <p14:creationId xmlns:p14="http://schemas.microsoft.com/office/powerpoint/2010/main" val="2558865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8173C-DAD3-19B0-0632-5DCD3BDD8F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C3C882-E2FD-FF33-6F2F-6F36C664631B}"/>
              </a:ext>
            </a:extLst>
          </p:cNvPr>
          <p:cNvSpPr>
            <a:spLocks noGrp="1"/>
          </p:cNvSpPr>
          <p:nvPr>
            <p:ph type="title"/>
          </p:nvPr>
        </p:nvSpPr>
        <p:spPr>
          <a:xfrm>
            <a:off x="491839" y="318658"/>
            <a:ext cx="10515600" cy="637743"/>
          </a:xfrm>
        </p:spPr>
        <p:txBody>
          <a:bodyPr>
            <a:normAutofit/>
          </a:bodyPr>
          <a:lstStyle/>
          <a:p>
            <a:r>
              <a:rPr lang="en-IN" sz="2800" b="1" u="sng" dirty="0">
                <a:latin typeface="Times New Roman" pitchFamily="18" charset="0"/>
                <a:cs typeface="Times New Roman" pitchFamily="18" charset="0"/>
              </a:rPr>
              <a:t>RESULT</a:t>
            </a:r>
            <a:endParaRPr lang="en-US" sz="2800" b="1" u="sng"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1C059139-0949-FEBC-3B3F-F1ACC46E5FD2}"/>
              </a:ext>
            </a:extLst>
          </p:cNvPr>
          <p:cNvSpPr>
            <a:spLocks noGrp="1"/>
          </p:cNvSpPr>
          <p:nvPr>
            <p:ph type="sldNum" sz="quarter" idx="12"/>
          </p:nvPr>
        </p:nvSpPr>
        <p:spPr/>
        <p:txBody>
          <a:bodyPr/>
          <a:lstStyle/>
          <a:p>
            <a:fld id="{60BD549A-5FF8-48EA-81CC-D13168C80CC4}" type="slidenum">
              <a:rPr lang="en-IN" smtClean="0"/>
              <a:pPr/>
              <a:t>23</a:t>
            </a:fld>
            <a:endParaRPr lang="en-IN" dirty="0"/>
          </a:p>
        </p:txBody>
      </p:sp>
      <p:sp>
        <p:nvSpPr>
          <p:cNvPr id="12" name="TextBox 11">
            <a:extLst>
              <a:ext uri="{FF2B5EF4-FFF2-40B4-BE49-F238E27FC236}">
                <a16:creationId xmlns:a16="http://schemas.microsoft.com/office/drawing/2014/main" id="{B845DBA7-C212-66CF-91F0-910064827DAA}"/>
              </a:ext>
            </a:extLst>
          </p:cNvPr>
          <p:cNvSpPr txBox="1"/>
          <p:nvPr/>
        </p:nvSpPr>
        <p:spPr>
          <a:xfrm>
            <a:off x="1479345" y="5378497"/>
            <a:ext cx="3285900" cy="335756"/>
          </a:xfrm>
          <a:prstGeom prst="rect">
            <a:avLst/>
          </a:prstGeom>
          <a:noFill/>
        </p:spPr>
        <p:txBody>
          <a:bodyPr wrap="none" rtlCol="0">
            <a:spAutoFit/>
          </a:bodyPr>
          <a:lstStyle/>
          <a:p>
            <a:r>
              <a:rPr lang="en-GB" b="1" i="1" dirty="0">
                <a:latin typeface="Times New Roman" panose="02020603050405020304" pitchFamily="18" charset="0"/>
                <a:ea typeface="Calibri" panose="020F0502020204030204" pitchFamily="34" charset="0"/>
                <a:cs typeface="Times New Roman" pitchFamily="18" charset="0"/>
              </a:rPr>
              <a:t>Suspicious Login Alert Message</a:t>
            </a:r>
            <a:r>
              <a:rPr lang="en-US" sz="1600" b="1" i="1" dirty="0">
                <a:latin typeface="Times New Roman" pitchFamily="18" charset="0"/>
                <a:cs typeface="Times New Roman" pitchFamily="18" charset="0"/>
              </a:rPr>
              <a:t> </a:t>
            </a:r>
          </a:p>
        </p:txBody>
      </p:sp>
      <p:sp>
        <p:nvSpPr>
          <p:cNvPr id="13" name="TextBox 12">
            <a:extLst>
              <a:ext uri="{FF2B5EF4-FFF2-40B4-BE49-F238E27FC236}">
                <a16:creationId xmlns:a16="http://schemas.microsoft.com/office/drawing/2014/main" id="{3D4D0A7A-1BB4-FB8D-DC54-F80FC3C52726}"/>
              </a:ext>
            </a:extLst>
          </p:cNvPr>
          <p:cNvSpPr txBox="1"/>
          <p:nvPr/>
        </p:nvSpPr>
        <p:spPr>
          <a:xfrm>
            <a:off x="8239130" y="5378497"/>
            <a:ext cx="1293944" cy="335756"/>
          </a:xfrm>
          <a:prstGeom prst="rect">
            <a:avLst/>
          </a:prstGeom>
          <a:noFill/>
        </p:spPr>
        <p:txBody>
          <a:bodyPr wrap="none" rtlCol="0">
            <a:spAutoFit/>
          </a:bodyPr>
          <a:lstStyle/>
          <a:p>
            <a:r>
              <a:rPr lang="en-GB" sz="1800" b="1" i="1" dirty="0">
                <a:effectLst/>
                <a:latin typeface="Times New Roman" panose="02020603050405020304" pitchFamily="18" charset="0"/>
                <a:ea typeface="Calibri" panose="020F0502020204030204" pitchFamily="34" charset="0"/>
              </a:rPr>
              <a:t>Result page</a:t>
            </a:r>
            <a:endParaRPr lang="en-US" sz="1600" b="1" i="1" dirty="0">
              <a:latin typeface="Times New Roman" pitchFamily="18" charset="0"/>
              <a:cs typeface="Times New Roman" pitchFamily="18" charset="0"/>
            </a:endParaRPr>
          </a:p>
        </p:txBody>
      </p:sp>
      <p:pic>
        <p:nvPicPr>
          <p:cNvPr id="14" name="Picture 13">
            <a:extLst>
              <a:ext uri="{FF2B5EF4-FFF2-40B4-BE49-F238E27FC236}">
                <a16:creationId xmlns:a16="http://schemas.microsoft.com/office/drawing/2014/main" id="{0206B9FF-DB27-71C6-3EA3-1C29361E4CAB}"/>
              </a:ext>
            </a:extLst>
          </p:cNvPr>
          <p:cNvPicPr>
            <a:picLocks noChangeAspect="1"/>
          </p:cNvPicPr>
          <p:nvPr/>
        </p:nvPicPr>
        <p:blipFill>
          <a:blip r:embed="rId2"/>
          <a:stretch>
            <a:fillRect/>
          </a:stretch>
        </p:blipFill>
        <p:spPr>
          <a:xfrm>
            <a:off x="6280870" y="1537838"/>
            <a:ext cx="5210464" cy="3067627"/>
          </a:xfrm>
          <a:prstGeom prst="rect">
            <a:avLst/>
          </a:prstGeom>
        </p:spPr>
      </p:pic>
      <p:pic>
        <p:nvPicPr>
          <p:cNvPr id="15" name="Picture 14">
            <a:extLst>
              <a:ext uri="{FF2B5EF4-FFF2-40B4-BE49-F238E27FC236}">
                <a16:creationId xmlns:a16="http://schemas.microsoft.com/office/drawing/2014/main" id="{8A3B298E-3FF1-AFF1-CBC8-1ECEB2ABA438}"/>
              </a:ext>
            </a:extLst>
          </p:cNvPr>
          <p:cNvPicPr>
            <a:picLocks noChangeAspect="1"/>
          </p:cNvPicPr>
          <p:nvPr/>
        </p:nvPicPr>
        <p:blipFill>
          <a:blip r:embed="rId3"/>
          <a:stretch>
            <a:fillRect/>
          </a:stretch>
        </p:blipFill>
        <p:spPr>
          <a:xfrm>
            <a:off x="517063" y="1537838"/>
            <a:ext cx="5210464" cy="3067627"/>
          </a:xfrm>
          <a:prstGeom prst="rect">
            <a:avLst/>
          </a:prstGeom>
        </p:spPr>
      </p:pic>
    </p:spTree>
    <p:extLst>
      <p:ext uri="{BB962C8B-B14F-4D97-AF65-F5344CB8AC3E}">
        <p14:creationId xmlns:p14="http://schemas.microsoft.com/office/powerpoint/2010/main" val="3248403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1683" y="720436"/>
            <a:ext cx="10515600" cy="817852"/>
          </a:xfrm>
        </p:spPr>
        <p:txBody>
          <a:bodyPr>
            <a:normAutofit/>
          </a:bodyPr>
          <a:lstStyle/>
          <a:p>
            <a:r>
              <a:rPr lang="en-IN" sz="2800" b="1" u="sng" dirty="0">
                <a:latin typeface="Times New Roman" pitchFamily="18" charset="0"/>
                <a:cs typeface="Times New Roman" pitchFamily="18" charset="0"/>
              </a:rPr>
              <a:t>CONCLUSION</a:t>
            </a:r>
            <a:endParaRPr lang="en-US" sz="28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796635" y="1700332"/>
            <a:ext cx="10515600" cy="4351338"/>
          </a:xfrm>
        </p:spPr>
        <p:txBody>
          <a:bodyPr>
            <a:noAutofit/>
          </a:bodyPr>
          <a:lstStyle/>
          <a:p>
            <a:pPr algn="just">
              <a:lnSpc>
                <a:spcPct val="150000"/>
              </a:lnSpc>
              <a:buNone/>
            </a:pPr>
            <a:r>
              <a:rPr lang="en-US" sz="2000" dirty="0">
                <a:latin typeface="Times New Roman" panose="02020603050405020304" pitchFamily="18" charset="0"/>
                <a:cs typeface="Times New Roman" pitchFamily="18" charset="0"/>
              </a:rPr>
              <a:t>		The E-Authentication Using OTP and QR Code for Online Voting System ensures a secure and transparent voting process by integrating multi-factor authentication. Using OTP verification and one-time QR codes, it prevents unauthorized access and fraudulent voting attempts. Real-time security features like intruder detection further strengthen the system. The PHP-MySQL backend efficiently manages user data and vote tracking, offering a seamless and safe voting experience. By making remote voting more accessible and reliable, the project represents a major step forward in building secure and modern online election systems, with scope for future enhancements like biometric and blockchain integration.</a:t>
            </a:r>
          </a:p>
        </p:txBody>
      </p:sp>
      <p:sp>
        <p:nvSpPr>
          <p:cNvPr id="4" name="Slide Number Placeholder 3"/>
          <p:cNvSpPr>
            <a:spLocks noGrp="1"/>
          </p:cNvSpPr>
          <p:nvPr>
            <p:ph type="sldNum" sz="quarter" idx="12"/>
          </p:nvPr>
        </p:nvSpPr>
        <p:spPr/>
        <p:txBody>
          <a:bodyPr/>
          <a:lstStyle/>
          <a:p>
            <a:fld id="{60BD549A-5FF8-48EA-81CC-D13168C80CC4}" type="slidenum">
              <a:rPr lang="en-IN" smtClean="0"/>
              <a:pPr/>
              <a:t>24</a:t>
            </a:fld>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05584"/>
          </a:xfrm>
        </p:spPr>
        <p:txBody>
          <a:bodyPr>
            <a:normAutofit fontScale="90000"/>
          </a:bodyPr>
          <a:lstStyle/>
          <a:p>
            <a:r>
              <a:rPr lang="en-US" sz="2700" b="1" u="sng" dirty="0">
                <a:latin typeface="Times New Roman" panose="02020603050405020304" pitchFamily="18" charset="0"/>
                <a:cs typeface="Times New Roman" panose="02020603050405020304" pitchFamily="18" charset="0"/>
              </a:rPr>
              <a:t>REFERENCES</a:t>
            </a:r>
            <a:endParaRPr lang="en-IN" sz="24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49600"/>
            <a:ext cx="10515600" cy="5583382"/>
          </a:xfrm>
        </p:spPr>
        <p:txBody>
          <a:bodyPr>
            <a:noAutofit/>
          </a:bodyPr>
          <a:lstStyle/>
          <a:p>
            <a:pPr marL="14605" marR="17780" algn="just">
              <a:lnSpc>
                <a:spcPct val="150000"/>
              </a:lnSpc>
              <a:spcBef>
                <a:spcPts val="805"/>
              </a:spcBef>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1</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Patel V, "Design of secure e-voting portal with OTP-based verification and QR validation," J. Emerging Technologies and Innovative Research, vol. 9, no. 3, pp. 142–148, 2022.</a:t>
            </a:r>
          </a:p>
          <a:p>
            <a:pPr marL="14605" marR="17780" algn="just">
              <a:lnSpc>
                <a:spcPct val="150000"/>
              </a:lnSpc>
              <a:spcBef>
                <a:spcPts val="805"/>
              </a:spcBef>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 Das P and Sinha R, "A secure and user-friendly e-voting system using biometric and OTP with QR verification," in 2021 Int. Conf. on Intelligent Communication Technologies and Virtual Mobile Networks (IEEE), pp. 256–262.</a:t>
            </a:r>
          </a:p>
          <a:p>
            <a:pPr marL="14605" marR="17780" algn="just">
              <a:lnSpc>
                <a:spcPct val="150000"/>
              </a:lnSpc>
              <a:spcBef>
                <a:spcPts val="805"/>
              </a:spcBef>
              <a:buNone/>
            </a:pPr>
            <a:r>
              <a:rPr lang="en-US" sz="1800" dirty="0">
                <a:effectLst/>
                <a:latin typeface="Times New Roman" panose="02020603050405020304" pitchFamily="18" charset="0"/>
                <a:ea typeface="Times New Roman" panose="02020603050405020304" pitchFamily="18" charset="0"/>
              </a:rPr>
              <a:t>[3] Singh N and Verma S, "QR Code and OTP based secure e-voting mechanism," in Proc. IEEE Int. Conf. on Cybersecurity and Digital Forensics, 2021, pp. 150–155.</a:t>
            </a:r>
          </a:p>
          <a:p>
            <a:pPr marL="14605" marR="17780" algn="just">
              <a:lnSpc>
                <a:spcPct val="150000"/>
              </a:lnSpc>
              <a:spcBef>
                <a:spcPts val="805"/>
              </a:spcBef>
              <a:buNone/>
            </a:pPr>
            <a:r>
              <a:rPr lang="en-US" sz="1800" dirty="0">
                <a:effectLst/>
                <a:latin typeface="Times New Roman" panose="02020603050405020304" pitchFamily="18" charset="0"/>
                <a:ea typeface="Times New Roman" panose="02020603050405020304" pitchFamily="18" charset="0"/>
              </a:rPr>
              <a:t>[4] Khan S A and Islam M R, "Secure mobile voting with OTP authentication and QR code verification," IEEE Access, vol. 9, pp. 19845–19852, 2021.</a:t>
            </a:r>
          </a:p>
          <a:p>
            <a:pPr marL="0" marR="17780" indent="0" algn="just">
              <a:lnSpc>
                <a:spcPct val="150000"/>
              </a:lnSpc>
              <a:spcBef>
                <a:spcPts val="805"/>
              </a:spcBef>
              <a:buNone/>
            </a:pPr>
            <a:r>
              <a:rPr lang="en-US" sz="1800" dirty="0">
                <a:effectLst/>
                <a:latin typeface="Times New Roman" panose="02020603050405020304" pitchFamily="18" charset="0"/>
                <a:ea typeface="Times New Roman" panose="02020603050405020304" pitchFamily="18" charset="0"/>
              </a:rPr>
              <a:t>[5] Kumar P and Raj M, "Enhancing security in electronic voting using blockchain and biometric-QR authentication," in Proc. Int. Conf. on Computing, Communication and Security (IEEE), 2020, pp. 84–89.</a:t>
            </a:r>
          </a:p>
          <a:p>
            <a:pPr marL="342900" indent="-342900" algn="just">
              <a:buFont typeface="+mj-lt"/>
              <a:buAutoNum type="arabicPeriod"/>
            </a:pPr>
            <a:endParaRPr lang="en-US" sz="1800" dirty="0">
              <a:latin typeface="Times New Roman" pitchFamily="18" charset="0"/>
              <a:cs typeface="Times New Roman" pitchFamily="18" charset="0"/>
            </a:endParaRPr>
          </a:p>
          <a:p>
            <a:pPr marL="14605" marR="17780" algn="just">
              <a:lnSpc>
                <a:spcPct val="150000"/>
              </a:lnSpc>
              <a:spcBef>
                <a:spcPts val="805"/>
              </a:spcBef>
              <a:buNone/>
            </a:pPr>
            <a:endParaRPr lang="en-US" sz="1800" dirty="0">
              <a:effectLst/>
              <a:latin typeface="Times New Roman" panose="02020603050405020304" pitchFamily="18" charset="0"/>
              <a:ea typeface="Times New Roman" panose="02020603050405020304" pitchFamily="18" charset="0"/>
            </a:endParaRPr>
          </a:p>
          <a:p>
            <a:pPr marL="14605" marR="17780" algn="just">
              <a:lnSpc>
                <a:spcPct val="150000"/>
              </a:lnSpc>
              <a:spcBef>
                <a:spcPts val="805"/>
              </a:spcBef>
              <a:buNone/>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C8CABC8-13FC-D53C-98E3-4F394E8D04A6}"/>
              </a:ext>
            </a:extLst>
          </p:cNvPr>
          <p:cNvSpPr>
            <a:spLocks noGrp="1"/>
          </p:cNvSpPr>
          <p:nvPr>
            <p:ph type="sldNum" sz="quarter" idx="12"/>
          </p:nvPr>
        </p:nvSpPr>
        <p:spPr/>
        <p:txBody>
          <a:bodyPr/>
          <a:lstStyle/>
          <a:p>
            <a:fld id="{60BD549A-5FF8-48EA-81CC-D13168C80CC4}" type="slidenum">
              <a:rPr lang="en-IN" smtClean="0"/>
              <a:pPr/>
              <a:t>25</a:t>
            </a:fld>
            <a:endParaRPr lang="en-IN"/>
          </a:p>
        </p:txBody>
      </p:sp>
    </p:spTree>
    <p:extLst>
      <p:ext uri="{BB962C8B-B14F-4D97-AF65-F5344CB8AC3E}">
        <p14:creationId xmlns:p14="http://schemas.microsoft.com/office/powerpoint/2010/main" val="2870161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334" y="3186546"/>
            <a:ext cx="10515600" cy="623888"/>
          </a:xfrm>
        </p:spPr>
        <p:txBody>
          <a:bodyPr>
            <a:noAutofit/>
          </a:bodyPr>
          <a:lstStyle/>
          <a:p>
            <a:r>
              <a:rPr lang="en-IN" sz="5400" dirty="0">
                <a:latin typeface="Times New Roman" pitchFamily="18" charset="0"/>
                <a:cs typeface="Times New Roman" pitchFamily="18" charset="0"/>
              </a:rPr>
              <a:t>THANK YOU</a:t>
            </a:r>
            <a:br>
              <a:rPr lang="en-US" sz="5400" dirty="0">
                <a:latin typeface="Times New Roman" pitchFamily="18" charset="0"/>
                <a:cs typeface="Times New Roman" pitchFamily="18" charset="0"/>
              </a:rPr>
            </a:br>
            <a:endParaRPr lang="en-US" sz="5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0BD549A-5FF8-48EA-81CC-D13168C80CC4}" type="slidenum">
              <a:rPr lang="en-IN" smtClean="0"/>
              <a:pPr/>
              <a:t>26</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5389"/>
            <a:ext cx="10515600" cy="679904"/>
          </a:xfrm>
        </p:spPr>
        <p:txBody>
          <a:bodyPr>
            <a:normAutofit/>
          </a:bodyPr>
          <a:lstStyle/>
          <a:p>
            <a:r>
              <a:rPr lang="en-US" sz="2800" b="1" u="sng" dirty="0">
                <a:latin typeface="Times New Roman" panose="02020603050405020304" pitchFamily="18" charset="0"/>
                <a:cs typeface="Times New Roman" panose="02020603050405020304" pitchFamily="18" charset="0"/>
              </a:rPr>
              <a:t>BASE PAPER</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984305"/>
            <a:ext cx="10515600" cy="3173598"/>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TITLE:</a:t>
            </a:r>
            <a:r>
              <a:rPr lang="en-US" sz="2000" dirty="0">
                <a:latin typeface="Times New Roman" panose="02020603050405020304" pitchFamily="18" charset="0"/>
                <a:cs typeface="Times New Roman" panose="02020603050405020304" pitchFamily="18" charset="0"/>
              </a:rPr>
              <a:t> S Ganesh Prabhu, “Smart Online Voting System,” in International Journal of Advanced Research in Computer Science, 10(3), pp. 55 59, IEEE, 2021</a:t>
            </a:r>
            <a:endParaRPr lang="en-IN" sz="2000" dirty="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IN" sz="2000" b="1" dirty="0">
                <a:latin typeface="Times New Roman" panose="02020603050405020304" pitchFamily="18" charset="0"/>
                <a:cs typeface="Times New Roman" panose="02020603050405020304" pitchFamily="18" charset="0"/>
              </a:rPr>
              <a:t>WEBSITE: </a:t>
            </a:r>
            <a:r>
              <a:rPr lang="en-US" sz="2000" dirty="0">
                <a:latin typeface="Times New Roman" panose="02020603050405020304" pitchFamily="18" charset="0"/>
                <a:cs typeface="Times New Roman" panose="02020603050405020304" pitchFamily="18" charset="0"/>
                <a:hlinkClick r:id="rId2" action="ppaction://hlinkfile"/>
              </a:rPr>
              <a:t>https://ieeexplore.ieee.org/document/9441818</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DOI</a:t>
            </a:r>
            <a:r>
              <a:rPr lang="en-IN" sz="2000" dirty="0">
                <a:latin typeface="Times New Roman" panose="02020603050405020304" pitchFamily="18" charset="0"/>
                <a:cs typeface="Times New Roman" panose="02020603050405020304" pitchFamily="18" charset="0"/>
              </a:rPr>
              <a:t>: </a:t>
            </a:r>
            <a:r>
              <a:rPr lang="en-US" sz="2000" b="0" i="0" u="none" strike="noStrike" dirty="0">
                <a:solidFill>
                  <a:srgbClr val="006699"/>
                </a:solidFill>
                <a:effectLst/>
                <a:latin typeface="Times New Roman" panose="02020603050405020304" pitchFamily="18" charset="0"/>
                <a:cs typeface="Times New Roman" panose="02020603050405020304" pitchFamily="18" charset="0"/>
                <a:hlinkClick r:id="rId3"/>
              </a:rPr>
              <a:t>10.1109/ICACCS51430.2021</a:t>
            </a:r>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8FEA32C-3C40-69D2-918A-3420CC5D92CB}"/>
              </a:ext>
            </a:extLst>
          </p:cNvPr>
          <p:cNvSpPr>
            <a:spLocks noGrp="1"/>
          </p:cNvSpPr>
          <p:nvPr>
            <p:ph type="sldNum" sz="quarter" idx="12"/>
          </p:nvPr>
        </p:nvSpPr>
        <p:spPr/>
        <p:txBody>
          <a:bodyPr/>
          <a:lstStyle/>
          <a:p>
            <a:fld id="{60BD549A-5FF8-48EA-81CC-D13168C80CC4}" type="slidenum">
              <a:rPr lang="en-IN" smtClean="0"/>
              <a:pPr/>
              <a:t>3</a:t>
            </a:fld>
            <a:endParaRPr lang="en-IN"/>
          </a:p>
        </p:txBody>
      </p:sp>
    </p:spTree>
    <p:extLst>
      <p:ext uri="{BB962C8B-B14F-4D97-AF65-F5344CB8AC3E}">
        <p14:creationId xmlns:p14="http://schemas.microsoft.com/office/powerpoint/2010/main" val="3927663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953" y="553383"/>
            <a:ext cx="10515600" cy="732155"/>
          </a:xfrm>
        </p:spPr>
        <p:txBody>
          <a:bodyPr>
            <a:normAutofit/>
          </a:bodyPr>
          <a:lstStyle/>
          <a:p>
            <a:r>
              <a:rPr lang="en-US" sz="2800" b="1" u="sng" dirty="0">
                <a:latin typeface="Times New Roman" panose="02020603050405020304" pitchFamily="18" charset="0"/>
                <a:cs typeface="Times New Roman" panose="02020603050405020304" pitchFamily="18" charset="0"/>
              </a:rPr>
              <a:t>OBJECTIVES</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00953" y="1285538"/>
            <a:ext cx="10515600" cy="4749502"/>
          </a:xfrm>
        </p:spPr>
        <p:txBody>
          <a:bodyPr>
            <a:noAutofit/>
          </a:bodyPr>
          <a:lstStyle/>
          <a:p>
            <a:pPr marL="0" indent="0" algn="just">
              <a:lnSpc>
                <a:spcPct val="100000"/>
              </a:lnSpc>
              <a:spcAft>
                <a:spcPts val="600"/>
              </a:spcAft>
              <a:buNone/>
            </a:pPr>
            <a:r>
              <a:rPr lang="en-US" sz="2000" dirty="0">
                <a:latin typeface="Times New Roman" panose="02020603050405020304" pitchFamily="18" charset="0"/>
                <a:cs typeface="Times New Roman" panose="02020603050405020304" pitchFamily="18" charset="0"/>
              </a:rPr>
              <a:t>	Design a secure and efficient E-authentication system for online voting using OTP and QR verification.</a:t>
            </a:r>
          </a:p>
          <a:p>
            <a:pPr marL="0" indent="0" algn="just">
              <a:lnSpc>
                <a:spcPct val="100000"/>
              </a:lnSpc>
              <a:spcAft>
                <a:spcPts val="600"/>
              </a:spcAft>
              <a:buNone/>
            </a:pPr>
            <a:r>
              <a:rPr lang="en-US" sz="2000" dirty="0">
                <a:latin typeface="Times New Roman" panose="02020603050405020304" pitchFamily="18" charset="0"/>
                <a:cs typeface="Times New Roman" panose="02020603050405020304" pitchFamily="18" charset="0"/>
              </a:rPr>
              <a:t>Key goals include: </a:t>
            </a:r>
          </a:p>
          <a:p>
            <a:pPr algn="just">
              <a:lnSpc>
                <a:spcPct val="100000"/>
              </a:lnSpc>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provide a secure and efficient online voting platform.</a:t>
            </a:r>
          </a:p>
          <a:p>
            <a:pPr algn="just">
              <a:lnSpc>
                <a:spcPct val="100000"/>
              </a:lnSpc>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implement multi-factor authentication (email verification, QR code, OTP) for enhanced voter security.</a:t>
            </a:r>
          </a:p>
          <a:p>
            <a:pPr algn="just">
              <a:lnSpc>
                <a:spcPct val="100000"/>
              </a:lnSpc>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prevent fraudulent voting through QR code verification.</a:t>
            </a:r>
          </a:p>
          <a:p>
            <a:pPr algn="just">
              <a:lnSpc>
                <a:spcPct val="100000"/>
              </a:lnSpc>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ensure easy election management with an admin module for party control. </a:t>
            </a:r>
          </a:p>
          <a:p>
            <a:pPr algn="just">
              <a:lnSpc>
                <a:spcPct val="100000"/>
              </a:lnSpc>
              <a:spcAft>
                <a:spcPts val="6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improve accessibility and transparency in the voting process.</a:t>
            </a:r>
          </a:p>
          <a:p>
            <a:pPr marL="0" indent="0" algn="just">
              <a:lnSpc>
                <a:spcPct val="100000"/>
              </a:lnSpc>
              <a:spcAft>
                <a:spcPts val="600"/>
              </a:spcAft>
              <a:buNone/>
            </a:pPr>
            <a:r>
              <a:rPr lang="en-US" sz="2000" b="1" dirty="0">
                <a:latin typeface="Times New Roman" panose="02020603050405020304" pitchFamily="18" charset="0"/>
                <a:cs typeface="Times New Roman" panose="02020603050405020304" pitchFamily="18" charset="0"/>
              </a:rPr>
              <a:t>Goal: </a:t>
            </a:r>
            <a:r>
              <a:rPr lang="en-US" sz="2000" dirty="0">
                <a:latin typeface="Times New Roman" panose="02020603050405020304" pitchFamily="18" charset="0"/>
                <a:cs typeface="Times New Roman" panose="02020603050405020304" pitchFamily="18" charset="0"/>
              </a:rPr>
              <a:t>Enhance integrity, transparency, and accessibility for a reliable and fraud-resistant online   voting process.</a:t>
            </a:r>
          </a:p>
        </p:txBody>
      </p:sp>
      <p:sp>
        <p:nvSpPr>
          <p:cNvPr id="5" name="Slide Number Placeholder 4">
            <a:extLst>
              <a:ext uri="{FF2B5EF4-FFF2-40B4-BE49-F238E27FC236}">
                <a16:creationId xmlns:a16="http://schemas.microsoft.com/office/drawing/2014/main" id="{CE24D8EE-4DCC-9BB3-F5B6-C754E6265671}"/>
              </a:ext>
            </a:extLst>
          </p:cNvPr>
          <p:cNvSpPr>
            <a:spLocks noGrp="1"/>
          </p:cNvSpPr>
          <p:nvPr>
            <p:ph type="sldNum" sz="quarter" idx="12"/>
          </p:nvPr>
        </p:nvSpPr>
        <p:spPr/>
        <p:txBody>
          <a:bodyPr/>
          <a:lstStyle/>
          <a:p>
            <a:fld id="{60BD549A-5FF8-48EA-81CC-D13168C80CC4}" type="slidenum">
              <a:rPr lang="en-IN" smtClean="0"/>
              <a:pPr/>
              <a:t>4</a:t>
            </a:fld>
            <a:endParaRPr lang="en-IN"/>
          </a:p>
        </p:txBody>
      </p:sp>
    </p:spTree>
    <p:extLst>
      <p:ext uri="{BB962C8B-B14F-4D97-AF65-F5344CB8AC3E}">
        <p14:creationId xmlns:p14="http://schemas.microsoft.com/office/powerpoint/2010/main" val="4166495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835" y="775326"/>
            <a:ext cx="10515600" cy="379473"/>
          </a:xfrm>
        </p:spPr>
        <p:txBody>
          <a:bodyPr>
            <a:noAutofit/>
          </a:bodyPr>
          <a:lstStyle/>
          <a:p>
            <a:r>
              <a:rPr lang="en-US" sz="2800" b="1" u="sng" dirty="0">
                <a:latin typeface="Times New Roman" panose="02020603050405020304" pitchFamily="18" charset="0"/>
                <a:cs typeface="Times New Roman" panose="02020603050405020304" pitchFamily="18" charset="0"/>
              </a:rPr>
              <a:t>INTRODUCTION</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6835" y="1586045"/>
            <a:ext cx="10515600" cy="4156364"/>
          </a:xfrm>
        </p:spPr>
        <p:txBody>
          <a:bodyPr>
            <a:noAutofit/>
          </a:bodyPr>
          <a:lstStyle/>
          <a:p>
            <a:pPr>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Builds a secure, efficient, and user-friendly online voting system.</a:t>
            </a:r>
          </a:p>
          <a:p>
            <a:pPr>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Uses multi-factor authentication (OTP and QR code) for voter identity verification.</a:t>
            </a:r>
          </a:p>
          <a:p>
            <a:pPr>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Developed using PHP and MySQL for secure data handling and real-time vote tracking.</a:t>
            </a:r>
          </a:p>
          <a:p>
            <a:pPr>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Voters verify identity through email OTP and QR code scanning.</a:t>
            </a:r>
          </a:p>
          <a:p>
            <a:pPr>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Ensures only legitimate users can cast a vote once.</a:t>
            </a:r>
          </a:p>
          <a:p>
            <a:pPr>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Promotes transparency, security, and accessibility in elections.</a:t>
            </a:r>
          </a:p>
          <a:p>
            <a:pPr>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Provides a fraud-resistant digital voting solution.</a:t>
            </a:r>
          </a:p>
          <a:p>
            <a:pPr algn="just">
              <a:lnSpc>
                <a:spcPct val="150000"/>
              </a:lnSpc>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DF6BD78-06B8-CE6A-375E-EFF9D262013D}"/>
              </a:ext>
            </a:extLst>
          </p:cNvPr>
          <p:cNvSpPr>
            <a:spLocks noGrp="1"/>
          </p:cNvSpPr>
          <p:nvPr>
            <p:ph type="sldNum" sz="quarter" idx="12"/>
          </p:nvPr>
        </p:nvSpPr>
        <p:spPr/>
        <p:txBody>
          <a:bodyPr/>
          <a:lstStyle/>
          <a:p>
            <a:fld id="{60BD549A-5FF8-48EA-81CC-D13168C80CC4}" type="slidenum">
              <a:rPr lang="en-IN" smtClean="0"/>
              <a:pPr/>
              <a:t>5</a:t>
            </a:fld>
            <a:endParaRPr lang="en-IN"/>
          </a:p>
        </p:txBody>
      </p:sp>
    </p:spTree>
    <p:extLst>
      <p:ext uri="{BB962C8B-B14F-4D97-AF65-F5344CB8AC3E}">
        <p14:creationId xmlns:p14="http://schemas.microsoft.com/office/powerpoint/2010/main" val="3913638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291" y="242257"/>
            <a:ext cx="10515600" cy="405583"/>
          </a:xfrm>
        </p:spPr>
        <p:txBody>
          <a:bodyPr>
            <a:normAutofit fontScale="90000"/>
          </a:bodyPr>
          <a:lstStyle/>
          <a:p>
            <a:r>
              <a:rPr lang="en-US" sz="3100" b="1" u="sng" dirty="0">
                <a:latin typeface="Times New Roman" panose="02020603050405020304" pitchFamily="18" charset="0"/>
                <a:cs typeface="Times New Roman" panose="02020603050405020304" pitchFamily="18" charset="0"/>
              </a:rPr>
              <a:t>LITERATURE</a:t>
            </a:r>
            <a:r>
              <a:rPr lang="en-US" sz="2400" b="1" u="sng" dirty="0">
                <a:latin typeface="Times New Roman" panose="02020603050405020304" pitchFamily="18" charset="0"/>
                <a:cs typeface="Times New Roman" panose="02020603050405020304" pitchFamily="18" charset="0"/>
              </a:rPr>
              <a:t> </a:t>
            </a:r>
            <a:r>
              <a:rPr lang="en-US" sz="3100" b="1" u="sng" dirty="0">
                <a:latin typeface="Times New Roman" panose="02020603050405020304" pitchFamily="18" charset="0"/>
                <a:cs typeface="Times New Roman" panose="02020603050405020304" pitchFamily="18" charset="0"/>
              </a:rPr>
              <a:t>SURVEY</a:t>
            </a:r>
            <a:r>
              <a:rPr lang="en-US" sz="2400" b="1" u="sng" dirty="0">
                <a:latin typeface="Times New Roman" panose="02020603050405020304" pitchFamily="18" charset="0"/>
                <a:cs typeface="Times New Roman" panose="02020603050405020304" pitchFamily="18" charset="0"/>
              </a:rPr>
              <a:t> </a:t>
            </a:r>
            <a:endParaRPr lang="en-IN" sz="2400" b="1" u="sng" dirty="0">
              <a:latin typeface="Times New Roman" panose="02020603050405020304" pitchFamily="18" charset="0"/>
              <a:cs typeface="Times New Roman" panose="02020603050405020304" pitchFamily="18" charset="0"/>
            </a:endParaRPr>
          </a:p>
        </p:txBody>
      </p:sp>
      <p:graphicFrame>
        <p:nvGraphicFramePr>
          <p:cNvPr id="8" name="Content Placeholder 4"/>
          <p:cNvGraphicFramePr>
            <a:graphicFrameLocks noGrp="1"/>
          </p:cNvGraphicFramePr>
          <p:nvPr>
            <p:ph idx="1"/>
            <p:extLst>
              <p:ext uri="{D42A27DB-BD31-4B8C-83A1-F6EECF244321}">
                <p14:modId xmlns:p14="http://schemas.microsoft.com/office/powerpoint/2010/main" val="3491227954"/>
              </p:ext>
            </p:extLst>
          </p:nvPr>
        </p:nvGraphicFramePr>
        <p:xfrm>
          <a:off x="610867" y="807451"/>
          <a:ext cx="11011289" cy="5582742"/>
        </p:xfrm>
        <a:graphic>
          <a:graphicData uri="http://schemas.openxmlformats.org/drawingml/2006/table">
            <a:tbl>
              <a:tblPr firstRow="1" bandRow="1">
                <a:tableStyleId>{5C22544A-7EE6-4342-B048-85BDC9FD1C3A}</a:tableStyleId>
              </a:tblPr>
              <a:tblGrid>
                <a:gridCol w="841940">
                  <a:extLst>
                    <a:ext uri="{9D8B030D-6E8A-4147-A177-3AD203B41FA5}">
                      <a16:colId xmlns:a16="http://schemas.microsoft.com/office/drawing/2014/main" val="3723155764"/>
                    </a:ext>
                  </a:extLst>
                </a:gridCol>
                <a:gridCol w="1362923">
                  <a:extLst>
                    <a:ext uri="{9D8B030D-6E8A-4147-A177-3AD203B41FA5}">
                      <a16:colId xmlns:a16="http://schemas.microsoft.com/office/drawing/2014/main" val="2854383592"/>
                    </a:ext>
                  </a:extLst>
                </a:gridCol>
                <a:gridCol w="2106335">
                  <a:extLst>
                    <a:ext uri="{9D8B030D-6E8A-4147-A177-3AD203B41FA5}">
                      <a16:colId xmlns:a16="http://schemas.microsoft.com/office/drawing/2014/main" val="3370363671"/>
                    </a:ext>
                  </a:extLst>
                </a:gridCol>
                <a:gridCol w="2299073">
                  <a:extLst>
                    <a:ext uri="{9D8B030D-6E8A-4147-A177-3AD203B41FA5}">
                      <a16:colId xmlns:a16="http://schemas.microsoft.com/office/drawing/2014/main" val="2888431578"/>
                    </a:ext>
                  </a:extLst>
                </a:gridCol>
                <a:gridCol w="2357232">
                  <a:extLst>
                    <a:ext uri="{9D8B030D-6E8A-4147-A177-3AD203B41FA5}">
                      <a16:colId xmlns:a16="http://schemas.microsoft.com/office/drawing/2014/main" val="2961737592"/>
                    </a:ext>
                  </a:extLst>
                </a:gridCol>
                <a:gridCol w="2043786">
                  <a:extLst>
                    <a:ext uri="{9D8B030D-6E8A-4147-A177-3AD203B41FA5}">
                      <a16:colId xmlns:a16="http://schemas.microsoft.com/office/drawing/2014/main" val="3781729273"/>
                    </a:ext>
                  </a:extLst>
                </a:gridCol>
              </a:tblGrid>
              <a:tr h="634816">
                <a:tc>
                  <a:txBody>
                    <a:bodyPr/>
                    <a:lstStyle/>
                    <a:p>
                      <a:pPr algn="ctr"/>
                      <a:r>
                        <a:rPr lang="en-US" sz="1800" dirty="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AUTHOR NAME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TECHNIQUES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MERITS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DEMERITS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41924889"/>
                  </a:ext>
                </a:extLst>
              </a:tr>
              <a:tr h="1723071">
                <a:tc>
                  <a:txBody>
                    <a:bodyPr/>
                    <a:lstStyle/>
                    <a:p>
                      <a:pPr algn="ctr"/>
                      <a:r>
                        <a:rPr lang="en-US" dirty="0">
                          <a:latin typeface="Times New Roman" panose="02020603050405020304" pitchFamily="18" charset="0"/>
                          <a:cs typeface="Times New Roman" panose="02020603050405020304" pitchFamily="18" charset="0"/>
                        </a:rPr>
                        <a:t>2024</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Harshil Kanakia</a:t>
                      </a:r>
                    </a:p>
                  </a:txBody>
                  <a:tcPr/>
                </a:tc>
                <a:tc>
                  <a:txBody>
                    <a:bodyPr/>
                    <a:lstStyle/>
                    <a:p>
                      <a:r>
                        <a:rPr lang="en-IN" dirty="0">
                          <a:latin typeface="Times New Roman" panose="02020603050405020304" pitchFamily="18" charset="0"/>
                          <a:cs typeface="Times New Roman" panose="02020603050405020304" pitchFamily="18" charset="0"/>
                        </a:rPr>
                        <a:t>Secure Authentication</a:t>
                      </a:r>
                    </a:p>
                    <a:p>
                      <a:r>
                        <a:rPr lang="en-IN" dirty="0">
                          <a:latin typeface="Times New Roman" panose="02020603050405020304" pitchFamily="18" charset="0"/>
                          <a:cs typeface="Times New Roman" panose="02020603050405020304" pitchFamily="18" charset="0"/>
                        </a:rPr>
                        <a:t>Via Encrypted QR Code </a:t>
                      </a:r>
                    </a:p>
                  </a:txBody>
                  <a:tcPr/>
                </a:tc>
                <a:tc>
                  <a:txBody>
                    <a:bodyPr/>
                    <a:lstStyle/>
                    <a:p>
                      <a:r>
                        <a:rPr lang="en-IN" dirty="0">
                          <a:latin typeface="Times New Roman" panose="02020603050405020304" pitchFamily="18" charset="0"/>
                          <a:cs typeface="Times New Roman" panose="02020603050405020304" pitchFamily="18" charset="0"/>
                        </a:rPr>
                        <a:t>Encrypted QR </a:t>
                      </a:r>
                      <a:r>
                        <a:rPr lang="en-IN" dirty="0" err="1">
                          <a:latin typeface="Times New Roman" panose="02020603050405020304" pitchFamily="18" charset="0"/>
                          <a:cs typeface="Times New Roman" panose="02020603050405020304" pitchFamily="18" charset="0"/>
                        </a:rPr>
                        <a:t>Code,OTP</a:t>
                      </a:r>
                      <a:r>
                        <a:rPr lang="en-IN" dirty="0">
                          <a:latin typeface="Times New Roman" panose="02020603050405020304" pitchFamily="18" charset="0"/>
                          <a:cs typeface="Times New Roman" panose="02020603050405020304" pitchFamily="18" charset="0"/>
                        </a:rPr>
                        <a:t>-based Verification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secure client-to-client communication system using encrypted QR codes and OTPs</a:t>
                      </a:r>
                      <a:endParaRPr lang="en-US" sz="1800" b="0"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Specific author details are not provided; the study focuses on client-to-client communication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431249595"/>
                  </a:ext>
                </a:extLst>
              </a:tr>
              <a:tr h="1467942">
                <a:tc>
                  <a:txBody>
                    <a:bodyPr/>
                    <a:lstStyle/>
                    <a:p>
                      <a:pPr algn="ctr"/>
                      <a:r>
                        <a:rPr lang="en-US" dirty="0">
                          <a:latin typeface="Times New Roman" panose="02020603050405020304" pitchFamily="18" charset="0"/>
                          <a:cs typeface="Times New Roman" panose="02020603050405020304" pitchFamily="18" charset="0"/>
                        </a:rPr>
                        <a:t>2022</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itchFamily="18" charset="0"/>
                          <a:cs typeface="Times New Roman" pitchFamily="18" charset="0"/>
                        </a:rPr>
                        <a:t>V. Patel &amp; R. Sharma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latin typeface="Times New Roman" pitchFamily="18" charset="0"/>
                          <a:ea typeface="Calibri"/>
                          <a:cs typeface="Times New Roman" pitchFamily="18" charset="0"/>
                        </a:rPr>
                        <a:t>A Study on Multi-Factor Authentication in Online Voting</a:t>
                      </a:r>
                      <a:endParaRPr lang="en-IN" sz="1800" dirty="0">
                        <a:latin typeface="Times New Roman" pitchFamily="18" charset="0"/>
                        <a:ea typeface="Calibri"/>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latin typeface="Times New Roman" pitchFamily="18" charset="0"/>
                          <a:ea typeface="Calibri"/>
                          <a:cs typeface="Times New Roman" pitchFamily="18" charset="0"/>
                        </a:rPr>
                        <a:t>OTP-based authentication, Biometric Verification, QR Codes</a:t>
                      </a:r>
                      <a:endParaRPr lang="en-IN" sz="1800" dirty="0">
                        <a:latin typeface="Times New Roman" pitchFamily="18" charset="0"/>
                        <a:ea typeface="Calibri"/>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latin typeface="Times New Roman" pitchFamily="18" charset="0"/>
                          <a:ea typeface="Calibri"/>
                          <a:cs typeface="Times New Roman" pitchFamily="18" charset="0"/>
                        </a:rPr>
                        <a:t>Provides a comparative analysis of different authentication techniques used in online voting systems.</a:t>
                      </a:r>
                      <a:endParaRPr lang="en-IN" sz="1800" dirty="0">
                        <a:latin typeface="Times New Roman" pitchFamily="18" charset="0"/>
                        <a:ea typeface="Calibri"/>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latin typeface="Times New Roman" pitchFamily="18" charset="0"/>
                          <a:ea typeface="Calibri"/>
                          <a:cs typeface="Times New Roman" pitchFamily="18" charset="0"/>
                        </a:rPr>
                        <a:t>Focuses on theoretical analysis; lacks real-time system implementation.</a:t>
                      </a:r>
                      <a:endParaRPr lang="en-IN" sz="1800" dirty="0">
                        <a:latin typeface="Times New Roman" pitchFamily="18" charset="0"/>
                        <a:ea typeface="Calibri"/>
                        <a:cs typeface="Times New Roman" pitchFamily="18" charset="0"/>
                      </a:endParaRPr>
                    </a:p>
                  </a:txBody>
                  <a:tcPr/>
                </a:tc>
                <a:extLst>
                  <a:ext uri="{0D108BD9-81ED-4DB2-BD59-A6C34878D82A}">
                    <a16:rowId xmlns:a16="http://schemas.microsoft.com/office/drawing/2014/main" val="920154565"/>
                  </a:ext>
                </a:extLst>
              </a:tr>
              <a:tr h="1723071">
                <a:tc>
                  <a:txBody>
                    <a:bodyPr/>
                    <a:lstStyle/>
                    <a:p>
                      <a:pPr algn="ctr"/>
                      <a:r>
                        <a:rPr lang="en-US" dirty="0">
                          <a:latin typeface="Times New Roman" panose="02020603050405020304" pitchFamily="18" charset="0"/>
                          <a:cs typeface="Times New Roman" panose="02020603050405020304" pitchFamily="18" charset="0"/>
                        </a:rPr>
                        <a:t>2021</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sz="1800" dirty="0">
                          <a:latin typeface="Times New Roman" pitchFamily="18" charset="0"/>
                          <a:ea typeface="Calibri"/>
                          <a:cs typeface="Times New Roman" pitchFamily="18" charset="0"/>
                        </a:rPr>
                        <a:t>K. Balaetal</a:t>
                      </a:r>
                      <a:endParaRPr lang="en-IN" sz="1800" dirty="0">
                        <a:latin typeface="Times New Roman" pitchFamily="18" charset="0"/>
                        <a:ea typeface="Calibri"/>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itchFamily="18" charset="0"/>
                          <a:ea typeface="Calibri"/>
                          <a:cs typeface="Times New Roman" pitchFamily="18" charset="0"/>
                        </a:rPr>
                        <a:t>Smart Online Voting System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itchFamily="18" charset="0"/>
                          <a:ea typeface="Calibri"/>
                          <a:cs typeface="Times New Roman" pitchFamily="18" charset="0"/>
                        </a:rPr>
                        <a:t>OTP-based authentication, Face Recognition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kern="1200" dirty="0">
                          <a:solidFill>
                            <a:schemeClr val="tx1"/>
                          </a:solidFill>
                          <a:latin typeface="Times New Roman" pitchFamily="18" charset="0"/>
                          <a:ea typeface="+mn-ea"/>
                          <a:cs typeface="Times New Roman" pitchFamily="18" charset="0"/>
                        </a:rPr>
                        <a:t>Proposed a secure online voting system using OTP and face recognition to verify voter identity.</a:t>
                      </a:r>
                      <a:endParaRPr kumimoji="0" lang="en-IN" sz="1800" kern="1200" dirty="0">
                        <a:solidFill>
                          <a:schemeClr val="tx1"/>
                        </a:solidFill>
                        <a:latin typeface="Times New Roman" pitchFamily="18" charset="0"/>
                        <a:ea typeface="+mn-ea"/>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Dependency on facial recognition may cause accessibility issues for users without proper cameras.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127795467"/>
                  </a:ext>
                </a:extLst>
              </a:tr>
            </a:tbl>
          </a:graphicData>
        </a:graphic>
      </p:graphicFrame>
      <p:sp>
        <p:nvSpPr>
          <p:cNvPr id="4" name="Slide Number Placeholder 3">
            <a:extLst>
              <a:ext uri="{FF2B5EF4-FFF2-40B4-BE49-F238E27FC236}">
                <a16:creationId xmlns:a16="http://schemas.microsoft.com/office/drawing/2014/main" id="{C3F48A80-C372-835D-2773-85C0DBCB277A}"/>
              </a:ext>
            </a:extLst>
          </p:cNvPr>
          <p:cNvSpPr>
            <a:spLocks noGrp="1"/>
          </p:cNvSpPr>
          <p:nvPr>
            <p:ph type="sldNum" sz="quarter" idx="12"/>
          </p:nvPr>
        </p:nvSpPr>
        <p:spPr/>
        <p:txBody>
          <a:bodyPr/>
          <a:lstStyle/>
          <a:p>
            <a:fld id="{60BD549A-5FF8-48EA-81CC-D13168C80CC4}" type="slidenum">
              <a:rPr lang="en-IN" smtClean="0"/>
              <a:pPr/>
              <a:t>6</a:t>
            </a:fld>
            <a:endParaRPr lang="en-IN"/>
          </a:p>
        </p:txBody>
      </p:sp>
    </p:spTree>
    <p:extLst>
      <p:ext uri="{BB962C8B-B14F-4D97-AF65-F5344CB8AC3E}">
        <p14:creationId xmlns:p14="http://schemas.microsoft.com/office/powerpoint/2010/main" val="2569170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65B7B6-24AA-B581-8B2C-F6F7170FAA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1275F1-6E31-0A4B-438D-6FAEA9AC43A1}"/>
              </a:ext>
            </a:extLst>
          </p:cNvPr>
          <p:cNvSpPr>
            <a:spLocks noGrp="1"/>
          </p:cNvSpPr>
          <p:nvPr>
            <p:ph type="title"/>
          </p:nvPr>
        </p:nvSpPr>
        <p:spPr>
          <a:xfrm>
            <a:off x="353291" y="242257"/>
            <a:ext cx="10515600" cy="405583"/>
          </a:xfrm>
        </p:spPr>
        <p:txBody>
          <a:bodyPr>
            <a:normAutofit fontScale="90000"/>
          </a:bodyPr>
          <a:lstStyle/>
          <a:p>
            <a:r>
              <a:rPr lang="en-US" sz="3100" b="1" u="sng" dirty="0">
                <a:latin typeface="Times New Roman" panose="02020603050405020304" pitchFamily="18" charset="0"/>
                <a:cs typeface="Times New Roman" panose="02020603050405020304" pitchFamily="18" charset="0"/>
              </a:rPr>
              <a:t>LITERATURE</a:t>
            </a:r>
            <a:r>
              <a:rPr lang="en-US" sz="2400" b="1" u="sng" dirty="0">
                <a:latin typeface="Times New Roman" panose="02020603050405020304" pitchFamily="18" charset="0"/>
                <a:cs typeface="Times New Roman" panose="02020603050405020304" pitchFamily="18" charset="0"/>
              </a:rPr>
              <a:t> </a:t>
            </a:r>
            <a:r>
              <a:rPr lang="en-US" sz="3100" b="1" u="sng" dirty="0">
                <a:latin typeface="Times New Roman" panose="02020603050405020304" pitchFamily="18" charset="0"/>
                <a:cs typeface="Times New Roman" panose="02020603050405020304" pitchFamily="18" charset="0"/>
              </a:rPr>
              <a:t>SURVEY</a:t>
            </a:r>
            <a:r>
              <a:rPr lang="en-US" sz="2400" b="1" u="sng" dirty="0">
                <a:latin typeface="Times New Roman" panose="02020603050405020304" pitchFamily="18" charset="0"/>
                <a:cs typeface="Times New Roman" panose="02020603050405020304" pitchFamily="18" charset="0"/>
              </a:rPr>
              <a:t> </a:t>
            </a:r>
            <a:endParaRPr lang="en-IN" sz="2400" b="1" u="sng" dirty="0">
              <a:latin typeface="Times New Roman" panose="02020603050405020304" pitchFamily="18" charset="0"/>
              <a:cs typeface="Times New Roman" panose="02020603050405020304" pitchFamily="18" charset="0"/>
            </a:endParaRPr>
          </a:p>
        </p:txBody>
      </p:sp>
      <p:graphicFrame>
        <p:nvGraphicFramePr>
          <p:cNvPr id="8" name="Content Placeholder 4">
            <a:extLst>
              <a:ext uri="{FF2B5EF4-FFF2-40B4-BE49-F238E27FC236}">
                <a16:creationId xmlns:a16="http://schemas.microsoft.com/office/drawing/2014/main" id="{FF6C8D7D-02C9-F4FA-59D0-4D016F3084A2}"/>
              </a:ext>
            </a:extLst>
          </p:cNvPr>
          <p:cNvGraphicFramePr>
            <a:graphicFrameLocks noGrp="1"/>
          </p:cNvGraphicFramePr>
          <p:nvPr>
            <p:ph idx="1"/>
            <p:extLst>
              <p:ext uri="{D42A27DB-BD31-4B8C-83A1-F6EECF244321}">
                <p14:modId xmlns:p14="http://schemas.microsoft.com/office/powerpoint/2010/main" val="2603046220"/>
              </p:ext>
            </p:extLst>
          </p:nvPr>
        </p:nvGraphicFramePr>
        <p:xfrm>
          <a:off x="544606" y="807450"/>
          <a:ext cx="11102787" cy="3841589"/>
        </p:xfrm>
        <a:graphic>
          <a:graphicData uri="http://schemas.openxmlformats.org/drawingml/2006/table">
            <a:tbl>
              <a:tblPr firstRow="1" bandRow="1">
                <a:tableStyleId>{5C22544A-7EE6-4342-B048-85BDC9FD1C3A}</a:tableStyleId>
              </a:tblPr>
              <a:tblGrid>
                <a:gridCol w="848936">
                  <a:extLst>
                    <a:ext uri="{9D8B030D-6E8A-4147-A177-3AD203B41FA5}">
                      <a16:colId xmlns:a16="http://schemas.microsoft.com/office/drawing/2014/main" val="3723155764"/>
                    </a:ext>
                  </a:extLst>
                </a:gridCol>
                <a:gridCol w="1374248">
                  <a:extLst>
                    <a:ext uri="{9D8B030D-6E8A-4147-A177-3AD203B41FA5}">
                      <a16:colId xmlns:a16="http://schemas.microsoft.com/office/drawing/2014/main" val="2854383592"/>
                    </a:ext>
                  </a:extLst>
                </a:gridCol>
                <a:gridCol w="2123838">
                  <a:extLst>
                    <a:ext uri="{9D8B030D-6E8A-4147-A177-3AD203B41FA5}">
                      <a16:colId xmlns:a16="http://schemas.microsoft.com/office/drawing/2014/main" val="3370363671"/>
                    </a:ext>
                  </a:extLst>
                </a:gridCol>
                <a:gridCol w="2318177">
                  <a:extLst>
                    <a:ext uri="{9D8B030D-6E8A-4147-A177-3AD203B41FA5}">
                      <a16:colId xmlns:a16="http://schemas.microsoft.com/office/drawing/2014/main" val="2888431578"/>
                    </a:ext>
                  </a:extLst>
                </a:gridCol>
                <a:gridCol w="2376820">
                  <a:extLst>
                    <a:ext uri="{9D8B030D-6E8A-4147-A177-3AD203B41FA5}">
                      <a16:colId xmlns:a16="http://schemas.microsoft.com/office/drawing/2014/main" val="2961737592"/>
                    </a:ext>
                  </a:extLst>
                </a:gridCol>
                <a:gridCol w="2060768">
                  <a:extLst>
                    <a:ext uri="{9D8B030D-6E8A-4147-A177-3AD203B41FA5}">
                      <a16:colId xmlns:a16="http://schemas.microsoft.com/office/drawing/2014/main" val="3781729273"/>
                    </a:ext>
                  </a:extLst>
                </a:gridCol>
              </a:tblGrid>
              <a:tr h="607299">
                <a:tc>
                  <a:txBody>
                    <a:bodyPr/>
                    <a:lstStyle/>
                    <a:p>
                      <a:pPr algn="ctr"/>
                      <a:r>
                        <a:rPr lang="en-US" sz="1800" dirty="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AUTHOR NAME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TECHNIQUES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MERITS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DEMERITS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41924889"/>
                  </a:ext>
                </a:extLst>
              </a:tr>
              <a:tr h="1648383">
                <a:tc>
                  <a:txBody>
                    <a:bodyPr/>
                    <a:lstStyle/>
                    <a:p>
                      <a:pPr algn="ctr"/>
                      <a:r>
                        <a:rPr lang="en-US" dirty="0">
                          <a:latin typeface="Times New Roman" panose="02020603050405020304" pitchFamily="18" charset="0"/>
                          <a:cs typeface="Times New Roman" panose="02020603050405020304" pitchFamily="18" charset="0"/>
                        </a:rPr>
                        <a:t>2019</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itchFamily="18" charset="0"/>
                          <a:ea typeface="Calibri"/>
                          <a:cs typeface="Times New Roman" pitchFamily="18" charset="0"/>
                        </a:rPr>
                        <a:t>J. Lee &amp; H. Kim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latin typeface="Times New Roman" pitchFamily="18" charset="0"/>
                          <a:cs typeface="Times New Roman" pitchFamily="18" charset="0"/>
                        </a:rPr>
                        <a:t>A QR Code-Based Authentication System for Secure Transactions</a:t>
                      </a:r>
                      <a:endParaRPr lang="en-US" sz="1800" b="0" dirty="0">
                        <a:latin typeface="Times New Roman" pitchFamily="18" charset="0"/>
                        <a:cs typeface="Times New Roman"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QR Code Authentication, Multi-Factor Authentication (MFA)</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latin typeface="Times New Roman" pitchFamily="18" charset="0"/>
                          <a:ea typeface="Calibri"/>
                          <a:cs typeface="Times New Roman" pitchFamily="18" charset="0"/>
                        </a:rPr>
                        <a:t>Demonstrates the use of QR codes as an additional layer of security for user authentication.</a:t>
                      </a:r>
                      <a:endParaRPr lang="en-IN" sz="1800" dirty="0">
                        <a:latin typeface="Times New Roman" pitchFamily="18" charset="0"/>
                        <a:ea typeface="Calibri"/>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latin typeface="Times New Roman" pitchFamily="18" charset="0"/>
                          <a:ea typeface="Calibri"/>
                          <a:cs typeface="Times New Roman" pitchFamily="18" charset="0"/>
                        </a:rPr>
                        <a:t>QR codes alone are insufficient; additional security mechanisms (OTP, PIN) are required.</a:t>
                      </a:r>
                      <a:endParaRPr lang="en-IN" sz="1800" dirty="0">
                        <a:latin typeface="Times New Roman" pitchFamily="18" charset="0"/>
                        <a:ea typeface="Calibri"/>
                        <a:cs typeface="Times New Roman" pitchFamily="18" charset="0"/>
                      </a:endParaRPr>
                    </a:p>
                  </a:txBody>
                  <a:tcPr/>
                </a:tc>
                <a:extLst>
                  <a:ext uri="{0D108BD9-81ED-4DB2-BD59-A6C34878D82A}">
                    <a16:rowId xmlns:a16="http://schemas.microsoft.com/office/drawing/2014/main" val="1431249595"/>
                  </a:ext>
                </a:extLst>
              </a:tr>
              <a:tr h="1553126">
                <a:tc>
                  <a:txBody>
                    <a:bodyPr/>
                    <a:lstStyle/>
                    <a:p>
                      <a:pPr algn="ctr"/>
                      <a:r>
                        <a:rPr lang="en-US" dirty="0">
                          <a:latin typeface="Times New Roman" panose="02020603050405020304" pitchFamily="18" charset="0"/>
                          <a:cs typeface="Times New Roman" panose="02020603050405020304" pitchFamily="18" charset="0"/>
                        </a:rPr>
                        <a:t>2010</a:t>
                      </a:r>
                      <a:endParaRPr lang="en-IN" dirty="0">
                        <a:latin typeface="Times New Roman" panose="02020603050405020304" pitchFamily="18" charset="0"/>
                        <a:cs typeface="Times New Roman" panose="02020603050405020304" pitchFamily="18" charset="0"/>
                      </a:endParaRPr>
                    </a:p>
                  </a:txBody>
                  <a:tcPr/>
                </a:tc>
                <a:tc>
                  <a:txBody>
                    <a:bodyPr/>
                    <a:lstStyle/>
                    <a:p>
                      <a:pPr algn="just">
                        <a:lnSpc>
                          <a:spcPct val="115000"/>
                        </a:lnSpc>
                        <a:spcAft>
                          <a:spcPts val="0"/>
                        </a:spcAft>
                      </a:pPr>
                      <a:r>
                        <a:rPr lang="en-IN" sz="1800" dirty="0">
                          <a:latin typeface="Times New Roman" panose="02020603050405020304" pitchFamily="18" charset="0"/>
                          <a:ea typeface="Calibri"/>
                          <a:cs typeface="Times New Roman" panose="02020603050405020304" pitchFamily="18" charset="0"/>
                        </a:rPr>
                        <a:t>T. Anitha</a:t>
                      </a:r>
                    </a:p>
                  </a:txBody>
                  <a:tcPr marL="68580" marR="68580" marT="0" marB="0" anchor="ctr"/>
                </a:tc>
                <a:tc>
                  <a:txBody>
                    <a:bodyPr/>
                    <a:lstStyle/>
                    <a:p>
                      <a:pPr algn="l"/>
                      <a:r>
                        <a:rPr kumimoji="0" lang="en-GB" sz="1800" kern="1200" dirty="0">
                          <a:solidFill>
                            <a:schemeClr val="tx1"/>
                          </a:solidFill>
                          <a:latin typeface="Times New Roman" pitchFamily="18" charset="0"/>
                          <a:ea typeface="+mn-ea"/>
                          <a:cs typeface="Times New Roman" pitchFamily="18" charset="0"/>
                        </a:rPr>
                        <a:t>An Online Voting System Using Biometric and OTP Authentication</a:t>
                      </a:r>
                      <a:endParaRPr lang="en-US" sz="1800" dirty="0">
                        <a:latin typeface="Times New Roman" pitchFamily="18" charset="0"/>
                        <a:cs typeface="Times New Roman" pitchFamily="18" charset="0"/>
                      </a:endParaRPr>
                    </a:p>
                  </a:txBody>
                  <a:tcPr marT="45719" marB="45719" anchor="ctr"/>
                </a:tc>
                <a:tc>
                  <a:txBody>
                    <a:bodyPr/>
                    <a:lstStyle/>
                    <a:p>
                      <a:pPr algn="just">
                        <a:lnSpc>
                          <a:spcPct val="115000"/>
                        </a:lnSpc>
                        <a:spcAft>
                          <a:spcPts val="0"/>
                        </a:spcAft>
                      </a:pPr>
                      <a:r>
                        <a:rPr lang="en-IN" sz="1800" dirty="0">
                          <a:latin typeface="Times New Roman" panose="02020603050405020304" pitchFamily="18" charset="0"/>
                          <a:ea typeface="Calibri"/>
                          <a:cs typeface="Times New Roman" panose="02020603050405020304" pitchFamily="18" charset="0"/>
                        </a:rPr>
                        <a:t>OTP-based verification</a:t>
                      </a:r>
                    </a:p>
                  </a:txBody>
                  <a:tcPr marL="68580" marR="68580" marT="0" marB="0" anchor="ctr"/>
                </a:tc>
                <a:tc>
                  <a:txBody>
                    <a:bodyPr/>
                    <a:lstStyle/>
                    <a:p>
                      <a:pPr marL="82550" indent="0" algn="just">
                        <a:lnSpc>
                          <a:spcPct val="115000"/>
                        </a:lnSpc>
                        <a:spcAft>
                          <a:spcPts val="0"/>
                        </a:spcAft>
                        <a:buFont typeface="Arial" pitchFamily="34" charset="0"/>
                        <a:buNone/>
                      </a:pPr>
                      <a:r>
                        <a:rPr lang="en-US" sz="1800" dirty="0">
                          <a:latin typeface="Times New Roman" panose="02020603050405020304" pitchFamily="18" charset="0"/>
                          <a:ea typeface="Calibri"/>
                          <a:cs typeface="Times New Roman" panose="02020603050405020304" pitchFamily="18" charset="0"/>
                        </a:rPr>
                        <a:t>Relatively Quick </a:t>
                      </a:r>
                      <a:endParaRPr lang="en-IN" sz="1800" dirty="0">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algn="l">
                        <a:lnSpc>
                          <a:spcPct val="115000"/>
                        </a:lnSpc>
                        <a:spcAft>
                          <a:spcPts val="10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increasing complexity and deployment costs.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20154565"/>
                  </a:ext>
                </a:extLst>
              </a:tr>
            </a:tbl>
          </a:graphicData>
        </a:graphic>
      </p:graphicFrame>
      <p:sp>
        <p:nvSpPr>
          <p:cNvPr id="4" name="Slide Number Placeholder 3">
            <a:extLst>
              <a:ext uri="{FF2B5EF4-FFF2-40B4-BE49-F238E27FC236}">
                <a16:creationId xmlns:a16="http://schemas.microsoft.com/office/drawing/2014/main" id="{01D78BCB-D6CC-A4E3-3838-0E2D0D57DF9B}"/>
              </a:ext>
            </a:extLst>
          </p:cNvPr>
          <p:cNvSpPr>
            <a:spLocks noGrp="1"/>
          </p:cNvSpPr>
          <p:nvPr>
            <p:ph type="sldNum" sz="quarter" idx="12"/>
          </p:nvPr>
        </p:nvSpPr>
        <p:spPr/>
        <p:txBody>
          <a:bodyPr/>
          <a:lstStyle/>
          <a:p>
            <a:fld id="{60BD549A-5FF8-48EA-81CC-D13168C80CC4}" type="slidenum">
              <a:rPr lang="en-IN" smtClean="0"/>
              <a:pPr/>
              <a:t>7</a:t>
            </a:fld>
            <a:endParaRPr lang="en-IN"/>
          </a:p>
        </p:txBody>
      </p:sp>
    </p:spTree>
    <p:extLst>
      <p:ext uri="{BB962C8B-B14F-4D97-AF65-F5344CB8AC3E}">
        <p14:creationId xmlns:p14="http://schemas.microsoft.com/office/powerpoint/2010/main" val="2798413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635" y="295850"/>
            <a:ext cx="10515600" cy="1325563"/>
          </a:xfrm>
        </p:spPr>
        <p:txBody>
          <a:bodyPr>
            <a:normAutofit/>
          </a:bodyPr>
          <a:lstStyle/>
          <a:p>
            <a:r>
              <a:rPr lang="en-US" sz="2800" b="1" u="sng" dirty="0">
                <a:latin typeface="Times New Roman" pitchFamily="18" charset="0"/>
                <a:cs typeface="Times New Roman" pitchFamily="18" charset="0"/>
              </a:rPr>
              <a:t>PROBLEM DEFINITION </a:t>
            </a:r>
            <a:br>
              <a:rPr lang="en-US" sz="2800" b="1" u="sng" dirty="0">
                <a:latin typeface="Times New Roman" pitchFamily="18" charset="0"/>
                <a:cs typeface="Times New Roman" pitchFamily="18" charset="0"/>
              </a:rPr>
            </a:br>
            <a:endParaRPr lang="en-US" sz="2800" u="sng" dirty="0">
              <a:latin typeface="Times New Roman" pitchFamily="18" charset="0"/>
              <a:cs typeface="Times New Roman" pitchFamily="18" charset="0"/>
            </a:endParaRPr>
          </a:p>
        </p:txBody>
      </p:sp>
      <p:sp>
        <p:nvSpPr>
          <p:cNvPr id="3" name="Content Placeholder 2"/>
          <p:cNvSpPr>
            <a:spLocks noGrp="1"/>
          </p:cNvSpPr>
          <p:nvPr>
            <p:ph idx="1"/>
          </p:nvPr>
        </p:nvSpPr>
        <p:spPr>
          <a:xfrm>
            <a:off x="879764" y="1358781"/>
            <a:ext cx="10729139" cy="4617949"/>
          </a:xfrm>
        </p:spPr>
        <p:txBody>
          <a:bodyPr>
            <a:no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Traditional voting systems face challenges such as long queues, voter impersonation, security risks, and limited accessibility for remote voters. Existing online voting platforms often lack strong authentication measures, making them vulnerable to fraud, multiple voting attempts, and cyberattacks. Additionally, maintaining voter anonymity while ensuring secure and accurate   vote tracking is a major concern.</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project, E-Authentication Using OTP and QR for Online Voting System, addresses these issues by implementing multi-factor authentication (OTP + QR code), secure data storage, and real-time monitoring to provide a transparent, reliable, and tamper-proof online voting solution.</a:t>
            </a:r>
          </a:p>
        </p:txBody>
      </p:sp>
      <p:sp>
        <p:nvSpPr>
          <p:cNvPr id="4" name="Slide Number Placeholder 3"/>
          <p:cNvSpPr>
            <a:spLocks noGrp="1"/>
          </p:cNvSpPr>
          <p:nvPr>
            <p:ph type="sldNum" sz="quarter" idx="12"/>
          </p:nvPr>
        </p:nvSpPr>
        <p:spPr/>
        <p:txBody>
          <a:bodyPr/>
          <a:lstStyle/>
          <a:p>
            <a:fld id="{60BD549A-5FF8-48EA-81CC-D13168C80CC4}" type="slidenum">
              <a:rPr lang="en-IN" smtClean="0"/>
              <a:pPr/>
              <a:t>8</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636" y="249381"/>
            <a:ext cx="10515600" cy="928255"/>
          </a:xfrm>
        </p:spPr>
        <p:txBody>
          <a:bodyPr>
            <a:normAutofit/>
          </a:bodyPr>
          <a:lstStyle/>
          <a:p>
            <a:r>
              <a:rPr lang="en-IN" sz="2800" b="1" u="sng" dirty="0">
                <a:latin typeface="Times New Roman" pitchFamily="18" charset="0"/>
                <a:cs typeface="Times New Roman" pitchFamily="18" charset="0"/>
              </a:rPr>
              <a:t>PROPOSED SOLUTION</a:t>
            </a:r>
            <a:endParaRPr lang="en-US" sz="28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865910" y="1091333"/>
            <a:ext cx="10345429" cy="4872145"/>
          </a:xfrm>
        </p:spPr>
        <p:txBody>
          <a:bodyPr>
            <a:no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	The proposed system, E-Authentication using OTP and QR for Online Voting, provides a secure, remote, and efficient platform for online elections by integrating multi-factor authentication methods. Voter identity is verified first through an OTP sent to their registered email, followed by QR code authentication during voting. Each voter receives a unique, one-time usable QR code, ensuring that votes are cast only once and eliminating impersonation risks.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backend system, developed using PHP and MySQL, securely manages voter details, authentication logs, and voting records. Real-time monitoring, secure session handling, and an Intruder Capture &amp; Alert System (ICAS) are implemented to prevent unauthorized access attempts. This approach ensures a transparent, tamper-proof, and accessible voting process, reducing election fraud and increasing voter participation.</a:t>
            </a:r>
          </a:p>
        </p:txBody>
      </p:sp>
      <p:sp>
        <p:nvSpPr>
          <p:cNvPr id="4" name="Slide Number Placeholder 3"/>
          <p:cNvSpPr>
            <a:spLocks noGrp="1"/>
          </p:cNvSpPr>
          <p:nvPr>
            <p:ph type="sldNum" sz="quarter" idx="12"/>
          </p:nvPr>
        </p:nvSpPr>
        <p:spPr/>
        <p:txBody>
          <a:bodyPr/>
          <a:lstStyle/>
          <a:p>
            <a:fld id="{60BD549A-5FF8-48EA-81CC-D13168C80CC4}" type="slidenum">
              <a:rPr lang="en-IN" smtClean="0"/>
              <a:pPr/>
              <a:t>9</a:t>
            </a:fld>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6106</TotalTime>
  <Words>2044</Words>
  <Application>Microsoft Office PowerPoint</Application>
  <PresentationFormat>Widescreen</PresentationFormat>
  <Paragraphs>242</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Times New Roman</vt:lpstr>
      <vt:lpstr>Wingdings</vt:lpstr>
      <vt:lpstr>Office Theme</vt:lpstr>
      <vt:lpstr>PowerPoint Presentation</vt:lpstr>
      <vt:lpstr>ABSTRACT</vt:lpstr>
      <vt:lpstr>BASE PAPER</vt:lpstr>
      <vt:lpstr>OBJECTIVES</vt:lpstr>
      <vt:lpstr>INTRODUCTION</vt:lpstr>
      <vt:lpstr>LITERATURE SURVEY </vt:lpstr>
      <vt:lpstr>LITERATURE SURVEY </vt:lpstr>
      <vt:lpstr>PROBLEM DEFINITION  </vt:lpstr>
      <vt:lpstr>PROPOSED SOLUTION</vt:lpstr>
      <vt:lpstr>ARCHITECTURE DIAGRAM</vt:lpstr>
      <vt:lpstr>PROPOSED SYSTEM DESIGN</vt:lpstr>
      <vt:lpstr>PROPOSED SYSTEM DESIGN</vt:lpstr>
      <vt:lpstr>MODULES</vt:lpstr>
      <vt:lpstr>MODULES</vt:lpstr>
      <vt:lpstr>HARDWARE REQUIRMENTS</vt:lpstr>
      <vt:lpstr>FEATURES</vt:lpstr>
      <vt:lpstr>EXPECTED OUTCOMES</vt:lpstr>
      <vt:lpstr>RESULT</vt:lpstr>
      <vt:lpstr>RESULT</vt:lpstr>
      <vt:lpstr>RESULT</vt:lpstr>
      <vt:lpstr>RESULT</vt:lpstr>
      <vt:lpstr>RESULT</vt:lpstr>
      <vt:lpstr>RESULT</vt:lpstr>
      <vt:lpstr>CONCLUSION</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M.PRADEEP</cp:lastModifiedBy>
  <cp:revision>72</cp:revision>
  <dcterms:created xsi:type="dcterms:W3CDTF">2025-01-19T03:35:34Z</dcterms:created>
  <dcterms:modified xsi:type="dcterms:W3CDTF">2025-04-28T18:29:44Z</dcterms:modified>
</cp:coreProperties>
</file>