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Clear Sans Regular Bold" panose="020B0604020202020204" charset="0"/>
      <p:regular r:id="rId18"/>
    </p:embeddedFont>
    <p:embeddedFont>
      <p:font typeface="Gadugi" panose="020B0502040204020203" pitchFamily="34" charset="0"/>
      <p:regular r:id="rId19"/>
      <p:bold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264" autoAdjust="0"/>
    <p:restoredTop sz="93111" autoAdjust="0"/>
  </p:normalViewPr>
  <p:slideViewPr>
    <p:cSldViewPr>
      <p:cViewPr varScale="1">
        <p:scale>
          <a:sx n="50" d="100"/>
          <a:sy n="50" d="100"/>
        </p:scale>
        <p:origin x="40" y="16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16.08.2022</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16.08.2022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a:t>
            </a:r>
            <a:r>
              <a:rPr lang="en-US" dirty="0" err="1"/>
              <a:t>BhanuPradeep</a:t>
            </a:r>
            <a:r>
              <a:rPr lang="en-US" dirty="0"/>
              <a:t> Kuppireddy 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16.08.2022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food and culture are the two most popular categories, suggesting that users like "real-life" content</a:t>
            </a:r>
          </a:p>
          <a:p>
            <a:pPr lvl="0"/>
            <a:r>
              <a:rPr lang="en-US" dirty="0"/>
              <a:t>- We also found that soccer was the third most popular, perhaps due to the tournament coming up. This presents a massive opportunity for Social Buzz to ride on this global event, as all eyes will be on it as well as the players.</a:t>
            </a:r>
          </a:p>
          <a:p>
            <a:pPr lvl="0"/>
            <a:r>
              <a:rPr lang="en-US" dirty="0"/>
              <a:t>- As much as this analysis was insightful, we are ready to take it to the next stage and we have the expertise within Accenture to help you realize these kinds of insights in production across your organization and in real 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16.08.2022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16.08.2022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visualizations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16.08.2022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16.08.2022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16.08.2022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data expert has worked with the worlds biggest clients on solving their data problems and was heavily involved in the data engineering side of this project.</a:t>
            </a:r>
          </a:p>
          <a:p>
            <a:pPr lvl="0"/>
            <a:endParaRPr lang="en-US" dirty="0"/>
          </a:p>
          <a:p>
            <a:pPr lvl="0"/>
            <a:r>
              <a:rPr lang="en-US" dirty="0"/>
              <a:t>And finally myself, [NAME],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16.08.2022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extraction - after understanding your business, we then architected what an ideal dataset should look like for this problem and extracted it from the relevant data sources.</a:t>
            </a:r>
          </a:p>
          <a:p>
            <a:pPr lvl="0"/>
            <a:r>
              <a:rPr lang="en-US" dirty="0"/>
              <a:t>3. After extracting the raw data, we needed to process and model this data into a dataset that can precisely answer the business questions and produce analytics.</a:t>
            </a:r>
          </a:p>
          <a:p>
            <a:pPr lvl="0"/>
            <a:r>
              <a:rPr lang="en-US" dirty="0"/>
              <a:t>4.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16.08.2022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was 1913 posts from just the Food category alone! People obviously really like food!</a:t>
            </a:r>
          </a:p>
          <a:p>
            <a:pPr lvl="0"/>
            <a:endParaRPr lang="en-US" dirty="0"/>
          </a:p>
          <a:p>
            <a:pPr lvl="0"/>
            <a:r>
              <a:rPr lang="en-US" dirty="0"/>
              <a:t>And also the most common month for users to post within was December, since this is such a seasonal month with so many holidays and events, this is interesting to know that people are most active during this month!</a:t>
            </a:r>
          </a:p>
          <a:p>
            <a:pPr lvl="0"/>
            <a:endParaRPr lang="en-US" dirty="0"/>
          </a:p>
          <a:p>
            <a:pPr lvl="0"/>
            <a:r>
              <a:rPr lang="en-US" dirty="0"/>
              <a:t>But now, onto the main question... which is... what were the top 5 most popular categories of posts?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16.08.2022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food, culture, soccer, cooking and animals in descending order.</a:t>
            </a:r>
          </a:p>
          <a:p>
            <a:pPr lvl="0"/>
            <a:endParaRPr lang="en-US" dirty="0"/>
          </a:p>
          <a:p>
            <a:pPr lvl="0"/>
            <a:r>
              <a:rPr lang="en-US" dirty="0"/>
              <a:t>Food had an aggregate popularity score of almost 76000. It is very interesting to see both food and cooking within the top 5, it really shows what people enjoy consuming as content. But also interesting to see culture too. Clearly users favor "real-life" content on this platform.</a:t>
            </a:r>
          </a:p>
          <a:p>
            <a:pPr lvl="0"/>
            <a:endParaRPr lang="en-US" dirty="0"/>
          </a:p>
          <a:p>
            <a:pPr lvl="0"/>
            <a:r>
              <a:rPr lang="en-US" dirty="0"/>
              <a:t>Furthermore soccer is an interesting category because there is the European championships being played very soon. This presents a huge opportunity for you to differentiate your platform and to run specific content or events linked to this global spectacle.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16.08.2022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each of them, food only outperforms culture by 0.4% within the top 5.</a:t>
            </a:r>
          </a:p>
          <a:p>
            <a:pPr lvl="0"/>
            <a:endParaRPr lang="en-US" dirty="0"/>
          </a:p>
          <a:p>
            <a:pPr lvl="0"/>
            <a:r>
              <a:rPr lang="en-US" dirty="0"/>
              <a:t>However the difference between the 4th most popular, cooking, and the 5tgh most popular, animals, is much larger at 1.3%</a:t>
            </a:r>
          </a:p>
          <a:p>
            <a:pPr lvl="0"/>
            <a:endParaRPr lang="en-US" dirty="0"/>
          </a:p>
          <a:p>
            <a:pPr lvl="0"/>
            <a:r>
              <a:rPr lang="en-US" dirty="0"/>
              <a:t>This tells me that the categories sorted by popularity is weighted towards categories at the top. This means that it exhibits a "greedy" effect, the most popular categories get more popular whilst as you drop down the popularity rankings, you may see that they fall away drastically.</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24.jpeg"/><Relationship Id="rId4" Type="http://schemas.openxmlformats.org/officeDocument/2006/relationships/image" Target="../media/image18.sv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6.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3.jpe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8.sv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6.png"/><Relationship Id="rId4" Type="http://schemas.openxmlformats.org/officeDocument/2006/relationships/image" Target="../media/image15.jp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7.png"/><Relationship Id="rId7"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8.svg"/></Relationships>
</file>

<file path=ppt/slides/_rels/slide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7.png"/><Relationship Id="rId7"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7639"/>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210324" y="811665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210324" y="-834107"/>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7" name="TextBox 12">
            <a:extLst>
              <a:ext uri="{FF2B5EF4-FFF2-40B4-BE49-F238E27FC236}">
                <a16:creationId xmlns:a16="http://schemas.microsoft.com/office/drawing/2014/main" id="{AE1F52A7-A6AA-FCD0-88AF-44C659D21CEB}"/>
              </a:ext>
            </a:extLst>
          </p:cNvPr>
          <p:cNvSpPr txBox="1"/>
          <p:nvPr/>
        </p:nvSpPr>
        <p:spPr>
          <a:xfrm>
            <a:off x="11581833" y="2135141"/>
            <a:ext cx="5677467" cy="1038746"/>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Animals and science are the two most popular categories of content, showing that people enjoy "real-life" and "factual" content the most.</a:t>
            </a:r>
          </a:p>
        </p:txBody>
      </p:sp>
      <p:sp>
        <p:nvSpPr>
          <p:cNvPr id="18" name="TextBox 8">
            <a:extLst>
              <a:ext uri="{FF2B5EF4-FFF2-40B4-BE49-F238E27FC236}">
                <a16:creationId xmlns:a16="http://schemas.microsoft.com/office/drawing/2014/main" id="{1610530F-1F69-257C-E1CE-327486B2EE87}"/>
              </a:ext>
            </a:extLst>
          </p:cNvPr>
          <p:cNvSpPr txBox="1"/>
          <p:nvPr/>
        </p:nvSpPr>
        <p:spPr>
          <a:xfrm>
            <a:off x="11581833" y="4406610"/>
            <a:ext cx="5677467" cy="2046138"/>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Food is a common theme with the top 5 categories with "Healthy Eating" ranking the highest. This may give an indication to the audience within your user base. You could use this insight to create a campaign and work with healthy eating brands to boost user engagement.</a:t>
            </a:r>
          </a:p>
        </p:txBody>
      </p:sp>
      <p:sp>
        <p:nvSpPr>
          <p:cNvPr id="30" name="TextBox 15">
            <a:extLst>
              <a:ext uri="{FF2B5EF4-FFF2-40B4-BE49-F238E27FC236}">
                <a16:creationId xmlns:a16="http://schemas.microsoft.com/office/drawing/2014/main" id="{5F2DD4FB-4717-A678-B15D-8158540BCC91}"/>
              </a:ext>
            </a:extLst>
          </p:cNvPr>
          <p:cNvSpPr txBox="1"/>
          <p:nvPr/>
        </p:nvSpPr>
        <p:spPr>
          <a:xfrm>
            <a:off x="11581833" y="7519579"/>
            <a:ext cx="5677467" cy="1362809"/>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This ad-hoc analysis is insightful, but it's time to take this analysis into large scale production for real-time understanding of your business. We can show you how to do this.   </a:t>
            </a:r>
          </a:p>
        </p:txBody>
      </p:sp>
      <p:sp>
        <p:nvSpPr>
          <p:cNvPr id="31" name="TextBox 16">
            <a:extLst>
              <a:ext uri="{FF2B5EF4-FFF2-40B4-BE49-F238E27FC236}">
                <a16:creationId xmlns:a16="http://schemas.microsoft.com/office/drawing/2014/main" id="{48FE38F6-BAD9-B67B-6D7C-2191342306AA}"/>
              </a:ext>
            </a:extLst>
          </p:cNvPr>
          <p:cNvSpPr txBox="1"/>
          <p:nvPr/>
        </p:nvSpPr>
        <p:spPr>
          <a:xfrm>
            <a:off x="11125200" y="7103990"/>
            <a:ext cx="5677467" cy="344646"/>
          </a:xfrm>
          <a:prstGeom prst="rect">
            <a:avLst/>
          </a:prstGeom>
        </p:spPr>
        <p:txBody>
          <a:bodyPr lIns="0" tIns="0" rIns="0" bIns="0" rtlCol="0" anchor="t">
            <a:spAutoFit/>
          </a:bodyPr>
          <a:lstStyle/>
          <a:p>
            <a:pPr>
              <a:lnSpc>
                <a:spcPts val="2940"/>
              </a:lnSpc>
            </a:pPr>
            <a:r>
              <a:rPr lang="en-US" sz="2100" b="1" spc="-21" dirty="0">
                <a:latin typeface="Gadugi" panose="020B0502040204020203" pitchFamily="34" charset="0"/>
                <a:ea typeface="Gadugi" panose="020B0502040204020203" pitchFamily="34" charset="0"/>
              </a:rPr>
              <a:t>NEXT STEPS</a:t>
            </a:r>
          </a:p>
        </p:txBody>
      </p:sp>
      <p:sp>
        <p:nvSpPr>
          <p:cNvPr id="33" name="TextBox 32">
            <a:extLst>
              <a:ext uri="{FF2B5EF4-FFF2-40B4-BE49-F238E27FC236}">
                <a16:creationId xmlns:a16="http://schemas.microsoft.com/office/drawing/2014/main" id="{DB9C9890-1F0D-2109-235F-AC78A29E5871}"/>
              </a:ext>
            </a:extLst>
          </p:cNvPr>
          <p:cNvSpPr txBox="1"/>
          <p:nvPr/>
        </p:nvSpPr>
        <p:spPr>
          <a:xfrm>
            <a:off x="10896600" y="3983096"/>
            <a:ext cx="3009900" cy="429348"/>
          </a:xfrm>
          <a:prstGeom prst="rect">
            <a:avLst/>
          </a:prstGeom>
          <a:noFill/>
        </p:spPr>
        <p:txBody>
          <a:bodyPr wrap="square">
            <a:spAutoFit/>
          </a:bodyPr>
          <a:lstStyle/>
          <a:p>
            <a:pPr>
              <a:lnSpc>
                <a:spcPts val="2940"/>
              </a:lnSpc>
            </a:pPr>
            <a:r>
              <a:rPr lang="en-US" sz="2100" b="1" spc="-21" dirty="0">
                <a:latin typeface="Gadugi" panose="020B0502040204020203" pitchFamily="34" charset="0"/>
                <a:ea typeface="Gadugi" panose="020B0502040204020203" pitchFamily="34" charset="0"/>
              </a:rPr>
              <a:t>INSIGHT</a:t>
            </a:r>
          </a:p>
        </p:txBody>
      </p:sp>
      <p:sp>
        <p:nvSpPr>
          <p:cNvPr id="34" name="TextBox 33">
            <a:extLst>
              <a:ext uri="{FF2B5EF4-FFF2-40B4-BE49-F238E27FC236}">
                <a16:creationId xmlns:a16="http://schemas.microsoft.com/office/drawing/2014/main" id="{8506E6E4-C873-307A-3A0B-6847981070F6}"/>
              </a:ext>
            </a:extLst>
          </p:cNvPr>
          <p:cNvSpPr txBox="1"/>
          <p:nvPr/>
        </p:nvSpPr>
        <p:spPr>
          <a:xfrm>
            <a:off x="10896600" y="1466550"/>
            <a:ext cx="3009900" cy="429348"/>
          </a:xfrm>
          <a:prstGeom prst="rect">
            <a:avLst/>
          </a:prstGeom>
          <a:noFill/>
        </p:spPr>
        <p:txBody>
          <a:bodyPr wrap="square">
            <a:spAutoFit/>
          </a:bodyPr>
          <a:lstStyle/>
          <a:p>
            <a:pPr>
              <a:lnSpc>
                <a:spcPts val="2940"/>
              </a:lnSpc>
            </a:pPr>
            <a:r>
              <a:rPr lang="en-US" sz="2100" b="1" spc="-21" dirty="0">
                <a:latin typeface="Gadugi" panose="020B0502040204020203" pitchFamily="34" charset="0"/>
                <a:ea typeface="Gadugi" panose="020B0502040204020203" pitchFamily="34" charset="0"/>
              </a:rPr>
              <a:t>Analysis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p>
            <a:p>
              <a:pPr>
                <a:lnSpc>
                  <a:spcPts val="2660"/>
                </a:lnSpc>
              </a:pPr>
              <a:r>
                <a:rPr lang="en-US" sz="1900" spc="-19" dirty="0">
                  <a:solidFill>
                    <a:srgbClr val="000000"/>
                  </a:solidFill>
                  <a:latin typeface="Graphik Regular" panose="020B0503030202060203" pitchFamily="34" charset="0"/>
                </a:rPr>
                <a:t>Problem</a:t>
              </a:r>
            </a:p>
            <a:p>
              <a:pPr>
                <a:lnSpc>
                  <a:spcPts val="2660"/>
                </a:lnSpc>
              </a:pPr>
              <a:r>
                <a:rPr lang="en-US" sz="1900" spc="-19" dirty="0">
                  <a:solidFill>
                    <a:srgbClr val="000000"/>
                  </a:solidFill>
                  <a:latin typeface="Graphik Regular" panose="020B0503030202060203" pitchFamily="34" charset="0"/>
                </a:rPr>
                <a:t>The Analytics team</a:t>
              </a:r>
            </a:p>
            <a:p>
              <a:pPr>
                <a:lnSpc>
                  <a:spcPts val="2660"/>
                </a:lnSpc>
              </a:pPr>
              <a:r>
                <a:rPr lang="en-US" sz="1900" spc="-19" dirty="0">
                  <a:solidFill>
                    <a:srgbClr val="000000"/>
                  </a:solidFill>
                  <a:latin typeface="Graphik Regular" panose="020B0503030202060203" pitchFamily="34" charset="0"/>
                </a:rPr>
                <a:t>Process</a:t>
              </a:r>
            </a:p>
            <a:p>
              <a:pPr>
                <a:lnSpc>
                  <a:spcPts val="2660"/>
                </a:lnSpc>
              </a:pPr>
              <a:r>
                <a:rPr lang="en-US" sz="1900" spc="-19" dirty="0">
                  <a:solidFill>
                    <a:srgbClr val="000000"/>
                  </a:solidFill>
                  <a:latin typeface="Graphik Regular" panose="020B0503030202060203" pitchFamily="34" charset="0"/>
                </a:rPr>
                <a:t>Insights</a:t>
              </a:r>
            </a:p>
            <a:p>
              <a:pPr>
                <a:lnSpc>
                  <a:spcPts val="2660"/>
                </a:lnSpc>
              </a:pPr>
              <a:r>
                <a:rPr lang="en-US" sz="19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DF8A4D8D-5E9B-E5D9-25C3-F63686E83384}"/>
              </a:ext>
            </a:extLst>
          </p:cNvPr>
          <p:cNvSpPr txBox="1"/>
          <p:nvPr/>
        </p:nvSpPr>
        <p:spPr>
          <a:xfrm>
            <a:off x="9144000" y="3611397"/>
            <a:ext cx="6781800" cy="3416320"/>
          </a:xfrm>
          <a:prstGeom prst="rect">
            <a:avLst/>
          </a:prstGeom>
          <a:noFill/>
        </p:spPr>
        <p:txBody>
          <a:bodyPr wrap="square" rtlCol="0">
            <a:spAutoFit/>
          </a:bodyPr>
          <a:lstStyle/>
          <a:p>
            <a:r>
              <a:rPr lang="en-IN" sz="2000" b="1" dirty="0"/>
              <a:t>SOCIAL BUZZ was founded by two former engineers, they need to focus on the users reaction data towards their products as it was growing the huge data. Accenture is running a 3 Months project with the below task:</a:t>
            </a:r>
          </a:p>
          <a:p>
            <a:endParaRPr lang="en-IN" dirty="0"/>
          </a:p>
          <a:p>
            <a:pPr marL="742950" lvl="1" indent="-285750">
              <a:buFont typeface="Arial" panose="020B0604020202020204" pitchFamily="34" charset="0"/>
              <a:buChar char="•"/>
            </a:pPr>
            <a:r>
              <a:rPr lang="en-IN" sz="2000" dirty="0"/>
              <a:t>An Audit of there Big Data</a:t>
            </a:r>
          </a:p>
          <a:p>
            <a:pPr marL="742950" lvl="1" indent="-285750">
              <a:buFont typeface="Arial" panose="020B0604020202020204" pitchFamily="34" charset="0"/>
              <a:buChar char="•"/>
            </a:pPr>
            <a:r>
              <a:rPr lang="en-IN" sz="2000" dirty="0"/>
              <a:t>Recommendations for a successful IPO</a:t>
            </a:r>
          </a:p>
          <a:p>
            <a:pPr marL="742950" lvl="1" indent="-285750">
              <a:buFont typeface="Arial" panose="020B0604020202020204" pitchFamily="34" charset="0"/>
              <a:buChar char="•"/>
            </a:pPr>
            <a:r>
              <a:rPr lang="en-IN" sz="2000" dirty="0"/>
              <a:t>An analysis of their content categories that highlights the top 5 categories with the largest aggregate popularity.</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E96AB800-1BB6-B66D-594D-2291322D6A34}"/>
              </a:ext>
            </a:extLst>
          </p:cNvPr>
          <p:cNvSpPr txBox="1"/>
          <p:nvPr/>
        </p:nvSpPr>
        <p:spPr>
          <a:xfrm>
            <a:off x="3273788" y="4928826"/>
            <a:ext cx="4422412" cy="804131"/>
          </a:xfrm>
          <a:prstGeom prst="rect">
            <a:avLst/>
          </a:prstGeom>
          <a:noFill/>
        </p:spPr>
        <p:txBody>
          <a:bodyPr wrap="square">
            <a:spAutoFit/>
          </a:bodyPr>
          <a:lstStyle/>
          <a:p>
            <a:pPr marL="342900" indent="-342900">
              <a:lnSpc>
                <a:spcPts val="2940"/>
              </a:lnSpc>
              <a:buFont typeface="Arial" panose="020B0604020202020204" pitchFamily="34" charset="0"/>
              <a:buChar char="•"/>
            </a:pPr>
            <a:r>
              <a:rPr lang="en-US" sz="2100" spc="-21" dirty="0">
                <a:solidFill>
                  <a:schemeClr val="bg1"/>
                </a:solidFill>
                <a:latin typeface="Gadugi" panose="020B0502040204020203" pitchFamily="34" charset="0"/>
                <a:ea typeface="Gadugi" panose="020B0502040204020203" pitchFamily="34" charset="0"/>
              </a:rPr>
              <a:t>Daily Large No of Posts happening </a:t>
            </a:r>
          </a:p>
        </p:txBody>
      </p:sp>
      <p:sp>
        <p:nvSpPr>
          <p:cNvPr id="23" name="TextBox 22">
            <a:extLst>
              <a:ext uri="{FF2B5EF4-FFF2-40B4-BE49-F238E27FC236}">
                <a16:creationId xmlns:a16="http://schemas.microsoft.com/office/drawing/2014/main" id="{08F692C2-96FF-6954-DE37-78543621C1F9}"/>
              </a:ext>
            </a:extLst>
          </p:cNvPr>
          <p:cNvSpPr txBox="1"/>
          <p:nvPr/>
        </p:nvSpPr>
        <p:spPr>
          <a:xfrm>
            <a:off x="3477290" y="6380960"/>
            <a:ext cx="4066509" cy="1547924"/>
          </a:xfrm>
          <a:prstGeom prst="rect">
            <a:avLst/>
          </a:prstGeom>
          <a:noFill/>
        </p:spPr>
        <p:txBody>
          <a:bodyPr wrap="square">
            <a:spAutoFit/>
          </a:bodyPr>
          <a:lstStyle/>
          <a:p>
            <a:pPr marL="342900" indent="-342900">
              <a:lnSpc>
                <a:spcPts val="2940"/>
              </a:lnSpc>
              <a:buFont typeface="Arial" panose="020B0604020202020204" pitchFamily="34" charset="0"/>
              <a:buChar char="•"/>
            </a:pPr>
            <a:r>
              <a:rPr lang="en-US" sz="2100" spc="-21" dirty="0">
                <a:solidFill>
                  <a:schemeClr val="bg1"/>
                </a:solidFill>
                <a:latin typeface="Gadugi" panose="020B0502040204020203" pitchFamily="34" charset="0"/>
                <a:ea typeface="Gadugi" panose="020B0502040204020203" pitchFamily="34" charset="0"/>
              </a:rPr>
              <a:t>Raw/unstructured Data to know/</a:t>
            </a:r>
            <a:r>
              <a:rPr lang="en-US" sz="2100" spc="-21" dirty="0" err="1">
                <a:solidFill>
                  <a:schemeClr val="bg1"/>
                </a:solidFill>
                <a:latin typeface="Gadugi" panose="020B0502040204020203" pitchFamily="34" charset="0"/>
                <a:ea typeface="Gadugi" panose="020B0502040204020203" pitchFamily="34" charset="0"/>
              </a:rPr>
              <a:t>analyse</a:t>
            </a:r>
            <a:r>
              <a:rPr lang="en-US" sz="2100" spc="-21" dirty="0">
                <a:solidFill>
                  <a:schemeClr val="bg1"/>
                </a:solidFill>
                <a:latin typeface="Gadugi" panose="020B0502040204020203" pitchFamily="34" charset="0"/>
                <a:ea typeface="Gadugi" panose="020B0502040204020203" pitchFamily="34" charset="0"/>
              </a:rPr>
              <a:t> the users response in business perceptive is high</a:t>
            </a:r>
          </a:p>
        </p:txBody>
      </p:sp>
      <p:sp>
        <p:nvSpPr>
          <p:cNvPr id="24" name="TextBox 23">
            <a:extLst>
              <a:ext uri="{FF2B5EF4-FFF2-40B4-BE49-F238E27FC236}">
                <a16:creationId xmlns:a16="http://schemas.microsoft.com/office/drawing/2014/main" id="{57E01A96-4BC1-46ED-0606-541D7BFB0430}"/>
              </a:ext>
            </a:extLst>
          </p:cNvPr>
          <p:cNvSpPr txBox="1"/>
          <p:nvPr/>
        </p:nvSpPr>
        <p:spPr>
          <a:xfrm>
            <a:off x="3403488" y="8332923"/>
            <a:ext cx="4826112" cy="804131"/>
          </a:xfrm>
          <a:prstGeom prst="rect">
            <a:avLst/>
          </a:prstGeom>
          <a:noFill/>
        </p:spPr>
        <p:txBody>
          <a:bodyPr wrap="square">
            <a:spAutoFit/>
          </a:bodyPr>
          <a:lstStyle/>
          <a:p>
            <a:pPr>
              <a:lnSpc>
                <a:spcPts val="2940"/>
              </a:lnSpc>
            </a:pPr>
            <a:r>
              <a:rPr lang="en-US" sz="2100" b="1" u="sng" spc="-21" dirty="0">
                <a:solidFill>
                  <a:schemeClr val="bg1"/>
                </a:solidFill>
                <a:latin typeface="Gadugi" panose="020B0502040204020203" pitchFamily="34" charset="0"/>
                <a:ea typeface="Gadugi" panose="020B0502040204020203" pitchFamily="34" charset="0"/>
              </a:rPr>
              <a:t>Analysis to find Social Buzz’s top most categories of content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pic>
        <p:nvPicPr>
          <p:cNvPr id="29" name="Picture 28">
            <a:extLst>
              <a:ext uri="{FF2B5EF4-FFF2-40B4-BE49-F238E27FC236}">
                <a16:creationId xmlns:a16="http://schemas.microsoft.com/office/drawing/2014/main" id="{5299022A-3340-5AF3-F2C4-AF354AF33C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48619" y="3982846"/>
            <a:ext cx="1691602" cy="2085137"/>
          </a:xfrm>
          <a:prstGeom prst="rect">
            <a:avLst/>
          </a:prstGeom>
        </p:spPr>
      </p:pic>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pic>
        <p:nvPicPr>
          <p:cNvPr id="24" name="Picture 23">
            <a:extLst>
              <a:ext uri="{FF2B5EF4-FFF2-40B4-BE49-F238E27FC236}">
                <a16:creationId xmlns:a16="http://schemas.microsoft.com/office/drawing/2014/main" id="{087DAD8D-29BC-6E4F-3A6A-1A402BC1C9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42264" y="7036839"/>
            <a:ext cx="1979430" cy="1979430"/>
          </a:xfrm>
          <a:prstGeom prst="rect">
            <a:avLst/>
          </a:prstGeom>
        </p:spPr>
      </p:pic>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8">
            <a:extLst>
              <a:ext uri="{FF2B5EF4-FFF2-40B4-BE49-F238E27FC236}">
                <a16:creationId xmlns:a16="http://schemas.microsoft.com/office/drawing/2014/main" id="{2554C27B-3174-C7BF-606D-CC4C9F5CC6DC}"/>
              </a:ext>
            </a:extLst>
          </p:cNvPr>
          <p:cNvPicPr>
            <a:picLocks noChangeAspect="1"/>
          </p:cNvPicPr>
          <p:nvPr/>
        </p:nvPicPr>
        <p:blipFill rotWithShape="1">
          <a:blip r:embed="rId5">
            <a:extLst>
              <a:ext uri="{28A0092B-C50C-407E-A947-70E740481C1C}">
                <a14:useLocalDpi xmlns:a14="http://schemas.microsoft.com/office/drawing/2010/main" val="0"/>
              </a:ext>
            </a:extLst>
          </a:blip>
          <a:srcRect l="8745" t="1407" r="10504" b="18168"/>
          <a:stretch/>
        </p:blipFill>
        <p:spPr>
          <a:xfrm>
            <a:off x="11526098" y="963252"/>
            <a:ext cx="1978235" cy="2123082"/>
          </a:xfrm>
          <a:prstGeom prst="rect">
            <a:avLst/>
          </a:prstGeom>
        </p:spPr>
      </p:pic>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sp>
        <p:nvSpPr>
          <p:cNvPr id="20" name="Freeform 20"/>
          <p:cNvSpPr/>
          <p:nvPr/>
        </p:nvSpPr>
        <p:spPr>
          <a:xfrm>
            <a:off x="11443639" y="1050857"/>
            <a:ext cx="2123087" cy="2123082"/>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sp>
        <p:nvSpPr>
          <p:cNvPr id="25" name="Freeform 25"/>
          <p:cNvSpPr/>
          <p:nvPr/>
        </p:nvSpPr>
        <p:spPr>
          <a:xfrm>
            <a:off x="11443639" y="4002073"/>
            <a:ext cx="2123087" cy="2123082"/>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sp>
        <p:nvSpPr>
          <p:cNvPr id="30" name="Freeform 30"/>
          <p:cNvSpPr/>
          <p:nvPr/>
        </p:nvSpPr>
        <p:spPr>
          <a:xfrm>
            <a:off x="11443639" y="6953289"/>
            <a:ext cx="2123087" cy="2123082"/>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TextBox 31">
            <a:extLst>
              <a:ext uri="{FF2B5EF4-FFF2-40B4-BE49-F238E27FC236}">
                <a16:creationId xmlns:a16="http://schemas.microsoft.com/office/drawing/2014/main" id="{29E2D20F-0276-2F6A-FDEC-6880C71EB467}"/>
              </a:ext>
            </a:extLst>
          </p:cNvPr>
          <p:cNvSpPr txBox="1"/>
          <p:nvPr/>
        </p:nvSpPr>
        <p:spPr>
          <a:xfrm>
            <a:off x="14088113" y="2620436"/>
            <a:ext cx="3581400" cy="923330"/>
          </a:xfrm>
          <a:prstGeom prst="rect">
            <a:avLst/>
          </a:prstGeom>
          <a:noFill/>
        </p:spPr>
        <p:txBody>
          <a:bodyPr wrap="square" rtlCol="0">
            <a:spAutoFit/>
          </a:bodyPr>
          <a:lstStyle/>
          <a:p>
            <a:r>
              <a:rPr lang="en-IN" dirty="0"/>
              <a:t>Responsible for ensuring we deliver the high quality data insights and a solid strategy</a:t>
            </a:r>
          </a:p>
        </p:txBody>
      </p:sp>
      <p:sp>
        <p:nvSpPr>
          <p:cNvPr id="33" name="TextBox 32">
            <a:extLst>
              <a:ext uri="{FF2B5EF4-FFF2-40B4-BE49-F238E27FC236}">
                <a16:creationId xmlns:a16="http://schemas.microsoft.com/office/drawing/2014/main" id="{88CCC6CD-44E0-27FE-78FD-A988F9D3B414}"/>
              </a:ext>
            </a:extLst>
          </p:cNvPr>
          <p:cNvSpPr txBox="1"/>
          <p:nvPr/>
        </p:nvSpPr>
        <p:spPr>
          <a:xfrm>
            <a:off x="14063334" y="4957587"/>
            <a:ext cx="3581400" cy="769441"/>
          </a:xfrm>
          <a:prstGeom prst="rect">
            <a:avLst/>
          </a:prstGeom>
          <a:noFill/>
        </p:spPr>
        <p:txBody>
          <a:bodyPr wrap="square" rtlCol="0">
            <a:spAutoFit/>
          </a:bodyPr>
          <a:lstStyle/>
          <a:p>
            <a:r>
              <a:rPr lang="en-IN" sz="2400" b="1" dirty="0"/>
              <a:t>Marcus </a:t>
            </a:r>
            <a:r>
              <a:rPr lang="en-IN" sz="2400" b="1" dirty="0" err="1"/>
              <a:t>Rompton</a:t>
            </a:r>
            <a:endParaRPr lang="en-IN" sz="2400" b="1" dirty="0"/>
          </a:p>
          <a:p>
            <a:r>
              <a:rPr lang="en-IN" dirty="0"/>
              <a:t>	</a:t>
            </a:r>
            <a:r>
              <a:rPr lang="en-IN" sz="2000" dirty="0"/>
              <a:t>Senior Principal</a:t>
            </a:r>
          </a:p>
        </p:txBody>
      </p:sp>
      <p:sp>
        <p:nvSpPr>
          <p:cNvPr id="34" name="TextBox 33">
            <a:extLst>
              <a:ext uri="{FF2B5EF4-FFF2-40B4-BE49-F238E27FC236}">
                <a16:creationId xmlns:a16="http://schemas.microsoft.com/office/drawing/2014/main" id="{50CFFBCA-9C20-B31E-1780-D7C55B08CEB6}"/>
              </a:ext>
            </a:extLst>
          </p:cNvPr>
          <p:cNvSpPr txBox="1"/>
          <p:nvPr/>
        </p:nvSpPr>
        <p:spPr>
          <a:xfrm>
            <a:off x="14206855" y="7975822"/>
            <a:ext cx="3581400" cy="738664"/>
          </a:xfrm>
          <a:prstGeom prst="rect">
            <a:avLst/>
          </a:prstGeom>
          <a:noFill/>
        </p:spPr>
        <p:txBody>
          <a:bodyPr wrap="square" rtlCol="0">
            <a:spAutoFit/>
          </a:bodyPr>
          <a:lstStyle/>
          <a:p>
            <a:r>
              <a:rPr lang="en-IN" sz="2400" b="1" dirty="0"/>
              <a:t>Me</a:t>
            </a:r>
          </a:p>
          <a:p>
            <a:r>
              <a:rPr lang="en-IN" dirty="0"/>
              <a:t>	Data Analyst</a:t>
            </a:r>
          </a:p>
        </p:txBody>
      </p:sp>
      <p:sp>
        <p:nvSpPr>
          <p:cNvPr id="35" name="TextBox 34">
            <a:extLst>
              <a:ext uri="{FF2B5EF4-FFF2-40B4-BE49-F238E27FC236}">
                <a16:creationId xmlns:a16="http://schemas.microsoft.com/office/drawing/2014/main" id="{752694B3-69AB-DE62-6F27-A18E56E35C6B}"/>
              </a:ext>
            </a:extLst>
          </p:cNvPr>
          <p:cNvSpPr txBox="1"/>
          <p:nvPr/>
        </p:nvSpPr>
        <p:spPr>
          <a:xfrm>
            <a:off x="14063334" y="1815099"/>
            <a:ext cx="3843666" cy="769441"/>
          </a:xfrm>
          <a:prstGeom prst="rect">
            <a:avLst/>
          </a:prstGeom>
          <a:noFill/>
        </p:spPr>
        <p:txBody>
          <a:bodyPr wrap="square" rtlCol="0">
            <a:spAutoFit/>
          </a:bodyPr>
          <a:lstStyle/>
          <a:p>
            <a:r>
              <a:rPr lang="en-IN" sz="2400" b="1" dirty="0"/>
              <a:t>Andrew Fleming</a:t>
            </a:r>
          </a:p>
          <a:p>
            <a:r>
              <a:rPr lang="en-IN" dirty="0"/>
              <a:t>	</a:t>
            </a:r>
            <a:r>
              <a:rPr lang="en-IN" sz="2000" dirty="0"/>
              <a:t>Chief Technology Architect</a:t>
            </a:r>
          </a:p>
        </p:txBody>
      </p:sp>
      <p:sp>
        <p:nvSpPr>
          <p:cNvPr id="37" name="TextBox 36">
            <a:extLst>
              <a:ext uri="{FF2B5EF4-FFF2-40B4-BE49-F238E27FC236}">
                <a16:creationId xmlns:a16="http://schemas.microsoft.com/office/drawing/2014/main" id="{BAB84E6F-386D-5106-0A4F-1561794CC35C}"/>
              </a:ext>
            </a:extLst>
          </p:cNvPr>
          <p:cNvSpPr txBox="1"/>
          <p:nvPr/>
        </p:nvSpPr>
        <p:spPr>
          <a:xfrm>
            <a:off x="14088112" y="5845419"/>
            <a:ext cx="3818887" cy="923330"/>
          </a:xfrm>
          <a:prstGeom prst="rect">
            <a:avLst/>
          </a:prstGeom>
          <a:noFill/>
        </p:spPr>
        <p:txBody>
          <a:bodyPr wrap="square" rtlCol="0">
            <a:spAutoFit/>
          </a:bodyPr>
          <a:lstStyle/>
          <a:p>
            <a:r>
              <a:rPr lang="en-IN" dirty="0"/>
              <a:t>His role is to managing and overseeing the results of the analysis that we present.</a:t>
            </a:r>
          </a:p>
        </p:txBody>
      </p:sp>
      <p:sp>
        <p:nvSpPr>
          <p:cNvPr id="38" name="TextBox 37">
            <a:extLst>
              <a:ext uri="{FF2B5EF4-FFF2-40B4-BE49-F238E27FC236}">
                <a16:creationId xmlns:a16="http://schemas.microsoft.com/office/drawing/2014/main" id="{AF9F56BC-35FE-49A5-40AD-C343D49E05D5}"/>
              </a:ext>
            </a:extLst>
          </p:cNvPr>
          <p:cNvSpPr txBox="1"/>
          <p:nvPr/>
        </p:nvSpPr>
        <p:spPr>
          <a:xfrm>
            <a:off x="14194467" y="8751404"/>
            <a:ext cx="3581400" cy="1200329"/>
          </a:xfrm>
          <a:prstGeom prst="rect">
            <a:avLst/>
          </a:prstGeom>
          <a:noFill/>
        </p:spPr>
        <p:txBody>
          <a:bodyPr wrap="square" rtlCol="0">
            <a:spAutoFit/>
          </a:bodyPr>
          <a:lstStyle/>
          <a:p>
            <a:r>
              <a:rPr lang="en-IN" dirty="0"/>
              <a:t>Primarily completed the hands=on experience of data and translating the requirements of the project into insights.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0A12DA2F-DEDF-7C6F-4ED9-382F0B68C651}"/>
              </a:ext>
            </a:extLst>
          </p:cNvPr>
          <p:cNvSpPr txBox="1"/>
          <p:nvPr/>
        </p:nvSpPr>
        <p:spPr>
          <a:xfrm>
            <a:off x="3965347" y="1562100"/>
            <a:ext cx="3161506" cy="461665"/>
          </a:xfrm>
          <a:prstGeom prst="rect">
            <a:avLst/>
          </a:prstGeom>
          <a:noFill/>
        </p:spPr>
        <p:txBody>
          <a:bodyPr wrap="none" rtlCol="0">
            <a:spAutoFit/>
          </a:bodyPr>
          <a:lstStyle/>
          <a:p>
            <a:r>
              <a:rPr lang="en-IN" sz="2400" dirty="0">
                <a:solidFill>
                  <a:schemeClr val="bg1"/>
                </a:solidFill>
              </a:rPr>
              <a:t>Understanding the Data</a:t>
            </a:r>
          </a:p>
        </p:txBody>
      </p:sp>
      <p:sp>
        <p:nvSpPr>
          <p:cNvPr id="40" name="TextBox 39">
            <a:extLst>
              <a:ext uri="{FF2B5EF4-FFF2-40B4-BE49-F238E27FC236}">
                <a16:creationId xmlns:a16="http://schemas.microsoft.com/office/drawing/2014/main" id="{F61002DC-712D-12AA-1C51-3BD112163A62}"/>
              </a:ext>
            </a:extLst>
          </p:cNvPr>
          <p:cNvSpPr txBox="1"/>
          <p:nvPr/>
        </p:nvSpPr>
        <p:spPr>
          <a:xfrm>
            <a:off x="5662732" y="2967587"/>
            <a:ext cx="5005085" cy="830997"/>
          </a:xfrm>
          <a:prstGeom prst="rect">
            <a:avLst/>
          </a:prstGeom>
          <a:noFill/>
        </p:spPr>
        <p:txBody>
          <a:bodyPr wrap="square" rtlCol="0">
            <a:spAutoFit/>
          </a:bodyPr>
          <a:lstStyle/>
          <a:p>
            <a:r>
              <a:rPr lang="en-IN" sz="2400" dirty="0">
                <a:solidFill>
                  <a:schemeClr val="bg1"/>
                </a:solidFill>
              </a:rPr>
              <a:t>Cleaning the Data of unwanted/unnecessary</a:t>
            </a:r>
          </a:p>
        </p:txBody>
      </p:sp>
      <p:sp>
        <p:nvSpPr>
          <p:cNvPr id="42" name="TextBox 41">
            <a:extLst>
              <a:ext uri="{FF2B5EF4-FFF2-40B4-BE49-F238E27FC236}">
                <a16:creationId xmlns:a16="http://schemas.microsoft.com/office/drawing/2014/main" id="{28974FB8-E233-57C5-D4C2-8F86B3449BDB}"/>
              </a:ext>
            </a:extLst>
          </p:cNvPr>
          <p:cNvSpPr txBox="1"/>
          <p:nvPr/>
        </p:nvSpPr>
        <p:spPr>
          <a:xfrm>
            <a:off x="7714481" y="4604557"/>
            <a:ext cx="5005085" cy="830997"/>
          </a:xfrm>
          <a:prstGeom prst="rect">
            <a:avLst/>
          </a:prstGeom>
          <a:noFill/>
        </p:spPr>
        <p:txBody>
          <a:bodyPr wrap="square" rtlCol="0">
            <a:spAutoFit/>
          </a:bodyPr>
          <a:lstStyle/>
          <a:p>
            <a:r>
              <a:rPr lang="en-IN" sz="2400" dirty="0">
                <a:solidFill>
                  <a:schemeClr val="bg1"/>
                </a:solidFill>
              </a:rPr>
              <a:t>Data Modelling – Structure/organize the data</a:t>
            </a:r>
          </a:p>
        </p:txBody>
      </p:sp>
      <p:sp>
        <p:nvSpPr>
          <p:cNvPr id="43" name="TextBox 42">
            <a:extLst>
              <a:ext uri="{FF2B5EF4-FFF2-40B4-BE49-F238E27FC236}">
                <a16:creationId xmlns:a16="http://schemas.microsoft.com/office/drawing/2014/main" id="{2530837D-4EDA-3B99-1B70-B43B1008DC27}"/>
              </a:ext>
            </a:extLst>
          </p:cNvPr>
          <p:cNvSpPr txBox="1"/>
          <p:nvPr/>
        </p:nvSpPr>
        <p:spPr>
          <a:xfrm>
            <a:off x="9677400" y="6241527"/>
            <a:ext cx="5005085" cy="830997"/>
          </a:xfrm>
          <a:prstGeom prst="rect">
            <a:avLst/>
          </a:prstGeom>
          <a:noFill/>
        </p:spPr>
        <p:txBody>
          <a:bodyPr wrap="square" rtlCol="0">
            <a:spAutoFit/>
          </a:bodyPr>
          <a:lstStyle/>
          <a:p>
            <a:r>
              <a:rPr lang="en-IN" sz="2400" dirty="0">
                <a:solidFill>
                  <a:schemeClr val="bg1"/>
                </a:solidFill>
              </a:rPr>
              <a:t>Analyse the Data to generate the visualizing report/dashboard </a:t>
            </a:r>
          </a:p>
        </p:txBody>
      </p:sp>
      <p:sp>
        <p:nvSpPr>
          <p:cNvPr id="44" name="TextBox 43">
            <a:extLst>
              <a:ext uri="{FF2B5EF4-FFF2-40B4-BE49-F238E27FC236}">
                <a16:creationId xmlns:a16="http://schemas.microsoft.com/office/drawing/2014/main" id="{F0881E51-9B0D-AF4C-B39D-18E09FFE9A37}"/>
              </a:ext>
            </a:extLst>
          </p:cNvPr>
          <p:cNvSpPr txBox="1"/>
          <p:nvPr/>
        </p:nvSpPr>
        <p:spPr>
          <a:xfrm>
            <a:off x="11521670" y="7828620"/>
            <a:ext cx="5005085" cy="830997"/>
          </a:xfrm>
          <a:prstGeom prst="rect">
            <a:avLst/>
          </a:prstGeom>
          <a:noFill/>
        </p:spPr>
        <p:txBody>
          <a:bodyPr wrap="square" rtlCol="0">
            <a:spAutoFit/>
          </a:bodyPr>
          <a:lstStyle/>
          <a:p>
            <a:r>
              <a:rPr lang="en-IN" sz="2400" dirty="0">
                <a:solidFill>
                  <a:schemeClr val="bg1"/>
                </a:solidFill>
              </a:rPr>
              <a:t>Create a Data Visualization Report for insights of projects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6" name="TextBox 15">
            <a:extLst>
              <a:ext uri="{FF2B5EF4-FFF2-40B4-BE49-F238E27FC236}">
                <a16:creationId xmlns:a16="http://schemas.microsoft.com/office/drawing/2014/main" id="{EEE8FF33-DB31-CE3F-435E-6CDD37D51390}"/>
              </a:ext>
            </a:extLst>
          </p:cNvPr>
          <p:cNvSpPr txBox="1"/>
          <p:nvPr/>
        </p:nvSpPr>
        <p:spPr>
          <a:xfrm>
            <a:off x="2743200" y="5905500"/>
            <a:ext cx="2573333" cy="369332"/>
          </a:xfrm>
          <a:prstGeom prst="rect">
            <a:avLst/>
          </a:prstGeom>
          <a:noFill/>
        </p:spPr>
        <p:txBody>
          <a:bodyPr wrap="none" rtlCol="0">
            <a:spAutoFit/>
          </a:bodyPr>
          <a:lstStyle/>
          <a:p>
            <a:r>
              <a:rPr lang="en-IN" dirty="0"/>
              <a:t>NO OF Unique Categories</a:t>
            </a:r>
          </a:p>
        </p:txBody>
      </p:sp>
      <p:pic>
        <p:nvPicPr>
          <p:cNvPr id="18" name="Picture 17">
            <a:extLst>
              <a:ext uri="{FF2B5EF4-FFF2-40B4-BE49-F238E27FC236}">
                <a16:creationId xmlns:a16="http://schemas.microsoft.com/office/drawing/2014/main" id="{F85ED8FB-DC49-C5F4-6939-A91ACFD2E62F}"/>
              </a:ext>
            </a:extLst>
          </p:cNvPr>
          <p:cNvPicPr>
            <a:picLocks noChangeAspect="1"/>
          </p:cNvPicPr>
          <p:nvPr/>
        </p:nvPicPr>
        <p:blipFill>
          <a:blip r:embed="rId7"/>
          <a:stretch>
            <a:fillRect/>
          </a:stretch>
        </p:blipFill>
        <p:spPr>
          <a:xfrm>
            <a:off x="7200829" y="2501129"/>
            <a:ext cx="3886342" cy="2111019"/>
          </a:xfrm>
          <a:prstGeom prst="rect">
            <a:avLst/>
          </a:prstGeom>
        </p:spPr>
      </p:pic>
      <p:sp>
        <p:nvSpPr>
          <p:cNvPr id="19" name="TextBox 14">
            <a:extLst>
              <a:ext uri="{FF2B5EF4-FFF2-40B4-BE49-F238E27FC236}">
                <a16:creationId xmlns:a16="http://schemas.microsoft.com/office/drawing/2014/main" id="{57D457CB-50C2-530C-F028-1172E959A62F}"/>
              </a:ext>
            </a:extLst>
          </p:cNvPr>
          <p:cNvSpPr txBox="1"/>
          <p:nvPr/>
        </p:nvSpPr>
        <p:spPr>
          <a:xfrm>
            <a:off x="6816287" y="4633315"/>
            <a:ext cx="3884010" cy="872034"/>
          </a:xfrm>
          <a:prstGeom prst="rect">
            <a:avLst/>
          </a:prstGeom>
        </p:spPr>
        <p:txBody>
          <a:bodyPr lIns="0" tIns="0" rIns="0" bIns="0" rtlCol="0" anchor="t">
            <a:spAutoFit/>
          </a:bodyPr>
          <a:lstStyle/>
          <a:p>
            <a:pPr algn="ctr">
              <a:lnSpc>
                <a:spcPts val="3359"/>
              </a:lnSpc>
            </a:pPr>
            <a:r>
              <a:rPr lang="en-US" sz="2400" spc="-24">
                <a:latin typeface="Gadugi" panose="020B0502040204020203" pitchFamily="34" charset="0"/>
                <a:ea typeface="Gadugi" panose="020B0502040204020203" pitchFamily="34" charset="0"/>
              </a:rPr>
              <a:t>REACTIONS TO "ANIMAL" POSTS</a:t>
            </a:r>
          </a:p>
        </p:txBody>
      </p:sp>
      <p:sp>
        <p:nvSpPr>
          <p:cNvPr id="20" name="TextBox 19">
            <a:extLst>
              <a:ext uri="{FF2B5EF4-FFF2-40B4-BE49-F238E27FC236}">
                <a16:creationId xmlns:a16="http://schemas.microsoft.com/office/drawing/2014/main" id="{BC5E299E-7DA3-004D-8763-0820BFDBEADB}"/>
              </a:ext>
            </a:extLst>
          </p:cNvPr>
          <p:cNvSpPr txBox="1"/>
          <p:nvPr/>
        </p:nvSpPr>
        <p:spPr>
          <a:xfrm>
            <a:off x="12670342" y="4937374"/>
            <a:ext cx="3884010" cy="872034"/>
          </a:xfrm>
          <a:prstGeom prst="rect">
            <a:avLst/>
          </a:prstGeom>
        </p:spPr>
        <p:txBody>
          <a:bodyPr lIns="0" tIns="0" rIns="0" bIns="0" rtlCol="0" anchor="t">
            <a:spAutoFit/>
          </a:bodyPr>
          <a:lstStyle/>
          <a:p>
            <a:pPr algn="ctr">
              <a:lnSpc>
                <a:spcPts val="3359"/>
              </a:lnSpc>
            </a:pPr>
            <a:r>
              <a:rPr lang="en-US" sz="2400" spc="-24" dirty="0">
                <a:latin typeface="Gadugi" panose="020B0502040204020203" pitchFamily="34" charset="0"/>
                <a:ea typeface="Gadugi" panose="020B0502040204020203" pitchFamily="34" charset="0"/>
              </a:rPr>
              <a:t>MONTH WITH </a:t>
            </a:r>
          </a:p>
          <a:p>
            <a:pPr algn="ctr">
              <a:lnSpc>
                <a:spcPts val="3359"/>
              </a:lnSpc>
            </a:pPr>
            <a:r>
              <a:rPr lang="en-US" sz="2400" spc="-24" dirty="0">
                <a:latin typeface="Gadugi" panose="020B0502040204020203" pitchFamily="34" charset="0"/>
                <a:ea typeface="Gadugi" panose="020B0502040204020203" pitchFamily="34" charset="0"/>
              </a:rPr>
              <a:t>MOST POSTS</a:t>
            </a:r>
          </a:p>
        </p:txBody>
      </p:sp>
      <p:sp>
        <p:nvSpPr>
          <p:cNvPr id="21" name="TextBox 19">
            <a:extLst>
              <a:ext uri="{FF2B5EF4-FFF2-40B4-BE49-F238E27FC236}">
                <a16:creationId xmlns:a16="http://schemas.microsoft.com/office/drawing/2014/main" id="{6446C3DD-7EFF-8F61-2D07-54D752669A54}"/>
              </a:ext>
            </a:extLst>
          </p:cNvPr>
          <p:cNvSpPr txBox="1"/>
          <p:nvPr/>
        </p:nvSpPr>
        <p:spPr>
          <a:xfrm>
            <a:off x="12179352" y="2705100"/>
            <a:ext cx="4865989" cy="1180516"/>
          </a:xfrm>
          <a:prstGeom prst="rect">
            <a:avLst/>
          </a:prstGeom>
        </p:spPr>
        <p:txBody>
          <a:bodyPr wrap="square"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SEPTEMBER</a:t>
            </a:r>
          </a:p>
        </p:txBody>
      </p:sp>
      <p:pic>
        <p:nvPicPr>
          <p:cNvPr id="23" name="Picture 22">
            <a:extLst>
              <a:ext uri="{FF2B5EF4-FFF2-40B4-BE49-F238E27FC236}">
                <a16:creationId xmlns:a16="http://schemas.microsoft.com/office/drawing/2014/main" id="{1FB94CAC-6DA6-3DF7-C5A6-25C36C9AEBCF}"/>
              </a:ext>
            </a:extLst>
          </p:cNvPr>
          <p:cNvPicPr>
            <a:picLocks noChangeAspect="1"/>
          </p:cNvPicPr>
          <p:nvPr/>
        </p:nvPicPr>
        <p:blipFill>
          <a:blip r:embed="rId8"/>
          <a:stretch>
            <a:fillRect/>
          </a:stretch>
        </p:blipFill>
        <p:spPr>
          <a:xfrm>
            <a:off x="1951787" y="2501129"/>
            <a:ext cx="4021040" cy="278754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49C4DC38-D643-F655-5C57-440617B81F6B}"/>
              </a:ext>
            </a:extLst>
          </p:cNvPr>
          <p:cNvPicPr>
            <a:picLocks noChangeAspect="1"/>
          </p:cNvPicPr>
          <p:nvPr/>
        </p:nvPicPr>
        <p:blipFill>
          <a:blip r:embed="rId7"/>
          <a:stretch>
            <a:fillRect/>
          </a:stretch>
        </p:blipFill>
        <p:spPr>
          <a:xfrm>
            <a:off x="3668854" y="2162640"/>
            <a:ext cx="8368182" cy="5718343"/>
          </a:xfrm>
          <a:prstGeom prst="rect">
            <a:avLst/>
          </a:prstGeom>
        </p:spPr>
      </p:pic>
      <p:sp>
        <p:nvSpPr>
          <p:cNvPr id="29" name="TextBox 28">
            <a:extLst>
              <a:ext uri="{FF2B5EF4-FFF2-40B4-BE49-F238E27FC236}">
                <a16:creationId xmlns:a16="http://schemas.microsoft.com/office/drawing/2014/main" id="{B266909B-36DF-AC9F-668F-527176AD5A33}"/>
              </a:ext>
            </a:extLst>
          </p:cNvPr>
          <p:cNvSpPr txBox="1"/>
          <p:nvPr/>
        </p:nvSpPr>
        <p:spPr>
          <a:xfrm>
            <a:off x="9982200" y="7964496"/>
            <a:ext cx="3958963" cy="830997"/>
          </a:xfrm>
          <a:prstGeom prst="rect">
            <a:avLst/>
          </a:prstGeom>
          <a:noFill/>
        </p:spPr>
        <p:txBody>
          <a:bodyPr wrap="square" rtlCol="0">
            <a:spAutoFit/>
          </a:bodyPr>
          <a:lstStyle/>
          <a:p>
            <a:r>
              <a:rPr lang="en-IN" sz="2400" b="1" dirty="0"/>
              <a:t>Top 5 categories occupied by their score</a:t>
            </a:r>
          </a:p>
        </p:txBody>
      </p:sp>
      <p:pic>
        <p:nvPicPr>
          <p:cNvPr id="31" name="Picture 30">
            <a:extLst>
              <a:ext uri="{FF2B5EF4-FFF2-40B4-BE49-F238E27FC236}">
                <a16:creationId xmlns:a16="http://schemas.microsoft.com/office/drawing/2014/main" id="{1304E2BC-0072-C041-F103-9F55E1497055}"/>
              </a:ext>
            </a:extLst>
          </p:cNvPr>
          <p:cNvPicPr>
            <a:picLocks noChangeAspect="1"/>
          </p:cNvPicPr>
          <p:nvPr/>
        </p:nvPicPr>
        <p:blipFill>
          <a:blip r:embed="rId8"/>
          <a:stretch>
            <a:fillRect/>
          </a:stretch>
        </p:blipFill>
        <p:spPr>
          <a:xfrm>
            <a:off x="11779851" y="2777653"/>
            <a:ext cx="6248400" cy="473169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B997D0B9-CD86-61DD-382A-91242A77C9E6}"/>
              </a:ext>
            </a:extLst>
          </p:cNvPr>
          <p:cNvPicPr>
            <a:picLocks noChangeAspect="1"/>
          </p:cNvPicPr>
          <p:nvPr/>
        </p:nvPicPr>
        <p:blipFill>
          <a:blip r:embed="rId7"/>
          <a:stretch>
            <a:fillRect/>
          </a:stretch>
        </p:blipFill>
        <p:spPr>
          <a:xfrm>
            <a:off x="3581400" y="2019300"/>
            <a:ext cx="8638540" cy="5791200"/>
          </a:xfrm>
          <a:prstGeom prst="rect">
            <a:avLst/>
          </a:prstGeom>
        </p:spPr>
      </p:pic>
      <p:sp>
        <p:nvSpPr>
          <p:cNvPr id="29" name="TextBox 28">
            <a:extLst>
              <a:ext uri="{FF2B5EF4-FFF2-40B4-BE49-F238E27FC236}">
                <a16:creationId xmlns:a16="http://schemas.microsoft.com/office/drawing/2014/main" id="{815E3785-4060-F55F-7D14-48E844BF0835}"/>
              </a:ext>
            </a:extLst>
          </p:cNvPr>
          <p:cNvSpPr txBox="1"/>
          <p:nvPr/>
        </p:nvSpPr>
        <p:spPr>
          <a:xfrm>
            <a:off x="12298489" y="4152900"/>
            <a:ext cx="3170111" cy="954107"/>
          </a:xfrm>
          <a:prstGeom prst="rect">
            <a:avLst/>
          </a:prstGeom>
          <a:noFill/>
        </p:spPr>
        <p:txBody>
          <a:bodyPr wrap="square" rtlCol="0">
            <a:spAutoFit/>
          </a:bodyPr>
          <a:lstStyle/>
          <a:p>
            <a:r>
              <a:rPr lang="en-IN" sz="2800" b="1" dirty="0"/>
              <a:t>Bottom 5 categories by their score</a:t>
            </a:r>
          </a:p>
        </p:txBody>
      </p:sp>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331</TotalTime>
  <Words>1765</Words>
  <Application>Microsoft Office PowerPoint</Application>
  <PresentationFormat>Custom</PresentationFormat>
  <Paragraphs>148</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Gadugi</vt:lpstr>
      <vt:lpstr>Clear Sans Regular Bold</vt:lpstr>
      <vt:lpstr>Graphik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Bhanu Kuppireddy</cp:lastModifiedBy>
  <cp:revision>10</cp:revision>
  <dcterms:created xsi:type="dcterms:W3CDTF">2006-08-16T00:00:00Z</dcterms:created>
  <dcterms:modified xsi:type="dcterms:W3CDTF">2022-08-16T08:34:17Z</dcterms:modified>
  <dc:identifier>DAEhDyfaYKE</dc:identifier>
</cp:coreProperties>
</file>