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6" r:id="rId4"/>
    <p:sldId id="267" r:id="rId5"/>
    <p:sldId id="260" r:id="rId6"/>
    <p:sldId id="268" r:id="rId7"/>
    <p:sldId id="261" r:id="rId8"/>
    <p:sldId id="269"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31T18:37:05.630" idx="1">
    <p:pos x="5134" y="1349"/>
    <p:text>There might have been sumber of situation where it is necessary to recognize face or simply detect face. The traditional methods of lock unlock are very inefficient. There may be possible of losing keys or breaching of codes/pawwords. So, we propose a face recognition system which can be able to recognize face with maximum accuracy as possible.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umpy.org/" TargetMode="External"/><Relationship Id="rId2" Type="http://schemas.openxmlformats.org/officeDocument/2006/relationships/hyperlink" Target="https://python.org/" TargetMode="External"/><Relationship Id="rId1" Type="http://schemas.openxmlformats.org/officeDocument/2006/relationships/slideLayout" Target="../slideLayouts/slideLayout4.xml"/><Relationship Id="rId6" Type="http://schemas.openxmlformats.org/officeDocument/2006/relationships/hyperlink" Target="https://projectworlds.in/artificial-intelligence-project-handwritten-digits-recognition/" TargetMode="External"/><Relationship Id="rId5" Type="http://schemas.openxmlformats.org/officeDocument/2006/relationships/hyperlink" Target="https://flask.palletsprojects.com/en/3.0.x/" TargetMode="External"/><Relationship Id="rId4" Type="http://schemas.openxmlformats.org/officeDocument/2006/relationships/hyperlink" Target="https://pytorch.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985985" y="513397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3730683" y="1657128"/>
            <a:ext cx="4730635" cy="566822"/>
          </a:xfrm>
          <a:prstGeom prst="rect">
            <a:avLst/>
          </a:prstGeom>
        </p:spPr>
        <p:txBody>
          <a:bodyPr vert="horz" wrap="square" lIns="0" tIns="12700" rIns="0" bIns="0" rtlCol="0">
            <a:spAutoFit/>
          </a:bodyPr>
          <a:lstStyle/>
          <a:p>
            <a:pPr marL="12700">
              <a:lnSpc>
                <a:spcPct val="100000"/>
              </a:lnSpc>
              <a:spcBef>
                <a:spcPts val="100"/>
              </a:spcBef>
            </a:pPr>
            <a:r>
              <a:rPr lang="en-IN" sz="3600" b="1" spc="10" dirty="0">
                <a:solidFill>
                  <a:schemeClr val="tx1">
                    <a:lumMod val="65000"/>
                    <a:lumOff val="35000"/>
                  </a:schemeClr>
                </a:solidFill>
                <a:latin typeface="Trebuchet MS"/>
                <a:cs typeface="Trebuchet MS"/>
              </a:rPr>
              <a:t>TNSDC-Generative AI</a:t>
            </a:r>
            <a:endParaRPr lang="en-IN" sz="3600" dirty="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9DF8DCDD-2BEA-BCB7-483D-3C0264E6B711}"/>
              </a:ext>
            </a:extLst>
          </p:cNvPr>
          <p:cNvSpPr txBox="1"/>
          <p:nvPr/>
        </p:nvSpPr>
        <p:spPr>
          <a:xfrm>
            <a:off x="832993" y="2761632"/>
            <a:ext cx="10526014" cy="707886"/>
          </a:xfrm>
          <a:prstGeom prst="rect">
            <a:avLst/>
          </a:prstGeom>
          <a:noFill/>
        </p:spPr>
        <p:txBody>
          <a:bodyPr wrap="square">
            <a:spAutoFit/>
          </a:bodyPr>
          <a:lstStyle/>
          <a:p>
            <a:pPr marL="9144" algn="l" rtl="0" eaLnBrk="1" latinLnBrk="0" hangingPunct="1">
              <a:spcBef>
                <a:spcPts val="100"/>
              </a:spcBef>
              <a:spcAft>
                <a:spcPts val="0"/>
              </a:spcAft>
            </a:pPr>
            <a:r>
              <a:rPr lang="en-IN" sz="4000" b="1" spc="10" dirty="0">
                <a:latin typeface="Trebuchet MS" panose="020B0603020202020204" pitchFamily="34" charset="0"/>
                <a:cs typeface="Trebuchet MS" panose="020B0603020202020204" pitchFamily="34" charset="0"/>
              </a:rPr>
              <a:t>Face Comparison in Deep learning </a:t>
            </a:r>
            <a:r>
              <a:rPr lang="en-IN" sz="4000" b="1" kern="1200" spc="10" dirty="0">
                <a:effectLst/>
                <a:latin typeface="Trebuchet MS" panose="020B0603020202020204" pitchFamily="34" charset="0"/>
                <a:ea typeface="+mn-ea"/>
                <a:cs typeface="Trebuchet MS" panose="020B0603020202020204" pitchFamily="34" charset="0"/>
              </a:rPr>
              <a:t>using  CNN</a:t>
            </a:r>
            <a:endParaRPr lang="en-IN" sz="4000" dirty="0">
              <a:effectLst/>
            </a:endParaRPr>
          </a:p>
        </p:txBody>
      </p:sp>
      <p:sp>
        <p:nvSpPr>
          <p:cNvPr id="21" name="TextBox 20">
            <a:extLst>
              <a:ext uri="{FF2B5EF4-FFF2-40B4-BE49-F238E27FC236}">
                <a16:creationId xmlns:a16="http://schemas.microsoft.com/office/drawing/2014/main" id="{91FF2107-8BF1-4AA0-7BA7-AEAD474B0B33}"/>
              </a:ext>
            </a:extLst>
          </p:cNvPr>
          <p:cNvSpPr txBox="1"/>
          <p:nvPr/>
        </p:nvSpPr>
        <p:spPr>
          <a:xfrm>
            <a:off x="3046428" y="3865629"/>
            <a:ext cx="6402371" cy="1682512"/>
          </a:xfrm>
          <a:prstGeom prst="rect">
            <a:avLst/>
          </a:prstGeom>
          <a:noFill/>
        </p:spPr>
        <p:txBody>
          <a:bodyPr wrap="square">
            <a:spAutoFit/>
          </a:bodyPr>
          <a:lstStyle/>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Presented by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Pradeep.p</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au211521104109,</a:t>
            </a:r>
            <a:endPar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endParaRP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Pre-Final Student,</a:t>
            </a:r>
          </a:p>
          <a:p>
            <a:pPr marL="9144" algn="l" rtl="0" eaLnBrk="1" latinLnBrk="0" hangingPunct="1">
              <a:spcBef>
                <a:spcPts val="100"/>
              </a:spcBef>
              <a:spcAft>
                <a:spcPts val="0"/>
              </a:spcAft>
            </a:pPr>
            <a:r>
              <a:rPr lang="en-IN" sz="2000" b="1" spc="10" dirty="0">
                <a:solidFill>
                  <a:schemeClr val="tx1">
                    <a:lumMod val="85000"/>
                    <a:lumOff val="15000"/>
                  </a:schemeClr>
                </a:solidFill>
                <a:latin typeface="Trebuchet MS" panose="020B0603020202020204" pitchFamily="34" charset="0"/>
                <a:cs typeface="Trebuchet MS" panose="020B0603020202020204" pitchFamily="34" charset="0"/>
              </a:rPr>
              <a:t>                        Computer Science and Engineering,</a:t>
            </a:r>
          </a:p>
          <a:p>
            <a:pPr marL="9144" algn="l" rtl="0" eaLnBrk="1" latinLnBrk="0" hangingPunct="1">
              <a:spcBef>
                <a:spcPts val="100"/>
              </a:spcBef>
              <a:spcAft>
                <a:spcPts val="0"/>
              </a:spcAft>
            </a:pP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a:t>
            </a:r>
            <a:r>
              <a:rPr lang="en-IN" sz="2000" b="1" kern="1200" spc="10" dirty="0" err="1">
                <a:solidFill>
                  <a:schemeClr val="tx1">
                    <a:lumMod val="85000"/>
                    <a:lumOff val="15000"/>
                  </a:schemeClr>
                </a:solidFill>
                <a:effectLst/>
                <a:latin typeface="Trebuchet MS" panose="020B0603020202020204" pitchFamily="34" charset="0"/>
                <a:ea typeface="+mn-ea"/>
                <a:cs typeface="Trebuchet MS" panose="020B0603020202020204" pitchFamily="34" charset="0"/>
              </a:rPr>
              <a:t>Panimalar</a:t>
            </a:r>
            <a:r>
              <a:rPr lang="en-IN" sz="2000" b="1" kern="1200" spc="10" dirty="0">
                <a:solidFill>
                  <a:schemeClr val="tx1">
                    <a:lumMod val="85000"/>
                    <a:lumOff val="15000"/>
                  </a:schemeClr>
                </a:solidFill>
                <a:effectLst/>
                <a:latin typeface="Trebuchet MS" panose="020B0603020202020204" pitchFamily="34" charset="0"/>
                <a:ea typeface="+mn-ea"/>
                <a:cs typeface="Trebuchet MS" panose="020B0603020202020204" pitchFamily="34" charset="0"/>
              </a:rPr>
              <a:t> Institute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06037"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4" y="1669133"/>
            <a:ext cx="8613775" cy="4457631"/>
          </a:xfrm>
          <a:prstGeom prst="rect">
            <a:avLst/>
          </a:prstGeom>
        </p:spPr>
        <p:txBody>
          <a:bodyPr vert="horz" wrap="square" lIns="0" tIns="12700" rIns="0" bIns="0" rtlCol="0">
            <a:spAutoFit/>
          </a:bodyPr>
          <a:lstStyle/>
          <a:p>
            <a:pPr marL="12700" algn="just">
              <a:lnSpc>
                <a:spcPct val="100000"/>
              </a:lnSpc>
              <a:spcBef>
                <a:spcPts val="100"/>
              </a:spcBef>
            </a:pPr>
            <a:endParaRPr lang="en-US" sz="1800" spc="-45" dirty="0">
              <a:latin typeface="Trebuchet MS"/>
              <a:cs typeface="Trebuchet MS"/>
            </a:endParaRPr>
          </a:p>
          <a:p>
            <a:pPr marL="12700" algn="just">
              <a:lnSpc>
                <a:spcPct val="100000"/>
              </a:lnSpc>
              <a:spcBef>
                <a:spcPts val="100"/>
              </a:spcBef>
            </a:pPr>
            <a:r>
              <a:rPr lang="en-IN" spc="-45" dirty="0">
                <a:latin typeface="Trebuchet MS"/>
                <a:cs typeface="Trebuchet MS"/>
              </a:rPr>
              <a:t>The face comparison in deep learning offers promising avenues for various applications, including security, surveillance, and biometrics. Through advanced algorithms and neural network architectures, deep learning models can effectively extract and compare facial features, enabling accurate identification and verification tasks. Despite significant progress, challenges such as data bias, privacy concerns, and robustness to variations in pose, lighting, and expression remain. Continued research and innovation are crucial to addressing these challenges and unlocking the full potential of face comparison in deep learning for real-world </a:t>
            </a:r>
            <a:r>
              <a:rPr lang="en-IN" spc="-45" dirty="0" err="1">
                <a:latin typeface="Trebuchet MS"/>
                <a:cs typeface="Trebuchet MS"/>
              </a:rPr>
              <a:t>applications.face</a:t>
            </a:r>
            <a:r>
              <a:rPr lang="en-IN" spc="-45" dirty="0">
                <a:latin typeface="Trebuchet MS"/>
                <a:cs typeface="Trebuchet MS"/>
              </a:rPr>
              <a:t> comparison using deep learning techniques presents a powerful solution for various applications ranging from security to personalized user experiences. Leveraging convolutional neural networks and sophisticated algorithms, these systems can accurately </a:t>
            </a:r>
            <a:r>
              <a:rPr lang="en-IN" spc="-45" dirty="0" err="1">
                <a:latin typeface="Trebuchet MS"/>
                <a:cs typeface="Trebuchet MS"/>
              </a:rPr>
              <a:t>analyze</a:t>
            </a:r>
            <a:r>
              <a:rPr lang="en-IN" spc="-45" dirty="0">
                <a:latin typeface="Trebuchet MS"/>
                <a:cs typeface="Trebuchet MS"/>
              </a:rPr>
              <a:t> and compare facial features, enabling tasks such as identity verification, authentication, and emotion recognition. However, challenges such as data privacy, ethical considerations, and robustness to variations in lighting, pose, and occlusion persist. Further advancements in deep learning </a:t>
            </a:r>
            <a:r>
              <a:rPr lang="en-IN" spc="-45" err="1">
                <a:latin typeface="Trebuchet MS"/>
                <a:cs typeface="Trebuchet MS"/>
              </a:rPr>
              <a:t>methodologies</a:t>
            </a:r>
            <a:r>
              <a:rPr lang="en-IN" spc="-45">
                <a:latin typeface="Trebuchet MS"/>
                <a:cs typeface="Trebuchet MS"/>
              </a:rPr>
              <a:t>.</a:t>
            </a:r>
            <a:endParaRPr lang="en-IN"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887412"/>
            <a:ext cx="3303904" cy="752129"/>
          </a:xfrm>
          <a:prstGeom prst="rect">
            <a:avLst/>
          </a:prstGeom>
        </p:spPr>
        <p:txBody>
          <a:bodyPr vert="horz" wrap="square" lIns="0" tIns="13335" rIns="0" bIns="0" rtlCol="0">
            <a:spAutoFit/>
          </a:bodyPr>
          <a:lstStyle/>
          <a:p>
            <a:pPr marL="12700">
              <a:lnSpc>
                <a:spcPct val="100000"/>
              </a:lnSpc>
              <a:spcBef>
                <a:spcPts val="105"/>
              </a:spcBef>
            </a:pPr>
            <a:r>
              <a:rPr lang="en-IN" sz="4800" b="1" spc="15" dirty="0">
                <a:latin typeface="Trebuchet MS"/>
                <a:cs typeface="Trebuchet MS"/>
              </a:rPr>
              <a:t>Conclusion</a:t>
            </a:r>
            <a:endParaRPr lang="en-IN" sz="48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11436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1366146"/>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REFERENCES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39ACDD66-E5C8-E62E-26F9-64A4557CB287}"/>
              </a:ext>
            </a:extLst>
          </p:cNvPr>
          <p:cNvSpPr txBox="1"/>
          <p:nvPr/>
        </p:nvSpPr>
        <p:spPr>
          <a:xfrm>
            <a:off x="755332" y="2551837"/>
            <a:ext cx="6099142" cy="2031325"/>
          </a:xfrm>
          <a:prstGeom prst="rect">
            <a:avLst/>
          </a:prstGeom>
          <a:noFill/>
        </p:spPr>
        <p:txBody>
          <a:bodyPr wrap="square">
            <a:spAutoFit/>
          </a:bodyPr>
          <a:lstStyle/>
          <a:p>
            <a:pPr marL="285750" indent="-285750">
              <a:buClr>
                <a:srgbClr val="92D050"/>
              </a:buClr>
              <a:buFont typeface="Arial" panose="020B0604020202020204" pitchFamily="34" charset="0"/>
              <a:buChar char="•"/>
            </a:pPr>
            <a:r>
              <a:rPr lang="en-IN" b="1" dirty="0"/>
              <a:t>Python: </a:t>
            </a:r>
            <a:r>
              <a:rPr lang="en-IN" b="1" dirty="0">
                <a:hlinkClick r:id="rId2"/>
              </a:rPr>
              <a:t>https://python.org/</a:t>
            </a:r>
            <a:endParaRPr lang="en-IN" dirty="0"/>
          </a:p>
          <a:p>
            <a:pPr marL="285750" indent="-285750">
              <a:buClr>
                <a:srgbClr val="92D050"/>
              </a:buClr>
              <a:buFont typeface="Arial" panose="020B0604020202020204" pitchFamily="34" charset="0"/>
              <a:buChar char="•"/>
            </a:pPr>
            <a:r>
              <a:rPr lang="en-IN" b="1" dirty="0" err="1"/>
              <a:t>Numpy</a:t>
            </a:r>
            <a:r>
              <a:rPr lang="en-IN" dirty="0"/>
              <a:t>: </a:t>
            </a:r>
            <a:r>
              <a:rPr lang="en-IN" dirty="0">
                <a:hlinkClick r:id="rId3"/>
              </a:rPr>
              <a:t>https://numpy.org/</a:t>
            </a:r>
            <a:endParaRPr lang="en-IN" dirty="0"/>
          </a:p>
          <a:p>
            <a:pPr marL="285750" indent="-285750">
              <a:buClr>
                <a:srgbClr val="92D050"/>
              </a:buClr>
              <a:buFont typeface="Arial" panose="020B0604020202020204" pitchFamily="34" charset="0"/>
              <a:buChar char="•"/>
            </a:pPr>
            <a:r>
              <a:rPr lang="en-IN" b="1" dirty="0" err="1"/>
              <a:t>PyTorch</a:t>
            </a:r>
            <a:r>
              <a:rPr lang="en-IN" b="1" dirty="0"/>
              <a:t>: </a:t>
            </a:r>
            <a:r>
              <a:rPr lang="en-IN" dirty="0">
                <a:hlinkClick r:id="rId4"/>
              </a:rPr>
              <a:t>https://pytorch.org/</a:t>
            </a:r>
            <a:endParaRPr lang="en-IN" dirty="0"/>
          </a:p>
          <a:p>
            <a:pPr marL="285750" indent="-285750">
              <a:buClr>
                <a:srgbClr val="92D050"/>
              </a:buClr>
              <a:buFont typeface="Arial" panose="020B0604020202020204" pitchFamily="34" charset="0"/>
              <a:buChar char="•"/>
            </a:pPr>
            <a:r>
              <a:rPr lang="en-IN" b="1" dirty="0"/>
              <a:t>Flask</a:t>
            </a:r>
            <a:r>
              <a:rPr lang="en-IN" dirty="0"/>
              <a:t>: </a:t>
            </a:r>
            <a:r>
              <a:rPr lang="en-IN" dirty="0">
                <a:hlinkClick r:id="rId5"/>
              </a:rPr>
              <a:t>https://flask.palletsprojects.com/en/3.0.x/</a:t>
            </a:r>
            <a:endParaRPr lang="en-IN" dirty="0"/>
          </a:p>
          <a:p>
            <a:pPr marL="285750" indent="-285750">
              <a:buClr>
                <a:srgbClr val="92D050"/>
              </a:buClr>
              <a:buFont typeface="Arial" panose="020B0604020202020204" pitchFamily="34" charset="0"/>
              <a:buChar char="•"/>
            </a:pPr>
            <a:r>
              <a:rPr lang="en-IN" b="1" dirty="0"/>
              <a:t>Inspiration:</a:t>
            </a:r>
            <a:r>
              <a:rPr lang="en-IN" dirty="0"/>
              <a:t> </a:t>
            </a:r>
            <a:r>
              <a:rPr lang="en-IN" dirty="0">
                <a:hlinkClick r:id="rId6"/>
              </a:rPr>
              <a:t>https://projectworlds.in/artificial-intelligence-project-handwritten-digits-recognition/</a:t>
            </a:r>
            <a:endParaRPr lang="en-IN" dirty="0"/>
          </a:p>
          <a:p>
            <a:pPr marL="285750" indent="-285750">
              <a:buClr>
                <a:srgbClr val="92D050"/>
              </a:buClr>
              <a:buFont typeface="Arial" panose="020B0604020202020204" pitchFamily="34" charset="0"/>
              <a:buChar char="•"/>
            </a:pPr>
            <a:endParaRPr lang="en-IN"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Space Grotesk" pitchFamily="2" charset="0"/>
              <a:cs typeface="Space Grotesk" pitchFamily="2"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4" y="445388"/>
            <a:ext cx="2536825" cy="752129"/>
          </a:xfrm>
          <a:prstGeom prst="rect">
            <a:avLst/>
          </a:prstGeom>
        </p:spPr>
        <p:txBody>
          <a:bodyPr vert="horz" wrap="square" lIns="0" tIns="13335" rIns="0" bIns="0" rtlCol="0">
            <a:spAutoFit/>
          </a:bodyPr>
          <a:lstStyle/>
          <a:p>
            <a:pPr marL="12700">
              <a:lnSpc>
                <a:spcPct val="100000"/>
              </a:lnSpc>
              <a:spcBef>
                <a:spcPts val="105"/>
              </a:spcBef>
            </a:pPr>
            <a:r>
              <a:rPr lang="en-IN" spc="25" dirty="0"/>
              <a:t>OUTLINE</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39AC8581-575E-A564-780A-44AB26171D9B}"/>
              </a:ext>
            </a:extLst>
          </p:cNvPr>
          <p:cNvSpPr txBox="1"/>
          <p:nvPr/>
        </p:nvSpPr>
        <p:spPr>
          <a:xfrm>
            <a:off x="2396195" y="1241933"/>
            <a:ext cx="6099142" cy="515955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latin typeface="Trebuchet MS" panose="020B0603020202020204" pitchFamily="34" charset="0"/>
              </a:rPr>
              <a:t>Problem Statement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Proposed Solution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System Approach</a:t>
            </a:r>
          </a:p>
          <a:p>
            <a:pPr marL="285750" indent="-285750">
              <a:lnSpc>
                <a:spcPct val="200000"/>
              </a:lnSpc>
              <a:buFont typeface="Arial" panose="020B0604020202020204" pitchFamily="34" charset="0"/>
              <a:buChar char="•"/>
            </a:pPr>
            <a:r>
              <a:rPr lang="en-IN" sz="2400" dirty="0">
                <a:latin typeface="Trebuchet MS" panose="020B0603020202020204" pitchFamily="34" charset="0"/>
              </a:rPr>
              <a:t>Algorithm</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Result</a:t>
            </a:r>
          </a:p>
          <a:p>
            <a:pPr marL="285750" indent="-285750">
              <a:lnSpc>
                <a:spcPct val="200000"/>
              </a:lnSpc>
              <a:buFont typeface="Arial" panose="020B0604020202020204" pitchFamily="34" charset="0"/>
              <a:buChar char="•"/>
            </a:pPr>
            <a:r>
              <a:rPr lang="en-IN" sz="2400" dirty="0">
                <a:latin typeface="Trebuchet MS" panose="020B0603020202020204" pitchFamily="34" charset="0"/>
              </a:rPr>
              <a:t>Conclusion</a:t>
            </a:r>
          </a:p>
          <a:p>
            <a:pPr marL="285750" indent="-285750">
              <a:lnSpc>
                <a:spcPct val="200000"/>
              </a:lnSpc>
              <a:buFont typeface="Arial" panose="020B0604020202020204" pitchFamily="34" charset="0"/>
              <a:buChar char="•"/>
            </a:pPr>
            <a:r>
              <a:rPr lang="en-IN" sz="2400" dirty="0">
                <a:latin typeface="Trebuchet MS" panose="020B0603020202020204" pitchFamily="3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1447800"/>
            <a:ext cx="61001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PROBLEM STATEMENT</a:t>
            </a:r>
            <a:endParaRPr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2324949"/>
            <a:ext cx="7316771" cy="2585323"/>
          </a:xfrm>
          <a:prstGeom prst="rect">
            <a:avLst/>
          </a:prstGeom>
          <a:noFill/>
        </p:spPr>
        <p:txBody>
          <a:bodyPr wrap="square">
            <a:spAutoFit/>
          </a:bodyPr>
          <a:lstStyle/>
          <a:p>
            <a:pPr algn="just"/>
            <a:r>
              <a:rPr lang="en-IN" dirty="0">
                <a:latin typeface="Trebuchet MS" panose="020B0603020202020204" pitchFamily="34" charset="0"/>
              </a:rPr>
              <a:t>The problem statement of face comparison involves developing algorithms or systems to compare two facial images and determine the degree of similarity or dissimilarity between them. This can be used for various applications such as identity verification, biometric security, forensic analysis, and entertainment purposes. The goal is to accurately identify and quantify the resemblance or differences between facial features, despite variations in pose, lighting, expression, and other factors.</a:t>
            </a:r>
          </a:p>
          <a:p>
            <a:pPr algn="just"/>
            <a:endParaRPr lang="en-IN" dirty="0">
              <a:latin typeface="Trebuchet MS" panose="020B0603020202020204" pitchFamily="34" charset="0"/>
            </a:endParaRPr>
          </a:p>
        </p:txBody>
      </p:sp>
    </p:spTree>
    <p:extLst>
      <p:ext uri="{BB962C8B-B14F-4D97-AF65-F5344CB8AC3E}">
        <p14:creationId xmlns:p14="http://schemas.microsoft.com/office/powerpoint/2010/main" val="111904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30119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33400"/>
            <a:ext cx="5636895"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400" spc="-20" dirty="0"/>
              <a:t>PROPOSED</a:t>
            </a:r>
            <a:r>
              <a:rPr lang="en-IN" sz="4250" spc="-20" dirty="0"/>
              <a:t> SOLUTION</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2BE4CF3-772F-EB5C-B211-0223CAB42F60}"/>
              </a:ext>
            </a:extLst>
          </p:cNvPr>
          <p:cNvSpPr txBox="1"/>
          <p:nvPr/>
        </p:nvSpPr>
        <p:spPr>
          <a:xfrm>
            <a:off x="834072" y="1527661"/>
            <a:ext cx="7316771" cy="5863144"/>
          </a:xfrm>
          <a:prstGeom prst="rect">
            <a:avLst/>
          </a:prstGeom>
          <a:noFill/>
        </p:spPr>
        <p:txBody>
          <a:bodyPr wrap="square">
            <a:spAutoFit/>
          </a:bodyPr>
          <a:lstStyle/>
          <a:p>
            <a:pPr algn="just"/>
            <a:r>
              <a:rPr lang="en-IN" sz="1500" dirty="0">
                <a:latin typeface="Trebuchet MS" panose="020B0603020202020204" pitchFamily="34" charset="0"/>
              </a:rPr>
              <a:t>     There are several approaches to face comparison, depending on the context and requirements. One common solution is to use facial recognition technology, which involves detecting facial features, creating a unique facial signature, and then comparing it with other facial signatures in a database. Another approach is to use deep learning algorithms trained on large datasets to </a:t>
            </a:r>
            <a:r>
              <a:rPr lang="en-IN" sz="1500" dirty="0" err="1">
                <a:latin typeface="Trebuchet MS" panose="020B0603020202020204" pitchFamily="34" charset="0"/>
              </a:rPr>
              <a:t>analyze</a:t>
            </a:r>
            <a:r>
              <a:rPr lang="en-IN" sz="1500" dirty="0">
                <a:latin typeface="Trebuchet MS" panose="020B0603020202020204" pitchFamily="34" charset="0"/>
              </a:rPr>
              <a:t> and compare facial features. Additionally, some solutions utilize biometric data such as fingerprints or iris scans for more accurate identification. Each solution has its own advantages and limitations, and the choice depends on factors like accuracy, scalability, and privacy concerns.</a:t>
            </a:r>
          </a:p>
          <a:p>
            <a:pPr algn="just"/>
            <a:r>
              <a:rPr lang="en-IN" sz="1500" dirty="0">
                <a:latin typeface="Trebuchet MS" panose="020B0603020202020204" pitchFamily="34" charset="0"/>
              </a:rPr>
              <a:t>.    In deep learning, face comparison typically involves using convolutional neural networks (CNNs) to extract facial features and then comparing these features to determine similarity or identity. One popular approach is to use Siamese networks, where two identical CNNs process two different images.</a:t>
            </a:r>
          </a:p>
          <a:p>
            <a:pPr algn="just"/>
            <a:r>
              <a:rPr lang="en-IN" sz="1500" dirty="0">
                <a:latin typeface="Trebuchet MS" panose="020B0603020202020204" pitchFamily="34" charset="0"/>
              </a:rPr>
              <a:t>      It’s important to note that deep learning-based face comparison systems require large amounts of </a:t>
            </a:r>
            <a:r>
              <a:rPr lang="en-IN" sz="1500" dirty="0" err="1">
                <a:latin typeface="Trebuchet MS" panose="020B0603020202020204" pitchFamily="34" charset="0"/>
              </a:rPr>
              <a:t>labeled</a:t>
            </a:r>
            <a:r>
              <a:rPr lang="en-IN" sz="1500" dirty="0">
                <a:latin typeface="Trebuchet MS" panose="020B0603020202020204" pitchFamily="34" charset="0"/>
              </a:rPr>
              <a:t> data for training, and they may face challenges such as bias, privacy concerns, and robustness to variations in lighting, pose, and expression. Regular updates and monitoring are necessary to ensure optimal performance and mitigate potential biases or inaccuracies.</a:t>
            </a:r>
          </a:p>
          <a:p>
            <a:pPr algn="just"/>
            <a:r>
              <a:rPr lang="en-IN" sz="1500" dirty="0">
                <a:latin typeface="Trebuchet MS" panose="020B0603020202020204" pitchFamily="34" charset="0"/>
              </a:rPr>
              <a:t>.   Train the Siamese network using pairs of images along with their corresponding labels indicating whether the faces are the same or different. The network learns to minimize the distance between </a:t>
            </a:r>
            <a:r>
              <a:rPr lang="en-IN" sz="1500" dirty="0" err="1">
                <a:latin typeface="Trebuchet MS" panose="020B0603020202020204" pitchFamily="34" charset="0"/>
              </a:rPr>
              <a:t>embeddings</a:t>
            </a:r>
            <a:r>
              <a:rPr lang="en-IN" sz="1500" dirty="0">
                <a:latin typeface="Trebuchet MS" panose="020B0603020202020204" pitchFamily="34" charset="0"/>
              </a:rPr>
              <a:t> of the same person’s faces and maximize the distance between </a:t>
            </a:r>
            <a:r>
              <a:rPr lang="en-IN" sz="1500" dirty="0" err="1">
                <a:latin typeface="Trebuchet MS" panose="020B0603020202020204" pitchFamily="34" charset="0"/>
              </a:rPr>
              <a:t>embeddings</a:t>
            </a:r>
            <a:r>
              <a:rPr lang="en-IN" sz="1500" dirty="0">
                <a:latin typeface="Trebuchet MS" panose="020B0603020202020204" pitchFamily="34" charset="0"/>
              </a:rPr>
              <a:t> of different people’s faces.</a:t>
            </a:r>
          </a:p>
          <a:p>
            <a:pPr algn="just"/>
            <a:endParaRPr lang="en-IN" sz="1500" dirty="0">
              <a:latin typeface="Trebuchet MS" panose="020B0603020202020204" pitchFamily="34" charset="0"/>
            </a:endParaRPr>
          </a:p>
          <a:p>
            <a:pPr algn="just"/>
            <a:r>
              <a:rPr lang="en-US" sz="1500" dirty="0">
                <a:latin typeface="Trebuchet MS" panose="020B0603020202020204" pitchFamily="34" charset="0"/>
              </a:rPr>
              <a:t> </a:t>
            </a:r>
          </a:p>
          <a:p>
            <a:pPr algn="just"/>
            <a:endParaRPr lang="en-US" sz="1500" dirty="0">
              <a:latin typeface="Trebuchet MS" panose="020B0603020202020204" pitchFamily="34" charset="0"/>
            </a:endParaRPr>
          </a:p>
          <a:p>
            <a:pPr algn="just"/>
            <a:endParaRPr lang="en-IN" sz="1500" dirty="0">
              <a:latin typeface="Trebuchet MS" panose="020B0603020202020204" pitchFamily="34" charset="0"/>
            </a:endParaRPr>
          </a:p>
        </p:txBody>
      </p:sp>
    </p:spTree>
    <p:extLst>
      <p:ext uri="{BB962C8B-B14F-4D97-AF65-F5344CB8AC3E}">
        <p14:creationId xmlns:p14="http://schemas.microsoft.com/office/powerpoint/2010/main" val="811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2105728"/>
            <a:ext cx="7561181" cy="4016484"/>
          </a:xfrm>
          <a:prstGeom prst="rect">
            <a:avLst/>
          </a:prstGeom>
          <a:noFill/>
        </p:spPr>
        <p:txBody>
          <a:bodyPr wrap="square">
            <a:spAutoFit/>
          </a:bodyPr>
          <a:lstStyle/>
          <a:p>
            <a:pPr algn="just"/>
            <a:r>
              <a:rPr lang="en-IN" sz="1700" b="1" dirty="0">
                <a:latin typeface="Trebuchet MS" panose="020B0603020202020204" pitchFamily="34" charset="0"/>
              </a:rPr>
              <a:t>Hardware</a:t>
            </a:r>
            <a:r>
              <a:rPr lang="en-IN" sz="1700" dirty="0">
                <a:latin typeface="Trebuchet MS" panose="020B0603020202020204" pitchFamily="34" charset="0"/>
              </a:rPr>
              <a:t>:</a:t>
            </a:r>
          </a:p>
          <a:p>
            <a:pPr algn="just"/>
            <a:r>
              <a:rPr lang="en-IN" sz="1700" b="1" dirty="0">
                <a:latin typeface="Trebuchet MS" panose="020B0603020202020204" pitchFamily="34" charset="0"/>
              </a:rPr>
              <a:t>CPU</a:t>
            </a:r>
            <a:r>
              <a:rPr lang="en-IN" sz="1700" dirty="0">
                <a:latin typeface="Trebuchet MS" panose="020B0603020202020204" pitchFamily="34" charset="0"/>
              </a:rPr>
              <a:t>: The system requires a CPU with sufficient processing power to handle the computational demands of Convolutional Neural Network (CNN) training and inference. A multi-core processor, preferably with a clock speed of at least 2 GHz or higher, is recommended.</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Memory</a:t>
            </a:r>
            <a:r>
              <a:rPr lang="en-IN" sz="1700" dirty="0">
                <a:latin typeface="Trebuchet MS" panose="020B0603020202020204" pitchFamily="34" charset="0"/>
              </a:rPr>
              <a:t>: A minimum of 8 GB RAM is recommended for smooth operation, especially during model training, where large datasets are processed. More RAM may be required for handling larger datasets or concurrent user requests.</a:t>
            </a:r>
          </a:p>
          <a:p>
            <a:pPr algn="just"/>
            <a:endParaRPr lang="en-IN" sz="1700" dirty="0">
              <a:latin typeface="Trebuchet MS" panose="020B0603020202020204" pitchFamily="34" charset="0"/>
            </a:endParaRPr>
          </a:p>
          <a:p>
            <a:pPr algn="just"/>
            <a:r>
              <a:rPr lang="en-IN" sz="1700" b="1" dirty="0">
                <a:latin typeface="Trebuchet MS" panose="020B0603020202020204" pitchFamily="34" charset="0"/>
              </a:rPr>
              <a:t>Internet Speed</a:t>
            </a:r>
            <a:r>
              <a:rPr lang="en-IN" sz="1700" dirty="0">
                <a:latin typeface="Trebuchet MS" panose="020B0603020202020204" pitchFamily="34" charset="0"/>
              </a:rPr>
              <a:t>: A stable internet connection is necessary for downloading and updating Python packages, model weights, and serving the web application. A broadband connection with a minimum download speed of 5 Mbps and upload speed of 1 Mbps is sufficient for most purposes.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8229600" y="8013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478620"/>
            <a:ext cx="7185025" cy="6937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400" kern="1200" dirty="0">
                <a:solidFill>
                  <a:srgbClr val="000000"/>
                </a:solidFill>
                <a:effectLst/>
                <a:latin typeface="Trebuchet MS" panose="020B0603020202020204" pitchFamily="34" charset="0"/>
                <a:ea typeface="+mn-ea"/>
                <a:cs typeface="+mn-cs"/>
              </a:rPr>
              <a:t>SYSTEM APPROACH – CONT.</a:t>
            </a:r>
            <a:endParaRPr lang="en-IN" sz="4250" dirty="0">
              <a:latin typeface="Trebuchet MS" panose="020B0603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8C4698E7-C863-B72A-B570-963686D56FE6}"/>
              </a:ext>
            </a:extLst>
          </p:cNvPr>
          <p:cNvSpPr txBox="1"/>
          <p:nvPr/>
        </p:nvSpPr>
        <p:spPr>
          <a:xfrm>
            <a:off x="668418" y="1423405"/>
            <a:ext cx="7561181" cy="4801314"/>
          </a:xfrm>
          <a:prstGeom prst="rect">
            <a:avLst/>
          </a:prstGeom>
          <a:noFill/>
        </p:spPr>
        <p:txBody>
          <a:bodyPr wrap="square">
            <a:spAutoFit/>
          </a:bodyPr>
          <a:lstStyle/>
          <a:p>
            <a:r>
              <a:rPr lang="en-IN" sz="1700" b="1" dirty="0">
                <a:latin typeface="Trebuchet MS" panose="020B0603020202020204" pitchFamily="34" charset="0"/>
              </a:rPr>
              <a:t>Software</a:t>
            </a:r>
            <a:r>
              <a:rPr lang="en-IN" sz="1700" dirty="0">
                <a:latin typeface="Trebuchet MS" panose="020B0603020202020204" pitchFamily="34" charset="0"/>
              </a:rPr>
              <a:t>:</a:t>
            </a:r>
          </a:p>
          <a:p>
            <a:r>
              <a:rPr lang="en-IN" sz="1700" b="1" dirty="0">
                <a:latin typeface="Trebuchet MS" panose="020B0603020202020204" pitchFamily="34" charset="0"/>
              </a:rPr>
              <a:t>Python</a:t>
            </a:r>
            <a:r>
              <a:rPr lang="en-IN" sz="1700" dirty="0">
                <a:latin typeface="Trebuchet MS" panose="020B0603020202020204" pitchFamily="34" charset="0"/>
              </a:rPr>
              <a:t>: The system is built using Python programming language</a:t>
            </a:r>
          </a:p>
          <a:p>
            <a:endParaRPr lang="en-IN" sz="1700" dirty="0">
              <a:latin typeface="Trebuchet MS" panose="020B0603020202020204" pitchFamily="34" charset="0"/>
            </a:endParaRPr>
          </a:p>
          <a:p>
            <a:r>
              <a:rPr lang="en-IN" sz="1700" b="1" dirty="0" err="1">
                <a:latin typeface="Trebuchet MS" panose="020B0603020202020204" pitchFamily="34" charset="0"/>
              </a:rPr>
              <a:t>PyTorch</a:t>
            </a:r>
            <a:r>
              <a:rPr lang="en-IN" sz="1700" dirty="0">
                <a:latin typeface="Trebuchet MS" panose="020B0603020202020204" pitchFamily="34" charset="0"/>
              </a:rPr>
              <a:t>: </a:t>
            </a:r>
            <a:r>
              <a:rPr lang="en-IN" sz="1700" dirty="0" err="1">
                <a:latin typeface="Trebuchet MS" panose="020B0603020202020204" pitchFamily="34" charset="0"/>
              </a:rPr>
              <a:t>PyTorch</a:t>
            </a:r>
            <a:r>
              <a:rPr lang="en-IN" sz="1700" dirty="0">
                <a:latin typeface="Trebuchet MS" panose="020B0603020202020204" pitchFamily="34" charset="0"/>
              </a:rPr>
              <a:t>, a machine learning library, is utilized for implementing the Convolutional Neural Network (CNN) architecture. </a:t>
            </a:r>
            <a:r>
              <a:rPr lang="en-IN" sz="1700" dirty="0" err="1">
                <a:latin typeface="Trebuchet MS" panose="020B0603020202020204" pitchFamily="34" charset="0"/>
              </a:rPr>
              <a:t>PyTorch</a:t>
            </a:r>
            <a:r>
              <a:rPr lang="en-IN" sz="1700" dirty="0">
                <a:latin typeface="Trebuchet MS" panose="020B0603020202020204" pitchFamily="34" charset="0"/>
              </a:rPr>
              <a:t> provides efficient tensor computation with GPU acceleration, facilitating faster model training and inference.</a:t>
            </a:r>
          </a:p>
          <a:p>
            <a:r>
              <a:rPr lang="en-IN" sz="1700" dirty="0">
                <a:latin typeface="Trebuchet MS" panose="020B0603020202020204" pitchFamily="34" charset="0"/>
              </a:rPr>
              <a:t>Python-</a:t>
            </a:r>
            <a:r>
              <a:rPr lang="en-IN" sz="1700" dirty="0" err="1">
                <a:latin typeface="Trebuchet MS" panose="020B0603020202020204" pitchFamily="34" charset="0"/>
              </a:rPr>
              <a:t>facepp</a:t>
            </a:r>
            <a:r>
              <a:rPr lang="en-IN" sz="1700" dirty="0">
                <a:latin typeface="Trebuchet MS" panose="020B0603020202020204" pitchFamily="34" charset="0"/>
              </a:rPr>
              <a:t> – To install this module type the below command in the terminal.
Pip install python-</a:t>
            </a:r>
            <a:r>
              <a:rPr lang="en-IN" sz="1700" dirty="0" err="1">
                <a:latin typeface="Trebuchet MS" panose="020B0603020202020204" pitchFamily="34" charset="0"/>
              </a:rPr>
              <a:t>facepp</a:t>
            </a:r>
            <a:r>
              <a:rPr lang="en-IN" sz="1700" dirty="0">
                <a:latin typeface="Trebuchet MS" panose="020B0603020202020204" pitchFamily="34" charset="0"/>
              </a:rPr>
              <a:t>
emoji – To install this module type the below command in the terminal.
Pip install emoji.</a:t>
            </a:r>
          </a:p>
          <a:p>
            <a:r>
              <a:rPr lang="en-IN" sz="1700" dirty="0">
                <a:latin typeface="Trebuchet MS" panose="020B0603020202020204" pitchFamily="34" charset="0"/>
              </a:rPr>
              <a:t>This app compares two photographs of the same person or two different persons against his/her face features like face landmarks, beauty score, face emotion, etc. If both photographs are matching with each other, the app result is “Both photographs are of same person ” otherwise app result is “Both photographs are of two different persons”.</a:t>
            </a:r>
          </a:p>
          <a:p>
            <a:endParaRPr lang="en-IN" sz="1700" dirty="0">
              <a:latin typeface="Trebuchet MS" panose="020B0603020202020204" pitchFamily="34" charset="0"/>
            </a:endParaRPr>
          </a:p>
        </p:txBody>
      </p:sp>
    </p:spTree>
    <p:extLst>
      <p:ext uri="{BB962C8B-B14F-4D97-AF65-F5344CB8AC3E}">
        <p14:creationId xmlns:p14="http://schemas.microsoft.com/office/powerpoint/2010/main" val="244400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014595"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899" y="1227175"/>
            <a:ext cx="7770829" cy="2062103"/>
          </a:xfrm>
          <a:prstGeom prst="rect">
            <a:avLst/>
          </a:prstGeom>
          <a:noFill/>
        </p:spPr>
        <p:txBody>
          <a:bodyPr wrap="square">
            <a:spAutoFit/>
          </a:bodyPr>
          <a:lstStyle/>
          <a:p>
            <a:pPr algn="just"/>
            <a:r>
              <a:rPr lang="en-IN" sz="1600" b="1" dirty="0">
                <a:latin typeface="Trebuchet MS" panose="020B0603020202020204" pitchFamily="34" charset="0"/>
              </a:rPr>
              <a:t>Phase 1: Data Preparation and Preprocessing</a:t>
            </a:r>
          </a:p>
          <a:p>
            <a:pPr algn="just"/>
            <a:endParaRPr lang="en-IN" sz="1600" dirty="0">
              <a:latin typeface="Trebuchet MS" panose="020B0603020202020204" pitchFamily="34" charset="0"/>
            </a:endParaRPr>
          </a:p>
          <a:p>
            <a:pPr marL="342900" indent="-342900" algn="just">
              <a:buAutoNum type="arabicPeriod"/>
            </a:pPr>
            <a:r>
              <a:rPr lang="en-IN" sz="1600" dirty="0">
                <a:latin typeface="Trebuchet MS" panose="020B0603020202020204" pitchFamily="34" charset="0"/>
              </a:rPr>
              <a:t>Data Collection: Gather images or videos containing faces that you want to compare. Ensure that the images are of good quality and contain frontal views of faces with consistent lighting and </a:t>
            </a:r>
            <a:r>
              <a:rPr lang="en-IN" sz="1600" dirty="0" err="1">
                <a:latin typeface="Trebuchet MS" panose="020B0603020202020204" pitchFamily="34" charset="0"/>
              </a:rPr>
              <a:t>background.Face</a:t>
            </a:r>
            <a:r>
              <a:rPr lang="en-IN" sz="1600" dirty="0">
                <a:latin typeface="Trebuchet MS" panose="020B0603020202020204" pitchFamily="34" charset="0"/>
              </a:rPr>
              <a:t> Detection: Use face detection algorithms (e.g., </a:t>
            </a:r>
            <a:r>
              <a:rPr lang="en-IN" sz="1600" dirty="0" err="1">
                <a:latin typeface="Trebuchet MS" panose="020B0603020202020204" pitchFamily="34" charset="0"/>
              </a:rPr>
              <a:t>Haar</a:t>
            </a:r>
            <a:r>
              <a:rPr lang="en-IN" sz="1600" dirty="0">
                <a:latin typeface="Trebuchet MS" panose="020B0603020202020204" pitchFamily="34" charset="0"/>
              </a:rPr>
              <a:t> cascades, </a:t>
            </a:r>
            <a:r>
              <a:rPr lang="en-IN" sz="1600" dirty="0" err="1">
                <a:latin typeface="Trebuchet MS" panose="020B0603020202020204" pitchFamily="34" charset="0"/>
              </a:rPr>
              <a:t>Dlib</a:t>
            </a:r>
            <a:r>
              <a:rPr lang="en-IN" sz="1600" dirty="0">
                <a:latin typeface="Trebuchet MS" panose="020B0603020202020204" pitchFamily="34" charset="0"/>
              </a:rPr>
              <a:t>, MTCNN) to detect and extract faces from the images or videos. This step ensures that only the relevant portions of the images are used for comparison.</a:t>
            </a:r>
          </a:p>
        </p:txBody>
      </p:sp>
      <p:sp>
        <p:nvSpPr>
          <p:cNvPr id="12" name="TextBox 11">
            <a:extLst>
              <a:ext uri="{FF2B5EF4-FFF2-40B4-BE49-F238E27FC236}">
                <a16:creationId xmlns:a16="http://schemas.microsoft.com/office/drawing/2014/main" id="{048B6682-AE27-0D6A-56CA-BD0B8D80A3BA}"/>
              </a:ext>
            </a:extLst>
          </p:cNvPr>
          <p:cNvSpPr txBox="1"/>
          <p:nvPr/>
        </p:nvSpPr>
        <p:spPr>
          <a:xfrm>
            <a:off x="723899" y="3354333"/>
            <a:ext cx="7770829" cy="3293209"/>
          </a:xfrm>
          <a:prstGeom prst="rect">
            <a:avLst/>
          </a:prstGeom>
          <a:noFill/>
        </p:spPr>
        <p:txBody>
          <a:bodyPr wrap="square">
            <a:spAutoFit/>
          </a:bodyPr>
          <a:lstStyle/>
          <a:p>
            <a:r>
              <a:rPr lang="en-IN" sz="1600" b="1" dirty="0">
                <a:latin typeface="Trebuchet MS" panose="020B0603020202020204" pitchFamily="34" charset="0"/>
              </a:rPr>
              <a:t>Phase 2: Model Training</a:t>
            </a:r>
          </a:p>
          <a:p>
            <a:endParaRPr lang="en-IN" sz="1600" b="1" dirty="0">
              <a:latin typeface="Trebuchet MS" panose="020B0603020202020204" pitchFamily="34" charset="0"/>
            </a:endParaRPr>
          </a:p>
          <a:p>
            <a:pPr marL="342900" indent="-342900">
              <a:buAutoNum type="arabicPeriod"/>
            </a:pPr>
            <a:r>
              <a:rPr lang="en-IN" sz="1600" dirty="0">
                <a:latin typeface="Trebuchet MS" panose="020B0603020202020204" pitchFamily="34" charset="0"/>
              </a:rPr>
              <a:t>Define a Convolutional Neural Network (CNN) architecture using pip install python face all, comparing two different images, and convert into two different </a:t>
            </a:r>
            <a:r>
              <a:rPr lang="en-IN" sz="1600" dirty="0" err="1">
                <a:latin typeface="Trebuchet MS" panose="020B0603020202020204" pitchFamily="34" charset="0"/>
              </a:rPr>
              <a:t>url</a:t>
            </a:r>
            <a:r>
              <a:rPr lang="en-IN" sz="1600" dirty="0">
                <a:latin typeface="Trebuchet MS" panose="020B0603020202020204" pitchFamily="34" charset="0"/>
              </a:rPr>
              <a:t> link.</a:t>
            </a:r>
          </a:p>
          <a:p>
            <a:pPr marL="342900" indent="-342900">
              <a:buAutoNum type="arabicPeriod"/>
            </a:pPr>
            <a:r>
              <a:rPr lang="en-IN" sz="1600" dirty="0">
                <a:latin typeface="Trebuchet MS" panose="020B0603020202020204" pitchFamily="34" charset="0"/>
              </a:rPr>
              <a:t> A </a:t>
            </a:r>
            <a:r>
              <a:rPr lang="en-IN" sz="1600" dirty="0" err="1">
                <a:latin typeface="Trebuchet MS" panose="020B0603020202020204" pitchFamily="34" charset="0"/>
              </a:rPr>
              <a:t>facepp</a:t>
            </a:r>
            <a:r>
              <a:rPr lang="en-IN" sz="1600" dirty="0">
                <a:latin typeface="Trebuchet MS" panose="020B0603020202020204" pitchFamily="34" charset="0"/>
              </a:rPr>
              <a:t> API is allowed only to compare image URL links of two photographs.
Convert Image to URL using </a:t>
            </a:r>
            <a:r>
              <a:rPr lang="en-IN" sz="1600" dirty="0" err="1">
                <a:latin typeface="Trebuchet MS" panose="020B0603020202020204" pitchFamily="34" charset="0"/>
              </a:rPr>
              <a:t>postimages.org</a:t>
            </a:r>
            <a:r>
              <a:rPr lang="en-IN" sz="1600" dirty="0">
                <a:latin typeface="Trebuchet MS" panose="020B0603020202020204" pitchFamily="34" charset="0"/>
              </a:rPr>
              <a:t>
In this website, choose your photograph from your local drive by click on the “choose images” button and then this website will create different URL links after processing your photograph.</a:t>
            </a:r>
          </a:p>
          <a:p>
            <a:pPr marL="342900" indent="-342900">
              <a:buAutoNum type="arabicPeriod"/>
            </a:pPr>
            <a:r>
              <a:rPr lang="en-IN" sz="1600" dirty="0">
                <a:latin typeface="Trebuchet MS" panose="020B0603020202020204" pitchFamily="34" charset="0"/>
              </a:rPr>
              <a:t>Facial recognition algorithms to compare two or more faces and determine if they belong to the same person or if there are any similarities or differences between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86800" y="466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81662"/>
            <a:ext cx="5753100" cy="693780"/>
          </a:xfrm>
          <a:prstGeom prst="rect">
            <a:avLst/>
          </a:prstGeom>
        </p:spPr>
        <p:txBody>
          <a:bodyPr vert="horz" wrap="square" lIns="0" tIns="16510" rIns="0" bIns="0" rtlCol="0">
            <a:spAutoFit/>
          </a:bodyPr>
          <a:lstStyle/>
          <a:p>
            <a:pPr marL="12700">
              <a:lnSpc>
                <a:spcPct val="100000"/>
              </a:lnSpc>
              <a:spcBef>
                <a:spcPts val="130"/>
              </a:spcBef>
            </a:pPr>
            <a:r>
              <a:rPr lang="en-IN" sz="4400" spc="25" dirty="0"/>
              <a:t>ALGORITHM - CONT.</a:t>
            </a:r>
            <a:endParaRPr sz="4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28FD5EB9-75B9-63BF-A5CF-D7E2F3872D01}"/>
              </a:ext>
            </a:extLst>
          </p:cNvPr>
          <p:cNvSpPr txBox="1"/>
          <p:nvPr/>
        </p:nvSpPr>
        <p:spPr>
          <a:xfrm>
            <a:off x="723900" y="1227175"/>
            <a:ext cx="7770829" cy="1815882"/>
          </a:xfrm>
          <a:prstGeom prst="rect">
            <a:avLst/>
          </a:prstGeom>
          <a:noFill/>
        </p:spPr>
        <p:txBody>
          <a:bodyPr wrap="square">
            <a:spAutoFit/>
          </a:bodyPr>
          <a:lstStyle/>
          <a:p>
            <a:pPr algn="just"/>
            <a:r>
              <a:rPr lang="en-US" sz="1600" b="1" dirty="0">
                <a:latin typeface="Trebuchet MS" panose="020B0603020202020204" pitchFamily="34" charset="0"/>
              </a:rPr>
              <a:t>Phase 3: Final Model Creation</a:t>
            </a:r>
          </a:p>
          <a:p>
            <a:pPr algn="just"/>
            <a:endParaRPr lang="en-US" sz="1600" b="1" dirty="0">
              <a:latin typeface="Trebuchet MS" panose="020B0603020202020204" pitchFamily="34" charset="0"/>
            </a:endParaRPr>
          </a:p>
          <a:p>
            <a:pPr marL="342900" indent="-342900" algn="just">
              <a:buAutoNum type="arabicPeriod"/>
            </a:pPr>
            <a:r>
              <a:rPr lang="en-IN" sz="1600" dirty="0">
                <a:latin typeface="Trebuchet MS" panose="020B0603020202020204" pitchFamily="34" charset="0"/>
              </a:rPr>
              <a:t>Python-</a:t>
            </a:r>
            <a:r>
              <a:rPr lang="en-IN" sz="1600" dirty="0" err="1">
                <a:latin typeface="Trebuchet MS" panose="020B0603020202020204" pitchFamily="34" charset="0"/>
              </a:rPr>
              <a:t>facepp</a:t>
            </a:r>
            <a:r>
              <a:rPr lang="en-IN" sz="1600" dirty="0">
                <a:latin typeface="Trebuchet MS" panose="020B0603020202020204" pitchFamily="34" charset="0"/>
              </a:rPr>
              <a:t> – To install this module type the below command in the terminal.
Pip install python-</a:t>
            </a:r>
            <a:r>
              <a:rPr lang="en-IN" sz="1600" dirty="0" err="1">
                <a:latin typeface="Trebuchet MS" panose="020B0603020202020204" pitchFamily="34" charset="0"/>
              </a:rPr>
              <a:t>facepp</a:t>
            </a:r>
            <a:r>
              <a:rPr lang="en-IN" sz="1600" dirty="0">
                <a:latin typeface="Trebuchet MS" panose="020B0603020202020204" pitchFamily="34" charset="0"/>
              </a:rPr>
              <a:t>
emoji – To install this module type the below command in the terminal.
Pip install emoji</a:t>
            </a:r>
          </a:p>
        </p:txBody>
      </p:sp>
      <p:sp>
        <p:nvSpPr>
          <p:cNvPr id="12" name="TextBox 11">
            <a:extLst>
              <a:ext uri="{FF2B5EF4-FFF2-40B4-BE49-F238E27FC236}">
                <a16:creationId xmlns:a16="http://schemas.microsoft.com/office/drawing/2014/main" id="{048B6682-AE27-0D6A-56CA-BD0B8D80A3BA}"/>
              </a:ext>
            </a:extLst>
          </p:cNvPr>
          <p:cNvSpPr txBox="1"/>
          <p:nvPr/>
        </p:nvSpPr>
        <p:spPr>
          <a:xfrm>
            <a:off x="626103" y="3207245"/>
            <a:ext cx="7770829" cy="3046988"/>
          </a:xfrm>
          <a:prstGeom prst="rect">
            <a:avLst/>
          </a:prstGeom>
          <a:noFill/>
        </p:spPr>
        <p:txBody>
          <a:bodyPr wrap="square">
            <a:spAutoFit/>
          </a:bodyPr>
          <a:lstStyle/>
          <a:p>
            <a:r>
              <a:rPr lang="en-US" sz="1600" b="1" dirty="0">
                <a:latin typeface="Trebuchet MS" panose="020B0603020202020204" pitchFamily="34" charset="0"/>
              </a:rPr>
              <a:t>Phase 4: Web Application Deployment</a:t>
            </a:r>
            <a:r>
              <a:rPr lang="en-US" sz="1600" dirty="0">
                <a:latin typeface="Trebuchet MS" panose="020B0603020202020204" pitchFamily="34" charset="0"/>
              </a:rPr>
              <a:t> </a:t>
            </a:r>
          </a:p>
          <a:p>
            <a:endParaRPr lang="en-US" sz="1600" dirty="0">
              <a:latin typeface="Trebuchet MS" panose="020B0603020202020204" pitchFamily="34" charset="0"/>
            </a:endParaRPr>
          </a:p>
          <a:p>
            <a:pPr marL="342900" indent="-342900">
              <a:buAutoNum type="arabicPeriod"/>
            </a:pPr>
            <a:r>
              <a:rPr lang="en-US" sz="1600" dirty="0">
                <a:latin typeface="Trebuchet MS" panose="020B0603020202020204" pitchFamily="34" charset="0"/>
              </a:rPr>
              <a:t>to a format suitable for inference with the CNN model.</a:t>
            </a:r>
          </a:p>
          <a:p>
            <a:pPr marL="342900" indent="-342900">
              <a:buAutoNum type="arabicPeriod"/>
            </a:pPr>
            <a:r>
              <a:rPr lang="en-US" sz="1600" dirty="0">
                <a:latin typeface="Trebuchet MS" panose="020B0603020202020204" pitchFamily="34" charset="0"/>
              </a:rPr>
              <a:t>Pass the preprocessed image data through the "server" model for inference, predicting the digit label along with associated probabilities.</a:t>
            </a:r>
          </a:p>
          <a:p>
            <a:pPr marL="342900" indent="-342900">
              <a:buAutoNum type="arabicPeriod"/>
            </a:pPr>
            <a:r>
              <a:rPr lang="en-IN" sz="1600" dirty="0">
                <a:latin typeface="Trebuchet MS" panose="020B0603020202020204" pitchFamily="34" charset="0"/>
              </a:rPr>
              <a:t>Develop the server-side logic and database structure to manage user data, images, and comparison algorithms.</a:t>
            </a:r>
          </a:p>
          <a:p>
            <a:pPr marL="342900" indent="-342900">
              <a:buAutoNum type="arabicPeriod"/>
            </a:pPr>
            <a:r>
              <a:rPr lang="en-IN" sz="1600" dirty="0">
                <a:latin typeface="Trebuchet MS" panose="020B0603020202020204" pitchFamily="34" charset="0"/>
              </a:rPr>
              <a:t>Face Detection and Recognition: Implement face detection and recognition algorithms to identify and extract facial features from images uploaded by users. </a:t>
            </a:r>
          </a:p>
          <a:p>
            <a:pPr marL="342900" indent="-342900">
              <a:buAutoNum type="arabicPeriod"/>
            </a:pPr>
            <a:r>
              <a:rPr lang="en-IN" sz="1600" dirty="0" err="1">
                <a:latin typeface="Trebuchet MS" panose="020B0603020202020204" pitchFamily="34" charset="0"/>
              </a:rPr>
              <a:t>Conparison</a:t>
            </a:r>
            <a:r>
              <a:rPr lang="en-IN" sz="1600" dirty="0">
                <a:latin typeface="Trebuchet MS" panose="020B0603020202020204" pitchFamily="34" charset="0"/>
              </a:rPr>
              <a:t> CNN Algorithm: Develop an algorithm to compare the facial features extracted from different images and determine the similarity score.</a:t>
            </a:r>
          </a:p>
        </p:txBody>
      </p:sp>
    </p:spTree>
    <p:extLst>
      <p:ext uri="{BB962C8B-B14F-4D97-AF65-F5344CB8AC3E}">
        <p14:creationId xmlns:p14="http://schemas.microsoft.com/office/powerpoint/2010/main" val="183125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125075" y="562132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50" y="4930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790079" y="642202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445461"/>
            <a:ext cx="7543165" cy="67818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pic>
        <p:nvPicPr>
          <p:cNvPr id="14" name="Picture 13">
            <a:extLst>
              <a:ext uri="{FF2B5EF4-FFF2-40B4-BE49-F238E27FC236}">
                <a16:creationId xmlns:a16="http://schemas.microsoft.com/office/drawing/2014/main" id="{43EABD95-0F42-F0FB-6994-FE1D68FA2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55" y="1552420"/>
            <a:ext cx="8132062" cy="3505200"/>
          </a:xfrm>
          <a:prstGeom prst="rect">
            <a:avLst/>
          </a:prstGeom>
        </p:spPr>
      </p:pic>
      <p:sp>
        <p:nvSpPr>
          <p:cNvPr id="22" name="TextBox 21">
            <a:extLst>
              <a:ext uri="{FF2B5EF4-FFF2-40B4-BE49-F238E27FC236}">
                <a16:creationId xmlns:a16="http://schemas.microsoft.com/office/drawing/2014/main" id="{717DDF85-EA5F-6F1D-8F36-40B85EE23947}"/>
              </a:ext>
            </a:extLst>
          </p:cNvPr>
          <p:cNvSpPr txBox="1"/>
          <p:nvPr/>
        </p:nvSpPr>
        <p:spPr>
          <a:xfrm>
            <a:off x="5029200" y="5486400"/>
            <a:ext cx="1295400" cy="461665"/>
          </a:xfrm>
          <a:prstGeom prst="rect">
            <a:avLst/>
          </a:prstGeom>
          <a:noFill/>
        </p:spPr>
        <p:txBody>
          <a:bodyPr wrap="square">
            <a:spAutoFit/>
          </a:bodyPr>
          <a:lstStyle/>
          <a:p>
            <a:r>
              <a:rPr lang="en-IN" sz="2400" kern="1200" dirty="0">
                <a:solidFill>
                  <a:srgbClr val="000000"/>
                </a:solidFill>
                <a:effectLst/>
                <a:latin typeface="Trebuchet MS" panose="020B0603020202020204" pitchFamily="34" charset="0"/>
              </a:rPr>
              <a:t>Figure 1</a:t>
            </a:r>
            <a:endParaRPr lang="en-IN" sz="2400" dirty="0">
              <a:latin typeface="Trebuchet MS" panose="020B0603020202020204" pitchFamily="34" charset="0"/>
            </a:endParaRPr>
          </a:p>
        </p:txBody>
      </p:sp>
      <p:pic>
        <p:nvPicPr>
          <p:cNvPr id="2" name="Picture 1">
            <a:extLst>
              <a:ext uri="{FF2B5EF4-FFF2-40B4-BE49-F238E27FC236}">
                <a16:creationId xmlns:a16="http://schemas.microsoft.com/office/drawing/2014/main" id="{862BF4E5-A261-183C-83A8-EA71D6568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8442" y="1246440"/>
            <a:ext cx="7360288" cy="54186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1304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Space Grotesk</vt:lpstr>
      <vt:lpstr>Trebuchet MS</vt:lpstr>
      <vt:lpstr>Office Theme</vt:lpstr>
      <vt:lpstr>PowerPoint Presentation</vt:lpstr>
      <vt:lpstr>OUTLINE</vt:lpstr>
      <vt:lpstr>PROBLEM STATEMENT</vt:lpstr>
      <vt:lpstr>PROPOSED SOLUTION</vt:lpstr>
      <vt:lpstr>SYSTEM APPROACH</vt:lpstr>
      <vt:lpstr>SYSTEM APPROACH – CONT.</vt:lpstr>
      <vt:lpstr>ALGORITHM</vt:lpstr>
      <vt:lpstr>ALGORITHM - CONT.</vt:lpstr>
      <vt:lpstr>RESULT</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Narasimha</dc:creator>
  <cp:lastModifiedBy>Konduru Narasimha</cp:lastModifiedBy>
  <cp:revision>12</cp:revision>
  <dcterms:created xsi:type="dcterms:W3CDTF">2024-03-31T04:10:31Z</dcterms:created>
  <dcterms:modified xsi:type="dcterms:W3CDTF">2024-03-31T14:35:23Z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