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76" r:id="rId11"/>
    <p:sldId id="269" r:id="rId12"/>
    <p:sldId id="263" r:id="rId13"/>
    <p:sldId id="264" r:id="rId14"/>
    <p:sldId id="283"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ell\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c:v>
                </c:pt>
                <c:pt idx="1">
                  <c:v>5</c:v>
                </c:pt>
                <c:pt idx="2">
                  <c:v>2</c:v>
                </c:pt>
                <c:pt idx="3">
                  <c:v>4</c:v>
                </c:pt>
                <c:pt idx="4">
                  <c:v>3</c:v>
                </c:pt>
                <c:pt idx="5">
                  <c:v>3</c:v>
                </c:pt>
                <c:pt idx="6">
                  <c:v>4</c:v>
                </c:pt>
                <c:pt idx="8">
                  <c:v>6</c:v>
                </c:pt>
                <c:pt idx="9">
                  <c:v>5</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c:v>
                </c:pt>
                <c:pt idx="2">
                  <c:v>1</c:v>
                </c:pt>
                <c:pt idx="3">
                  <c:v>1</c:v>
                </c:pt>
                <c:pt idx="4">
                  <c:v>1</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c:v>
                </c:pt>
                <c:pt idx="1">
                  <c:v>7</c:v>
                </c:pt>
                <c:pt idx="2">
                  <c:v>5</c:v>
                </c:pt>
                <c:pt idx="3">
                  <c:v>7</c:v>
                </c:pt>
                <c:pt idx="4">
                  <c:v>5</c:v>
                </c:pt>
                <c:pt idx="5">
                  <c:v>3</c:v>
                </c:pt>
                <c:pt idx="6">
                  <c:v>3</c:v>
                </c:pt>
                <c:pt idx="7">
                  <c:v>6</c:v>
                </c:pt>
                <c:pt idx="8">
                  <c:v>7</c:v>
                </c:pt>
                <c:pt idx="9">
                  <c:v>5</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c:v>
                </c:pt>
                <c:pt idx="1">
                  <c:v>4</c:v>
                </c:pt>
                <c:pt idx="2">
                  <c:v>4</c:v>
                </c:pt>
                <c:pt idx="4">
                  <c:v>2</c:v>
                </c:pt>
                <c:pt idx="5">
                  <c:v>3</c:v>
                </c:pt>
                <c:pt idx="6">
                  <c:v>4</c:v>
                </c:pt>
                <c:pt idx="7">
                  <c:v>5</c:v>
                </c:pt>
                <c:pt idx="8">
                  <c:v>2</c:v>
                </c:pt>
                <c:pt idx="9">
                  <c:v>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a:t>
            </a:r>
            <a:r>
              <a:rPr lang="en-IN" altLang="en-US" sz="2400"/>
              <a:t>  LAKSHMINARAYANAN K</a:t>
            </a:r>
            <a:endParaRPr lang="en-US" sz="2400"/>
          </a:p>
          <a:p>
            <a:r>
              <a:rPr lang="en-US" sz="2400" dirty="0"/>
              <a:t>REGISTER NO:</a:t>
            </a:r>
            <a:r>
              <a:rPr lang="en-IN" altLang="en-US" sz="2400" dirty="0"/>
              <a:t>   312219259 (asunm1709312219259)</a:t>
            </a:r>
            <a:endParaRPr lang="en-US" sz="2400" dirty="0"/>
          </a:p>
          <a:p>
            <a:r>
              <a:rPr lang="en-US" sz="2400" dirty="0"/>
              <a:t>DEPARTMENT:</a:t>
            </a:r>
            <a:r>
              <a:rPr lang="en-IN" altLang="en-US" sz="2400" dirty="0"/>
              <a:t> III - B.COM</a:t>
            </a:r>
            <a:endParaRPr lang="en-US" sz="2400" dirty="0"/>
          </a:p>
          <a:p>
            <a:r>
              <a:rPr lang="en-US" sz="2400" dirty="0"/>
              <a:t>COLLEGE</a:t>
            </a:r>
            <a:r>
              <a:rPr lang="en-IN" altLang="en-US" sz="2400" dirty="0"/>
              <a:t>         : LAKSHMI BANGARU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0" y="330898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223135" y="1499235"/>
            <a:ext cx="9654540" cy="5153025"/>
          </a:xfrm>
          <a:prstGeom prst="rect">
            <a:avLst/>
          </a:prstGeom>
          <a:noFill/>
        </p:spPr>
        <p:txBody>
          <a:bodyPr wrap="square" rtlCol="0">
            <a:noAutofit/>
          </a:bodyPr>
          <a:p>
            <a:pPr marL="342900" indent="-342900">
              <a:buFont typeface="Wingdings" panose="05000000000000000000" charset="0"/>
              <a:buChar char="v"/>
            </a:pPr>
            <a:r>
              <a:rPr lang="en-IN" altLang="en-US" sz="2000" b="1">
                <a:latin typeface="Cambria" panose="02040503050406030204" charset="0"/>
                <a:cs typeface="Cambria" panose="02040503050406030204" charset="0"/>
              </a:rPr>
              <a:t>Intuitive and User-Friendly Interface:</a:t>
            </a:r>
            <a:r>
              <a:rPr lang="en-IN" altLang="en-US" sz="2000">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r>
              <a:rPr lang="en-IN" altLang="en-US" sz="2000" b="1">
                <a:latin typeface="Cambria" panose="02040503050406030204" charset="0"/>
                <a:cs typeface="Cambria" panose="02040503050406030204" charset="0"/>
              </a:rPr>
              <a:t>Visual Analytics: </a:t>
            </a:r>
            <a:r>
              <a:rPr lang="en-IN" altLang="en-US" sz="2000">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b="1">
                <a:latin typeface="Cambria" panose="02040503050406030204" charset="0"/>
                <a:cs typeface="Cambria" panose="02040503050406030204" charset="0"/>
              </a:rPr>
              <a:t>AI-Powered Insights:</a:t>
            </a:r>
            <a:endParaRPr lang="en-IN" altLang="en-US" sz="2000" b="1">
              <a:latin typeface="Cambria" panose="02040503050406030204" charset="0"/>
              <a:cs typeface="Cambria" panose="02040503050406030204" charset="0"/>
            </a:endParaRPr>
          </a:p>
          <a:p>
            <a:pPr indent="0" algn="l">
              <a:buFont typeface="Wingdings" panose="05000000000000000000" charset="0"/>
              <a:buNone/>
            </a:pPr>
            <a:r>
              <a:rPr lang="en-IN" altLang="en-US" sz="2000">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lang="en-IN" altLang="en-US" sz="2000">
              <a:latin typeface="Cambria" panose="02040503050406030204" charset="0"/>
              <a:cs typeface="Cambria" panose="02040503050406030204" charset="0"/>
            </a:endParaRPr>
          </a:p>
          <a:p>
            <a:pPr indent="0" algn="l">
              <a:buFont typeface="Wingdings" panose="05000000000000000000" charset="0"/>
              <a:buNone/>
            </a:pPr>
            <a:endParaRPr lang="en-IN" altLang="en-US" sz="200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a:latin typeface="Cambria" panose="02040503050406030204" charset="0"/>
                <a:cs typeface="Cambria" panose="02040503050406030204" charset="0"/>
              </a:rPr>
              <a:t> Performance level = IFS(Z8&gt;=5,”VERY HIGH”,Z8&gt;=4,”HIGH”,Z8&gt;=3,”MED”,TURE,”LOW”)</a:t>
            </a:r>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3" name="Text Box 2"/>
          <p:cNvSpPr txBox="1"/>
          <p:nvPr/>
        </p:nvSpPr>
        <p:spPr>
          <a:xfrm>
            <a:off x="803910" y="1296035"/>
            <a:ext cx="11402695" cy="4965700"/>
          </a:xfrm>
          <a:prstGeom prst="rect">
            <a:avLst/>
          </a:prstGeom>
          <a:noFill/>
        </p:spPr>
        <p:txBody>
          <a:bodyPr wrap="square" rtlCol="0">
            <a:noAutofit/>
          </a:bodyPr>
          <a:p>
            <a:r>
              <a:rPr lang="en-IN" altLang="en-US" sz="2000" b="1">
                <a:latin typeface="Cambria" panose="02040503050406030204" charset="0"/>
                <a:cs typeface="Cambria" panose="02040503050406030204" charset="0"/>
                <a:sym typeface="+mn-ea"/>
              </a:rPr>
              <a:t>Data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 The data is collected from the kaggle</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 Performance Metrics KPIs, productivity measures, goal achievements.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3)Employee Information Basic demographics, job roles, tenure, etc.</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Feature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1)Personal and Demographic Information</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2)Job-Related Information</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3)Performance Metrics</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Data cleaning</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1)Identify Data Sources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2)Data Quality Assessment</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 Handle Missing Values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4)Correct Data Entry Errors</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7200" y="381000"/>
            <a:ext cx="10535285" cy="6169025"/>
          </a:xfrm>
          <a:prstGeom prst="rect">
            <a:avLst/>
          </a:prstGeom>
          <a:noFill/>
        </p:spPr>
        <p:txBody>
          <a:bodyPr wrap="square" rtlCol="0">
            <a:noAutofit/>
          </a:bodyPr>
          <a:p>
            <a:r>
              <a:rPr lang="en-IN" altLang="en-US" sz="2000" b="1">
                <a:latin typeface="Cambria" panose="02040503050406030204" charset="0"/>
                <a:cs typeface="Cambria" panose="02040503050406030204" charset="0"/>
              </a:rPr>
              <a:t>Summary</a:t>
            </a:r>
            <a:r>
              <a:rPr lang="en-IN" altLang="en-US" sz="2000">
                <a:latin typeface="Cambria" panose="02040503050406030204" charset="0"/>
                <a:cs typeface="Cambria" panose="02040503050406030204" charset="0"/>
              </a:rPr>
              <a:t>:</a:t>
            </a:r>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r>
              <a:rPr lang="en-IN" altLang="en-US" sz="2000" b="1">
                <a:latin typeface="Cambria" panose="02040503050406030204" charset="0"/>
                <a:cs typeface="Cambria" panose="02040503050406030204" charset="0"/>
                <a:sym typeface="+mn-ea"/>
              </a:rPr>
              <a:t>Performance Level</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1)Key Performance Indicators (KPIs)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2)Performance Appraisals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 Goals and Objectives Tracking </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Visulazation</a:t>
            </a:r>
            <a:endParaRPr lang="en-IN" altLang="en-US" sz="2000" b="1">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1)</a:t>
            </a:r>
            <a:r>
              <a:rPr lang="en-IN" altLang="en-US" sz="2000">
                <a:latin typeface="Cambria" panose="02040503050406030204" charset="0"/>
                <a:cs typeface="Cambria" panose="02040503050406030204" charset="0"/>
                <a:sym typeface="+mn-ea"/>
              </a:rPr>
              <a:t>Bar Charts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2)Line Charts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3)Pie Charts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4)Bubble Charts</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ontent Placeholder 7"/>
          <p:cNvGraphicFramePr/>
          <p:nvPr>
            <p:ph sz="half" idx="2"/>
          </p:nvPr>
        </p:nvGraphicFramePr>
        <p:xfrm>
          <a:off x="1798955" y="1752600"/>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372235" y="1529080"/>
            <a:ext cx="7827010" cy="2228215"/>
          </a:xfrm>
          <a:prstGeom prst="rect">
            <a:avLst/>
          </a:prstGeom>
          <a:noFill/>
        </p:spPr>
        <p:txBody>
          <a:bodyPr wrap="square" rtlCol="0">
            <a:noAutofit/>
          </a:bodyPr>
          <a:p>
            <a:pPr marL="342900" indent="-342900" algn="l">
              <a:buFont typeface="Wingdings" panose="05000000000000000000" charset="0"/>
              <a:buChar char="ü"/>
            </a:pPr>
            <a:r>
              <a:rPr lang="en-US" sz="2000">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sz="2000">
              <a:latin typeface="Cambria" panose="02040503050406030204" charset="0"/>
              <a:cs typeface="Cambria" panose="02040503050406030204" charset="0"/>
            </a:endParaRPr>
          </a:p>
          <a:p>
            <a:pPr algn="l"/>
            <a:endParaRPr lang="en-US" sz="2000">
              <a:latin typeface="Cambria" panose="02040503050406030204" charset="0"/>
              <a:cs typeface="Cambria" panose="02040503050406030204" charset="0"/>
            </a:endParaRPr>
          </a:p>
          <a:p>
            <a:pPr marL="342900" indent="-342900" algn="l">
              <a:buFont typeface="Wingdings" panose="05000000000000000000" charset="0"/>
              <a:buChar char="ü"/>
            </a:pPr>
            <a:r>
              <a:rPr lang="en-US" sz="2000">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en-US" sz="2000">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676627" y="2743031"/>
            <a:ext cx="8593228" cy="7683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Data &amp; Performance </a:t>
            </a:r>
            <a:endParaRPr lang="en-IN" altLang="en-US" sz="4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76275" y="1752600"/>
            <a:ext cx="8056880" cy="4292600"/>
          </a:xfrm>
          <a:prstGeom prst="rect">
            <a:avLst/>
          </a:prstGeom>
          <a:noFill/>
        </p:spPr>
        <p:txBody>
          <a:bodyPr wrap="square" rtlCol="0">
            <a:noAutofit/>
          </a:bodyPr>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IN" altLang="en-US" sz="2000" b="1">
                <a:latin typeface="Cambria" panose="02040503050406030204" charset="0"/>
                <a:cs typeface="Cambria" panose="02040503050406030204" charset="0"/>
              </a:rPr>
              <a:t>Analysis data : </a:t>
            </a:r>
            <a:r>
              <a:rPr lang="en-IN" altLang="en-US" sz="2000">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US" sz="2000" b="1">
                <a:latin typeface="Cambria" panose="02040503050406030204" charset="0"/>
                <a:cs typeface="Cambria" panose="02040503050406030204" charset="0"/>
              </a:rPr>
              <a:t>Data Silos:</a:t>
            </a:r>
            <a:r>
              <a:rPr lang="en-US" sz="2000">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r>
              <a:rPr lang="en-US" sz="2000" b="1">
                <a:latin typeface="Cambria" panose="02040503050406030204" charset="0"/>
                <a:cs typeface="Cambria" panose="02040503050406030204" charset="0"/>
              </a:rPr>
              <a:t>Inconsistent Performance Metrics:</a:t>
            </a:r>
            <a:r>
              <a:rPr lang="en-US" sz="2000">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67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3813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411480" y="1447800"/>
            <a:ext cx="8454390" cy="4836795"/>
          </a:xfrm>
          <a:prstGeom prst="rect">
            <a:avLst/>
          </a:prstGeom>
          <a:noFill/>
        </p:spPr>
        <p:txBody>
          <a:bodyPr wrap="square" rtlCol="0">
            <a:noAutofit/>
          </a:bodyPr>
          <a:lstStyle/>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 Project Objective:</a:t>
            </a:r>
            <a:r>
              <a:rPr lang="en-IN" alt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Wingdings" panose="05000000000000000000" charset="0"/>
              <a:buNone/>
            </a:pPr>
            <a:r>
              <a:rPr lang="en-US" sz="2000" b="1" i="0" dirty="0">
                <a:solidFill>
                  <a:srgbClr val="0D0D0D"/>
                </a:solidFill>
                <a:effectLst/>
                <a:latin typeface="Times New Roman" panose="02020603050405020304" pitchFamily="18" charset="0"/>
                <a:cs typeface="Times New Roman" panose="02020603050405020304" pitchFamily="18" charset="0"/>
              </a:rPr>
              <a:t>Scope of the Project:</a:t>
            </a:r>
            <a:endParaRPr lang="en-US" sz="2000" b="1" i="0" dirty="0">
              <a:solidFill>
                <a:srgbClr val="0D0D0D"/>
              </a:solidFill>
              <a:effectLst/>
              <a:latin typeface="Times New Roman" panose="02020603050405020304" pitchFamily="18" charset="0"/>
              <a:cs typeface="Times New Roman" panose="02020603050405020304" pitchFamily="18" charset="0"/>
            </a:endParaRPr>
          </a:p>
          <a:p>
            <a:pPr indent="0" algn="l">
              <a:buFont typeface="Wingdings" panose="05000000000000000000" charset="0"/>
              <a:buNone/>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Collection:</a:t>
            </a:r>
            <a:r>
              <a:rPr lang="en-US" sz="2000" b="0" i="0" dirty="0">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lang="en-US" sz="2000" i="0" dirty="0">
                <a:solidFill>
                  <a:srgbClr val="0D0D0D"/>
                </a:solidFill>
                <a:effectLst/>
                <a:latin typeface="Times New Roman" panose="02020603050405020304" pitchFamily="18" charset="0"/>
                <a:cs typeface="Times New Roman" panose="02020603050405020304" pitchFamily="18" charset="0"/>
              </a:rPr>
              <a:t>, attendance</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systems, and project management tools.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Management:</a:t>
            </a:r>
            <a:r>
              <a:rPr lang="en-US" sz="2000" b="0" i="0" dirty="0">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Performance Analysis: </a:t>
            </a:r>
            <a:r>
              <a:rPr lang="en-US" sz="2000" b="0" i="0" dirty="0">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Reporting and Visualization: </a:t>
            </a:r>
            <a:r>
              <a:rPr lang="en-US" sz="2000" b="0" i="0" dirty="0">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427355" y="1676400"/>
            <a:ext cx="9512935" cy="2887980"/>
          </a:xfrm>
          <a:prstGeom prst="rect">
            <a:avLst/>
          </a:prstGeom>
          <a:noFill/>
        </p:spPr>
        <p:txBody>
          <a:bodyPr wrap="square" rtlCol="0">
            <a:noAutofit/>
          </a:bodyPr>
          <a:p>
            <a:pPr marL="285750" indent="-285750">
              <a:buFont typeface="Wingdings" panose="05000000000000000000" charset="0"/>
              <a:buChar char="Ø"/>
            </a:pPr>
            <a:r>
              <a:rPr lang="en-US" b="1">
                <a:latin typeface="Cambria" panose="02040503050406030204" charset="0"/>
                <a:cs typeface="Cambria" panose="02040503050406030204" charset="0"/>
              </a:rPr>
              <a:t>H</a:t>
            </a:r>
            <a:r>
              <a:rPr lang="en-US" sz="2000" b="1">
                <a:latin typeface="Cambria" panose="02040503050406030204" charset="0"/>
                <a:cs typeface="Cambria" panose="02040503050406030204" charset="0"/>
              </a:rPr>
              <a:t>R Managers and Professionals:</a:t>
            </a:r>
            <a:r>
              <a:rPr lang="en-US" sz="2000">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Team Managers and Supervisors:</a:t>
            </a:r>
            <a:r>
              <a:rPr lang="en-US" sz="2000">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marL="285750" indent="-285750">
              <a:buFont typeface="Wingdings" panose="05000000000000000000" charset="0"/>
              <a:buChar char="Ø"/>
            </a:pPr>
            <a:r>
              <a:rPr lang="en-US" b="1">
                <a:latin typeface="Cambria" panose="02040503050406030204" charset="0"/>
                <a:cs typeface="Cambria" panose="02040503050406030204" charset="0"/>
              </a:rPr>
              <a:t>Employe</a:t>
            </a:r>
            <a:r>
              <a:rPr lang="en-US" sz="2000" b="1">
                <a:latin typeface="Cambria" panose="02040503050406030204" charset="0"/>
                <a:cs typeface="Cambria" panose="02040503050406030204" charset="0"/>
              </a:rPr>
              <a:t>es:</a:t>
            </a:r>
            <a:r>
              <a:rPr lang="en-US" sz="2000">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lang="en-US" sz="2000">
              <a:latin typeface="Cambria" panose="02040503050406030204" charset="0"/>
              <a:cs typeface="Cambria" panose="02040503050406030204" charset="0"/>
            </a:endParaRP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Finance Departments:</a:t>
            </a:r>
            <a:r>
              <a:rPr lang="en-US" sz="2000">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lang="en-US" sz="200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0134600" y="3742055"/>
            <a:ext cx="2053590" cy="3115945"/>
          </a:xfrm>
          <a:prstGeom prst="rect">
            <a:avLst/>
          </a:prstGeom>
        </p:spPr>
      </p:pic>
      <p:sp>
        <p:nvSpPr>
          <p:cNvPr id="6" name="object 6"/>
          <p:cNvSpPr txBox="1">
            <a:spLocks noGrp="1"/>
          </p:cNvSpPr>
          <p:nvPr>
            <p:ph type="title"/>
          </p:nvPr>
        </p:nvSpPr>
        <p:spPr>
          <a:xfrm>
            <a:off x="3048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2895" y="1219200"/>
            <a:ext cx="9832340" cy="4312285"/>
          </a:xfrm>
          <a:prstGeom prst="rect">
            <a:avLst/>
          </a:prstGeom>
          <a:noFill/>
        </p:spPr>
        <p:txBody>
          <a:bodyPr wrap="square" rtlCol="0">
            <a:noAutofit/>
          </a:bodyPr>
          <a:p>
            <a:pPr indent="0">
              <a:buFont typeface="Wingdings" panose="05000000000000000000" charset="0"/>
              <a:buNone/>
            </a:pPr>
            <a:r>
              <a:rPr lang="en-US" sz="2000" b="1">
                <a:latin typeface="Cambria" panose="02040503050406030204" charset="0"/>
                <a:cs typeface="Cambria" panose="02040503050406030204" charset="0"/>
              </a:rPr>
              <a:t>Data Import and Integration: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Seamless import of employee data from various sources (HR systems, payroll, attendance, etc.).</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Integration with existing HR and performance management systems</a:t>
            </a:r>
            <a:r>
              <a:rPr lang="en-IN" altLang="en-US" sz="2000">
                <a:latin typeface="Cambria" panose="02040503050406030204" charset="0"/>
                <a:cs typeface="Cambria" panose="02040503050406030204" charset="0"/>
              </a:rPr>
              <a:t>.</a:t>
            </a:r>
            <a:endParaRPr lang="en-IN" altLang="en-US" sz="2000">
              <a:latin typeface="Cambria" panose="02040503050406030204" charset="0"/>
              <a:cs typeface="Cambria" panose="02040503050406030204" charset="0"/>
            </a:endParaRP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indent="0">
              <a:buFont typeface="Wingdings" panose="05000000000000000000" charset="0"/>
              <a:buNone/>
            </a:pPr>
            <a:r>
              <a:rPr lang="en-US" sz="2000" b="1">
                <a:latin typeface="Cambria" panose="02040503050406030204" charset="0"/>
                <a:cs typeface="Cambria" panose="02040503050406030204" charset="0"/>
              </a:rPr>
              <a:t>Pivot Table Summaries: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Ability to create pivot tables for summarizing employee data across different dimensions such as departments, roles, or time periods.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Easily analyze key performance indicators (KPIs) by aggregating data to find insights.</a:t>
            </a:r>
            <a:endParaRPr lang="en-US" sz="2000">
              <a:latin typeface="Cambria" panose="02040503050406030204" charset="0"/>
              <a:cs typeface="Cambria" panose="02040503050406030204" charset="0"/>
            </a:endParaRP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Graph and Data Visualization: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Dynamic graphing capabilities to visualize trends and patterns in employee performance.</a:t>
            </a:r>
            <a:endParaRPr lang="en-US" sz="2000">
              <a:latin typeface="Cambria" panose="02040503050406030204" charset="0"/>
              <a:cs typeface="Cambria" panose="02040503050406030204" charset="0"/>
            </a:endParaRP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Support for various chart types (bar, line, pie, scatter, etc.) to suit different analysis needs.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Interactive dashboards that provide real-time updates and drill-down capabilities.</a:t>
            </a:r>
            <a:endParaRPr lang="en-US" sz="2000">
              <a:latin typeface="Cambria" panose="02040503050406030204" charset="0"/>
              <a:cs typeface="Cambria" panose="02040503050406030204" charset="0"/>
            </a:endParaRPr>
          </a:p>
          <a:p>
            <a:pPr indent="0">
              <a:buFont typeface="Wingdings" panose="05000000000000000000" charset="0"/>
              <a:buNone/>
            </a:pPr>
            <a:endParaRPr lang="en-US" sz="2000"/>
          </a:p>
          <a:p>
            <a:pPr indent="0">
              <a:buFont typeface="Wingdings" panose="05000000000000000000" charse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21640" y="362585"/>
            <a:ext cx="9701530" cy="4578350"/>
          </a:xfrm>
        </p:spPr>
        <p:txBody>
          <a:bodyPr wrap="square">
            <a:noAutofit/>
          </a:bodyPr>
          <a:p>
            <a:pPr marL="342900" indent="-342900">
              <a:buFont typeface="Wingdings" panose="05000000000000000000" charset="0"/>
              <a:buChar char="Ø"/>
            </a:pPr>
            <a:r>
              <a:rPr lang="en-IN" altLang="en-US" sz="2000" b="1">
                <a:latin typeface="Cambria" panose="02040503050406030204" charset="0"/>
                <a:cs typeface="Cambria" panose="02040503050406030204" charset="0"/>
                <a:sym typeface="+mn-ea"/>
              </a:rPr>
              <a:t>C</a:t>
            </a:r>
            <a:r>
              <a:rPr lang="en-US" sz="2000" b="1">
                <a:latin typeface="Cambria" panose="02040503050406030204" charset="0"/>
                <a:cs typeface="Cambria" panose="02040503050406030204" charset="0"/>
                <a:sym typeface="+mn-ea"/>
              </a:rPr>
              <a:t>onditional Formatting:</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Use of conditional formatting to highlight key metrics (e.g., low performance, high absenteeism).</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Visual cues (colors, icons) to make it easier to spot trends and anomalies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Data Export and Sharing:</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Export options for reports and dashboards in various formats (Excel, PDF, CSV).</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Easy sharing of insights with stakeholders through email or cloud-based platforms.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rPr>
            </a:br>
            <a:r>
              <a:rPr lang="en-US" sz="2000" b="1">
                <a:latin typeface="Cambria" panose="02040503050406030204" charset="0"/>
                <a:cs typeface="Cambria" panose="02040503050406030204" charset="0"/>
                <a:sym typeface="+mn-ea"/>
              </a:rPr>
              <a:t>Performance Tracking and Reporting:</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Customizable performance tracking templates that align with company goals and metrics.</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Automated report generation to save time and provide consistent performance reviews.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Advanced Filtering and Sorting:</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 filters to view data based on specific criteria (e.g., by department, job role, performance score).</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Ability to sort data to highlight top and bottom performers.</a:t>
            </a:r>
            <a:endParaRPr lang="en-US" sz="2000">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320675" y="1600200"/>
            <a:ext cx="7097395" cy="4584065"/>
          </a:xfrm>
          <a:prstGeom prst="rect">
            <a:avLst/>
          </a:prstGeom>
          <a:noFill/>
        </p:spPr>
        <p:txBody>
          <a:bodyPr wrap="square" rtlCol="0">
            <a:noAutofit/>
          </a:bodyPr>
          <a:p>
            <a:r>
              <a:rPr lang="en-US" b="1">
                <a:latin typeface="Cambria" panose="02040503050406030204" charset="0"/>
                <a:cs typeface="Cambria" panose="02040503050406030204" charset="0"/>
              </a:rPr>
              <a:t>Employee Information:</a:t>
            </a:r>
            <a:endParaRPr lang="en-US" b="1">
              <a:latin typeface="Cambria" panose="02040503050406030204" charset="0"/>
              <a:cs typeface="Cambria" panose="02040503050406030204" charset="0"/>
            </a:endParaRPr>
          </a:p>
          <a:p>
            <a:r>
              <a:rPr lang="en-US" b="1">
                <a:latin typeface="Cambria" panose="02040503050406030204" charset="0"/>
                <a:cs typeface="Cambria" panose="02040503050406030204" charset="0"/>
              </a:rPr>
              <a:t> </a:t>
            </a:r>
            <a:r>
              <a:rPr lang="en-IN" altLang="en-US" b="1">
                <a:latin typeface="Cambria" panose="02040503050406030204" charset="0"/>
                <a:cs typeface="Cambria" panose="02040503050406030204" charset="0"/>
              </a:rPr>
              <a:t> </a:t>
            </a:r>
            <a:endParaRPr lang="en-US" b="1">
              <a:latin typeface="Cambria" panose="02040503050406030204" charset="0"/>
              <a:cs typeface="Cambria" panose="02040503050406030204" charset="0"/>
            </a:endParaRPr>
          </a:p>
          <a:p>
            <a:pPr marL="342900" indent="-342900">
              <a:buFont typeface="Arial" panose="020B0604020202020204" pitchFamily="34" charset="0"/>
              <a:buChar char="•"/>
            </a:pPr>
            <a:r>
              <a:rPr lang="en-US" sz="2000">
                <a:latin typeface="Cambria" panose="02040503050406030204" charset="0"/>
                <a:cs typeface="Cambria" panose="02040503050406030204" charset="0"/>
              </a:rPr>
              <a:t>Employee</a:t>
            </a:r>
            <a:r>
              <a:rPr lang="en-IN" altLang="en-US" sz="2000">
                <a:latin typeface="Cambria" panose="02040503050406030204" charset="0"/>
                <a:cs typeface="Cambria" panose="02040503050406030204" charset="0"/>
              </a:rPr>
              <a:t>: Kaggle </a:t>
            </a:r>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26 Feature </a:t>
            </a:r>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9- Feature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Id No: In kaggle employee no</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Name - text of employee name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type: Permanant , temprary, contract.</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Pertofrmance level : employee performance rating ( very high , high, medium, low)</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Gender : Male ,Female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Location code:  Location code of the working place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Employee rating num- maximum 5 </a:t>
            </a:r>
            <a:endParaRPr 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7514</Words>
  <Application>WPS Presentation</Application>
  <PresentationFormat>Widescreen</PresentationFormat>
  <Paragraphs>181</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Trebuchet MS</vt:lpstr>
      <vt:lpstr>Times New Roman</vt:lpstr>
      <vt:lpstr>Roboto</vt:lpstr>
      <vt:lpstr>Wingdings</vt:lpstr>
      <vt:lpstr>Cambria</vt:lpstr>
      <vt:lpstr>Calibri</vt:lpstr>
      <vt:lpstr>Microsoft YaHei</vt:lpstr>
      <vt:lpstr>Arial Unicode MS</vt:lpstr>
      <vt:lpstr>Sitka Small</vt:lpstr>
      <vt:lpstr>Palatino Linotype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Conditional Formatting: Use of conditional formatting to highlight key metrics (e.g., low performance, high absenteeism). Visual cues (colors, icons) to make it easier to spot trends and anomalies  Data Export and Sharing: Export options for reports and dashboards in various formats (Excel, PDF, CSV). Easy sharing of insights with stakeholders through email or cloud-based platforms.  Performance Tracking and Reporting: Customizable performance tracking templates that align with company goals and metrics. Automated report generation to save time and provide consistent performance reviews.  Advanced Filtering and Sorting: Custom filters to view data based on specific criteria (e.g., by department, job role, performance score). Ability to sort data to highlight top and bottom performers.</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15</cp:revision>
  <dcterms:created xsi:type="dcterms:W3CDTF">2024-03-29T15:07:00Z</dcterms:created>
  <dcterms:modified xsi:type="dcterms:W3CDTF">2024-08-30T01:49:01Z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393EC0DCEF6040E79D63BB04FC0EED09_13</vt:lpwstr>
  </property>
  <property fmtid="{D5CDD505-2E9C-101B-9397-08002B2CF9AE}" pid="5" name="KSOProductBuildVer">
    <vt:lpwstr>1033-12.2.0.13472</vt:lpwstr>
  </property>
</Properties>
</file>