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  <p:sldMasterId id="2147483778" r:id="rId2"/>
    <p:sldMasterId id="2147483785" r:id="rId3"/>
    <p:sldMasterId id="2147483795" r:id="rId4"/>
    <p:sldMasterId id="2147483805" r:id="rId5"/>
    <p:sldMasterId id="2147483860" r:id="rId6"/>
  </p:sldMasterIdLst>
  <p:sldIdLst>
    <p:sldId id="256" r:id="rId7"/>
    <p:sldId id="257" r:id="rId8"/>
    <p:sldId id="258" r:id="rId9"/>
    <p:sldId id="259" r:id="rId10"/>
    <p:sldId id="279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25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28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Shape 31"/>
          <p:cNvGrpSpPr/>
          <p:nvPr/>
        </p:nvGrpSpPr>
        <p:grpSpPr>
          <a:xfrm>
            <a:off x="6946842" y="5963802"/>
            <a:ext cx="2202830" cy="894393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20" name="Picture 19" descr="jim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5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25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28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Shape 31"/>
          <p:cNvGrpSpPr/>
          <p:nvPr/>
        </p:nvGrpSpPr>
        <p:grpSpPr>
          <a:xfrm>
            <a:off x="6946842" y="5963710"/>
            <a:ext cx="2202830" cy="894393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95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1371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82"/>
          <p:cNvGrpSpPr/>
          <p:nvPr/>
        </p:nvGrpSpPr>
        <p:grpSpPr>
          <a:xfrm>
            <a:off x="-4" y="133"/>
            <a:ext cx="7072430" cy="1769753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90"/>
          <p:cNvGrpSpPr/>
          <p:nvPr/>
        </p:nvGrpSpPr>
        <p:grpSpPr>
          <a:xfrm>
            <a:off x="6946842" y="5963710"/>
            <a:ext cx="2202830" cy="894393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Picture 21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7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03"/>
          <p:cNvGrpSpPr/>
          <p:nvPr/>
        </p:nvGrpSpPr>
        <p:grpSpPr>
          <a:xfrm>
            <a:off x="-4" y="133"/>
            <a:ext cx="7072430" cy="1769753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111"/>
          <p:cNvGrpSpPr/>
          <p:nvPr/>
        </p:nvGrpSpPr>
        <p:grpSpPr>
          <a:xfrm>
            <a:off x="6946842" y="5963710"/>
            <a:ext cx="2202830" cy="894393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74CB4-ECAB-4C25-987D-CE0254B48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4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47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Shape 52"/>
          <p:cNvGrpSpPr/>
          <p:nvPr/>
        </p:nvGrpSpPr>
        <p:grpSpPr>
          <a:xfrm>
            <a:off x="6946842" y="5963710"/>
            <a:ext cx="2202830" cy="894393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pic>
        <p:nvPicPr>
          <p:cNvPr id="19" name="Picture 18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25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28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Shape 31"/>
          <p:cNvGrpSpPr/>
          <p:nvPr/>
        </p:nvGrpSpPr>
        <p:grpSpPr>
          <a:xfrm>
            <a:off x="6946842" y="5963674"/>
            <a:ext cx="2202830" cy="894393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58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2"/>
          <p:cNvGrpSpPr/>
          <p:nvPr/>
        </p:nvGrpSpPr>
        <p:grpSpPr>
          <a:xfrm>
            <a:off x="-4" y="97"/>
            <a:ext cx="7072430" cy="1769753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70"/>
          <p:cNvGrpSpPr/>
          <p:nvPr/>
        </p:nvGrpSpPr>
        <p:grpSpPr>
          <a:xfrm>
            <a:off x="6946847" y="5963674"/>
            <a:ext cx="2202829" cy="894393"/>
            <a:chOff x="5575242" y="4472723"/>
            <a:chExt cx="2202829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75"/>
            <p:cNvGrpSpPr/>
            <p:nvPr userDrawn="1"/>
          </p:nvGrpSpPr>
          <p:grpSpPr>
            <a:xfrm flipH="1">
              <a:off x="5578211" y="4646738"/>
              <a:ext cx="2199860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 userDrawn="1"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16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82"/>
          <p:cNvGrpSpPr/>
          <p:nvPr/>
        </p:nvGrpSpPr>
        <p:grpSpPr>
          <a:xfrm>
            <a:off x="-4" y="97"/>
            <a:ext cx="7072430" cy="1769753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90"/>
          <p:cNvGrpSpPr/>
          <p:nvPr/>
        </p:nvGrpSpPr>
        <p:grpSpPr>
          <a:xfrm>
            <a:off x="6946842" y="5963674"/>
            <a:ext cx="2202830" cy="894393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2"/>
          <p:cNvGrpSpPr/>
          <p:nvPr/>
        </p:nvGrpSpPr>
        <p:grpSpPr>
          <a:xfrm>
            <a:off x="-4" y="163"/>
            <a:ext cx="7072430" cy="1769753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70"/>
          <p:cNvGrpSpPr/>
          <p:nvPr/>
        </p:nvGrpSpPr>
        <p:grpSpPr>
          <a:xfrm>
            <a:off x="6946847" y="5963802"/>
            <a:ext cx="2202829" cy="894393"/>
            <a:chOff x="5575242" y="4472723"/>
            <a:chExt cx="2202829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75"/>
            <p:cNvGrpSpPr/>
            <p:nvPr userDrawn="1"/>
          </p:nvGrpSpPr>
          <p:grpSpPr>
            <a:xfrm flipH="1">
              <a:off x="5578211" y="4646738"/>
              <a:ext cx="2199860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 userDrawn="1"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jim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03"/>
          <p:cNvGrpSpPr/>
          <p:nvPr/>
        </p:nvGrpSpPr>
        <p:grpSpPr>
          <a:xfrm>
            <a:off x="-4" y="97"/>
            <a:ext cx="7072430" cy="1769753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111"/>
          <p:cNvGrpSpPr/>
          <p:nvPr/>
        </p:nvGrpSpPr>
        <p:grpSpPr>
          <a:xfrm>
            <a:off x="6946842" y="5963674"/>
            <a:ext cx="2202830" cy="894393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25"/>
          <p:cNvGrpSpPr/>
          <p:nvPr/>
        </p:nvGrpSpPr>
        <p:grpSpPr>
          <a:xfrm>
            <a:off x="-4" y="97"/>
            <a:ext cx="7072430" cy="1769753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133"/>
          <p:cNvGrpSpPr/>
          <p:nvPr/>
        </p:nvGrpSpPr>
        <p:grpSpPr>
          <a:xfrm>
            <a:off x="6946842" y="5963674"/>
            <a:ext cx="2202830" cy="894393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0" name="Picture 19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grpSp>
        <p:nvGrpSpPr>
          <p:cNvPr id="2" name="Shape 164"/>
          <p:cNvGrpSpPr/>
          <p:nvPr/>
        </p:nvGrpSpPr>
        <p:grpSpPr>
          <a:xfrm>
            <a:off x="6946842" y="5963674"/>
            <a:ext cx="2202830" cy="894393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" name="Shape 172"/>
          <p:cNvGrpSpPr/>
          <p:nvPr/>
        </p:nvGrpSpPr>
        <p:grpSpPr>
          <a:xfrm rot="10800000">
            <a:off x="-8" y="-1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pic>
        <p:nvPicPr>
          <p:cNvPr id="20" name="Picture 19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74CB4-ECAB-4C25-987D-CE0254B48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4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47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Shape 52"/>
          <p:cNvGrpSpPr/>
          <p:nvPr/>
        </p:nvGrpSpPr>
        <p:grpSpPr>
          <a:xfrm>
            <a:off x="6946842" y="5963674"/>
            <a:ext cx="2202830" cy="894393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pic>
        <p:nvPicPr>
          <p:cNvPr id="19" name="Picture 18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25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28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Shape 31"/>
          <p:cNvGrpSpPr/>
          <p:nvPr/>
        </p:nvGrpSpPr>
        <p:grpSpPr>
          <a:xfrm>
            <a:off x="6946842" y="5963634"/>
            <a:ext cx="2202830" cy="894393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175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200" b="1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3500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82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90"/>
          <p:cNvGrpSpPr/>
          <p:nvPr/>
        </p:nvGrpSpPr>
        <p:grpSpPr>
          <a:xfrm>
            <a:off x="6946842" y="5963634"/>
            <a:ext cx="2202830" cy="894393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4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03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111"/>
          <p:cNvGrpSpPr/>
          <p:nvPr/>
        </p:nvGrpSpPr>
        <p:grpSpPr>
          <a:xfrm>
            <a:off x="6946842" y="5963634"/>
            <a:ext cx="2202830" cy="894393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25"/>
          <p:cNvGrpSpPr/>
          <p:nvPr/>
        </p:nvGrpSpPr>
        <p:grpSpPr>
          <a:xfrm>
            <a:off x="-4" y="57"/>
            <a:ext cx="7072430" cy="1769753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133"/>
          <p:cNvGrpSpPr/>
          <p:nvPr/>
        </p:nvGrpSpPr>
        <p:grpSpPr>
          <a:xfrm>
            <a:off x="6946842" y="5963634"/>
            <a:ext cx="2202830" cy="894393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0" name="Picture 19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  <p:grpSp>
        <p:nvGrpSpPr>
          <p:cNvPr id="2" name="Shape 164"/>
          <p:cNvGrpSpPr/>
          <p:nvPr/>
        </p:nvGrpSpPr>
        <p:grpSpPr>
          <a:xfrm>
            <a:off x="6946842" y="5963634"/>
            <a:ext cx="2202830" cy="894393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" name="Shape 172"/>
          <p:cNvGrpSpPr/>
          <p:nvPr/>
        </p:nvGrpSpPr>
        <p:grpSpPr>
          <a:xfrm rot="10800000">
            <a:off x="-8" y="-1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pic>
        <p:nvPicPr>
          <p:cNvPr id="20" name="Picture 19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74CB4-ECAB-4C25-987D-CE0254B48A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4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47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Shape 52"/>
          <p:cNvGrpSpPr/>
          <p:nvPr/>
        </p:nvGrpSpPr>
        <p:grpSpPr>
          <a:xfrm>
            <a:off x="6946842" y="5963634"/>
            <a:ext cx="2202830" cy="894393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pic>
        <p:nvPicPr>
          <p:cNvPr id="19" name="Picture 18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62"/>
          <p:cNvGrpSpPr/>
          <p:nvPr/>
        </p:nvGrpSpPr>
        <p:grpSpPr>
          <a:xfrm>
            <a:off x="-4" y="163"/>
            <a:ext cx="7072430" cy="1769753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70"/>
          <p:cNvGrpSpPr/>
          <p:nvPr/>
        </p:nvGrpSpPr>
        <p:grpSpPr>
          <a:xfrm>
            <a:off x="6946847" y="5963802"/>
            <a:ext cx="2202829" cy="894393"/>
            <a:chOff x="5575242" y="4472723"/>
            <a:chExt cx="2202829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75"/>
            <p:cNvGrpSpPr/>
            <p:nvPr userDrawn="1"/>
          </p:nvGrpSpPr>
          <p:grpSpPr>
            <a:xfrm flipH="1">
              <a:off x="5578211" y="4646738"/>
              <a:ext cx="2199860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 userDrawn="1"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1" name="Picture 20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25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28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Shape 31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565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25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133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0" name="Picture 19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z="1400" kern="0" smtClean="0">
                <a:solidFill>
                  <a:srgbClr val="000000"/>
                </a:solidFill>
                <a:cs typeface="Arial"/>
                <a:sym typeface="Arial"/>
              </a:rPr>
              <a:pPr/>
              <a:t>‹#›</a:t>
            </a:fld>
            <a:endParaRPr lang="en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grpSp>
        <p:nvGrpSpPr>
          <p:cNvPr id="2" name="Shape 164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" name="Shape 172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" name="Picture 19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4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4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47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Shape 52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9" name="Picture 18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82"/>
          <p:cNvGrpSpPr/>
          <p:nvPr/>
        </p:nvGrpSpPr>
        <p:grpSpPr>
          <a:xfrm>
            <a:off x="-4" y="163"/>
            <a:ext cx="7072430" cy="1769753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90"/>
          <p:cNvGrpSpPr/>
          <p:nvPr/>
        </p:nvGrpSpPr>
        <p:grpSpPr>
          <a:xfrm>
            <a:off x="6946842" y="5963802"/>
            <a:ext cx="2202830" cy="894393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Picture 21" descr="jim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12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2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r"/>
            <a:fld id="{00000000-1234-1234-1234-123412341234}" type="slidenum">
              <a:rPr lang="en" sz="12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 algn="r"/>
            <a:fld id="{00000000-1234-1234-1234-123412341234}" type="slidenum">
              <a:rPr lang="en" sz="12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000000-1234-1234-1234-123412341234}" type="slidenum">
              <a:rPr lang="en" sz="1400" kern="0" smtClean="0">
                <a:solidFill>
                  <a:srgbClr val="000000"/>
                </a:solidFill>
                <a:cs typeface="Arial"/>
                <a:sym typeface="Arial"/>
              </a:rPr>
              <a:pPr/>
              <a:t>‹#›</a:t>
            </a:fld>
            <a:endParaRPr lang="en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1" name="Picture 10" descr="jims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/>
            <a:fld id="{00000000-1234-1234-1234-123412341234}" type="slidenum">
              <a:rPr lang="en" sz="12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 algn="r"/>
            <a:fld id="{00000000-1234-1234-1234-123412341234}" type="slidenum">
              <a:rPr lang="en" sz="12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z="12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03"/>
          <p:cNvGrpSpPr/>
          <p:nvPr/>
        </p:nvGrpSpPr>
        <p:grpSpPr>
          <a:xfrm>
            <a:off x="-4" y="163"/>
            <a:ext cx="7072430" cy="1769753"/>
            <a:chOff x="-4" y="40"/>
            <a:chExt cx="7072430" cy="1327315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Shape 10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Shape 10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Shape 111"/>
          <p:cNvGrpSpPr/>
          <p:nvPr/>
        </p:nvGrpSpPr>
        <p:grpSpPr>
          <a:xfrm>
            <a:off x="6946842" y="5963802"/>
            <a:ext cx="2202830" cy="894393"/>
            <a:chOff x="5575242" y="4472723"/>
            <a:chExt cx="2202830" cy="670795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11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1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 descr="jim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 algn="r"/>
            <a:fld id="{00000000-1234-1234-1234-123412341234}" type="slidenum">
              <a:rPr lang="en" sz="12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Shape 164"/>
          <p:cNvGrpSpPr/>
          <p:nvPr/>
        </p:nvGrpSpPr>
        <p:grpSpPr>
          <a:xfrm>
            <a:off x="6946842" y="5963802"/>
            <a:ext cx="2202830" cy="894393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" name="Shape 172"/>
          <p:cNvGrpSpPr/>
          <p:nvPr/>
        </p:nvGrpSpPr>
        <p:grpSpPr>
          <a:xfrm rot="10800000">
            <a:off x="-8" y="-1"/>
            <a:ext cx="2202830" cy="894393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pic>
        <p:nvPicPr>
          <p:cNvPr id="20" name="Picture 19" descr="jim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49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715000" y="6305549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Shape 4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Shape 47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" name="Shape 52"/>
          <p:cNvGrpSpPr/>
          <p:nvPr/>
        </p:nvGrpSpPr>
        <p:grpSpPr>
          <a:xfrm>
            <a:off x="6946842" y="5963802"/>
            <a:ext cx="2202830" cy="894393"/>
            <a:chOff x="5575242" y="4472723"/>
            <a:chExt cx="2202830" cy="670795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" name="Shape 5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" name="Shape 5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pic>
        <p:nvPicPr>
          <p:cNvPr id="19" name="Picture 18" descr="jim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"/>
            <a:ext cx="1143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02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00" b="1" ker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16921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</p:sldLayoutIdLst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00" b="1" ker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036062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</p:sldLayoutIdLst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00" b="1" ker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485768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</p:sldLayoutIdLst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200" b="1" kern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2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843895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46" r:id="rId5"/>
    <p:sldLayoutId id="2147483847" r:id="rId6"/>
  </p:sldLayoutIdLst>
  <mc:AlternateContent xmlns:mc="http://schemas.openxmlformats.org/markup-compatibility/2006" xmlns:p14="http://schemas.microsoft.com/office/powerpoint/2010/main">
    <mc:Choice Requires="p14">
      <p:transition spd="slow" p14:dur="1600" advClick="0">
        <p14:prism isContent="1" isInverted="1"/>
      </p:transition>
    </mc:Choice>
    <mc:Fallback xmlns="">
      <p:transition spd="slow" advClick="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8/18/2020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theprofessionalspoint.blogspot.com/" TargetMode="External"/><Relationship Id="rId2" Type="http://schemas.openxmlformats.org/officeDocument/2006/relationships/hyperlink" Target="http://corporatefinanceinstitute.com/" TargetMode="Externa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2334768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IN" dirty="0" err="1" smtClean="0">
                <a:solidFill>
                  <a:schemeClr val="tx1"/>
                </a:solidFill>
              </a:rPr>
              <a:t>Pradeep</a:t>
            </a:r>
            <a:r>
              <a:rPr lang="en-IN" dirty="0" smtClean="0">
                <a:solidFill>
                  <a:schemeClr val="tx1"/>
                </a:solidFill>
              </a:rPr>
              <a:t> Singh </a:t>
            </a:r>
            <a:r>
              <a:rPr lang="en-IN" dirty="0" err="1" smtClean="0"/>
              <a:t>A</a:t>
            </a:r>
            <a:r>
              <a:rPr lang="en-IN" dirty="0" err="1" smtClean="0">
                <a:solidFill>
                  <a:schemeClr val="tx1"/>
                </a:solidFill>
              </a:rPr>
              <a:t>swal</a:t>
            </a:r>
            <a:endParaRPr lang="en-IN" dirty="0" smtClean="0">
              <a:solidFill>
                <a:schemeClr val="tx1"/>
              </a:solidFill>
            </a:endParaRPr>
          </a:p>
          <a:p>
            <a:endParaRPr lang="en-IN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685800"/>
            <a:ext cx="7772400" cy="14478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Presentation on HR Analytics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time &amp; Out time datasets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These datasets consists of </a:t>
            </a:r>
            <a:r>
              <a:rPr lang="en-IN" dirty="0" err="1" smtClean="0"/>
              <a:t>Intime</a:t>
            </a:r>
            <a:r>
              <a:rPr lang="en-IN" dirty="0" smtClean="0"/>
              <a:t> and </a:t>
            </a:r>
            <a:r>
              <a:rPr lang="en-IN" dirty="0" err="1" smtClean="0"/>
              <a:t>Outtime</a:t>
            </a:r>
            <a:r>
              <a:rPr lang="en-IN" dirty="0" smtClean="0"/>
              <a:t> of each employee according to date.</a:t>
            </a:r>
          </a:p>
          <a:p>
            <a:pPr algn="just"/>
            <a:r>
              <a:rPr lang="en-IN" dirty="0" smtClean="0"/>
              <a:t>One Unnamed Column is also there which acts like an index number.</a:t>
            </a:r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In EDA Process the steps follows are:-</a:t>
            </a:r>
          </a:p>
          <a:p>
            <a:pPr algn="just"/>
            <a:r>
              <a:rPr lang="en-IN" dirty="0" smtClean="0"/>
              <a:t>First check the datasets by the “</a:t>
            </a:r>
            <a:r>
              <a:rPr lang="en-IN" dirty="0" err="1" smtClean="0"/>
              <a:t>Dataset.head</a:t>
            </a:r>
            <a:r>
              <a:rPr lang="en-IN" dirty="0" smtClean="0"/>
              <a:t>()” command.</a:t>
            </a:r>
          </a:p>
          <a:p>
            <a:pPr algn="just"/>
            <a:r>
              <a:rPr lang="en-IN" dirty="0" smtClean="0"/>
              <a:t>We make two list, in which one is made of all three databases. And other is made up of two in time and out time databases.</a:t>
            </a:r>
          </a:p>
          <a:p>
            <a:pPr algn="just">
              <a:buNone/>
            </a:pPr>
            <a:r>
              <a:rPr lang="en-IN" dirty="0" smtClean="0"/>
              <a:t>		data = [</a:t>
            </a:r>
            <a:r>
              <a:rPr lang="en-IN" dirty="0" err="1" smtClean="0"/>
              <a:t>general,employee,manager</a:t>
            </a:r>
            <a:r>
              <a:rPr lang="en-IN" dirty="0" smtClean="0"/>
              <a:t>]	</a:t>
            </a:r>
            <a:r>
              <a:rPr lang="en-IN" dirty="0" err="1" smtClean="0"/>
              <a:t>log_time</a:t>
            </a:r>
            <a:r>
              <a:rPr lang="en-IN" dirty="0" smtClean="0"/>
              <a:t>=[</a:t>
            </a:r>
            <a:r>
              <a:rPr lang="en-IN" dirty="0" err="1" smtClean="0"/>
              <a:t>intime,outtime</a:t>
            </a:r>
            <a:r>
              <a:rPr lang="en-IN" dirty="0" smtClean="0"/>
              <a:t>]</a:t>
            </a:r>
          </a:p>
          <a:p>
            <a:pPr algn="just"/>
            <a:r>
              <a:rPr lang="en-IN" dirty="0" smtClean="0"/>
              <a:t>For getting the information from list we run a for loop for that.</a:t>
            </a:r>
          </a:p>
          <a:p>
            <a:pPr algn="just"/>
            <a:r>
              <a:rPr lang="en-IN" dirty="0" smtClean="0"/>
              <a:t>From this we find that the Employee ID is acts like a Primary key in all the databases.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None/>
            </a:pP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Checking that all the databases have equal records.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With the help of employee id we can check the unique values in all the datasets.</a:t>
            </a:r>
          </a:p>
          <a:p>
            <a:pPr algn="just"/>
            <a:r>
              <a:rPr lang="en-IN" dirty="0" smtClean="0"/>
              <a:t>The In time and Out time data sets are also contain “Unnamed Column” that is also of same range.</a:t>
            </a:r>
          </a:p>
          <a:p>
            <a:pPr algn="just"/>
            <a:r>
              <a:rPr lang="en-IN" dirty="0" smtClean="0"/>
              <a:t>After Checking the length oh Unnamed Column we convert it into the “Employee ID” Column.</a:t>
            </a:r>
          </a:p>
          <a:p>
            <a:pPr lvl="2" algn="just">
              <a:buNone/>
            </a:pPr>
            <a:r>
              <a:rPr lang="en-IN" dirty="0" smtClean="0"/>
              <a:t>“</a:t>
            </a:r>
            <a:r>
              <a:rPr lang="en-IN" dirty="0" err="1" smtClean="0"/>
              <a:t>intime.rename</a:t>
            </a:r>
            <a:r>
              <a:rPr lang="en-IN" dirty="0" smtClean="0"/>
              <a:t>(columns={'Unnamed: 0':'EmployeeID'} , </a:t>
            </a:r>
            <a:r>
              <a:rPr lang="en-IN" dirty="0" err="1" smtClean="0"/>
              <a:t>inplace</a:t>
            </a:r>
            <a:r>
              <a:rPr lang="en-IN" dirty="0" smtClean="0"/>
              <a:t> = True)”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Now all 5 datasets have “Employee ID “ and the length is 4410.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In_time</a:t>
            </a:r>
            <a:r>
              <a:rPr lang="en-IN" dirty="0" smtClean="0"/>
              <a:t> and </a:t>
            </a:r>
            <a:r>
              <a:rPr lang="en-IN" dirty="0" err="1" smtClean="0"/>
              <a:t>Out_time</a:t>
            </a:r>
            <a:r>
              <a:rPr lang="en-IN" dirty="0" smtClean="0"/>
              <a:t> Dataset are not properly arranged so for that we have to manage that data.</a:t>
            </a:r>
          </a:p>
          <a:p>
            <a:pPr algn="just"/>
            <a:r>
              <a:rPr lang="en-IN" dirty="0" smtClean="0"/>
              <a:t>We are transposing the data so that calculations can be done easily.</a:t>
            </a:r>
          </a:p>
          <a:p>
            <a:pPr algn="just"/>
            <a:r>
              <a:rPr lang="en-IN" dirty="0" smtClean="0"/>
              <a:t>Before transpose the dataset column is like- “Employee Id”, Date , Date …..,Date.</a:t>
            </a:r>
          </a:p>
          <a:p>
            <a:pPr algn="just"/>
            <a:r>
              <a:rPr lang="en-IN" dirty="0" smtClean="0"/>
              <a:t>After Transpose the dataset is like – Employee ID, 1,2 ,3,…4410.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EDA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After that we merge all the five dataset into one.</a:t>
            </a:r>
          </a:p>
          <a:p>
            <a:pPr algn="just"/>
            <a:r>
              <a:rPr lang="en-IN" dirty="0" smtClean="0"/>
              <a:t>Add one variable into the main dataset “Average overtime”</a:t>
            </a:r>
          </a:p>
          <a:p>
            <a:pPr algn="just"/>
            <a:r>
              <a:rPr lang="en-IN" dirty="0" smtClean="0"/>
              <a:t>The +</a:t>
            </a:r>
            <a:r>
              <a:rPr lang="en-IN" dirty="0" err="1" smtClean="0"/>
              <a:t>ve</a:t>
            </a:r>
            <a:r>
              <a:rPr lang="en-IN" dirty="0" smtClean="0"/>
              <a:t> value shows the Overtime and the –</a:t>
            </a:r>
            <a:r>
              <a:rPr lang="en-IN" dirty="0" err="1" smtClean="0"/>
              <a:t>ve</a:t>
            </a:r>
            <a:r>
              <a:rPr lang="en-IN" dirty="0" smtClean="0"/>
              <a:t> value shows the </a:t>
            </a:r>
            <a:r>
              <a:rPr lang="en-IN" dirty="0" err="1" smtClean="0"/>
              <a:t>Undertime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Next step is the dealing with the missing values</a:t>
            </a:r>
          </a:p>
          <a:p>
            <a:pPr algn="just"/>
            <a:r>
              <a:rPr lang="en-IN" dirty="0" smtClean="0"/>
              <a:t>By using the “ </a:t>
            </a:r>
            <a:r>
              <a:rPr lang="en-IN" dirty="0" err="1" smtClean="0"/>
              <a:t>is.na</a:t>
            </a:r>
            <a:r>
              <a:rPr lang="en-IN" dirty="0" smtClean="0"/>
              <a:t>().sum()” we found the variables which have missing values.</a:t>
            </a:r>
          </a:p>
          <a:p>
            <a:pPr algn="just"/>
            <a:endParaRPr lang="en-I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Checking Null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missing values status:-</a:t>
            </a:r>
          </a:p>
          <a:p>
            <a:pPr lvl="2" algn="just"/>
            <a:r>
              <a:rPr lang="en-IN" dirty="0" err="1" smtClean="0"/>
              <a:t>NumCompaniesWorked</a:t>
            </a:r>
            <a:r>
              <a:rPr lang="en-IN" dirty="0" smtClean="0"/>
              <a:t> - 19</a:t>
            </a:r>
          </a:p>
          <a:p>
            <a:pPr lvl="2" algn="just"/>
            <a:r>
              <a:rPr lang="en-IN" dirty="0" err="1" smtClean="0"/>
              <a:t>EnvironmentSatisfaction</a:t>
            </a:r>
            <a:r>
              <a:rPr lang="en-IN" dirty="0" smtClean="0"/>
              <a:t>  - 25 </a:t>
            </a:r>
          </a:p>
          <a:p>
            <a:pPr lvl="2" algn="just"/>
            <a:r>
              <a:rPr lang="en-IN" dirty="0" err="1" smtClean="0"/>
              <a:t>JobSatisfaction</a:t>
            </a:r>
            <a:r>
              <a:rPr lang="en-IN" dirty="0" smtClean="0"/>
              <a:t>  - 20 </a:t>
            </a:r>
          </a:p>
          <a:p>
            <a:pPr lvl="2" algn="just"/>
            <a:r>
              <a:rPr lang="en-IN" dirty="0" err="1" smtClean="0"/>
              <a:t>WorkLifeBalance</a:t>
            </a:r>
            <a:r>
              <a:rPr lang="en-IN" dirty="0" smtClean="0"/>
              <a:t> - 38</a:t>
            </a:r>
          </a:p>
          <a:p>
            <a:pPr lvl="2" algn="just"/>
            <a:r>
              <a:rPr lang="en-IN" dirty="0" err="1" smtClean="0"/>
              <a:t>TotalWorkingYears</a:t>
            </a:r>
            <a:r>
              <a:rPr lang="en-IN" dirty="0" smtClean="0"/>
              <a:t> – 9</a:t>
            </a:r>
          </a:p>
          <a:p>
            <a:pPr algn="just"/>
            <a:r>
              <a:rPr lang="en-IN" dirty="0" smtClean="0"/>
              <a:t>We will drop these missing values from the dataset because the percentage of missing value is less than 3%. So we can drop them.</a:t>
            </a:r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With the help of Attrition Variable we found that around 16% of Employees already left the company.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dirty="0" smtClean="0"/>
              <a:t>Graph shows the Attrition of employees.</a:t>
            </a:r>
            <a:endParaRPr lang="en-IN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895600"/>
            <a:ext cx="5943600" cy="29718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Try to find out the important variable with the help of histogram diagram</a:t>
            </a:r>
          </a:p>
          <a:p>
            <a:endParaRPr lang="en-IN" dirty="0"/>
          </a:p>
        </p:txBody>
      </p:sp>
      <p:pic>
        <p:nvPicPr>
          <p:cNvPr id="4" name="Picture 3" descr="histo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8333" y="2743200"/>
            <a:ext cx="7628467" cy="41148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With the help of histogram we found that these variables are not important:-</a:t>
            </a:r>
          </a:p>
          <a:p>
            <a:pPr lvl="2" algn="just"/>
            <a:r>
              <a:rPr lang="en-IN" dirty="0" smtClean="0"/>
              <a:t>Over18</a:t>
            </a:r>
          </a:p>
          <a:p>
            <a:pPr lvl="2" algn="just"/>
            <a:r>
              <a:rPr lang="en-IN" dirty="0" smtClean="0"/>
              <a:t>Standard Hours</a:t>
            </a:r>
          </a:p>
          <a:p>
            <a:pPr lvl="2" algn="just"/>
            <a:r>
              <a:rPr lang="en-IN" dirty="0" smtClean="0"/>
              <a:t>Employee Count</a:t>
            </a:r>
          </a:p>
          <a:p>
            <a:pPr algn="just"/>
            <a:r>
              <a:rPr lang="en-IN" dirty="0" smtClean="0"/>
              <a:t>So we Drop these variable from our datasets</a:t>
            </a:r>
          </a:p>
          <a:p>
            <a:pPr algn="just"/>
            <a:r>
              <a:rPr lang="en-IN" dirty="0" smtClean="0"/>
              <a:t>In next Step we will see the co-relation between all the variables with the help of graph.</a:t>
            </a:r>
          </a:p>
          <a:p>
            <a:pPr algn="just"/>
            <a:endParaRPr lang="en-I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Co-relation graph</a:t>
            </a:r>
            <a:endParaRPr lang="en-IN" dirty="0"/>
          </a:p>
        </p:txBody>
      </p:sp>
      <p:pic>
        <p:nvPicPr>
          <p:cNvPr id="4" name="Content Placeholder 3" descr="corelat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13778" y="1527175"/>
            <a:ext cx="6279931" cy="4572000"/>
          </a:xfr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Introduction  about the Problem</a:t>
            </a:r>
          </a:p>
          <a:p>
            <a:r>
              <a:rPr lang="en-IN" dirty="0" smtClean="0"/>
              <a:t>Platform to solve the problem</a:t>
            </a:r>
          </a:p>
          <a:p>
            <a:r>
              <a:rPr lang="en-IN" dirty="0" smtClean="0"/>
              <a:t>Observation of Datasets</a:t>
            </a:r>
          </a:p>
          <a:p>
            <a:r>
              <a:rPr lang="en-IN" dirty="0" smtClean="0"/>
              <a:t>Understand the variables of Dataset</a:t>
            </a:r>
          </a:p>
          <a:p>
            <a:r>
              <a:rPr lang="en-IN" dirty="0" smtClean="0"/>
              <a:t>EDA of Datasets</a:t>
            </a:r>
          </a:p>
          <a:p>
            <a:r>
              <a:rPr lang="en-IN" dirty="0" smtClean="0"/>
              <a:t>Manage the datasets according to the problem</a:t>
            </a:r>
          </a:p>
          <a:p>
            <a:r>
              <a:rPr lang="en-IN" dirty="0" smtClean="0"/>
              <a:t>Data visualization</a:t>
            </a:r>
          </a:p>
          <a:p>
            <a:r>
              <a:rPr lang="en-IN" dirty="0" smtClean="0"/>
              <a:t>Selection of Model</a:t>
            </a:r>
          </a:p>
          <a:p>
            <a:r>
              <a:rPr lang="en-IN" dirty="0" smtClean="0"/>
              <a:t>Accuracy Check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References</a:t>
            </a:r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 the numerical data visualization  we have found that the variable  “Frequency of Travel” tell us that the employees which travels more are leaving the company very frequently</a:t>
            </a:r>
          </a:p>
          <a:p>
            <a:pPr algn="just"/>
            <a:r>
              <a:rPr lang="en-IN" dirty="0" smtClean="0"/>
              <a:t> Employees which have Job level category 1 and 2 are frequently leaving the company.</a:t>
            </a:r>
          </a:p>
          <a:p>
            <a:pPr algn="just"/>
            <a:r>
              <a:rPr lang="en-IN" dirty="0" smtClean="0"/>
              <a:t>Employees age between 29 – 31 are leaving the company very frequently.</a:t>
            </a:r>
          </a:p>
          <a:p>
            <a:pPr algn="just"/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of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We have selected the Random Forest Model for this problem</a:t>
            </a:r>
          </a:p>
          <a:p>
            <a:pPr algn="just"/>
            <a:r>
              <a:rPr lang="en-IN" dirty="0" smtClean="0"/>
              <a:t>The reason for selecting this model are –</a:t>
            </a:r>
          </a:p>
          <a:p>
            <a:pPr lvl="1" algn="just"/>
            <a:r>
              <a:rPr lang="en-IN" sz="2000" dirty="0" smtClean="0">
                <a:solidFill>
                  <a:schemeClr val="tx1"/>
                </a:solidFill>
              </a:rPr>
              <a:t>The random forest technique can handle large data sets due to its capability to work with many variables running to thousands.</a:t>
            </a:r>
          </a:p>
          <a:p>
            <a:pPr lvl="1" algn="just"/>
            <a:r>
              <a:rPr lang="en-IN" sz="2000" dirty="0" smtClean="0">
                <a:solidFill>
                  <a:schemeClr val="tx1"/>
                </a:solidFill>
              </a:rPr>
              <a:t>The problem statement is classification Problem</a:t>
            </a:r>
          </a:p>
          <a:p>
            <a:pPr lvl="1" algn="just"/>
            <a:r>
              <a:rPr lang="en-IN" sz="2000" dirty="0" smtClean="0">
                <a:solidFill>
                  <a:schemeClr val="tx1"/>
                </a:solidFill>
              </a:rPr>
              <a:t>Ensemble Model</a:t>
            </a:r>
          </a:p>
          <a:p>
            <a:pPr lvl="1" algn="just"/>
            <a:r>
              <a:rPr lang="en-IN" sz="2000" dirty="0" smtClean="0">
                <a:solidFill>
                  <a:schemeClr val="tx1"/>
                </a:solidFill>
              </a:rPr>
              <a:t>Performance Matrix Such as- Precision, Recall, F1- Score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Accuracy Check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9530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We split the dataset in Train and Test Split.</a:t>
            </a:r>
          </a:p>
          <a:p>
            <a:pPr algn="just"/>
            <a:r>
              <a:rPr lang="en-IN" dirty="0" smtClean="0"/>
              <a:t>Use random forest classifier Model</a:t>
            </a:r>
          </a:p>
          <a:p>
            <a:pPr algn="just"/>
            <a:r>
              <a:rPr lang="en-IN" dirty="0" smtClean="0"/>
              <a:t>The accuracy of training data is = 0.9975</a:t>
            </a:r>
          </a:p>
          <a:p>
            <a:pPr algn="just"/>
            <a:r>
              <a:rPr lang="en-IN" dirty="0" smtClean="0"/>
              <a:t>According to Confusion Matrix the accuracy of predicted model is 0.966</a:t>
            </a:r>
          </a:p>
          <a:p>
            <a:pPr algn="just"/>
            <a:r>
              <a:rPr lang="en-IN" dirty="0" smtClean="0"/>
              <a:t>Classification Report of Model </a:t>
            </a:r>
          </a:p>
          <a:p>
            <a:pPr algn="just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4458" t="69822" r="44826" b="6213"/>
          <a:stretch>
            <a:fillRect/>
          </a:stretch>
        </p:blipFill>
        <p:spPr bwMode="auto">
          <a:xfrm>
            <a:off x="914400" y="4495800"/>
            <a:ext cx="6629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Factors that increase attrition rate are: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2000" dirty="0" smtClean="0"/>
              <a:t>	Department</a:t>
            </a:r>
            <a:br>
              <a:rPr lang="en-IN" sz="2000" dirty="0" smtClean="0"/>
            </a:br>
            <a:r>
              <a:rPr lang="en-IN" sz="2000" dirty="0" smtClean="0"/>
              <a:t>Frequency of travel</a:t>
            </a:r>
            <a:br>
              <a:rPr lang="en-IN" sz="2000" dirty="0" smtClean="0"/>
            </a:br>
            <a:r>
              <a:rPr lang="en-IN" sz="2000" dirty="0" smtClean="0"/>
              <a:t>Job level</a:t>
            </a:r>
            <a:br>
              <a:rPr lang="en-IN" sz="2000" dirty="0" smtClean="0"/>
            </a:br>
            <a:r>
              <a:rPr lang="en-IN" sz="2000" dirty="0" smtClean="0"/>
              <a:t>Marital status</a:t>
            </a:r>
            <a:br>
              <a:rPr lang="en-IN" sz="2000" dirty="0" smtClean="0"/>
            </a:br>
            <a:r>
              <a:rPr lang="en-IN" sz="2000" dirty="0" smtClean="0"/>
              <a:t>Distance from working location</a:t>
            </a:r>
            <a:br>
              <a:rPr lang="en-IN" sz="2000" dirty="0" smtClean="0"/>
            </a:br>
            <a:r>
              <a:rPr lang="en-IN" sz="2000" dirty="0" smtClean="0"/>
              <a:t>Overtime and personal life balance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dirty="0" smtClean="0"/>
              <a:t>Factors that can decrease attrition includes:</a:t>
            </a:r>
            <a:br>
              <a:rPr lang="en-IN" dirty="0" smtClean="0"/>
            </a:br>
            <a:endParaRPr lang="en-IN" dirty="0" smtClean="0"/>
          </a:p>
          <a:p>
            <a:pPr marL="273050" lvl="1" indent="-27305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chemeClr val="tx1"/>
                </a:solidFill>
              </a:rPr>
              <a:t>Appraisal as per performance rating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Internal job posting (IJP)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Learning and development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Salary hike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Imarticus</a:t>
            </a:r>
            <a:r>
              <a:rPr lang="en-IN" dirty="0" smtClean="0"/>
              <a:t> online learning Platform</a:t>
            </a:r>
          </a:p>
          <a:p>
            <a:r>
              <a:rPr lang="en-IN" dirty="0" err="1" smtClean="0"/>
              <a:t>Youtube</a:t>
            </a:r>
            <a:r>
              <a:rPr lang="en-IN" dirty="0" smtClean="0"/>
              <a:t> Channel</a:t>
            </a:r>
          </a:p>
          <a:p>
            <a:pPr lvl="1"/>
            <a:r>
              <a:rPr lang="en-IN" dirty="0" err="1" smtClean="0"/>
              <a:t>Statquest</a:t>
            </a:r>
            <a:r>
              <a:rPr lang="en-IN" dirty="0" smtClean="0"/>
              <a:t> with  Josh </a:t>
            </a:r>
            <a:r>
              <a:rPr lang="en-IN" dirty="0" err="1" smtClean="0"/>
              <a:t>Starner</a:t>
            </a:r>
            <a:endParaRPr lang="en-IN" dirty="0" smtClean="0"/>
          </a:p>
          <a:p>
            <a:pPr marL="27432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>
                <a:hlinkClick r:id="rId2"/>
              </a:rPr>
              <a:t>http://corporatefinanceinstitute.com/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http://theprofessionalspoint.blogspot.com</a:t>
            </a:r>
            <a:endParaRPr lang="en-IN" dirty="0" smtClean="0"/>
          </a:p>
          <a:p>
            <a:endParaRPr lang="en-IN" dirty="0" smtClean="0"/>
          </a:p>
          <a:p>
            <a:pPr lvl="3"/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6000" dirty="0" smtClean="0"/>
          </a:p>
          <a:p>
            <a:pPr algn="ctr">
              <a:buNone/>
            </a:pPr>
            <a:endParaRPr lang="en-IN" sz="6000" dirty="0" smtClean="0"/>
          </a:p>
          <a:p>
            <a:pPr algn="ctr">
              <a:buNone/>
            </a:pPr>
            <a:r>
              <a:rPr lang="en-IN" sz="6000" dirty="0" smtClean="0"/>
              <a:t>Thank You</a:t>
            </a:r>
            <a:endParaRPr lang="en-IN" sz="6000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A company with 4410 employees is given.</a:t>
            </a:r>
          </a:p>
          <a:p>
            <a:pPr algn="just"/>
            <a:r>
              <a:rPr lang="en-IN" dirty="0" smtClean="0"/>
              <a:t>Many of the employees leaves the company every year (due to Resignation or Fired)</a:t>
            </a:r>
          </a:p>
          <a:p>
            <a:pPr algn="just"/>
            <a:r>
              <a:rPr lang="en-IN" dirty="0" smtClean="0"/>
              <a:t>Due to this company have to face many problems.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The former employees’ projects get delayed, which makes it difficult to meet timelines, resulting in a reputation loss among consumers and partners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A sizeable department has to be maintained, for the purposes of recruiting new talent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More often than not, the new employees have to be trained for the job and/or given time to acclimatise themselves to the company</a:t>
            </a:r>
          </a:p>
          <a:p>
            <a:pPr algn="just"/>
            <a:endParaRPr lang="en-IN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HR of the company wants the factors which affect the employees.</a:t>
            </a:r>
          </a:p>
          <a:p>
            <a:pPr algn="just"/>
            <a:r>
              <a:rPr lang="en-IN" dirty="0" smtClean="0"/>
              <a:t>The factors by which the attrition rate can be decreased.</a:t>
            </a:r>
          </a:p>
          <a:p>
            <a:pPr algn="just"/>
            <a:r>
              <a:rPr lang="en-IN" dirty="0" smtClean="0"/>
              <a:t>Which factors are important and useful for the employees.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We use </a:t>
            </a:r>
            <a:r>
              <a:rPr lang="en-IN" dirty="0" err="1" smtClean="0"/>
              <a:t>Jupyter</a:t>
            </a:r>
            <a:r>
              <a:rPr lang="en-IN" dirty="0" smtClean="0"/>
              <a:t> Platform for this problem.</a:t>
            </a:r>
          </a:p>
          <a:p>
            <a:pPr algn="just"/>
            <a:r>
              <a:rPr lang="en-IN" dirty="0" smtClean="0"/>
              <a:t>Implemented this code in Python because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Easy to implement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Visualization is good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The coding is easy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Has all the Libraries</a:t>
            </a:r>
          </a:p>
          <a:p>
            <a:pPr lvl="1" algn="just"/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In this problem statement 5 Datasets are given to us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Employee survey data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General data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Manager survey data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In-time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Out-time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72000"/>
          </a:xfrm>
        </p:spPr>
        <p:txBody>
          <a:bodyPr numCol="2">
            <a:normAutofit fontScale="77500" lnSpcReduction="20000"/>
          </a:bodyPr>
          <a:lstStyle/>
          <a:p>
            <a:pPr>
              <a:buNone/>
            </a:pPr>
            <a:r>
              <a:rPr lang="en-IN" sz="3300" dirty="0" smtClean="0"/>
              <a:t>It consist of 24 Columns</a:t>
            </a:r>
          </a:p>
          <a:p>
            <a:r>
              <a:rPr lang="en-IN" dirty="0" smtClean="0"/>
              <a:t>Age </a:t>
            </a:r>
          </a:p>
          <a:p>
            <a:r>
              <a:rPr lang="en-IN" dirty="0" smtClean="0"/>
              <a:t>Attrition </a:t>
            </a:r>
          </a:p>
          <a:p>
            <a:r>
              <a:rPr lang="en-IN" dirty="0" err="1" smtClean="0"/>
              <a:t>BusinessTravel</a:t>
            </a:r>
            <a:r>
              <a:rPr lang="en-IN" dirty="0" smtClean="0"/>
              <a:t> </a:t>
            </a:r>
          </a:p>
          <a:p>
            <a:r>
              <a:rPr lang="en-IN" dirty="0" smtClean="0"/>
              <a:t>Department </a:t>
            </a:r>
          </a:p>
          <a:p>
            <a:r>
              <a:rPr lang="en-IN" dirty="0" err="1" smtClean="0"/>
              <a:t>DistanceFromHome</a:t>
            </a:r>
            <a:r>
              <a:rPr lang="en-IN" dirty="0" smtClean="0"/>
              <a:t> </a:t>
            </a:r>
          </a:p>
          <a:p>
            <a:r>
              <a:rPr lang="en-IN" dirty="0" smtClean="0"/>
              <a:t>Education </a:t>
            </a:r>
          </a:p>
          <a:p>
            <a:r>
              <a:rPr lang="en-IN" dirty="0" err="1" smtClean="0"/>
              <a:t>EducationField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EmployeeCount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EmployeeID</a:t>
            </a:r>
            <a:r>
              <a:rPr lang="en-IN" dirty="0" smtClean="0"/>
              <a:t> </a:t>
            </a:r>
          </a:p>
          <a:p>
            <a:r>
              <a:rPr lang="en-IN" dirty="0" smtClean="0"/>
              <a:t>Gender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JobLevel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JobRole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MaritalStatus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MonthlyIncome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NumCompaniesWorked</a:t>
            </a:r>
            <a:endParaRPr lang="en-IN" dirty="0" smtClean="0"/>
          </a:p>
          <a:p>
            <a:r>
              <a:rPr lang="en-IN" dirty="0" smtClean="0"/>
              <a:t> Over18 </a:t>
            </a:r>
          </a:p>
          <a:p>
            <a:r>
              <a:rPr lang="en-IN" dirty="0" err="1" smtClean="0"/>
              <a:t>PercentSalaryHike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StandardHours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StockOptionLevel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TotalWorkingYears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TrainingTimesLastYear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YearsAtCompany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YearsSinceLastPromotion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YearsWithCurrManager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867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From the above slide we can conclude that in general data set all  general entries are recorded.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Employee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consists of 4 columns</a:t>
            </a:r>
          </a:p>
          <a:p>
            <a:pPr lvl="1" algn="just"/>
            <a:r>
              <a:rPr lang="en-IN" dirty="0" err="1" smtClean="0">
                <a:solidFill>
                  <a:schemeClr val="tx1"/>
                </a:solidFill>
              </a:rPr>
              <a:t>EmployeeID</a:t>
            </a:r>
            <a:r>
              <a:rPr lang="en-IN" dirty="0" smtClean="0">
                <a:solidFill>
                  <a:schemeClr val="tx1"/>
                </a:solidFill>
              </a:rPr>
              <a:t> -4410 Entries (Non-null) </a:t>
            </a:r>
          </a:p>
          <a:p>
            <a:pPr lvl="1" algn="just"/>
            <a:r>
              <a:rPr lang="en-IN" dirty="0" err="1" smtClean="0">
                <a:solidFill>
                  <a:schemeClr val="tx1"/>
                </a:solidFill>
              </a:rPr>
              <a:t>EnvironmentSatisfaction</a:t>
            </a:r>
            <a:r>
              <a:rPr lang="en-IN" dirty="0" smtClean="0">
                <a:solidFill>
                  <a:schemeClr val="tx1"/>
                </a:solidFill>
              </a:rPr>
              <a:t> -4385 Entries (Non-null )</a:t>
            </a:r>
          </a:p>
          <a:p>
            <a:pPr lvl="1" algn="just"/>
            <a:r>
              <a:rPr lang="en-IN" dirty="0" err="1" smtClean="0">
                <a:solidFill>
                  <a:schemeClr val="tx1"/>
                </a:solidFill>
              </a:rPr>
              <a:t>JobSatisfaction</a:t>
            </a:r>
            <a:r>
              <a:rPr lang="en-IN" dirty="0" smtClean="0">
                <a:solidFill>
                  <a:schemeClr val="tx1"/>
                </a:solidFill>
              </a:rPr>
              <a:t> -4390 Entries (Non –null)</a:t>
            </a:r>
          </a:p>
          <a:p>
            <a:pPr lvl="1" algn="just"/>
            <a:r>
              <a:rPr lang="en-IN" dirty="0" err="1" smtClean="0">
                <a:solidFill>
                  <a:schemeClr val="tx1"/>
                </a:solidFill>
              </a:rPr>
              <a:t>WorkLifeBalance</a:t>
            </a:r>
            <a:r>
              <a:rPr lang="en-IN" dirty="0" smtClean="0">
                <a:solidFill>
                  <a:schemeClr val="tx1"/>
                </a:solidFill>
              </a:rPr>
              <a:t> - 4372 Entries (Non-null)</a:t>
            </a:r>
          </a:p>
          <a:p>
            <a:pPr algn="just"/>
            <a:r>
              <a:rPr lang="en-IN" dirty="0" smtClean="0"/>
              <a:t>From this we can see that in this database there are some missing values in last three columns.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Manager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consists of Three columns</a:t>
            </a:r>
          </a:p>
          <a:p>
            <a:pPr lvl="1" algn="just"/>
            <a:r>
              <a:rPr lang="en-IN" dirty="0" err="1" smtClean="0">
                <a:solidFill>
                  <a:schemeClr val="tx1"/>
                </a:solidFill>
              </a:rPr>
              <a:t>EmployeeID</a:t>
            </a:r>
            <a:r>
              <a:rPr lang="en-IN" dirty="0" smtClean="0">
                <a:solidFill>
                  <a:schemeClr val="tx1"/>
                </a:solidFill>
              </a:rPr>
              <a:t> 4410 Entries (Non-null)</a:t>
            </a:r>
          </a:p>
          <a:p>
            <a:pPr lvl="1" algn="just"/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JobInvolvement</a:t>
            </a:r>
            <a:r>
              <a:rPr lang="en-IN" dirty="0" smtClean="0">
                <a:solidFill>
                  <a:schemeClr val="tx1"/>
                </a:solidFill>
              </a:rPr>
              <a:t> 4410 Entries ( Non-null)</a:t>
            </a:r>
          </a:p>
          <a:p>
            <a:pPr lvl="1" algn="just"/>
            <a:r>
              <a:rPr lang="en-IN" dirty="0" err="1" smtClean="0">
                <a:solidFill>
                  <a:schemeClr val="tx1"/>
                </a:solidFill>
              </a:rPr>
              <a:t>PerformanceRating</a:t>
            </a:r>
            <a:r>
              <a:rPr lang="en-IN" dirty="0" smtClean="0">
                <a:solidFill>
                  <a:schemeClr val="tx1"/>
                </a:solidFill>
              </a:rPr>
              <a:t> 4410 Entries (Non – null)</a:t>
            </a:r>
          </a:p>
          <a:p>
            <a:pPr algn="just"/>
            <a:r>
              <a:rPr lang="en-IN" dirty="0" smtClean="0"/>
              <a:t>From this database we can see that no column contain any null values.</a:t>
            </a:r>
            <a:endParaRPr lang="en-I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heme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2_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4_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5_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247</TotalTime>
  <Words>1034</Words>
  <Application>Microsoft Office PowerPoint</Application>
  <PresentationFormat>On-screen Show 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Arvo</vt:lpstr>
      <vt:lpstr>Georgia</vt:lpstr>
      <vt:lpstr>Roboto Condensed</vt:lpstr>
      <vt:lpstr>Roboto Condensed Light</vt:lpstr>
      <vt:lpstr>Wingdings</vt:lpstr>
      <vt:lpstr>Wingdings 2</vt:lpstr>
      <vt:lpstr>Theme1</vt:lpstr>
      <vt:lpstr>10_Salerio template</vt:lpstr>
      <vt:lpstr>12_Salerio template</vt:lpstr>
      <vt:lpstr>14_Salerio template</vt:lpstr>
      <vt:lpstr>15_Salerio template</vt:lpstr>
      <vt:lpstr>Civic</vt:lpstr>
      <vt:lpstr>Presentation on HR Analytics Project</vt:lpstr>
      <vt:lpstr>Table of Content</vt:lpstr>
      <vt:lpstr>Problem Statement</vt:lpstr>
      <vt:lpstr>Problem??</vt:lpstr>
      <vt:lpstr>Platform</vt:lpstr>
      <vt:lpstr>Datasets</vt:lpstr>
      <vt:lpstr>General Dataset</vt:lpstr>
      <vt:lpstr>Employee Dataset</vt:lpstr>
      <vt:lpstr>Manager Dataset</vt:lpstr>
      <vt:lpstr>In time &amp; Out time datasets</vt:lpstr>
      <vt:lpstr>EDA Process</vt:lpstr>
      <vt:lpstr>EDA Process</vt:lpstr>
      <vt:lpstr>EDA Process</vt:lpstr>
      <vt:lpstr>EDA Process</vt:lpstr>
      <vt:lpstr>Checking Null Values</vt:lpstr>
      <vt:lpstr>Data Visualization</vt:lpstr>
      <vt:lpstr>Data Visualization</vt:lpstr>
      <vt:lpstr>Data Visualization</vt:lpstr>
      <vt:lpstr>Co-relation graph</vt:lpstr>
      <vt:lpstr>Data Visualization</vt:lpstr>
      <vt:lpstr>Selection of Model</vt:lpstr>
      <vt:lpstr>Accuracy Check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HR Analytics Project</dc:title>
  <dc:creator>Shivam Agarwal</dc:creator>
  <cp:lastModifiedBy>acer pc</cp:lastModifiedBy>
  <cp:revision>9</cp:revision>
  <dcterms:created xsi:type="dcterms:W3CDTF">2006-08-16T00:00:00Z</dcterms:created>
  <dcterms:modified xsi:type="dcterms:W3CDTF">2020-08-18T08:42:27Z</dcterms:modified>
</cp:coreProperties>
</file>