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77" r:id="rId6"/>
    <p:sldId id="262" r:id="rId7"/>
    <p:sldId id="263" r:id="rId8"/>
    <p:sldId id="273" r:id="rId9"/>
    <p:sldId id="264" r:id="rId10"/>
    <p:sldId id="274" r:id="rId11"/>
    <p:sldId id="266" r:id="rId12"/>
    <p:sldId id="275"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24" autoAdjust="0"/>
    <p:restoredTop sz="94660"/>
  </p:normalViewPr>
  <p:slideViewPr>
    <p:cSldViewPr snapToGrid="0">
      <p:cViewPr>
        <p:scale>
          <a:sx n="75" d="100"/>
          <a:sy n="75" d="100"/>
        </p:scale>
        <p:origin x="18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5003" y="2013746"/>
            <a:ext cx="8218449" cy="1107996"/>
          </a:xfrm>
          <a:prstGeom prst="rect">
            <a:avLst/>
          </a:prstGeom>
          <a:noFill/>
        </p:spPr>
        <p:txBody>
          <a:bodyPr wrap="square" lIns="91440" tIns="45720" rIns="91440" bIns="45720">
            <a:spAutoFit/>
          </a:bodyPr>
          <a:lstStyle/>
          <a:p>
            <a:pPr algn="ctr"/>
            <a:r>
              <a:rPr lang="en-US"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NETFLIX TITLES</a:t>
            </a:r>
            <a:endPar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5" name="TextBox 4"/>
          <p:cNvSpPr txBox="1"/>
          <p:nvPr/>
        </p:nvSpPr>
        <p:spPr>
          <a:xfrm>
            <a:off x="4101733" y="3344092"/>
            <a:ext cx="3971109" cy="2169825"/>
          </a:xfrm>
          <a:prstGeom prst="rect">
            <a:avLst/>
          </a:prstGeom>
          <a:noFill/>
        </p:spPr>
        <p:txBody>
          <a:bodyPr wrap="square" rtlCol="0">
            <a:spAutoFit/>
          </a:bodyPr>
          <a:lstStyle/>
          <a:p>
            <a:r>
              <a:rPr lang="en-US" dirty="0"/>
              <a:t>ANALYSIS REPORT</a:t>
            </a:r>
          </a:p>
          <a:p>
            <a:endParaRPr lang="en-US" dirty="0"/>
          </a:p>
          <a:p>
            <a:pPr>
              <a:lnSpc>
                <a:spcPct val="150000"/>
              </a:lnSpc>
            </a:pPr>
            <a:r>
              <a:rPr lang="en-US" dirty="0"/>
              <a:t>GUIDED</a:t>
            </a:r>
          </a:p>
          <a:p>
            <a:pPr>
              <a:lnSpc>
                <a:spcPct val="150000"/>
              </a:lnSpc>
            </a:pPr>
            <a:r>
              <a:rPr lang="en-US" dirty="0"/>
              <a:t>     BY</a:t>
            </a:r>
          </a:p>
          <a:p>
            <a:pPr>
              <a:lnSpc>
                <a:spcPct val="150000"/>
              </a:lnSpc>
            </a:pPr>
            <a:r>
              <a:rPr lang="en-US" dirty="0"/>
              <a:t>NIDHI SHARMA MAM</a:t>
            </a:r>
          </a:p>
          <a:p>
            <a:endParaRPr lang="en-US" dirty="0"/>
          </a:p>
        </p:txBody>
      </p:sp>
    </p:spTree>
    <p:extLst>
      <p:ext uri="{BB962C8B-B14F-4D97-AF65-F5344CB8AC3E}">
        <p14:creationId xmlns:p14="http://schemas.microsoft.com/office/powerpoint/2010/main" val="208917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76B3CA-C6F0-4C53-BFF1-BF17342D610A}"/>
              </a:ext>
            </a:extLst>
          </p:cNvPr>
          <p:cNvPicPr>
            <a:picLocks noChangeAspect="1"/>
          </p:cNvPicPr>
          <p:nvPr/>
        </p:nvPicPr>
        <p:blipFill>
          <a:blip r:embed="rId2"/>
          <a:stretch>
            <a:fillRect/>
          </a:stretch>
        </p:blipFill>
        <p:spPr>
          <a:xfrm>
            <a:off x="1270253" y="246742"/>
            <a:ext cx="9949290" cy="5406180"/>
          </a:xfrm>
          <a:prstGeom prst="rect">
            <a:avLst/>
          </a:prstGeom>
        </p:spPr>
      </p:pic>
      <p:sp>
        <p:nvSpPr>
          <p:cNvPr id="5" name="TextBox 4">
            <a:extLst>
              <a:ext uri="{FF2B5EF4-FFF2-40B4-BE49-F238E27FC236}">
                <a16:creationId xmlns:a16="http://schemas.microsoft.com/office/drawing/2014/main" id="{59C5EDFE-2BD5-4BFE-81C5-604835FEB37C}"/>
              </a:ext>
            </a:extLst>
          </p:cNvPr>
          <p:cNvSpPr txBox="1"/>
          <p:nvPr/>
        </p:nvSpPr>
        <p:spPr>
          <a:xfrm>
            <a:off x="243840" y="5565444"/>
            <a:ext cx="11704320" cy="698717"/>
          </a:xfrm>
          <a:prstGeom prst="rect">
            <a:avLst/>
          </a:prstGeom>
          <a:noFill/>
        </p:spPr>
        <p:txBody>
          <a:bodyPr wrap="square" rtlCol="0">
            <a:spAutoFit/>
          </a:bodyPr>
          <a:lstStyle/>
          <a:p>
            <a:pPr>
              <a:lnSpc>
                <a:spcPct val="150000"/>
              </a:lnSpc>
            </a:pPr>
            <a:r>
              <a:rPr lang="en-US" sz="1400" dirty="0">
                <a:latin typeface="Arial" panose="020B0604020202020204" pitchFamily="34" charset="0"/>
                <a:cs typeface="Arial" panose="020B0604020202020204" pitchFamily="34" charset="0"/>
              </a:rPr>
              <a:t>The above list chart is showing top ten country according to number of TV shows they produce. Here USA is again 1</a:t>
            </a:r>
            <a:r>
              <a:rPr lang="en-US" sz="1400" baseline="30000" dirty="0">
                <a:latin typeface="Arial" panose="020B0604020202020204" pitchFamily="34" charset="0"/>
                <a:cs typeface="Arial" panose="020B0604020202020204" pitchFamily="34" charset="0"/>
              </a:rPr>
              <a:t>st</a:t>
            </a:r>
            <a:r>
              <a:rPr lang="en-US" sz="1400" dirty="0">
                <a:latin typeface="Arial" panose="020B0604020202020204" pitchFamily="34" charset="0"/>
                <a:cs typeface="Arial" panose="020B0604020202020204" pitchFamily="34" charset="0"/>
              </a:rPr>
              <a:t> by producing 760 shows. 2</a:t>
            </a:r>
            <a:r>
              <a:rPr lang="en-US" sz="1400" baseline="30000" dirty="0">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is UK by producing 213 shows and Japan is 3</a:t>
            </a:r>
            <a:r>
              <a:rPr lang="en-US" sz="1400" baseline="30000" dirty="0">
                <a:latin typeface="Arial" panose="020B0604020202020204" pitchFamily="34" charset="0"/>
                <a:cs typeface="Arial" panose="020B0604020202020204" pitchFamily="34" charset="0"/>
              </a:rPr>
              <a:t>rd</a:t>
            </a:r>
            <a:r>
              <a:rPr lang="en-US" sz="1400" dirty="0">
                <a:latin typeface="Arial" panose="020B0604020202020204" pitchFamily="34" charset="0"/>
                <a:cs typeface="Arial" panose="020B0604020202020204" pitchFamily="34" charset="0"/>
              </a:rPr>
              <a:t> by producing 169 shows.</a:t>
            </a:r>
          </a:p>
        </p:txBody>
      </p:sp>
    </p:spTree>
    <p:extLst>
      <p:ext uri="{BB962C8B-B14F-4D97-AF65-F5344CB8AC3E}">
        <p14:creationId xmlns:p14="http://schemas.microsoft.com/office/powerpoint/2010/main" val="73670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5787" y="1315915"/>
            <a:ext cx="7589520" cy="646331"/>
          </a:xfrm>
          <a:prstGeom prst="rect">
            <a:avLst/>
          </a:prstGeom>
          <a:noFill/>
        </p:spPr>
        <p:txBody>
          <a:bodyPr wrap="square" rtlCol="0">
            <a:spAutoFit/>
          </a:bodyPr>
          <a:lstStyle/>
          <a:p>
            <a:r>
              <a:rPr lang="en-US" dirty="0"/>
              <a:t>Q2 </a:t>
            </a:r>
            <a:r>
              <a:rPr lang="en-US" dirty="0">
                <a:latin typeface="Arial" panose="020B0604020202020204" pitchFamily="34" charset="0"/>
                <a:ea typeface="Calibri" panose="020F0502020204030204" pitchFamily="34" charset="0"/>
                <a:cs typeface="Arial" panose="020B0604020202020204" pitchFamily="34" charset="0"/>
              </a:rPr>
              <a:t>Identifying similar content by matching text-based features</a:t>
            </a:r>
          </a:p>
          <a:p>
            <a:endParaRPr lang="en-US" dirty="0"/>
          </a:p>
        </p:txBody>
      </p:sp>
      <p:sp>
        <p:nvSpPr>
          <p:cNvPr id="7" name="AutoShape 2" descr="blob:https://web.whatsapp.com/47325398-df65-4588-80e3-1135103bd530"/>
          <p:cNvSpPr>
            <a:spLocks noChangeAspect="1" noChangeArrowheads="1"/>
          </p:cNvSpPr>
          <p:nvPr/>
        </p:nvSpPr>
        <p:spPr bwMode="auto">
          <a:xfrm>
            <a:off x="1552303" y="1628502"/>
            <a:ext cx="4339046" cy="27584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26376ADB-68A7-4AAF-B9D5-8374D42EE744}"/>
              </a:ext>
            </a:extLst>
          </p:cNvPr>
          <p:cNvPicPr>
            <a:picLocks noChangeAspect="1"/>
          </p:cNvPicPr>
          <p:nvPr/>
        </p:nvPicPr>
        <p:blipFill>
          <a:blip r:embed="rId2"/>
          <a:stretch>
            <a:fillRect/>
          </a:stretch>
        </p:blipFill>
        <p:spPr>
          <a:xfrm>
            <a:off x="585787" y="2018620"/>
            <a:ext cx="11020425" cy="3343275"/>
          </a:xfrm>
          <a:prstGeom prst="rect">
            <a:avLst/>
          </a:prstGeom>
        </p:spPr>
      </p:pic>
      <p:sp>
        <p:nvSpPr>
          <p:cNvPr id="10" name="TextBox 9">
            <a:extLst>
              <a:ext uri="{FF2B5EF4-FFF2-40B4-BE49-F238E27FC236}">
                <a16:creationId xmlns:a16="http://schemas.microsoft.com/office/drawing/2014/main" id="{EFFF8C72-B5F5-4DB2-95C9-2725B14581A1}"/>
              </a:ext>
            </a:extLst>
          </p:cNvPr>
          <p:cNvSpPr txBox="1"/>
          <p:nvPr/>
        </p:nvSpPr>
        <p:spPr>
          <a:xfrm>
            <a:off x="243839" y="5474643"/>
            <a:ext cx="11704320" cy="698717"/>
          </a:xfrm>
          <a:prstGeom prst="rect">
            <a:avLst/>
          </a:prstGeom>
          <a:noFill/>
        </p:spPr>
        <p:txBody>
          <a:bodyPr wrap="square" rtlCol="0">
            <a:spAutoFit/>
          </a:bodyPr>
          <a:lstStyle/>
          <a:p>
            <a:pPr>
              <a:lnSpc>
                <a:spcPct val="150000"/>
              </a:lnSpc>
            </a:pPr>
            <a:r>
              <a:rPr lang="en-US" sz="1400" dirty="0">
                <a:latin typeface="Arial" panose="020B0604020202020204" pitchFamily="34" charset="0"/>
                <a:cs typeface="Arial" panose="020B0604020202020204" pitchFamily="34" charset="0"/>
              </a:rPr>
              <a:t>Here above bar chart is showing us top 15 genre which Netflix is producing. Netflix is making majority of its shows are Dramas, 2</a:t>
            </a:r>
            <a:r>
              <a:rPr lang="en-US" sz="1400" baseline="30000" dirty="0">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is comedy and 3</a:t>
            </a:r>
            <a:r>
              <a:rPr lang="en-US" sz="1400" baseline="30000" dirty="0">
                <a:latin typeface="Arial" panose="020B0604020202020204" pitchFamily="34" charset="0"/>
                <a:cs typeface="Arial" panose="020B0604020202020204" pitchFamily="34" charset="0"/>
              </a:rPr>
              <a:t>rd</a:t>
            </a:r>
            <a:r>
              <a:rPr lang="en-US" sz="1400" dirty="0">
                <a:latin typeface="Arial" panose="020B0604020202020204" pitchFamily="34" charset="0"/>
                <a:cs typeface="Arial" panose="020B0604020202020204" pitchFamily="34" charset="0"/>
              </a:rPr>
              <a:t> is Action &amp; Adventure.</a:t>
            </a:r>
          </a:p>
        </p:txBody>
      </p:sp>
    </p:spTree>
    <p:extLst>
      <p:ext uri="{BB962C8B-B14F-4D97-AF65-F5344CB8AC3E}">
        <p14:creationId xmlns:p14="http://schemas.microsoft.com/office/powerpoint/2010/main" val="144888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3CBF87-CFFF-4874-86F0-92E128DBF165}"/>
              </a:ext>
            </a:extLst>
          </p:cNvPr>
          <p:cNvPicPr>
            <a:picLocks noChangeAspect="1"/>
          </p:cNvPicPr>
          <p:nvPr/>
        </p:nvPicPr>
        <p:blipFill>
          <a:blip r:embed="rId2"/>
          <a:stretch>
            <a:fillRect/>
          </a:stretch>
        </p:blipFill>
        <p:spPr>
          <a:xfrm>
            <a:off x="1719261" y="684640"/>
            <a:ext cx="8753475" cy="4467225"/>
          </a:xfrm>
          <a:prstGeom prst="rect">
            <a:avLst/>
          </a:prstGeom>
        </p:spPr>
      </p:pic>
      <p:sp>
        <p:nvSpPr>
          <p:cNvPr id="7" name="TextBox 6">
            <a:extLst>
              <a:ext uri="{FF2B5EF4-FFF2-40B4-BE49-F238E27FC236}">
                <a16:creationId xmlns:a16="http://schemas.microsoft.com/office/drawing/2014/main" id="{BEE9D671-915D-458C-B037-795C5F8B0BAD}"/>
              </a:ext>
            </a:extLst>
          </p:cNvPr>
          <p:cNvSpPr txBox="1"/>
          <p:nvPr/>
        </p:nvSpPr>
        <p:spPr>
          <a:xfrm>
            <a:off x="243839" y="5474643"/>
            <a:ext cx="11704320" cy="698717"/>
          </a:xfrm>
          <a:prstGeom prst="rect">
            <a:avLst/>
          </a:prstGeom>
          <a:noFill/>
        </p:spPr>
        <p:txBody>
          <a:bodyPr wrap="square" rtlCol="0">
            <a:spAutoFit/>
          </a:bodyPr>
          <a:lstStyle/>
          <a:p>
            <a:pPr>
              <a:lnSpc>
                <a:spcPct val="150000"/>
              </a:lnSpc>
            </a:pPr>
            <a:r>
              <a:rPr lang="en-US" sz="1400" dirty="0">
                <a:latin typeface="Arial" panose="020B0604020202020204" pitchFamily="34" charset="0"/>
                <a:cs typeface="Arial" panose="020B0604020202020204" pitchFamily="34" charset="0"/>
              </a:rPr>
              <a:t>Here above is a bubble chart of rating of Netflix shows. Out of 17 rating type Netflix is making TV-MA rating shows 36.41%, 2</a:t>
            </a:r>
            <a:r>
              <a:rPr lang="en-US" sz="1400" baseline="30000" dirty="0">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is TV-14 which is 24.53% and 3</a:t>
            </a:r>
            <a:r>
              <a:rPr lang="en-US" sz="1400" baseline="30000" dirty="0">
                <a:latin typeface="Arial" panose="020B0604020202020204" pitchFamily="34" charset="0"/>
                <a:cs typeface="Arial" panose="020B0604020202020204" pitchFamily="34" charset="0"/>
              </a:rPr>
              <a:t>rd</a:t>
            </a:r>
            <a:r>
              <a:rPr lang="en-US" sz="1400" dirty="0">
                <a:latin typeface="Arial" panose="020B0604020202020204" pitchFamily="34" charset="0"/>
                <a:cs typeface="Arial" panose="020B0604020202020204" pitchFamily="34" charset="0"/>
              </a:rPr>
              <a:t> is TV-PG by 9.8%.</a:t>
            </a:r>
          </a:p>
        </p:txBody>
      </p:sp>
    </p:spTree>
    <p:extLst>
      <p:ext uri="{BB962C8B-B14F-4D97-AF65-F5344CB8AC3E}">
        <p14:creationId xmlns:p14="http://schemas.microsoft.com/office/powerpoint/2010/main" val="96443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1371" y="705785"/>
            <a:ext cx="7994469" cy="646331"/>
          </a:xfrm>
          <a:prstGeom prst="rect">
            <a:avLst/>
          </a:prstGeom>
          <a:noFill/>
        </p:spPr>
        <p:txBody>
          <a:bodyPr wrap="square" rtlCol="0">
            <a:spAutoFit/>
          </a:bodyPr>
          <a:lstStyle/>
          <a:p>
            <a:r>
              <a:rPr lang="en-US" dirty="0"/>
              <a:t>Q3  </a:t>
            </a:r>
            <a:r>
              <a:rPr lang="en-US" dirty="0">
                <a:latin typeface="Arial" panose="020B0604020202020204" pitchFamily="34" charset="0"/>
                <a:ea typeface="Calibri" panose="020F0502020204030204" pitchFamily="34" charset="0"/>
                <a:cs typeface="Arial" panose="020B0604020202020204" pitchFamily="34" charset="0"/>
              </a:rPr>
              <a:t>Network analysis of Actors / Directors and find interesting insights</a:t>
            </a:r>
          </a:p>
          <a:p>
            <a:endParaRPr lang="en-US" dirty="0"/>
          </a:p>
        </p:txBody>
      </p:sp>
      <p:pic>
        <p:nvPicPr>
          <p:cNvPr id="2" name="Picture 1"/>
          <p:cNvPicPr>
            <a:picLocks noChangeAspect="1"/>
          </p:cNvPicPr>
          <p:nvPr/>
        </p:nvPicPr>
        <p:blipFill>
          <a:blip r:embed="rId2"/>
          <a:stretch>
            <a:fillRect/>
          </a:stretch>
        </p:blipFill>
        <p:spPr>
          <a:xfrm>
            <a:off x="1765248" y="1151204"/>
            <a:ext cx="9297225" cy="4259721"/>
          </a:xfrm>
          <a:prstGeom prst="rect">
            <a:avLst/>
          </a:prstGeom>
        </p:spPr>
      </p:pic>
      <p:sp>
        <p:nvSpPr>
          <p:cNvPr id="6" name="TextBox 5">
            <a:extLst>
              <a:ext uri="{FF2B5EF4-FFF2-40B4-BE49-F238E27FC236}">
                <a16:creationId xmlns:a16="http://schemas.microsoft.com/office/drawing/2014/main" id="{EFB37AAA-F489-4DE2-A15F-FDA226CD71A0}"/>
              </a:ext>
            </a:extLst>
          </p:cNvPr>
          <p:cNvSpPr txBox="1"/>
          <p:nvPr/>
        </p:nvSpPr>
        <p:spPr>
          <a:xfrm>
            <a:off x="243840" y="5390021"/>
            <a:ext cx="11704320" cy="698717"/>
          </a:xfrm>
          <a:prstGeom prst="rect">
            <a:avLst/>
          </a:prstGeom>
          <a:noFill/>
        </p:spPr>
        <p:txBody>
          <a:bodyPr wrap="square" rtlCol="0">
            <a:spAutoFit/>
          </a:bodyPr>
          <a:lstStyle/>
          <a:p>
            <a:pPr>
              <a:lnSpc>
                <a:spcPct val="150000"/>
              </a:lnSpc>
            </a:pPr>
            <a:r>
              <a:rPr lang="en-US" sz="1400" dirty="0">
                <a:latin typeface="Arial" panose="020B0604020202020204" pitchFamily="34" charset="0"/>
                <a:cs typeface="Arial" panose="020B0604020202020204" pitchFamily="34" charset="0"/>
              </a:rPr>
              <a:t>Here above chart is showing director and actor number times they work together. From the chart we observe that Rajiv </a:t>
            </a:r>
            <a:r>
              <a:rPr lang="en-US" sz="1400" dirty="0" err="1">
                <a:latin typeface="Arial" panose="020B0604020202020204" pitchFamily="34" charset="0"/>
                <a:cs typeface="Arial" panose="020B0604020202020204" pitchFamily="34" charset="0"/>
              </a:rPr>
              <a:t>chilaka</a:t>
            </a:r>
            <a:r>
              <a:rPr lang="en-US" sz="1400" dirty="0">
                <a:latin typeface="Arial" panose="020B0604020202020204" pitchFamily="34" charset="0"/>
                <a:cs typeface="Arial" panose="020B0604020202020204" pitchFamily="34" charset="0"/>
              </a:rPr>
              <a:t> and </a:t>
            </a:r>
            <a:r>
              <a:rPr lang="en-US" sz="1400" dirty="0" err="1">
                <a:latin typeface="Arial" panose="020B0604020202020204" pitchFamily="34" charset="0"/>
                <a:cs typeface="Arial" panose="020B0604020202020204" pitchFamily="34" charset="0"/>
              </a:rPr>
              <a:t>vatsal</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dubey</a:t>
            </a:r>
            <a:r>
              <a:rPr lang="en-US" sz="1400" dirty="0">
                <a:latin typeface="Arial" panose="020B0604020202020204" pitchFamily="34" charset="0"/>
                <a:cs typeface="Arial" panose="020B0604020202020204" pitchFamily="34" charset="0"/>
              </a:rPr>
              <a:t> and his team worked together for 12 times. And most of the other director and cast are working together are 1 to 3 times.</a:t>
            </a:r>
          </a:p>
        </p:txBody>
      </p:sp>
    </p:spTree>
    <p:extLst>
      <p:ext uri="{BB962C8B-B14F-4D97-AF65-F5344CB8AC3E}">
        <p14:creationId xmlns:p14="http://schemas.microsoft.com/office/powerpoint/2010/main" val="138270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1639" y="1070522"/>
            <a:ext cx="8151223" cy="646331"/>
          </a:xfrm>
          <a:prstGeom prst="rect">
            <a:avLst/>
          </a:prstGeom>
          <a:noFill/>
        </p:spPr>
        <p:txBody>
          <a:bodyPr wrap="square" rtlCol="0">
            <a:spAutoFit/>
          </a:bodyPr>
          <a:lstStyle/>
          <a:p>
            <a:r>
              <a:rPr lang="en-US" dirty="0"/>
              <a:t>Q4 </a:t>
            </a:r>
            <a:r>
              <a:rPr lang="en-US" dirty="0">
                <a:latin typeface="Arial" panose="020B0604020202020204" pitchFamily="34" charset="0"/>
                <a:ea typeface="Calibri" panose="020F0502020204030204" pitchFamily="34" charset="0"/>
                <a:cs typeface="Arial" panose="020B0604020202020204" pitchFamily="34" charset="0"/>
              </a:rPr>
              <a:t>Does Netflix has more focus on TV Shows than movies in recent years</a:t>
            </a:r>
          </a:p>
          <a:p>
            <a:r>
              <a:rPr lang="en-US" dirty="0"/>
              <a:t> </a:t>
            </a:r>
          </a:p>
        </p:txBody>
      </p:sp>
      <p:pic>
        <p:nvPicPr>
          <p:cNvPr id="5" name="Picture 4">
            <a:extLst>
              <a:ext uri="{FF2B5EF4-FFF2-40B4-BE49-F238E27FC236}">
                <a16:creationId xmlns:a16="http://schemas.microsoft.com/office/drawing/2014/main" id="{287F3099-281F-4530-9640-B636DDDBD357}"/>
              </a:ext>
            </a:extLst>
          </p:cNvPr>
          <p:cNvPicPr>
            <a:picLocks noChangeAspect="1"/>
          </p:cNvPicPr>
          <p:nvPr/>
        </p:nvPicPr>
        <p:blipFill>
          <a:blip r:embed="rId2"/>
          <a:stretch>
            <a:fillRect/>
          </a:stretch>
        </p:blipFill>
        <p:spPr>
          <a:xfrm>
            <a:off x="1488077" y="1378586"/>
            <a:ext cx="8891587" cy="4100828"/>
          </a:xfrm>
          <a:prstGeom prst="rect">
            <a:avLst/>
          </a:prstGeom>
        </p:spPr>
      </p:pic>
      <p:sp>
        <p:nvSpPr>
          <p:cNvPr id="11" name="TextBox 10">
            <a:extLst>
              <a:ext uri="{FF2B5EF4-FFF2-40B4-BE49-F238E27FC236}">
                <a16:creationId xmlns:a16="http://schemas.microsoft.com/office/drawing/2014/main" id="{18811DD2-1929-429B-A102-73CA88CA4A76}"/>
              </a:ext>
            </a:extLst>
          </p:cNvPr>
          <p:cNvSpPr txBox="1"/>
          <p:nvPr/>
        </p:nvSpPr>
        <p:spPr>
          <a:xfrm>
            <a:off x="243840" y="5512952"/>
            <a:ext cx="11704320" cy="1345048"/>
          </a:xfrm>
          <a:prstGeom prst="rect">
            <a:avLst/>
          </a:prstGeom>
          <a:noFill/>
        </p:spPr>
        <p:txBody>
          <a:bodyPr wrap="square" rtlCol="0">
            <a:spAutoFit/>
          </a:bodyPr>
          <a:lstStyle/>
          <a:p>
            <a:pPr>
              <a:lnSpc>
                <a:spcPct val="150000"/>
              </a:lnSpc>
            </a:pPr>
            <a:r>
              <a:rPr lang="en-US" sz="1400" dirty="0">
                <a:latin typeface="Arial" panose="020B0604020202020204" pitchFamily="34" charset="0"/>
                <a:cs typeface="Arial" panose="020B0604020202020204" pitchFamily="34" charset="0"/>
              </a:rPr>
              <a:t>Here above we have time line chart which shows how many movies and TV shows are producing every year. We have data from year 2008 to 2021 and from the graph we can clearly see that as the number of year increases movies and TV shows are releases more and more. After 2018 Netflix decreases there movies from previous year and continue to producing tv shows. Due to </a:t>
            </a:r>
            <a:r>
              <a:rPr lang="en-US" sz="1400" dirty="0" err="1">
                <a:latin typeface="Arial" panose="020B0604020202020204" pitchFamily="34" charset="0"/>
                <a:cs typeface="Arial" panose="020B0604020202020204" pitchFamily="34" charset="0"/>
              </a:rPr>
              <a:t>covid</a:t>
            </a:r>
            <a:r>
              <a:rPr lang="en-US" sz="1400" dirty="0">
                <a:latin typeface="Arial" panose="020B0604020202020204" pitchFamily="34" charset="0"/>
                <a:cs typeface="Arial" panose="020B0604020202020204" pitchFamily="34" charset="0"/>
              </a:rPr>
              <a:t> situation both category has fallen in number of release.</a:t>
            </a:r>
          </a:p>
        </p:txBody>
      </p:sp>
    </p:spTree>
    <p:extLst>
      <p:ext uri="{BB962C8B-B14F-4D97-AF65-F5344CB8AC3E}">
        <p14:creationId xmlns:p14="http://schemas.microsoft.com/office/powerpoint/2010/main" val="46702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10640" y="1298290"/>
            <a:ext cx="9845041" cy="4124206"/>
          </a:xfrm>
          <a:prstGeom prst="rect">
            <a:avLst/>
          </a:prstGeom>
        </p:spPr>
        <p:txBody>
          <a:bodyPr wrap="square">
            <a:spAutoFit/>
          </a:bodyPr>
          <a:lstStyle/>
          <a:p>
            <a:pPr algn="ctr"/>
            <a:r>
              <a:rPr lang="en-US" sz="2800" b="1" u="sng" dirty="0">
                <a:solidFill>
                  <a:schemeClr val="accent6"/>
                </a:solidFill>
                <a:latin typeface="Arial" panose="020B0604020202020204" pitchFamily="34" charset="0"/>
                <a:ea typeface="Calibri" panose="020F0502020204030204" pitchFamily="34" charset="0"/>
                <a:cs typeface="Arial" panose="020B0604020202020204" pitchFamily="34" charset="0"/>
              </a:rPr>
              <a:t>CONCLUSION</a:t>
            </a:r>
            <a:endParaRPr lang="en-US" sz="2800" dirty="0">
              <a:solidFill>
                <a:schemeClr val="accent6"/>
              </a:solidFill>
              <a:latin typeface="Arial" panose="020B0604020202020204" pitchFamily="34" charset="0"/>
              <a:ea typeface="Calibri" panose="020F0502020204030204" pitchFamily="34" charset="0"/>
              <a:cs typeface="Arial" panose="020B0604020202020204" pitchFamily="34" charset="0"/>
            </a:endParaRPr>
          </a:p>
          <a:p>
            <a:pPr algn="ctr"/>
            <a:endParaRPr lang="en-US" dirty="0">
              <a:solidFill>
                <a:srgbClr val="555555"/>
              </a:solidFill>
              <a:latin typeface="Source Sans Pro"/>
            </a:endParaRPr>
          </a:p>
          <a:p>
            <a:pPr algn="just">
              <a:lnSpc>
                <a:spcPct val="200000"/>
              </a:lnSpc>
            </a:pPr>
            <a:r>
              <a:rPr lang="en-US" dirty="0">
                <a:latin typeface="Arial" panose="020B0604020202020204" pitchFamily="34" charset="0"/>
                <a:cs typeface="Arial" panose="020B0604020202020204" pitchFamily="34" charset="0"/>
              </a:rPr>
              <a:t>Based on the visualization and text analysis of the Netflix data, it can be seen that movies have a larger part in the Netflix content. Furthermore, the data summaries and visualization indicated that Netflix started contributing it Content since 2008 and United states was the only country back in time. Moreover, Netflix movies and TV shows are rated and these ratings are standardized for different audience. From duration and ranting categories analysis it can be seen that movies which children can watch, on average are shorter.</a:t>
            </a:r>
          </a:p>
        </p:txBody>
      </p:sp>
    </p:spTree>
    <p:extLst>
      <p:ext uri="{BB962C8B-B14F-4D97-AF65-F5344CB8AC3E}">
        <p14:creationId xmlns:p14="http://schemas.microsoft.com/office/powerpoint/2010/main" val="59954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9482" y="1188721"/>
            <a:ext cx="3971109" cy="4801314"/>
          </a:xfrm>
          <a:prstGeom prst="rect">
            <a:avLst/>
          </a:prstGeom>
          <a:noFill/>
        </p:spPr>
        <p:txBody>
          <a:bodyPr wrap="square" rtlCol="0">
            <a:spAutoFit/>
          </a:bodyPr>
          <a:lstStyle/>
          <a:p>
            <a:r>
              <a:rPr lang="en-US" dirty="0"/>
              <a:t>ANALYSIS REPORT</a:t>
            </a:r>
          </a:p>
          <a:p>
            <a:endParaRPr lang="en-US" dirty="0"/>
          </a:p>
          <a:p>
            <a:pPr>
              <a:lnSpc>
                <a:spcPct val="150000"/>
              </a:lnSpc>
            </a:pPr>
            <a:r>
              <a:rPr lang="en-US" dirty="0"/>
              <a:t>SUBMITTED</a:t>
            </a:r>
          </a:p>
          <a:p>
            <a:pPr>
              <a:lnSpc>
                <a:spcPct val="150000"/>
              </a:lnSpc>
            </a:pPr>
            <a:r>
              <a:rPr lang="en-US" dirty="0"/>
              <a:t>      BY</a:t>
            </a:r>
          </a:p>
          <a:p>
            <a:pPr>
              <a:lnSpc>
                <a:spcPct val="150000"/>
              </a:lnSpc>
            </a:pPr>
            <a:r>
              <a:rPr lang="en-US" dirty="0"/>
              <a:t>Piyush Upadhyay</a:t>
            </a:r>
          </a:p>
          <a:p>
            <a:pPr>
              <a:lnSpc>
                <a:spcPct val="150000"/>
              </a:lnSpc>
            </a:pPr>
            <a:r>
              <a:rPr lang="en-US" dirty="0"/>
              <a:t>Ponnoju karthika Bharani</a:t>
            </a:r>
          </a:p>
          <a:p>
            <a:pPr>
              <a:lnSpc>
                <a:spcPct val="150000"/>
              </a:lnSpc>
            </a:pPr>
            <a:r>
              <a:rPr lang="en-US" dirty="0"/>
              <a:t>Pradeep  P</a:t>
            </a:r>
          </a:p>
          <a:p>
            <a:pPr>
              <a:lnSpc>
                <a:spcPct val="150000"/>
              </a:lnSpc>
            </a:pPr>
            <a:r>
              <a:rPr lang="en-US" dirty="0"/>
              <a:t>Pradeep S</a:t>
            </a:r>
          </a:p>
          <a:p>
            <a:pPr>
              <a:lnSpc>
                <a:spcPct val="150000"/>
              </a:lnSpc>
            </a:pPr>
            <a:r>
              <a:rPr lang="en-US" dirty="0"/>
              <a:t>Pramitha P</a:t>
            </a:r>
          </a:p>
          <a:p>
            <a:pPr>
              <a:lnSpc>
                <a:spcPct val="150000"/>
              </a:lnSpc>
            </a:pPr>
            <a:r>
              <a:rPr lang="en-US" dirty="0"/>
              <a:t>Pritesh Parmar</a:t>
            </a:r>
          </a:p>
          <a:p>
            <a:pPr>
              <a:lnSpc>
                <a:spcPct val="150000"/>
              </a:lnSpc>
            </a:pPr>
            <a:r>
              <a:rPr lang="en-US" dirty="0"/>
              <a:t>Ragavander S</a:t>
            </a:r>
          </a:p>
          <a:p>
            <a:pPr>
              <a:lnSpc>
                <a:spcPct val="150000"/>
              </a:lnSpc>
            </a:pPr>
            <a:r>
              <a:rPr lang="en-US" dirty="0"/>
              <a:t>Ravi Malapati</a:t>
            </a:r>
          </a:p>
        </p:txBody>
      </p:sp>
    </p:spTree>
    <p:extLst>
      <p:ext uri="{BB962C8B-B14F-4D97-AF65-F5344CB8AC3E}">
        <p14:creationId xmlns:p14="http://schemas.microsoft.com/office/powerpoint/2010/main" val="217439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44760" y="814642"/>
            <a:ext cx="3057247" cy="523220"/>
          </a:xfrm>
          <a:prstGeom prst="rect">
            <a:avLst/>
          </a:prstGeom>
        </p:spPr>
        <p:txBody>
          <a:bodyPr wrap="none">
            <a:spAutoFit/>
          </a:bodyPr>
          <a:lstStyle/>
          <a:p>
            <a:r>
              <a:rPr lang="en-US" sz="2800" b="1" u="sng" dirty="0">
                <a:solidFill>
                  <a:schemeClr val="accent6"/>
                </a:solidFill>
                <a:latin typeface="Times New Roman" panose="02020603050405020304" pitchFamily="18" charset="0"/>
                <a:ea typeface="Calibri" panose="020F0502020204030204" pitchFamily="34" charset="0"/>
              </a:rPr>
              <a:t>INTRODUCTION</a:t>
            </a:r>
            <a:endParaRPr lang="en-US" sz="2800" dirty="0">
              <a:solidFill>
                <a:schemeClr val="accent6"/>
              </a:solidFill>
            </a:endParaRPr>
          </a:p>
        </p:txBody>
      </p:sp>
      <p:sp>
        <p:nvSpPr>
          <p:cNvPr id="11" name="TextBox 10"/>
          <p:cNvSpPr txBox="1"/>
          <p:nvPr/>
        </p:nvSpPr>
        <p:spPr>
          <a:xfrm>
            <a:off x="1149531" y="3440980"/>
            <a:ext cx="10058400" cy="1114408"/>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dirty="0">
                <a:latin typeface="Arial" panose="020B0604020202020204" pitchFamily="34" charset="0"/>
                <a:cs typeface="Arial" panose="020B0604020202020204" pitchFamily="34" charset="0"/>
              </a:rPr>
              <a:t>Netflix INC is an American technology. Netflix was founded in 1997 by Reed Hastings and Marc Randolph in Scotts Valley, California. </a:t>
            </a:r>
          </a:p>
        </p:txBody>
      </p:sp>
      <p:sp>
        <p:nvSpPr>
          <p:cNvPr id="12" name="Rectangle 11"/>
          <p:cNvSpPr/>
          <p:nvPr/>
        </p:nvSpPr>
        <p:spPr>
          <a:xfrm>
            <a:off x="1149531" y="1720007"/>
            <a:ext cx="10058400" cy="1114408"/>
          </a:xfrm>
          <a:prstGeom prst="rect">
            <a:avLst/>
          </a:prstGeom>
        </p:spPr>
        <p:txBody>
          <a:bodyPr wrap="square">
            <a:spAutoFit/>
          </a:bodyPr>
          <a:lstStyle/>
          <a:p>
            <a:pPr marL="285750" indent="-285750" algn="just">
              <a:lnSpc>
                <a:spcPct val="200000"/>
              </a:lnSpc>
              <a:spcAft>
                <a:spcPts val="800"/>
              </a:spcAft>
              <a:buFont typeface="Wingdings" panose="05000000000000000000" pitchFamily="2" charset="2"/>
              <a:buChar char="Ø"/>
            </a:pPr>
            <a:r>
              <a:rPr lang="en-US" dirty="0">
                <a:latin typeface="Arial" panose="020B0604020202020204" pitchFamily="34" charset="0"/>
                <a:ea typeface="Calibri" panose="020F0502020204030204" pitchFamily="34" charset="0"/>
                <a:cs typeface="Arial" panose="020B0604020202020204" pitchFamily="34" charset="0"/>
              </a:rPr>
              <a:t>Netflix is one of the leading streaming services worldwide. The Netflix Titles dataset provides a comprehensive list of titles available on Netflix across different countries.</a:t>
            </a:r>
          </a:p>
        </p:txBody>
      </p:sp>
    </p:spTree>
    <p:extLst>
      <p:ext uri="{BB962C8B-B14F-4D97-AF65-F5344CB8AC3E}">
        <p14:creationId xmlns:p14="http://schemas.microsoft.com/office/powerpoint/2010/main" val="247150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67839" y="1069206"/>
            <a:ext cx="8564882" cy="4237057"/>
          </a:xfrm>
          <a:prstGeom prst="rect">
            <a:avLst/>
          </a:prstGeom>
        </p:spPr>
        <p:txBody>
          <a:bodyPr wrap="square">
            <a:spAutoFit/>
          </a:bodyPr>
          <a:lstStyle/>
          <a:p>
            <a:pPr algn="ctr">
              <a:lnSpc>
                <a:spcPct val="200000"/>
              </a:lnSpc>
              <a:spcAft>
                <a:spcPts val="800"/>
              </a:spcAft>
            </a:pPr>
            <a:r>
              <a:rPr lang="en-US" sz="2800" b="1" u="sng" dirty="0">
                <a:solidFill>
                  <a:schemeClr val="accent6"/>
                </a:solidFill>
                <a:latin typeface="Arial" panose="020B0604020202020204" pitchFamily="34" charset="0"/>
                <a:ea typeface="Calibri" panose="020F0502020204030204" pitchFamily="34" charset="0"/>
                <a:cs typeface="Arial" panose="020B0604020202020204" pitchFamily="34" charset="0"/>
              </a:rPr>
              <a:t>AIM</a:t>
            </a:r>
            <a:endParaRPr lang="en-US" sz="2800" b="1" dirty="0">
              <a:solidFill>
                <a:schemeClr val="accent6"/>
              </a:solidFill>
              <a:latin typeface="Arial" panose="020B0604020202020204" pitchFamily="34" charset="0"/>
              <a:ea typeface="Calibri" panose="020F0502020204030204" pitchFamily="34" charset="0"/>
              <a:cs typeface="Arial" panose="020B0604020202020204" pitchFamily="34" charset="0"/>
            </a:endParaRPr>
          </a:p>
          <a:p>
            <a:pPr algn="just">
              <a:lnSpc>
                <a:spcPct val="200000"/>
              </a:lnSpc>
              <a:spcAft>
                <a:spcPts val="800"/>
              </a:spcAft>
            </a:pPr>
            <a:r>
              <a:rPr lang="en-US" dirty="0">
                <a:latin typeface="Arial" panose="020B0604020202020204" pitchFamily="34" charset="0"/>
                <a:ea typeface="Calibri" panose="020F0502020204030204" pitchFamily="34" charset="0"/>
                <a:cs typeface="Arial" panose="020B0604020202020204" pitchFamily="34" charset="0"/>
              </a:rPr>
              <a:t>We performed four tasks to gain insights into the Netflix Titles dataset. </a:t>
            </a:r>
          </a:p>
          <a:p>
            <a:pPr marL="285750" indent="-285750" algn="just">
              <a:lnSpc>
                <a:spcPct val="200000"/>
              </a:lnSpc>
              <a:spcAft>
                <a:spcPts val="800"/>
              </a:spcAft>
              <a:buFont typeface="Wingdings" panose="05000000000000000000" pitchFamily="2" charset="2"/>
              <a:buChar char="Ø"/>
            </a:pPr>
            <a:r>
              <a:rPr lang="en-US" dirty="0">
                <a:latin typeface="Arial" panose="020B0604020202020204" pitchFamily="34" charset="0"/>
                <a:ea typeface="Calibri" panose="020F0502020204030204" pitchFamily="34" charset="0"/>
                <a:cs typeface="Arial" panose="020B0604020202020204" pitchFamily="34" charset="0"/>
              </a:rPr>
              <a:t>we analyzed the content library across different countries. </a:t>
            </a:r>
          </a:p>
          <a:p>
            <a:pPr marL="285750" indent="-285750" algn="just">
              <a:lnSpc>
                <a:spcPct val="200000"/>
              </a:lnSpc>
              <a:spcAft>
                <a:spcPts val="800"/>
              </a:spcAft>
              <a:buFont typeface="Wingdings" panose="05000000000000000000" pitchFamily="2" charset="2"/>
              <a:buChar char="Ø"/>
            </a:pPr>
            <a:r>
              <a:rPr lang="en-US" dirty="0">
                <a:latin typeface="Arial" panose="020B0604020202020204" pitchFamily="34" charset="0"/>
                <a:ea typeface="Calibri" panose="020F0502020204030204" pitchFamily="34" charset="0"/>
                <a:cs typeface="Arial" panose="020B0604020202020204" pitchFamily="34" charset="0"/>
              </a:rPr>
              <a:t>we identified similar content by clustering titles based on text-based features. </a:t>
            </a:r>
          </a:p>
          <a:p>
            <a:pPr marL="285750" indent="-285750" algn="just">
              <a:lnSpc>
                <a:spcPct val="200000"/>
              </a:lnSpc>
              <a:spcAft>
                <a:spcPts val="800"/>
              </a:spcAft>
              <a:buFont typeface="Wingdings" panose="05000000000000000000" pitchFamily="2" charset="2"/>
              <a:buChar char="Ø"/>
            </a:pPr>
            <a:r>
              <a:rPr lang="en-US" dirty="0">
                <a:latin typeface="Arial" panose="020B0604020202020204" pitchFamily="34" charset="0"/>
                <a:ea typeface="Calibri" panose="020F0502020204030204" pitchFamily="34" charset="0"/>
                <a:cs typeface="Arial" panose="020B0604020202020204" pitchFamily="34" charset="0"/>
              </a:rPr>
              <a:t>we analyzed the network of actors and directors. </a:t>
            </a:r>
          </a:p>
          <a:p>
            <a:pPr marL="285750" indent="-285750" algn="just">
              <a:lnSpc>
                <a:spcPct val="200000"/>
              </a:lnSpc>
              <a:spcAft>
                <a:spcPts val="800"/>
              </a:spcAft>
              <a:buFont typeface="Wingdings" panose="05000000000000000000" pitchFamily="2" charset="2"/>
              <a:buChar char="Ø"/>
            </a:pPr>
            <a:r>
              <a:rPr lang="en-US" dirty="0">
                <a:latin typeface="Arial" panose="020B0604020202020204" pitchFamily="34" charset="0"/>
                <a:ea typeface="Calibri" panose="020F0502020204030204" pitchFamily="34" charset="0"/>
                <a:cs typeface="Arial" panose="020B0604020202020204" pitchFamily="34" charset="0"/>
              </a:rPr>
              <a:t>we analyzed the trends in content production by Netflix.</a:t>
            </a:r>
          </a:p>
        </p:txBody>
      </p:sp>
    </p:spTree>
    <p:extLst>
      <p:ext uri="{BB962C8B-B14F-4D97-AF65-F5344CB8AC3E}">
        <p14:creationId xmlns:p14="http://schemas.microsoft.com/office/powerpoint/2010/main" val="93025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5365" y="496306"/>
            <a:ext cx="10132424" cy="716350"/>
          </a:xfrm>
          <a:prstGeom prst="rect">
            <a:avLst/>
          </a:prstGeom>
        </p:spPr>
        <p:txBody>
          <a:bodyPr wrap="square">
            <a:spAutoFit/>
          </a:bodyPr>
          <a:lstStyle/>
          <a:p>
            <a:pPr algn="ctr">
              <a:lnSpc>
                <a:spcPct val="200000"/>
              </a:lnSpc>
              <a:spcAft>
                <a:spcPts val="800"/>
              </a:spcAft>
            </a:pPr>
            <a:r>
              <a:rPr lang="en-US" sz="2400" b="1" u="sng" dirty="0">
                <a:solidFill>
                  <a:schemeClr val="accent6"/>
                </a:solidFill>
                <a:latin typeface="Arial" panose="020B0604020202020204" pitchFamily="34" charset="0"/>
                <a:ea typeface="Calibri" panose="020F0502020204030204" pitchFamily="34" charset="0"/>
                <a:cs typeface="Arial" panose="020B0604020202020204" pitchFamily="34" charset="0"/>
              </a:rPr>
              <a:t>DATA DESCRIPTION</a:t>
            </a:r>
            <a:endParaRPr lang="en-US" b="1" dirty="0">
              <a:solidFill>
                <a:schemeClr val="accent6"/>
              </a:solidFill>
              <a:latin typeface="Arial" panose="020B060402020202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B8672FB-8B62-9F9F-ECD0-E15345591CAE}"/>
              </a:ext>
            </a:extLst>
          </p:cNvPr>
          <p:cNvSpPr txBox="1"/>
          <p:nvPr/>
        </p:nvSpPr>
        <p:spPr>
          <a:xfrm>
            <a:off x="727787" y="1454317"/>
            <a:ext cx="11663266" cy="4247317"/>
          </a:xfrm>
          <a:prstGeom prst="rect">
            <a:avLst/>
          </a:prstGeom>
          <a:noFill/>
        </p:spPr>
        <p:txBody>
          <a:bodyPr wrap="square">
            <a:spAutoFit/>
          </a:bodyPr>
          <a:lstStyle/>
          <a:p>
            <a:r>
              <a:rPr lang="en-US" b="0" i="0" dirty="0">
                <a:effectLst/>
                <a:latin typeface="-apple-system"/>
              </a:rPr>
              <a:t>The data-set consisted of 8807 Rows and 12 Columns. The columns, and their descriptions were as listed below:</a:t>
            </a:r>
          </a:p>
          <a:p>
            <a:pPr marL="285750" indent="-285750">
              <a:buFont typeface="Wingdings" panose="05000000000000000000" pitchFamily="2" charset="2"/>
              <a:buChar char="Ø"/>
            </a:pPr>
            <a:r>
              <a:rPr lang="en-US" b="1" i="0" dirty="0">
                <a:effectLst/>
                <a:latin typeface="-apple-system"/>
              </a:rPr>
              <a:t>SHOW-ID</a:t>
            </a:r>
            <a:r>
              <a:rPr lang="en-US" b="0" i="0" dirty="0">
                <a:effectLst/>
                <a:latin typeface="-apple-system"/>
              </a:rPr>
              <a:t> - Unique id of each show (not much of a use for us in this notebook)</a:t>
            </a:r>
          </a:p>
          <a:p>
            <a:pPr marL="285750" indent="-285750">
              <a:buFont typeface="Wingdings" panose="05000000000000000000" pitchFamily="2" charset="2"/>
              <a:buChar char="Ø"/>
            </a:pPr>
            <a:r>
              <a:rPr lang="en-US" b="1" i="0" dirty="0">
                <a:effectLst/>
                <a:latin typeface="-apple-system"/>
              </a:rPr>
              <a:t>TYPE</a:t>
            </a:r>
            <a:r>
              <a:rPr lang="en-US" b="0" i="0" dirty="0">
                <a:effectLst/>
                <a:latin typeface="-apple-system"/>
              </a:rPr>
              <a:t> - Show category. Could be either a Movie or a TV Show</a:t>
            </a:r>
          </a:p>
          <a:p>
            <a:pPr marL="285750" indent="-285750">
              <a:buFont typeface="Wingdings" panose="05000000000000000000" pitchFamily="2" charset="2"/>
              <a:buChar char="Ø"/>
            </a:pPr>
            <a:r>
              <a:rPr lang="en-US" b="1" i="0" dirty="0">
                <a:effectLst/>
                <a:latin typeface="-apple-system"/>
              </a:rPr>
              <a:t>TITLE</a:t>
            </a:r>
            <a:r>
              <a:rPr lang="en-US" b="0" i="0" dirty="0">
                <a:effectLst/>
                <a:latin typeface="-apple-system"/>
              </a:rPr>
              <a:t> - Name of the show</a:t>
            </a:r>
          </a:p>
          <a:p>
            <a:pPr marL="285750" indent="-285750">
              <a:buFont typeface="Wingdings" panose="05000000000000000000" pitchFamily="2" charset="2"/>
              <a:buChar char="Ø"/>
            </a:pPr>
            <a:r>
              <a:rPr lang="en-US" b="1" i="0" dirty="0">
                <a:effectLst/>
                <a:latin typeface="-apple-system"/>
              </a:rPr>
              <a:t>DIRECTOR</a:t>
            </a:r>
            <a:r>
              <a:rPr lang="en-US" b="0" i="0" dirty="0">
                <a:effectLst/>
                <a:latin typeface="-apple-system"/>
              </a:rPr>
              <a:t> - Name of the director(s) of the show</a:t>
            </a:r>
          </a:p>
          <a:p>
            <a:pPr marL="285750" indent="-285750">
              <a:buFont typeface="Wingdings" panose="05000000000000000000" pitchFamily="2" charset="2"/>
              <a:buChar char="Ø"/>
            </a:pPr>
            <a:r>
              <a:rPr lang="en-US" b="1" i="0" dirty="0">
                <a:effectLst/>
                <a:latin typeface="-apple-system"/>
              </a:rPr>
              <a:t>CAST</a:t>
            </a:r>
            <a:r>
              <a:rPr lang="en-US" b="0" i="0" dirty="0">
                <a:effectLst/>
                <a:latin typeface="-apple-system"/>
              </a:rPr>
              <a:t> - Names of Actors/ Actresses in the show</a:t>
            </a:r>
          </a:p>
          <a:p>
            <a:pPr marL="285750" indent="-285750">
              <a:buFont typeface="Wingdings" panose="05000000000000000000" pitchFamily="2" charset="2"/>
              <a:buChar char="Ø"/>
            </a:pPr>
            <a:r>
              <a:rPr lang="en-US" b="1" i="0" dirty="0">
                <a:effectLst/>
                <a:latin typeface="-apple-system"/>
              </a:rPr>
              <a:t>COUNTRY</a:t>
            </a:r>
            <a:r>
              <a:rPr lang="en-US" b="0" i="0" dirty="0">
                <a:effectLst/>
                <a:latin typeface="-apple-system"/>
              </a:rPr>
              <a:t> - Countries where the show is available to watch on Netflix</a:t>
            </a:r>
          </a:p>
          <a:p>
            <a:pPr marL="285750" indent="-285750">
              <a:buFont typeface="Wingdings" panose="05000000000000000000" pitchFamily="2" charset="2"/>
              <a:buChar char="Ø"/>
            </a:pPr>
            <a:r>
              <a:rPr lang="en-US" b="1" i="0" dirty="0">
                <a:effectLst/>
                <a:latin typeface="-apple-system"/>
              </a:rPr>
              <a:t>DATE ADDED</a:t>
            </a:r>
            <a:r>
              <a:rPr lang="en-US" b="0" i="0" dirty="0">
                <a:effectLst/>
                <a:latin typeface="-apple-system"/>
              </a:rPr>
              <a:t> - Date when the show was added on Netflix</a:t>
            </a:r>
          </a:p>
          <a:p>
            <a:pPr marL="285750" indent="-285750">
              <a:buFont typeface="Wingdings" panose="05000000000000000000" pitchFamily="2" charset="2"/>
              <a:buChar char="Ø"/>
            </a:pPr>
            <a:r>
              <a:rPr lang="en-US" b="1" i="0" dirty="0">
                <a:effectLst/>
                <a:latin typeface="-apple-system"/>
              </a:rPr>
              <a:t>RATING</a:t>
            </a:r>
            <a:r>
              <a:rPr lang="en-US" b="0" i="0" dirty="0">
                <a:effectLst/>
                <a:latin typeface="-apple-system"/>
              </a:rPr>
              <a:t> - Show rating on netflix</a:t>
            </a:r>
          </a:p>
          <a:p>
            <a:pPr marL="285750" indent="-285750">
              <a:buFont typeface="Wingdings" panose="05000000000000000000" pitchFamily="2" charset="2"/>
              <a:buChar char="Ø"/>
            </a:pPr>
            <a:r>
              <a:rPr lang="en-US" b="1" i="0" dirty="0">
                <a:effectLst/>
                <a:latin typeface="-apple-system"/>
              </a:rPr>
              <a:t>RELEASE YEAR</a:t>
            </a:r>
            <a:r>
              <a:rPr lang="en-US" b="0" i="0" dirty="0">
                <a:effectLst/>
                <a:latin typeface="-apple-system"/>
              </a:rPr>
              <a:t> - Release year of the show</a:t>
            </a:r>
          </a:p>
          <a:p>
            <a:pPr marL="285750" indent="-285750">
              <a:buFont typeface="Wingdings" panose="05000000000000000000" pitchFamily="2" charset="2"/>
              <a:buChar char="Ø"/>
            </a:pPr>
            <a:r>
              <a:rPr lang="en-US" b="1" i="0" dirty="0">
                <a:effectLst/>
                <a:latin typeface="-apple-system"/>
              </a:rPr>
              <a:t>DURATION</a:t>
            </a:r>
            <a:r>
              <a:rPr lang="en-US" b="0" i="0" dirty="0">
                <a:effectLst/>
                <a:latin typeface="-apple-system"/>
              </a:rPr>
              <a:t> - Time duration of the show</a:t>
            </a:r>
          </a:p>
          <a:p>
            <a:pPr marL="285750" indent="-285750">
              <a:buFont typeface="Wingdings" panose="05000000000000000000" pitchFamily="2" charset="2"/>
              <a:buChar char="Ø"/>
            </a:pPr>
            <a:r>
              <a:rPr lang="en-US" b="1" i="0" dirty="0">
                <a:effectLst/>
                <a:latin typeface="-apple-system"/>
              </a:rPr>
              <a:t>LISTED IN</a:t>
            </a:r>
            <a:r>
              <a:rPr lang="en-US" b="0" i="0" dirty="0">
                <a:effectLst/>
                <a:latin typeface="-apple-system"/>
              </a:rPr>
              <a:t> - Genre of the show</a:t>
            </a:r>
          </a:p>
          <a:p>
            <a:pPr marL="285750" indent="-285750">
              <a:buFont typeface="Wingdings" panose="05000000000000000000" pitchFamily="2" charset="2"/>
              <a:buChar char="Ø"/>
            </a:pPr>
            <a:r>
              <a:rPr lang="en-US" b="1" i="0" dirty="0">
                <a:effectLst/>
                <a:latin typeface="-apple-system"/>
              </a:rPr>
              <a:t>DESCRIPTION - Brief insight into what the show is about</a:t>
            </a:r>
            <a:endParaRPr lang="en-US" b="0" i="0" dirty="0">
              <a:effectLst/>
              <a:latin typeface="-apple-system"/>
            </a:endParaRPr>
          </a:p>
          <a:p>
            <a:pPr marL="285750" indent="-285750">
              <a:buFont typeface="Wingdings" panose="05000000000000000000" pitchFamily="2" charset="2"/>
              <a:buChar char="Ø"/>
            </a:pPr>
            <a:endParaRPr lang="en-US" b="0" i="0" dirty="0">
              <a:effectLst/>
              <a:latin typeface="-apple-system"/>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50956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4595" y="1483681"/>
            <a:ext cx="8042366" cy="458780"/>
          </a:xfrm>
          <a:prstGeom prst="rect">
            <a:avLst/>
          </a:prstGeom>
        </p:spPr>
        <p:txBody>
          <a:bodyPr wrap="square">
            <a:spAutoFit/>
          </a:bodyPr>
          <a:lstStyle/>
          <a:p>
            <a:pPr algn="ctr">
              <a:lnSpc>
                <a:spcPct val="107000"/>
              </a:lnSpc>
              <a:spcAft>
                <a:spcPts val="800"/>
              </a:spcAft>
            </a:pPr>
            <a:r>
              <a:rPr lang="en-US" sz="2400" b="1" u="sng" dirty="0">
                <a:solidFill>
                  <a:schemeClr val="accent6"/>
                </a:solidFill>
                <a:latin typeface="Arial" panose="020B0604020202020204" pitchFamily="34" charset="0"/>
                <a:ea typeface="Calibri" panose="020F0502020204030204" pitchFamily="34" charset="0"/>
                <a:cs typeface="Arial" panose="020B0604020202020204" pitchFamily="34" charset="0"/>
              </a:rPr>
              <a:t>DATA CLEANING</a:t>
            </a:r>
            <a:endParaRPr lang="en-US" dirty="0">
              <a:solidFill>
                <a:schemeClr val="accent6"/>
              </a:solidFill>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369423" y="2350701"/>
            <a:ext cx="9152709" cy="2221057"/>
          </a:xfrm>
          <a:prstGeom prst="rect">
            <a:avLst/>
          </a:prstGeom>
        </p:spPr>
        <p:txBody>
          <a:bodyPr wrap="square">
            <a:spAutoFit/>
          </a:bodyPr>
          <a:lstStyle/>
          <a:p>
            <a:pPr algn="just">
              <a:lnSpc>
                <a:spcPct val="200000"/>
              </a:lnSpc>
            </a:pPr>
            <a:r>
              <a:rPr lang="en-US" dirty="0">
                <a:latin typeface="arial" panose="020B0604020202020204" pitchFamily="34" charset="0"/>
              </a:rPr>
              <a:t>Data cleaning is the process of fixing or removing incorrect, corrupted, incorrectly formatted, duplicate, or incomplete data within a dataset. Here we face lots of null values which converted into “Not Mention”.</a:t>
            </a:r>
          </a:p>
          <a:p>
            <a:pPr algn="just">
              <a:lnSpc>
                <a:spcPct val="200000"/>
              </a:lnSpc>
            </a:pPr>
            <a:r>
              <a:rPr lang="en-US" dirty="0">
                <a:latin typeface="arial" panose="020B0604020202020204" pitchFamily="34" charset="0"/>
              </a:rPr>
              <a:t>We split listed in column by comma which generate 2 new columns.</a:t>
            </a:r>
            <a:endParaRPr lang="en-US" dirty="0"/>
          </a:p>
        </p:txBody>
      </p:sp>
    </p:spTree>
    <p:extLst>
      <p:ext uri="{BB962C8B-B14F-4D97-AF65-F5344CB8AC3E}">
        <p14:creationId xmlns:p14="http://schemas.microsoft.com/office/powerpoint/2010/main" val="142970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079" y="260353"/>
            <a:ext cx="7937863" cy="930832"/>
          </a:xfrm>
          <a:prstGeom prst="rect">
            <a:avLst/>
          </a:prstGeom>
        </p:spPr>
        <p:txBody>
          <a:bodyPr wrap="square">
            <a:spAutoFit/>
          </a:bodyPr>
          <a:lstStyle/>
          <a:p>
            <a:pPr>
              <a:lnSpc>
                <a:spcPct val="107000"/>
              </a:lnSpc>
              <a:spcAft>
                <a:spcPts val="800"/>
              </a:spcAft>
            </a:pPr>
            <a:r>
              <a:rPr lang="en-US" sz="2800" b="1" u="sng" dirty="0">
                <a:latin typeface="Arial" panose="020B0604020202020204" pitchFamily="34" charset="0"/>
                <a:ea typeface="Calibri" panose="020F0502020204030204" pitchFamily="34" charset="0"/>
                <a:cs typeface="Arial" panose="020B0604020202020204" pitchFamily="34" charset="0"/>
              </a:rPr>
              <a:t>DATA ANALYSIS</a:t>
            </a:r>
            <a:r>
              <a:rPr lang="en-US" sz="2800" b="1" dirty="0">
                <a:latin typeface="Arial" panose="020B0604020202020204" pitchFamily="34" charset="0"/>
                <a:ea typeface="Calibri" panose="020F0502020204030204" pitchFamily="34" charset="0"/>
                <a:cs typeface="Arial" panose="020B0604020202020204" pitchFamily="34"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Understanding what content is available in different countries</a:t>
            </a:r>
          </a:p>
        </p:txBody>
      </p:sp>
      <p:pic>
        <p:nvPicPr>
          <p:cNvPr id="3" name="Picture 2">
            <a:extLst>
              <a:ext uri="{FF2B5EF4-FFF2-40B4-BE49-F238E27FC236}">
                <a16:creationId xmlns:a16="http://schemas.microsoft.com/office/drawing/2014/main" id="{EC6BB20C-65F9-4901-AE42-8D4A6813F288}"/>
              </a:ext>
            </a:extLst>
          </p:cNvPr>
          <p:cNvPicPr>
            <a:picLocks noChangeAspect="1"/>
          </p:cNvPicPr>
          <p:nvPr/>
        </p:nvPicPr>
        <p:blipFill>
          <a:blip r:embed="rId2"/>
          <a:stretch>
            <a:fillRect/>
          </a:stretch>
        </p:blipFill>
        <p:spPr>
          <a:xfrm>
            <a:off x="1797050" y="1191185"/>
            <a:ext cx="8597900" cy="4166991"/>
          </a:xfrm>
          <a:prstGeom prst="rect">
            <a:avLst/>
          </a:prstGeom>
        </p:spPr>
      </p:pic>
      <p:sp>
        <p:nvSpPr>
          <p:cNvPr id="5" name="TextBox 4">
            <a:extLst>
              <a:ext uri="{FF2B5EF4-FFF2-40B4-BE49-F238E27FC236}">
                <a16:creationId xmlns:a16="http://schemas.microsoft.com/office/drawing/2014/main" id="{80BD68E5-73BA-4248-8049-FE740A2FDB8C}"/>
              </a:ext>
            </a:extLst>
          </p:cNvPr>
          <p:cNvSpPr txBox="1"/>
          <p:nvPr/>
        </p:nvSpPr>
        <p:spPr>
          <a:xfrm>
            <a:off x="243840" y="5358176"/>
            <a:ext cx="11704320" cy="698717"/>
          </a:xfrm>
          <a:prstGeom prst="rect">
            <a:avLst/>
          </a:prstGeom>
          <a:noFill/>
        </p:spPr>
        <p:txBody>
          <a:bodyPr wrap="square" rtlCol="0">
            <a:spAutoFit/>
          </a:bodyPr>
          <a:lstStyle/>
          <a:p>
            <a:pPr>
              <a:lnSpc>
                <a:spcPct val="150000"/>
              </a:lnSpc>
            </a:pPr>
            <a:r>
              <a:rPr lang="en-US" sz="1400" dirty="0">
                <a:latin typeface="Arial" panose="020B0604020202020204" pitchFamily="34" charset="0"/>
                <a:cs typeface="Arial" panose="020B0604020202020204" pitchFamily="34" charset="0"/>
              </a:rPr>
              <a:t>The above map chart are showing how many content are produces by each country. From the graph we can clearly see that USA is producing 32% of content out of total which make country majority of content producer and 2</a:t>
            </a:r>
            <a:r>
              <a:rPr lang="en-US" sz="1400" baseline="30000" dirty="0">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is the India which is giving 11.04% content.</a:t>
            </a:r>
          </a:p>
        </p:txBody>
      </p:sp>
    </p:spTree>
    <p:extLst>
      <p:ext uri="{BB962C8B-B14F-4D97-AF65-F5344CB8AC3E}">
        <p14:creationId xmlns:p14="http://schemas.microsoft.com/office/powerpoint/2010/main" val="76188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95714-6649-4C89-9D72-AE666A88A4D6}"/>
              </a:ext>
            </a:extLst>
          </p:cNvPr>
          <p:cNvPicPr>
            <a:picLocks noChangeAspect="1"/>
          </p:cNvPicPr>
          <p:nvPr/>
        </p:nvPicPr>
        <p:blipFill rotWithShape="1">
          <a:blip r:embed="rId2"/>
          <a:srcRect l="31270" t="20905" r="30317" b="15306"/>
          <a:stretch/>
        </p:blipFill>
        <p:spPr>
          <a:xfrm>
            <a:off x="4151085" y="1059543"/>
            <a:ext cx="3512457" cy="3178629"/>
          </a:xfrm>
          <a:prstGeom prst="rect">
            <a:avLst/>
          </a:prstGeom>
        </p:spPr>
      </p:pic>
      <p:sp>
        <p:nvSpPr>
          <p:cNvPr id="5" name="TextBox 4">
            <a:extLst>
              <a:ext uri="{FF2B5EF4-FFF2-40B4-BE49-F238E27FC236}">
                <a16:creationId xmlns:a16="http://schemas.microsoft.com/office/drawing/2014/main" id="{90B1D880-D38C-40A8-8180-7949A1E2CA9C}"/>
              </a:ext>
            </a:extLst>
          </p:cNvPr>
          <p:cNvSpPr txBox="1"/>
          <p:nvPr/>
        </p:nvSpPr>
        <p:spPr>
          <a:xfrm>
            <a:off x="1811382" y="4644573"/>
            <a:ext cx="11704320" cy="375552"/>
          </a:xfrm>
          <a:prstGeom prst="rect">
            <a:avLst/>
          </a:prstGeom>
          <a:noFill/>
        </p:spPr>
        <p:txBody>
          <a:bodyPr wrap="square" rtlCol="0">
            <a:spAutoFit/>
          </a:bodyPr>
          <a:lstStyle/>
          <a:p>
            <a:pPr>
              <a:lnSpc>
                <a:spcPct val="150000"/>
              </a:lnSpc>
            </a:pPr>
            <a:r>
              <a:rPr lang="en-US" sz="1400" dirty="0">
                <a:latin typeface="Arial" panose="020B0604020202020204" pitchFamily="34" charset="0"/>
                <a:cs typeface="Arial" panose="020B0604020202020204" pitchFamily="34" charset="0"/>
              </a:rPr>
              <a:t>There are total 8807 content data we have In which 2676(30.38%) are TV shows and  6131(69.62%) are movies.</a:t>
            </a:r>
          </a:p>
        </p:txBody>
      </p:sp>
    </p:spTree>
    <p:extLst>
      <p:ext uri="{BB962C8B-B14F-4D97-AF65-F5344CB8AC3E}">
        <p14:creationId xmlns:p14="http://schemas.microsoft.com/office/powerpoint/2010/main" val="319496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D597AB-49CF-4472-9391-A06B3492A149}"/>
              </a:ext>
            </a:extLst>
          </p:cNvPr>
          <p:cNvPicPr>
            <a:picLocks noChangeAspect="1"/>
          </p:cNvPicPr>
          <p:nvPr/>
        </p:nvPicPr>
        <p:blipFill>
          <a:blip r:embed="rId2"/>
          <a:stretch>
            <a:fillRect/>
          </a:stretch>
        </p:blipFill>
        <p:spPr>
          <a:xfrm>
            <a:off x="1654628" y="174171"/>
            <a:ext cx="9407790" cy="5399315"/>
          </a:xfrm>
          <a:prstGeom prst="rect">
            <a:avLst/>
          </a:prstGeom>
        </p:spPr>
      </p:pic>
      <p:sp>
        <p:nvSpPr>
          <p:cNvPr id="11" name="TextBox 10">
            <a:extLst>
              <a:ext uri="{FF2B5EF4-FFF2-40B4-BE49-F238E27FC236}">
                <a16:creationId xmlns:a16="http://schemas.microsoft.com/office/drawing/2014/main" id="{2EF46429-4A39-43B3-8A46-F177CE6F6266}"/>
              </a:ext>
            </a:extLst>
          </p:cNvPr>
          <p:cNvSpPr txBox="1"/>
          <p:nvPr/>
        </p:nvSpPr>
        <p:spPr>
          <a:xfrm>
            <a:off x="243840" y="5557157"/>
            <a:ext cx="11704320" cy="698717"/>
          </a:xfrm>
          <a:prstGeom prst="rect">
            <a:avLst/>
          </a:prstGeom>
          <a:noFill/>
        </p:spPr>
        <p:txBody>
          <a:bodyPr wrap="square" rtlCol="0">
            <a:spAutoFit/>
          </a:bodyPr>
          <a:lstStyle/>
          <a:p>
            <a:pPr>
              <a:lnSpc>
                <a:spcPct val="150000"/>
              </a:lnSpc>
            </a:pPr>
            <a:r>
              <a:rPr lang="en-US" sz="1400" dirty="0">
                <a:latin typeface="Arial" panose="020B0604020202020204" pitchFamily="34" charset="0"/>
                <a:cs typeface="Arial" panose="020B0604020202020204" pitchFamily="34" charset="0"/>
              </a:rPr>
              <a:t>The above list chart is showing top ten country according to number of movies they produce. Here USA is producing 2058 movies which is more than a double then the 2</a:t>
            </a:r>
            <a:r>
              <a:rPr lang="en-US" sz="1400" baseline="30000" dirty="0">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country who is producing 893 and India is 4 times more movies than the 3</a:t>
            </a:r>
            <a:r>
              <a:rPr lang="en-US" sz="1400" baseline="30000" dirty="0">
                <a:latin typeface="Arial" panose="020B0604020202020204" pitchFamily="34" charset="0"/>
                <a:cs typeface="Arial" panose="020B0604020202020204" pitchFamily="34" charset="0"/>
              </a:rPr>
              <a:t>rd</a:t>
            </a:r>
            <a:r>
              <a:rPr lang="en-US" sz="1400" dirty="0">
                <a:latin typeface="Arial" panose="020B0604020202020204" pitchFamily="34" charset="0"/>
                <a:cs typeface="Arial" panose="020B0604020202020204" pitchFamily="34" charset="0"/>
              </a:rPr>
              <a:t> UK.</a:t>
            </a:r>
          </a:p>
        </p:txBody>
      </p:sp>
    </p:spTree>
    <p:extLst>
      <p:ext uri="{BB962C8B-B14F-4D97-AF65-F5344CB8AC3E}">
        <p14:creationId xmlns:p14="http://schemas.microsoft.com/office/powerpoint/2010/main" val="27278531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491</TotalTime>
  <Words>865</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Arial</vt:lpstr>
      <vt:lpstr>Calibri</vt:lpstr>
      <vt:lpstr>Century Gothic</vt:lpstr>
      <vt:lpstr>Source Sans Pro</vt:lpstr>
      <vt:lpstr>Times New Roman</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Leela</dc:creator>
  <cp:lastModifiedBy>admin</cp:lastModifiedBy>
  <cp:revision>67</cp:revision>
  <dcterms:created xsi:type="dcterms:W3CDTF">2023-02-23T09:20:29Z</dcterms:created>
  <dcterms:modified xsi:type="dcterms:W3CDTF">2023-02-24T07:52:56Z</dcterms:modified>
</cp:coreProperties>
</file>