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61" r:id="rId5"/>
    <p:sldId id="341" r:id="rId6"/>
    <p:sldId id="342" r:id="rId7"/>
    <p:sldId id="343" r:id="rId8"/>
    <p:sldId id="284" r:id="rId9"/>
    <p:sldId id="285" r:id="rId10"/>
    <p:sldId id="286" r:id="rId11"/>
    <p:sldId id="287" r:id="rId12"/>
    <p:sldId id="269" r:id="rId13"/>
    <p:sldId id="313" r:id="rId14"/>
    <p:sldId id="279" r:id="rId15"/>
    <p:sldId id="294" r:id="rId16"/>
    <p:sldId id="280" r:id="rId17"/>
    <p:sldId id="281" r:id="rId18"/>
    <p:sldId id="352" r:id="rId19"/>
    <p:sldId id="302" r:id="rId20"/>
    <p:sldId id="317" r:id="rId21"/>
    <p:sldId id="323" r:id="rId22"/>
    <p:sldId id="339" r:id="rId23"/>
    <p:sldId id="324" r:id="rId24"/>
    <p:sldId id="338" r:id="rId25"/>
    <p:sldId id="344" r:id="rId26"/>
    <p:sldId id="300" r:id="rId27"/>
    <p:sldId id="348" r:id="rId28"/>
    <p:sldId id="301" r:id="rId29"/>
    <p:sldId id="349" r:id="rId30"/>
    <p:sldId id="350" r:id="rId31"/>
    <p:sldId id="351" r:id="rId32"/>
    <p:sldId id="345" r:id="rId33"/>
    <p:sldId id="330" r:id="rId34"/>
    <p:sldId id="334" r:id="rId35"/>
    <p:sldId id="335" r:id="rId36"/>
    <p:sldId id="333" r:id="rId37"/>
    <p:sldId id="336" r:id="rId38"/>
    <p:sldId id="337" r:id="rId39"/>
    <p:sldId id="321" r:id="rId40"/>
    <p:sldId id="346" r:id="rId41"/>
    <p:sldId id="292" r:id="rId42"/>
    <p:sldId id="27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FF"/>
    <a:srgbClr val="CC99FF"/>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24" autoAdjust="0"/>
    <p:restoredTop sz="94660"/>
  </p:normalViewPr>
  <p:slideViewPr>
    <p:cSldViewPr snapToGrid="0">
      <p:cViewPr varScale="1">
        <p:scale>
          <a:sx n="67" d="100"/>
          <a:sy n="67" d="100"/>
        </p:scale>
        <p:origin x="582"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0T06:31:01.510"/>
    </inkml:context>
    <inkml:brush xml:id="br0">
      <inkml:brushProperty name="width" value="0.35" units="cm"/>
      <inkml:brushProperty name="height" value="0.35" units="cm"/>
      <inkml:brushProperty name="color" value="#FFFFFF"/>
    </inkml:brush>
  </inkml:definitions>
  <inkml:trace contextRef="#ctx0" brushRef="#br0">1 2 24575,'97'-1'0,"107"3"0,-134 7 0,-45-5 0,42 2 0,683-6 0,-723-2 0,43-7 0,-41 5 0,38-2 0,432 7 0,-497-1 32,-2 0-73,1 0 0,-1 0-1,1-1 1,-1 1 0,1 0 0,-1 0 0,1 0 0,-1 0 0,1 0 0,-1 0 0,1 1 0,-1-1 0,1 0 0,-1 0-1,1 0 1,-1 0 0,1 1 0,-1-1 0,1 0 0,-1 0 0,1 1 0,-1-1 0,0 0 0,1 1 0,-1-1 0,1 0 0,-1 1-1,0-1 1,1 1 0,-1-1 0,0 0 0,0 1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DC49E-7FAD-428F-B06F-223FF49CD807}" type="datetimeFigureOut">
              <a:rPr lang="en-IN" smtClean="0"/>
              <a:t>06-05-2024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E5A52F-D275-45B6-B3C3-B873873BED63}" type="slidenum">
              <a:rPr lang="en-IN" smtClean="0"/>
              <a:t>‹#›</a:t>
            </a:fld>
            <a:endParaRPr lang="en-IN"/>
          </a:p>
        </p:txBody>
      </p:sp>
    </p:spTree>
    <p:extLst>
      <p:ext uri="{BB962C8B-B14F-4D97-AF65-F5344CB8AC3E}">
        <p14:creationId xmlns:p14="http://schemas.microsoft.com/office/powerpoint/2010/main" val="305134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bisection searching sub-channel (SC) matching based on virtual computation resource (SMVCR) </a:t>
            </a:r>
            <a:endParaRPr lang="en-IN" dirty="0"/>
          </a:p>
        </p:txBody>
      </p:sp>
      <p:sp>
        <p:nvSpPr>
          <p:cNvPr id="4" name="Slide Number Placeholder 3"/>
          <p:cNvSpPr>
            <a:spLocks noGrp="1"/>
          </p:cNvSpPr>
          <p:nvPr>
            <p:ph type="sldNum" sz="quarter" idx="5"/>
          </p:nvPr>
        </p:nvSpPr>
        <p:spPr/>
        <p:txBody>
          <a:bodyPr/>
          <a:lstStyle/>
          <a:p>
            <a:fld id="{C4E5A52F-D275-45B6-B3C3-B873873BED63}" type="slidenum">
              <a:rPr lang="en-IN" smtClean="0"/>
              <a:t>11</a:t>
            </a:fld>
            <a:endParaRPr lang="en-IN"/>
          </a:p>
        </p:txBody>
      </p:sp>
    </p:spTree>
    <p:extLst>
      <p:ext uri="{BB962C8B-B14F-4D97-AF65-F5344CB8AC3E}">
        <p14:creationId xmlns:p14="http://schemas.microsoft.com/office/powerpoint/2010/main" val="3233688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6.Check quality of each action and select best action(future reward)7.best action highest q function</a:t>
            </a:r>
            <a:endParaRPr lang="en-IN" dirty="0"/>
          </a:p>
        </p:txBody>
      </p:sp>
      <p:sp>
        <p:nvSpPr>
          <p:cNvPr id="4" name="Slide Number Placeholder 3"/>
          <p:cNvSpPr>
            <a:spLocks noGrp="1"/>
          </p:cNvSpPr>
          <p:nvPr>
            <p:ph type="sldNum" sz="quarter" idx="5"/>
          </p:nvPr>
        </p:nvSpPr>
        <p:spPr/>
        <p:txBody>
          <a:bodyPr/>
          <a:lstStyle/>
          <a:p>
            <a:fld id="{C4E5A52F-D275-45B6-B3C3-B873873BED63}" type="slidenum">
              <a:rPr lang="en-IN" smtClean="0"/>
              <a:t>15</a:t>
            </a:fld>
            <a:endParaRPr lang="en-IN"/>
          </a:p>
        </p:txBody>
      </p:sp>
    </p:spTree>
    <p:extLst>
      <p:ext uri="{BB962C8B-B14F-4D97-AF65-F5344CB8AC3E}">
        <p14:creationId xmlns:p14="http://schemas.microsoft.com/office/powerpoint/2010/main" val="1460482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E5A52F-D275-45B6-B3C3-B873873BED63}" type="slidenum">
              <a:rPr lang="en-IN" smtClean="0"/>
              <a:t>26</a:t>
            </a:fld>
            <a:endParaRPr lang="en-IN"/>
          </a:p>
        </p:txBody>
      </p:sp>
    </p:spTree>
    <p:extLst>
      <p:ext uri="{BB962C8B-B14F-4D97-AF65-F5344CB8AC3E}">
        <p14:creationId xmlns:p14="http://schemas.microsoft.com/office/powerpoint/2010/main" val="2409599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https://github.com/Shubhra03/MDRO</a:t>
            </a:r>
          </a:p>
        </p:txBody>
      </p:sp>
      <p:sp>
        <p:nvSpPr>
          <p:cNvPr id="4" name="Slide Number Placeholder 3"/>
          <p:cNvSpPr>
            <a:spLocks noGrp="1"/>
          </p:cNvSpPr>
          <p:nvPr>
            <p:ph type="sldNum" sz="quarter" idx="5"/>
          </p:nvPr>
        </p:nvSpPr>
        <p:spPr/>
        <p:txBody>
          <a:bodyPr/>
          <a:lstStyle/>
          <a:p>
            <a:fld id="{C4E5A52F-D275-45B6-B3C3-B873873BED63}" type="slidenum">
              <a:rPr lang="en-IN" smtClean="0"/>
              <a:t>28</a:t>
            </a:fld>
            <a:endParaRPr lang="en-IN"/>
          </a:p>
        </p:txBody>
      </p:sp>
    </p:spTree>
    <p:extLst>
      <p:ext uri="{BB962C8B-B14F-4D97-AF65-F5344CB8AC3E}">
        <p14:creationId xmlns:p14="http://schemas.microsoft.com/office/powerpoint/2010/main" val="2171138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highlight>
                  <a:srgbClr val="FFFFFF"/>
                </a:highlight>
                <a:latin typeface="-apple-system"/>
              </a:rPr>
              <a:t>The computation rate in machine learning refers to the amount that the model’s weights are updated during training, which is influenced by the learning rate1. It’s a measure of how quickly a learning algorithm updates the parameters or learns from the data. A higher computation rate means the model can learn faster, but it also risks overshooting the optimal solution if the rate is too high. Conversely, a lower computation rate can lead to more stable and accurate learning over time, even with fewer computational resources, as is the case with the Random Forest (RF) algorithm compared to K-Nearest Neighbors (KNN). short it</a:t>
            </a:r>
            <a:endParaRPr lang="en-IN" dirty="0"/>
          </a:p>
        </p:txBody>
      </p:sp>
      <p:sp>
        <p:nvSpPr>
          <p:cNvPr id="4" name="Slide Number Placeholder 3"/>
          <p:cNvSpPr>
            <a:spLocks noGrp="1"/>
          </p:cNvSpPr>
          <p:nvPr>
            <p:ph type="sldNum" sz="quarter" idx="5"/>
          </p:nvPr>
        </p:nvSpPr>
        <p:spPr/>
        <p:txBody>
          <a:bodyPr/>
          <a:lstStyle/>
          <a:p>
            <a:fld id="{C4E5A52F-D275-45B6-B3C3-B873873BED63}" type="slidenum">
              <a:rPr lang="en-IN" smtClean="0"/>
              <a:t>32</a:t>
            </a:fld>
            <a:endParaRPr lang="en-IN"/>
          </a:p>
        </p:txBody>
      </p:sp>
    </p:spTree>
    <p:extLst>
      <p:ext uri="{BB962C8B-B14F-4D97-AF65-F5344CB8AC3E}">
        <p14:creationId xmlns:p14="http://schemas.microsoft.com/office/powerpoint/2010/main" val="3613015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D703F-196D-A746-E985-65917C0BEC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31B586-5999-D45B-BC2E-E1C599B9EE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AAA3CD-0C97-9921-0166-571106DD6BC5}"/>
              </a:ext>
            </a:extLst>
          </p:cNvPr>
          <p:cNvSpPr>
            <a:spLocks noGrp="1"/>
          </p:cNvSpPr>
          <p:nvPr>
            <p:ph type="dt" sz="half" idx="10"/>
          </p:nvPr>
        </p:nvSpPr>
        <p:spPr/>
        <p:txBody>
          <a:bodyPr/>
          <a:lstStyle/>
          <a:p>
            <a:fld id="{6A96EC42-8C8C-476B-8DE1-C485914F62BE}" type="datetimeFigureOut">
              <a:rPr lang="en-IN" smtClean="0"/>
              <a:t>06-05-2024</a:t>
            </a:fld>
            <a:endParaRPr lang="en-IN"/>
          </a:p>
        </p:txBody>
      </p:sp>
      <p:sp>
        <p:nvSpPr>
          <p:cNvPr id="5" name="Footer Placeholder 4">
            <a:extLst>
              <a:ext uri="{FF2B5EF4-FFF2-40B4-BE49-F238E27FC236}">
                <a16:creationId xmlns:a16="http://schemas.microsoft.com/office/drawing/2014/main" id="{B7D53BA4-7803-1ABB-E5E1-A77D0705F5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E9E3D7-EE8F-0BD4-A285-9DECF06E6DB0}"/>
              </a:ext>
            </a:extLst>
          </p:cNvPr>
          <p:cNvSpPr>
            <a:spLocks noGrp="1"/>
          </p:cNvSpPr>
          <p:nvPr>
            <p:ph type="sldNum" sz="quarter" idx="12"/>
          </p:nvPr>
        </p:nvSpPr>
        <p:spPr/>
        <p:txBody>
          <a:bodyPr/>
          <a:lstStyle/>
          <a:p>
            <a:fld id="{801F0CD4-E77D-419D-BDD3-231C87E4DDDB}" type="slidenum">
              <a:rPr lang="en-IN" smtClean="0"/>
              <a:t>‹#›</a:t>
            </a:fld>
            <a:endParaRPr lang="en-IN"/>
          </a:p>
        </p:txBody>
      </p:sp>
    </p:spTree>
    <p:extLst>
      <p:ext uri="{BB962C8B-B14F-4D97-AF65-F5344CB8AC3E}">
        <p14:creationId xmlns:p14="http://schemas.microsoft.com/office/powerpoint/2010/main" val="1515990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2E257-5490-AEC3-D3D9-4143ECB396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E6FC4C-57A6-03AE-B805-C5881A4E1A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E14772-64F7-D0AF-5D9F-2A89CC4BA177}"/>
              </a:ext>
            </a:extLst>
          </p:cNvPr>
          <p:cNvSpPr>
            <a:spLocks noGrp="1"/>
          </p:cNvSpPr>
          <p:nvPr>
            <p:ph type="dt" sz="half" idx="10"/>
          </p:nvPr>
        </p:nvSpPr>
        <p:spPr/>
        <p:txBody>
          <a:bodyPr/>
          <a:lstStyle/>
          <a:p>
            <a:fld id="{6A96EC42-8C8C-476B-8DE1-C485914F62BE}" type="datetimeFigureOut">
              <a:rPr lang="en-IN" smtClean="0"/>
              <a:t>06-05-2024</a:t>
            </a:fld>
            <a:endParaRPr lang="en-IN"/>
          </a:p>
        </p:txBody>
      </p:sp>
      <p:sp>
        <p:nvSpPr>
          <p:cNvPr id="5" name="Footer Placeholder 4">
            <a:extLst>
              <a:ext uri="{FF2B5EF4-FFF2-40B4-BE49-F238E27FC236}">
                <a16:creationId xmlns:a16="http://schemas.microsoft.com/office/drawing/2014/main" id="{90D0DB14-D943-D29D-BB56-240C419A38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B97493-F7AC-2C26-6BD1-A73382FBF20A}"/>
              </a:ext>
            </a:extLst>
          </p:cNvPr>
          <p:cNvSpPr>
            <a:spLocks noGrp="1"/>
          </p:cNvSpPr>
          <p:nvPr>
            <p:ph type="sldNum" sz="quarter" idx="12"/>
          </p:nvPr>
        </p:nvSpPr>
        <p:spPr/>
        <p:txBody>
          <a:bodyPr/>
          <a:lstStyle/>
          <a:p>
            <a:fld id="{801F0CD4-E77D-419D-BDD3-231C87E4DDDB}" type="slidenum">
              <a:rPr lang="en-IN" smtClean="0"/>
              <a:t>‹#›</a:t>
            </a:fld>
            <a:endParaRPr lang="en-IN"/>
          </a:p>
        </p:txBody>
      </p:sp>
    </p:spTree>
    <p:extLst>
      <p:ext uri="{BB962C8B-B14F-4D97-AF65-F5344CB8AC3E}">
        <p14:creationId xmlns:p14="http://schemas.microsoft.com/office/powerpoint/2010/main" val="3044175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1859D4-D88E-AE83-F675-05D47DF256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4A0E32-7B11-C3AE-F1C6-E2DF27487E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614173-CC55-CD86-E1C4-BABC3081EF79}"/>
              </a:ext>
            </a:extLst>
          </p:cNvPr>
          <p:cNvSpPr>
            <a:spLocks noGrp="1"/>
          </p:cNvSpPr>
          <p:nvPr>
            <p:ph type="dt" sz="half" idx="10"/>
          </p:nvPr>
        </p:nvSpPr>
        <p:spPr/>
        <p:txBody>
          <a:bodyPr/>
          <a:lstStyle/>
          <a:p>
            <a:fld id="{6A96EC42-8C8C-476B-8DE1-C485914F62BE}" type="datetimeFigureOut">
              <a:rPr lang="en-IN" smtClean="0"/>
              <a:t>06-05-2024</a:t>
            </a:fld>
            <a:endParaRPr lang="en-IN"/>
          </a:p>
        </p:txBody>
      </p:sp>
      <p:sp>
        <p:nvSpPr>
          <p:cNvPr id="5" name="Footer Placeholder 4">
            <a:extLst>
              <a:ext uri="{FF2B5EF4-FFF2-40B4-BE49-F238E27FC236}">
                <a16:creationId xmlns:a16="http://schemas.microsoft.com/office/drawing/2014/main" id="{1EF257FA-4733-263B-3863-81C69DC6A5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D77B0D-C770-89A7-D805-AA0CAB932826}"/>
              </a:ext>
            </a:extLst>
          </p:cNvPr>
          <p:cNvSpPr>
            <a:spLocks noGrp="1"/>
          </p:cNvSpPr>
          <p:nvPr>
            <p:ph type="sldNum" sz="quarter" idx="12"/>
          </p:nvPr>
        </p:nvSpPr>
        <p:spPr/>
        <p:txBody>
          <a:bodyPr/>
          <a:lstStyle/>
          <a:p>
            <a:fld id="{801F0CD4-E77D-419D-BDD3-231C87E4DDDB}" type="slidenum">
              <a:rPr lang="en-IN" smtClean="0"/>
              <a:t>‹#›</a:t>
            </a:fld>
            <a:endParaRPr lang="en-IN"/>
          </a:p>
        </p:txBody>
      </p:sp>
    </p:spTree>
    <p:extLst>
      <p:ext uri="{BB962C8B-B14F-4D97-AF65-F5344CB8AC3E}">
        <p14:creationId xmlns:p14="http://schemas.microsoft.com/office/powerpoint/2010/main" val="2368155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0670B-3FFB-AF7D-ECA0-8DAA9736B3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F700DE-7A2D-DF83-42F7-1781B24379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2735D3-685A-295A-FDC4-C0C483C2B03E}"/>
              </a:ext>
            </a:extLst>
          </p:cNvPr>
          <p:cNvSpPr>
            <a:spLocks noGrp="1"/>
          </p:cNvSpPr>
          <p:nvPr>
            <p:ph type="dt" sz="half" idx="10"/>
          </p:nvPr>
        </p:nvSpPr>
        <p:spPr/>
        <p:txBody>
          <a:bodyPr/>
          <a:lstStyle/>
          <a:p>
            <a:fld id="{6A96EC42-8C8C-476B-8DE1-C485914F62BE}" type="datetimeFigureOut">
              <a:rPr lang="en-IN" smtClean="0"/>
              <a:t>06-05-2024</a:t>
            </a:fld>
            <a:endParaRPr lang="en-IN"/>
          </a:p>
        </p:txBody>
      </p:sp>
      <p:sp>
        <p:nvSpPr>
          <p:cNvPr id="5" name="Footer Placeholder 4">
            <a:extLst>
              <a:ext uri="{FF2B5EF4-FFF2-40B4-BE49-F238E27FC236}">
                <a16:creationId xmlns:a16="http://schemas.microsoft.com/office/drawing/2014/main" id="{199FF97D-78FC-AFD5-9A53-EA01C5839E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2A29B5-8B67-FF54-0D62-A042AC59EC58}"/>
              </a:ext>
            </a:extLst>
          </p:cNvPr>
          <p:cNvSpPr>
            <a:spLocks noGrp="1"/>
          </p:cNvSpPr>
          <p:nvPr>
            <p:ph type="sldNum" sz="quarter" idx="12"/>
          </p:nvPr>
        </p:nvSpPr>
        <p:spPr/>
        <p:txBody>
          <a:bodyPr/>
          <a:lstStyle/>
          <a:p>
            <a:fld id="{801F0CD4-E77D-419D-BDD3-231C87E4DDDB}" type="slidenum">
              <a:rPr lang="en-IN" smtClean="0"/>
              <a:t>‹#›</a:t>
            </a:fld>
            <a:endParaRPr lang="en-IN"/>
          </a:p>
        </p:txBody>
      </p:sp>
    </p:spTree>
    <p:extLst>
      <p:ext uri="{BB962C8B-B14F-4D97-AF65-F5344CB8AC3E}">
        <p14:creationId xmlns:p14="http://schemas.microsoft.com/office/powerpoint/2010/main" val="3340753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DC1A-8806-EED1-4C35-2BCF784934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27B265-212B-4B2F-2EE5-B54AD4F667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805406-C91C-0809-9498-E1779668B9AC}"/>
              </a:ext>
            </a:extLst>
          </p:cNvPr>
          <p:cNvSpPr>
            <a:spLocks noGrp="1"/>
          </p:cNvSpPr>
          <p:nvPr>
            <p:ph type="dt" sz="half" idx="10"/>
          </p:nvPr>
        </p:nvSpPr>
        <p:spPr/>
        <p:txBody>
          <a:bodyPr/>
          <a:lstStyle/>
          <a:p>
            <a:fld id="{6A96EC42-8C8C-476B-8DE1-C485914F62BE}" type="datetimeFigureOut">
              <a:rPr lang="en-IN" smtClean="0"/>
              <a:t>06-05-2024</a:t>
            </a:fld>
            <a:endParaRPr lang="en-IN"/>
          </a:p>
        </p:txBody>
      </p:sp>
      <p:sp>
        <p:nvSpPr>
          <p:cNvPr id="5" name="Footer Placeholder 4">
            <a:extLst>
              <a:ext uri="{FF2B5EF4-FFF2-40B4-BE49-F238E27FC236}">
                <a16:creationId xmlns:a16="http://schemas.microsoft.com/office/drawing/2014/main" id="{1A41A2B7-3F88-5BFC-D390-101EFE6D64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4B5125-5D13-071E-7D74-75ED7A311EA5}"/>
              </a:ext>
            </a:extLst>
          </p:cNvPr>
          <p:cNvSpPr>
            <a:spLocks noGrp="1"/>
          </p:cNvSpPr>
          <p:nvPr>
            <p:ph type="sldNum" sz="quarter" idx="12"/>
          </p:nvPr>
        </p:nvSpPr>
        <p:spPr/>
        <p:txBody>
          <a:bodyPr/>
          <a:lstStyle/>
          <a:p>
            <a:fld id="{801F0CD4-E77D-419D-BDD3-231C87E4DDDB}" type="slidenum">
              <a:rPr lang="en-IN" smtClean="0"/>
              <a:t>‹#›</a:t>
            </a:fld>
            <a:endParaRPr lang="en-IN"/>
          </a:p>
        </p:txBody>
      </p:sp>
    </p:spTree>
    <p:extLst>
      <p:ext uri="{BB962C8B-B14F-4D97-AF65-F5344CB8AC3E}">
        <p14:creationId xmlns:p14="http://schemas.microsoft.com/office/powerpoint/2010/main" val="2401429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E9402-585B-F36B-BC31-56CC2E9C5A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F5B5EA-BDDD-79B1-4583-93DB3505D0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40D412-BD87-0870-3E19-4977508EBA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83383A-BC75-6F4E-782D-5C786FBF757E}"/>
              </a:ext>
            </a:extLst>
          </p:cNvPr>
          <p:cNvSpPr>
            <a:spLocks noGrp="1"/>
          </p:cNvSpPr>
          <p:nvPr>
            <p:ph type="dt" sz="half" idx="10"/>
          </p:nvPr>
        </p:nvSpPr>
        <p:spPr/>
        <p:txBody>
          <a:bodyPr/>
          <a:lstStyle/>
          <a:p>
            <a:fld id="{6A96EC42-8C8C-476B-8DE1-C485914F62BE}" type="datetimeFigureOut">
              <a:rPr lang="en-IN" smtClean="0"/>
              <a:t>06-05-2024</a:t>
            </a:fld>
            <a:endParaRPr lang="en-IN"/>
          </a:p>
        </p:txBody>
      </p:sp>
      <p:sp>
        <p:nvSpPr>
          <p:cNvPr id="6" name="Footer Placeholder 5">
            <a:extLst>
              <a:ext uri="{FF2B5EF4-FFF2-40B4-BE49-F238E27FC236}">
                <a16:creationId xmlns:a16="http://schemas.microsoft.com/office/drawing/2014/main" id="{B859A10A-C30A-6FBA-DED6-B03775473E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722E4A-AC90-8D43-EC5C-1CE1A6E407C2}"/>
              </a:ext>
            </a:extLst>
          </p:cNvPr>
          <p:cNvSpPr>
            <a:spLocks noGrp="1"/>
          </p:cNvSpPr>
          <p:nvPr>
            <p:ph type="sldNum" sz="quarter" idx="12"/>
          </p:nvPr>
        </p:nvSpPr>
        <p:spPr/>
        <p:txBody>
          <a:bodyPr/>
          <a:lstStyle/>
          <a:p>
            <a:fld id="{801F0CD4-E77D-419D-BDD3-231C87E4DDDB}" type="slidenum">
              <a:rPr lang="en-IN" smtClean="0"/>
              <a:t>‹#›</a:t>
            </a:fld>
            <a:endParaRPr lang="en-IN"/>
          </a:p>
        </p:txBody>
      </p:sp>
    </p:spTree>
    <p:extLst>
      <p:ext uri="{BB962C8B-B14F-4D97-AF65-F5344CB8AC3E}">
        <p14:creationId xmlns:p14="http://schemas.microsoft.com/office/powerpoint/2010/main" val="895974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D0645-DB1C-5E11-F6DE-81FD0CEC48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23AED8-9253-B60A-52E2-3F8016CA26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265207-EC1C-42C4-2AA5-B8C1231809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85BDA0-B48C-BE32-52A0-22A9FB8A01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E15A22-B9CA-52FB-DC91-7F16F94197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40E14C-D26D-B469-EAE0-0B605EC07EA9}"/>
              </a:ext>
            </a:extLst>
          </p:cNvPr>
          <p:cNvSpPr>
            <a:spLocks noGrp="1"/>
          </p:cNvSpPr>
          <p:nvPr>
            <p:ph type="dt" sz="half" idx="10"/>
          </p:nvPr>
        </p:nvSpPr>
        <p:spPr/>
        <p:txBody>
          <a:bodyPr/>
          <a:lstStyle/>
          <a:p>
            <a:fld id="{6A96EC42-8C8C-476B-8DE1-C485914F62BE}" type="datetimeFigureOut">
              <a:rPr lang="en-IN" smtClean="0"/>
              <a:t>06-05-2024</a:t>
            </a:fld>
            <a:endParaRPr lang="en-IN"/>
          </a:p>
        </p:txBody>
      </p:sp>
      <p:sp>
        <p:nvSpPr>
          <p:cNvPr id="8" name="Footer Placeholder 7">
            <a:extLst>
              <a:ext uri="{FF2B5EF4-FFF2-40B4-BE49-F238E27FC236}">
                <a16:creationId xmlns:a16="http://schemas.microsoft.com/office/drawing/2014/main" id="{AF1AA7DF-49CC-8EBB-9908-187794FBE4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866136-E3A8-FE0A-7010-864B37B1BC82}"/>
              </a:ext>
            </a:extLst>
          </p:cNvPr>
          <p:cNvSpPr>
            <a:spLocks noGrp="1"/>
          </p:cNvSpPr>
          <p:nvPr>
            <p:ph type="sldNum" sz="quarter" idx="12"/>
          </p:nvPr>
        </p:nvSpPr>
        <p:spPr/>
        <p:txBody>
          <a:bodyPr/>
          <a:lstStyle/>
          <a:p>
            <a:fld id="{801F0CD4-E77D-419D-BDD3-231C87E4DDDB}" type="slidenum">
              <a:rPr lang="en-IN" smtClean="0"/>
              <a:t>‹#›</a:t>
            </a:fld>
            <a:endParaRPr lang="en-IN"/>
          </a:p>
        </p:txBody>
      </p:sp>
    </p:spTree>
    <p:extLst>
      <p:ext uri="{BB962C8B-B14F-4D97-AF65-F5344CB8AC3E}">
        <p14:creationId xmlns:p14="http://schemas.microsoft.com/office/powerpoint/2010/main" val="1384564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B87D7-E37D-358D-F1D5-769E122F65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5028B4-7D5B-17F2-0CF0-BA3B7105FC6B}"/>
              </a:ext>
            </a:extLst>
          </p:cNvPr>
          <p:cNvSpPr>
            <a:spLocks noGrp="1"/>
          </p:cNvSpPr>
          <p:nvPr>
            <p:ph type="dt" sz="half" idx="10"/>
          </p:nvPr>
        </p:nvSpPr>
        <p:spPr/>
        <p:txBody>
          <a:bodyPr/>
          <a:lstStyle/>
          <a:p>
            <a:fld id="{6A96EC42-8C8C-476B-8DE1-C485914F62BE}" type="datetimeFigureOut">
              <a:rPr lang="en-IN" smtClean="0"/>
              <a:t>06-05-2024</a:t>
            </a:fld>
            <a:endParaRPr lang="en-IN"/>
          </a:p>
        </p:txBody>
      </p:sp>
      <p:sp>
        <p:nvSpPr>
          <p:cNvPr id="4" name="Footer Placeholder 3">
            <a:extLst>
              <a:ext uri="{FF2B5EF4-FFF2-40B4-BE49-F238E27FC236}">
                <a16:creationId xmlns:a16="http://schemas.microsoft.com/office/drawing/2014/main" id="{FD3A8601-427E-8AF1-C895-A68F3886480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BD89EC9-4E1C-6D2F-C604-DB924DD9C2F7}"/>
              </a:ext>
            </a:extLst>
          </p:cNvPr>
          <p:cNvSpPr>
            <a:spLocks noGrp="1"/>
          </p:cNvSpPr>
          <p:nvPr>
            <p:ph type="sldNum" sz="quarter" idx="12"/>
          </p:nvPr>
        </p:nvSpPr>
        <p:spPr/>
        <p:txBody>
          <a:bodyPr/>
          <a:lstStyle/>
          <a:p>
            <a:fld id="{801F0CD4-E77D-419D-BDD3-231C87E4DDDB}" type="slidenum">
              <a:rPr lang="en-IN" smtClean="0"/>
              <a:t>‹#›</a:t>
            </a:fld>
            <a:endParaRPr lang="en-IN"/>
          </a:p>
        </p:txBody>
      </p:sp>
    </p:spTree>
    <p:extLst>
      <p:ext uri="{BB962C8B-B14F-4D97-AF65-F5344CB8AC3E}">
        <p14:creationId xmlns:p14="http://schemas.microsoft.com/office/powerpoint/2010/main" val="2517645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8BA285-A09F-0D4D-F9AE-9BB985B991FF}"/>
              </a:ext>
            </a:extLst>
          </p:cNvPr>
          <p:cNvSpPr>
            <a:spLocks noGrp="1"/>
          </p:cNvSpPr>
          <p:nvPr>
            <p:ph type="dt" sz="half" idx="10"/>
          </p:nvPr>
        </p:nvSpPr>
        <p:spPr/>
        <p:txBody>
          <a:bodyPr/>
          <a:lstStyle/>
          <a:p>
            <a:fld id="{6A96EC42-8C8C-476B-8DE1-C485914F62BE}" type="datetimeFigureOut">
              <a:rPr lang="en-IN" smtClean="0"/>
              <a:t>06-05-2024</a:t>
            </a:fld>
            <a:endParaRPr lang="en-IN"/>
          </a:p>
        </p:txBody>
      </p:sp>
      <p:sp>
        <p:nvSpPr>
          <p:cNvPr id="3" name="Footer Placeholder 2">
            <a:extLst>
              <a:ext uri="{FF2B5EF4-FFF2-40B4-BE49-F238E27FC236}">
                <a16:creationId xmlns:a16="http://schemas.microsoft.com/office/drawing/2014/main" id="{333D691D-5DB0-4925-210B-48D162554F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1B394D-5AD6-23CC-D226-BBD747F53C0E}"/>
              </a:ext>
            </a:extLst>
          </p:cNvPr>
          <p:cNvSpPr>
            <a:spLocks noGrp="1"/>
          </p:cNvSpPr>
          <p:nvPr>
            <p:ph type="sldNum" sz="quarter" idx="12"/>
          </p:nvPr>
        </p:nvSpPr>
        <p:spPr/>
        <p:txBody>
          <a:bodyPr/>
          <a:lstStyle/>
          <a:p>
            <a:fld id="{801F0CD4-E77D-419D-BDD3-231C87E4DDDB}" type="slidenum">
              <a:rPr lang="en-IN" smtClean="0"/>
              <a:t>‹#›</a:t>
            </a:fld>
            <a:endParaRPr lang="en-IN"/>
          </a:p>
        </p:txBody>
      </p:sp>
    </p:spTree>
    <p:extLst>
      <p:ext uri="{BB962C8B-B14F-4D97-AF65-F5344CB8AC3E}">
        <p14:creationId xmlns:p14="http://schemas.microsoft.com/office/powerpoint/2010/main" val="1101975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47A82-5249-F1D4-521B-A7DF2EE442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AAFCDE-AE8B-4A44-9359-6046FE83CD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3FFCD84-DE14-586A-4999-6799CC3E4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24540E-1AF9-1DAF-A34B-026C87FBAC22}"/>
              </a:ext>
            </a:extLst>
          </p:cNvPr>
          <p:cNvSpPr>
            <a:spLocks noGrp="1"/>
          </p:cNvSpPr>
          <p:nvPr>
            <p:ph type="dt" sz="half" idx="10"/>
          </p:nvPr>
        </p:nvSpPr>
        <p:spPr/>
        <p:txBody>
          <a:bodyPr/>
          <a:lstStyle/>
          <a:p>
            <a:fld id="{6A96EC42-8C8C-476B-8DE1-C485914F62BE}" type="datetimeFigureOut">
              <a:rPr lang="en-IN" smtClean="0"/>
              <a:t>06-05-2024</a:t>
            </a:fld>
            <a:endParaRPr lang="en-IN"/>
          </a:p>
        </p:txBody>
      </p:sp>
      <p:sp>
        <p:nvSpPr>
          <p:cNvPr id="6" name="Footer Placeholder 5">
            <a:extLst>
              <a:ext uri="{FF2B5EF4-FFF2-40B4-BE49-F238E27FC236}">
                <a16:creationId xmlns:a16="http://schemas.microsoft.com/office/drawing/2014/main" id="{10D0A57D-3127-29F0-47C0-5A9413C28C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EF6ACF-C7B7-D5F4-C9B0-3948163585A3}"/>
              </a:ext>
            </a:extLst>
          </p:cNvPr>
          <p:cNvSpPr>
            <a:spLocks noGrp="1"/>
          </p:cNvSpPr>
          <p:nvPr>
            <p:ph type="sldNum" sz="quarter" idx="12"/>
          </p:nvPr>
        </p:nvSpPr>
        <p:spPr/>
        <p:txBody>
          <a:bodyPr/>
          <a:lstStyle/>
          <a:p>
            <a:fld id="{801F0CD4-E77D-419D-BDD3-231C87E4DDDB}" type="slidenum">
              <a:rPr lang="en-IN" smtClean="0"/>
              <a:t>‹#›</a:t>
            </a:fld>
            <a:endParaRPr lang="en-IN"/>
          </a:p>
        </p:txBody>
      </p:sp>
    </p:spTree>
    <p:extLst>
      <p:ext uri="{BB962C8B-B14F-4D97-AF65-F5344CB8AC3E}">
        <p14:creationId xmlns:p14="http://schemas.microsoft.com/office/powerpoint/2010/main" val="3683838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9EB00-5437-F979-FAE5-CE0ACCADE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954CB4-7C56-B18B-E90C-6E167BC7F9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C24B84-B750-442C-8539-61AFF1399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1623FF-C461-2135-F868-47DBEE2F654A}"/>
              </a:ext>
            </a:extLst>
          </p:cNvPr>
          <p:cNvSpPr>
            <a:spLocks noGrp="1"/>
          </p:cNvSpPr>
          <p:nvPr>
            <p:ph type="dt" sz="half" idx="10"/>
          </p:nvPr>
        </p:nvSpPr>
        <p:spPr/>
        <p:txBody>
          <a:bodyPr/>
          <a:lstStyle/>
          <a:p>
            <a:fld id="{6A96EC42-8C8C-476B-8DE1-C485914F62BE}" type="datetimeFigureOut">
              <a:rPr lang="en-IN" smtClean="0"/>
              <a:t>06-05-2024</a:t>
            </a:fld>
            <a:endParaRPr lang="en-IN"/>
          </a:p>
        </p:txBody>
      </p:sp>
      <p:sp>
        <p:nvSpPr>
          <p:cNvPr id="6" name="Footer Placeholder 5">
            <a:extLst>
              <a:ext uri="{FF2B5EF4-FFF2-40B4-BE49-F238E27FC236}">
                <a16:creationId xmlns:a16="http://schemas.microsoft.com/office/drawing/2014/main" id="{248F1895-86C7-F143-9DB8-5AF91C50C1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CE35A2-7D5F-CF4C-89D0-153F85C763C0}"/>
              </a:ext>
            </a:extLst>
          </p:cNvPr>
          <p:cNvSpPr>
            <a:spLocks noGrp="1"/>
          </p:cNvSpPr>
          <p:nvPr>
            <p:ph type="sldNum" sz="quarter" idx="12"/>
          </p:nvPr>
        </p:nvSpPr>
        <p:spPr/>
        <p:txBody>
          <a:bodyPr/>
          <a:lstStyle/>
          <a:p>
            <a:fld id="{801F0CD4-E77D-419D-BDD3-231C87E4DDDB}" type="slidenum">
              <a:rPr lang="en-IN" smtClean="0"/>
              <a:t>‹#›</a:t>
            </a:fld>
            <a:endParaRPr lang="en-IN"/>
          </a:p>
        </p:txBody>
      </p:sp>
    </p:spTree>
    <p:extLst>
      <p:ext uri="{BB962C8B-B14F-4D97-AF65-F5344CB8AC3E}">
        <p14:creationId xmlns:p14="http://schemas.microsoft.com/office/powerpoint/2010/main" val="136810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692BA4-A0F5-D694-F807-2CBD20CA0E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B254D6-E918-35EC-08C2-78DDD96E70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AB4B52-95E4-8AEE-A5BA-8A12005975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96EC42-8C8C-476B-8DE1-C485914F62BE}" type="datetimeFigureOut">
              <a:rPr lang="en-IN" smtClean="0"/>
              <a:t>06-05-2024</a:t>
            </a:fld>
            <a:endParaRPr lang="en-IN"/>
          </a:p>
        </p:txBody>
      </p:sp>
      <p:sp>
        <p:nvSpPr>
          <p:cNvPr id="5" name="Footer Placeholder 4">
            <a:extLst>
              <a:ext uri="{FF2B5EF4-FFF2-40B4-BE49-F238E27FC236}">
                <a16:creationId xmlns:a16="http://schemas.microsoft.com/office/drawing/2014/main" id="{71FB0D9B-116F-F55D-0DF5-D6FD047CEA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391BF6-D5CE-1398-08D1-6547FBF72D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1F0CD4-E77D-419D-BDD3-231C87E4DDDB}" type="slidenum">
              <a:rPr lang="en-IN" smtClean="0"/>
              <a:t>‹#›</a:t>
            </a:fld>
            <a:endParaRPr lang="en-IN"/>
          </a:p>
        </p:txBody>
      </p:sp>
    </p:spTree>
    <p:extLst>
      <p:ext uri="{BB962C8B-B14F-4D97-AF65-F5344CB8AC3E}">
        <p14:creationId xmlns:p14="http://schemas.microsoft.com/office/powerpoint/2010/main" val="3797736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github.com/revenol/DROO/tree/master/data"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84BC7B5-65A5-6BB1-A7D1-12B0BB2D0573}"/>
              </a:ext>
            </a:extLst>
          </p:cNvPr>
          <p:cNvSpPr>
            <a:spLocks noGrp="1"/>
          </p:cNvSpPr>
          <p:nvPr>
            <p:ph type="subTitle" idx="1"/>
          </p:nvPr>
        </p:nvSpPr>
        <p:spPr>
          <a:xfrm>
            <a:off x="858983" y="4393114"/>
            <a:ext cx="2691571" cy="1496290"/>
          </a:xfrm>
        </p:spPr>
        <p:txBody>
          <a:bodyPr>
            <a:normAutofit fontScale="92500" lnSpcReduction="20000"/>
          </a:bodyPr>
          <a:lstStyle/>
          <a:p>
            <a:pPr algn="l"/>
            <a:r>
              <a:rPr lang="en-US" sz="2200" b="1" i="1" dirty="0">
                <a:latin typeface="Times New Roman" panose="02020603050405020304" pitchFamily="18" charset="0"/>
                <a:cs typeface="Times New Roman" panose="02020603050405020304" pitchFamily="18" charset="0"/>
              </a:rPr>
              <a:t>GUIDED BY:</a:t>
            </a:r>
          </a:p>
          <a:p>
            <a:pPr algn="l"/>
            <a:br>
              <a:rPr lang="en-US" sz="1700" b="1" u="sng" dirty="0"/>
            </a:br>
            <a:r>
              <a:rPr lang="en-US" sz="1900" dirty="0">
                <a:latin typeface="Times New Roman" panose="02020603050405020304" pitchFamily="18" charset="0"/>
                <a:cs typeface="Times New Roman" panose="02020603050405020304" pitchFamily="18" charset="0"/>
              </a:rPr>
              <a:t>D</a:t>
            </a:r>
            <a:r>
              <a:rPr lang="en-US" altLang="ko-KR" sz="1900" dirty="0">
                <a:latin typeface="Times New Roman" panose="02020603050405020304" pitchFamily="18" charset="0"/>
                <a:cs typeface="Times New Roman" panose="02020603050405020304" pitchFamily="18" charset="0"/>
              </a:rPr>
              <a:t>r. Sanjit Kumar Dash</a:t>
            </a:r>
          </a:p>
          <a:p>
            <a:pPr algn="l"/>
            <a:r>
              <a:rPr lang="en-US" altLang="ko-KR" sz="1900" dirty="0">
                <a:latin typeface="Times New Roman" panose="02020603050405020304" pitchFamily="18" charset="0"/>
                <a:cs typeface="Times New Roman" panose="02020603050405020304" pitchFamily="18" charset="0"/>
              </a:rPr>
              <a:t>Faculty , Dept of IT,</a:t>
            </a:r>
          </a:p>
          <a:p>
            <a:pPr algn="l"/>
            <a:r>
              <a:rPr lang="en-US" altLang="ko-KR" sz="1900" dirty="0">
                <a:latin typeface="Times New Roman" panose="02020603050405020304" pitchFamily="18" charset="0"/>
                <a:cs typeface="Times New Roman" panose="02020603050405020304" pitchFamily="18" charset="0"/>
              </a:rPr>
              <a:t>SCS, OUTR</a:t>
            </a:r>
            <a:endParaRPr lang="en-IN" sz="19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C31E34F-5A80-4155-102E-113FDD82AFAD}"/>
              </a:ext>
            </a:extLst>
          </p:cNvPr>
          <p:cNvSpPr txBox="1"/>
          <p:nvPr/>
        </p:nvSpPr>
        <p:spPr>
          <a:xfrm>
            <a:off x="1403619" y="30997"/>
            <a:ext cx="9135381" cy="1508105"/>
          </a:xfrm>
          <a:prstGeom prst="rect">
            <a:avLst/>
          </a:prstGeom>
          <a:noFill/>
        </p:spPr>
        <p:txBody>
          <a:bodyPr wrap="square">
            <a:spAutoFit/>
          </a:bodyPr>
          <a:lstStyle/>
          <a:p>
            <a:pPr algn="r"/>
            <a:endParaRPr lang="en-US" sz="2400" b="1" dirty="0">
              <a:solidFill>
                <a:srgbClr val="002060"/>
              </a:solidFill>
              <a:latin typeface="Times New Roman" panose="02020603050405020304" pitchFamily="18" charset="0"/>
              <a:cs typeface="Times New Roman" panose="02020603050405020304" pitchFamily="18" charset="0"/>
            </a:endParaRPr>
          </a:p>
          <a:p>
            <a:pPr algn="ctr"/>
            <a:r>
              <a:rPr lang="en-US" sz="2400" b="1" dirty="0">
                <a:solidFill>
                  <a:srgbClr val="002060"/>
                </a:solidFill>
                <a:latin typeface="Times New Roman" panose="02020603050405020304" pitchFamily="18" charset="0"/>
                <a:cs typeface="Times New Roman" panose="02020603050405020304" pitchFamily="18" charset="0"/>
              </a:rPr>
              <a:t>ODISHA UNIVERSITY OF TECHNOLOGY  AND RESEARCH, </a:t>
            </a:r>
            <a:r>
              <a:rPr lang="en-US" sz="2000" b="1" dirty="0">
                <a:solidFill>
                  <a:srgbClr val="002060"/>
                </a:solidFill>
                <a:latin typeface="Times New Roman" panose="02020603050405020304" pitchFamily="18" charset="0"/>
                <a:cs typeface="Times New Roman" panose="02020603050405020304" pitchFamily="18" charset="0"/>
              </a:rPr>
              <a:t>BHUBANESWAR</a:t>
            </a:r>
            <a:br>
              <a:rPr lang="en-US" sz="2400" b="1" dirty="0">
                <a:solidFill>
                  <a:srgbClr val="002060"/>
                </a:solidFill>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7" name="Subtitle 2">
            <a:extLst>
              <a:ext uri="{FF2B5EF4-FFF2-40B4-BE49-F238E27FC236}">
                <a16:creationId xmlns:a16="http://schemas.microsoft.com/office/drawing/2014/main" id="{8B164777-872C-AC6D-CBE5-802A17D33E16}"/>
              </a:ext>
            </a:extLst>
          </p:cNvPr>
          <p:cNvSpPr txBox="1">
            <a:spLocks/>
          </p:cNvSpPr>
          <p:nvPr/>
        </p:nvSpPr>
        <p:spPr>
          <a:xfrm>
            <a:off x="1825372" y="2752321"/>
            <a:ext cx="8948814" cy="6652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800" b="1" dirty="0">
              <a:solidFill>
                <a:schemeClr val="accent2">
                  <a:lumMod val="75000"/>
                </a:schemeClr>
              </a:solidFill>
              <a:latin typeface="Arial" panose="020B0604020202020204" pitchFamily="34" charset="0"/>
              <a:cs typeface="Arial" panose="020B0604020202020204" pitchFamily="34" charset="0"/>
            </a:endParaRPr>
          </a:p>
          <a:p>
            <a:pPr algn="l"/>
            <a:endParaRPr lang="en-IN" dirty="0">
              <a:solidFill>
                <a:schemeClr val="accent2">
                  <a:lumMod val="75000"/>
                </a:schemeClr>
              </a:solidFill>
            </a:endParaRPr>
          </a:p>
        </p:txBody>
      </p:sp>
      <p:sp>
        <p:nvSpPr>
          <p:cNvPr id="13" name="Subtitle 2">
            <a:extLst>
              <a:ext uri="{FF2B5EF4-FFF2-40B4-BE49-F238E27FC236}">
                <a16:creationId xmlns:a16="http://schemas.microsoft.com/office/drawing/2014/main" id="{3C54721F-692A-A941-7FB7-6EF9B0C51464}"/>
              </a:ext>
            </a:extLst>
          </p:cNvPr>
          <p:cNvSpPr txBox="1">
            <a:spLocks/>
          </p:cNvSpPr>
          <p:nvPr/>
        </p:nvSpPr>
        <p:spPr>
          <a:xfrm>
            <a:off x="7376149" y="4393114"/>
            <a:ext cx="3956868" cy="20076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i="1" dirty="0">
                <a:latin typeface="Times New Roman" panose="02020603050405020304" pitchFamily="18" charset="0"/>
                <a:cs typeface="Times New Roman" panose="02020603050405020304" pitchFamily="18" charset="0"/>
              </a:rPr>
              <a:t>PRESENTED BY:</a:t>
            </a:r>
          </a:p>
          <a:p>
            <a:pPr algn="l"/>
            <a:br>
              <a:rPr lang="en-US" sz="1700" b="1" u="sng" dirty="0"/>
            </a:br>
            <a:r>
              <a:rPr lang="en-US" sz="1800" dirty="0">
                <a:latin typeface="Times New Roman" panose="02020603050405020304" pitchFamily="18" charset="0"/>
                <a:cs typeface="Times New Roman" panose="02020603050405020304" pitchFamily="18" charset="0"/>
              </a:rPr>
              <a:t>Pradeepta Kumar Sahoo  (2112100037)</a:t>
            </a:r>
          </a:p>
          <a:p>
            <a:pPr algn="l"/>
            <a:r>
              <a:rPr lang="en-US" altLang="ko-KR" sz="1800" dirty="0">
                <a:latin typeface="Times New Roman" panose="02020603050405020304" pitchFamily="18" charset="0"/>
                <a:cs typeface="Times New Roman" panose="02020603050405020304" pitchFamily="18" charset="0"/>
              </a:rPr>
              <a:t>Shubhra Jyoti Sahoo        (2001106517)</a:t>
            </a:r>
          </a:p>
          <a:p>
            <a:pPr algn="l"/>
            <a:r>
              <a:rPr lang="en-US" altLang="ko-KR" sz="1800" dirty="0">
                <a:latin typeface="Times New Roman" panose="02020603050405020304" pitchFamily="18" charset="0"/>
                <a:cs typeface="Times New Roman" panose="02020603050405020304" pitchFamily="18" charset="0"/>
              </a:rPr>
              <a:t>Rajanikant Pattnaik          (2001106533)</a:t>
            </a:r>
          </a:p>
        </p:txBody>
      </p:sp>
      <p:pic>
        <p:nvPicPr>
          <p:cNvPr id="1026" name="Picture 2">
            <a:extLst>
              <a:ext uri="{FF2B5EF4-FFF2-40B4-BE49-F238E27FC236}">
                <a16:creationId xmlns:a16="http://schemas.microsoft.com/office/drawing/2014/main" id="{E2B159CD-4DE6-B7ED-6144-D39DE4B2C6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5540" y="1255263"/>
            <a:ext cx="1691540" cy="16915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33E43B1-1911-C8A6-4BDF-928802A29450}"/>
              </a:ext>
            </a:extLst>
          </p:cNvPr>
          <p:cNvSpPr txBox="1"/>
          <p:nvPr/>
        </p:nvSpPr>
        <p:spPr>
          <a:xfrm>
            <a:off x="970684" y="3093851"/>
            <a:ext cx="10001250" cy="107721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lvl="0" indent="0" algn="ctr" rtl="0">
              <a:spcBef>
                <a:spcPts val="0"/>
              </a:spcBef>
              <a:spcAft>
                <a:spcPts val="0"/>
              </a:spcAft>
              <a:buSzPts val="990"/>
              <a:buNone/>
            </a:pPr>
            <a:r>
              <a:rPr lang="en-US" sz="3200" dirty="0">
                <a:ln w="0"/>
                <a:effectLst>
                  <a:outerShdw blurRad="38100" dist="19050" dir="2700000" algn="tl" rotWithShape="0">
                    <a:schemeClr val="dk1">
                      <a:alpha val="40000"/>
                    </a:schemeClr>
                  </a:outerShdw>
                </a:effectLst>
                <a:latin typeface="Times New Roman" panose="02020603050405020304" pitchFamily="18" charset="0"/>
                <a:ea typeface="Times New Roman"/>
                <a:cs typeface="Times New Roman" panose="02020603050405020304" pitchFamily="18" charset="0"/>
                <a:sym typeface="Times New Roman"/>
              </a:rPr>
              <a:t>Modified Deep Reinforcement Learning Based Offloading Decision Algorithm In MEC Network</a:t>
            </a:r>
          </a:p>
        </p:txBody>
      </p:sp>
    </p:spTree>
    <p:extLst>
      <p:ext uri="{BB962C8B-B14F-4D97-AF65-F5344CB8AC3E}">
        <p14:creationId xmlns:p14="http://schemas.microsoft.com/office/powerpoint/2010/main" val="2713349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20BFBC0-81CF-D49A-3C63-AE13C09048D9}"/>
              </a:ext>
            </a:extLst>
          </p:cNvPr>
          <p:cNvGraphicFramePr>
            <a:graphicFrameLocks noGrp="1"/>
          </p:cNvGraphicFramePr>
          <p:nvPr>
            <p:extLst>
              <p:ext uri="{D42A27DB-BD31-4B8C-83A1-F6EECF244321}">
                <p14:modId xmlns:p14="http://schemas.microsoft.com/office/powerpoint/2010/main" val="781177606"/>
              </p:ext>
            </p:extLst>
          </p:nvPr>
        </p:nvGraphicFramePr>
        <p:xfrm>
          <a:off x="251835" y="351424"/>
          <a:ext cx="11688330" cy="6155151"/>
        </p:xfrm>
        <a:graphic>
          <a:graphicData uri="http://schemas.openxmlformats.org/drawingml/2006/table">
            <a:tbl>
              <a:tblPr firstRow="1" bandRow="1">
                <a:tableStyleId>{5C22544A-7EE6-4342-B048-85BDC9FD1C3A}</a:tableStyleId>
              </a:tblPr>
              <a:tblGrid>
                <a:gridCol w="3896110">
                  <a:extLst>
                    <a:ext uri="{9D8B030D-6E8A-4147-A177-3AD203B41FA5}">
                      <a16:colId xmlns:a16="http://schemas.microsoft.com/office/drawing/2014/main" val="766720086"/>
                    </a:ext>
                  </a:extLst>
                </a:gridCol>
                <a:gridCol w="3896110">
                  <a:extLst>
                    <a:ext uri="{9D8B030D-6E8A-4147-A177-3AD203B41FA5}">
                      <a16:colId xmlns:a16="http://schemas.microsoft.com/office/drawing/2014/main" val="3787104166"/>
                    </a:ext>
                  </a:extLst>
                </a:gridCol>
                <a:gridCol w="3896110">
                  <a:extLst>
                    <a:ext uri="{9D8B030D-6E8A-4147-A177-3AD203B41FA5}">
                      <a16:colId xmlns:a16="http://schemas.microsoft.com/office/drawing/2014/main" val="4208295495"/>
                    </a:ext>
                  </a:extLst>
                </a:gridCol>
              </a:tblGrid>
              <a:tr h="349112">
                <a:tc>
                  <a:txBody>
                    <a:bodyPr/>
                    <a:lstStyle/>
                    <a:p>
                      <a:r>
                        <a:rPr lang="en-IN" b="1" dirty="0">
                          <a:latin typeface="Times New Roman" panose="02020603050405020304" pitchFamily="18" charset="0"/>
                          <a:ea typeface="Times New Roman"/>
                          <a:cs typeface="Times New Roman" panose="02020603050405020304" pitchFamily="18" charset="0"/>
                          <a:sym typeface="Times New Roman"/>
                        </a:rPr>
                        <a:t>                     Title</a:t>
                      </a:r>
                      <a:endParaRPr lang="en-IN" dirty="0">
                        <a:latin typeface="Times New Roman" panose="02020603050405020304" pitchFamily="18" charset="0"/>
                        <a:cs typeface="Times New Roman" panose="02020603050405020304" pitchFamily="18" charset="0"/>
                      </a:endParaRPr>
                    </a:p>
                  </a:txBody>
                  <a:tcPr/>
                </a:tc>
                <a:tc>
                  <a:txBody>
                    <a:bodyPr/>
                    <a:lstStyle/>
                    <a:p>
                      <a:r>
                        <a:rPr lang="it-IT" sz="1800" b="1" dirty="0">
                          <a:latin typeface="Times New Roman" panose="02020603050405020304" pitchFamily="18" charset="0"/>
                          <a:cs typeface="Times New Roman" panose="02020603050405020304" pitchFamily="18" charset="0"/>
                        </a:rPr>
                        <a:t>           Journal Details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                             Findings</a:t>
                      </a:r>
                    </a:p>
                  </a:txBody>
                  <a:tcPr/>
                </a:tc>
                <a:extLst>
                  <a:ext uri="{0D108BD9-81ED-4DB2-BD59-A6C34878D82A}">
                    <a16:rowId xmlns:a16="http://schemas.microsoft.com/office/drawing/2014/main" val="2239484016"/>
                  </a:ext>
                </a:extLst>
              </a:tr>
              <a:tr h="3034761">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Joint Offloading and Resource Allocation with Diverse Battery Level Consideration in MEC System</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Y. Zhao, F. Hou, B. Lin and Y. Sun, "Joint Offloading and Resource Allocation With Diverse Battery Level Consideration in MEC System," in IEEE Transactions on Green Communications and Networking, vol. 7, no. 2, pp. 609-625, June 2023,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10.1109/TGCN.2022.3232700.</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In this paper, it use bisection searching for optimal solution. For optimal allocation there are 2 condition. First is completion of local time is equal to completion time of MEC. Second is task completion of each device is equal. SMVCR gives feasible solution with low complexity.</a:t>
                      </a: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230351894"/>
                  </a:ext>
                </a:extLst>
              </a:tr>
              <a:tr h="2754630">
                <a:tc>
                  <a:txBody>
                    <a:bodyPr/>
                    <a:lstStyle/>
                    <a:p>
                      <a:pPr algn="just"/>
                      <a:r>
                        <a:rPr lang="en-US" dirty="0">
                          <a:latin typeface="Times New Roman" panose="02020603050405020304" pitchFamily="18" charset="0"/>
                          <a:cs typeface="Times New Roman" panose="02020603050405020304" pitchFamily="18" charset="0"/>
                        </a:rPr>
                        <a:t>Distributed Deep Learning-based Offloading for Mobile Edge Computing Networks</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 Huang, Liang &amp; Feng, Xu &amp; Feng, </a:t>
                      </a:r>
                      <a:r>
                        <a:rPr lang="en-IN" dirty="0" err="1">
                          <a:latin typeface="Times New Roman" panose="02020603050405020304" pitchFamily="18" charset="0"/>
                          <a:cs typeface="Times New Roman" panose="02020603050405020304" pitchFamily="18" charset="0"/>
                        </a:rPr>
                        <a:t>Anqi</a:t>
                      </a:r>
                      <a:r>
                        <a:rPr lang="en-IN" dirty="0">
                          <a:latin typeface="Times New Roman" panose="02020603050405020304" pitchFamily="18" charset="0"/>
                          <a:cs typeface="Times New Roman" panose="02020603050405020304" pitchFamily="18" charset="0"/>
                        </a:rPr>
                        <a:t> &amp; Huang, </a:t>
                      </a:r>
                      <a:r>
                        <a:rPr lang="en-IN" dirty="0" err="1">
                          <a:latin typeface="Times New Roman" panose="02020603050405020304" pitchFamily="18" charset="0"/>
                          <a:cs typeface="Times New Roman" panose="02020603050405020304" pitchFamily="18" charset="0"/>
                        </a:rPr>
                        <a:t>Yupin</a:t>
                      </a:r>
                      <a:r>
                        <a:rPr lang="en-IN" dirty="0">
                          <a:latin typeface="Times New Roman" panose="02020603050405020304" pitchFamily="18" charset="0"/>
                          <a:cs typeface="Times New Roman" panose="02020603050405020304" pitchFamily="18" charset="0"/>
                        </a:rPr>
                        <a:t> &amp; Qian, Li Ping. (2022). Distributed Deep Learning-based Offloading for Mobile Edge Computing Networks. Mobile Networks and Applications. 27. 10.1007/s11036-018-1177-x. </a:t>
                      </a:r>
                    </a:p>
                  </a:txBody>
                  <a:tcPr/>
                </a:tc>
                <a:tc>
                  <a:txBody>
                    <a:bodyPr/>
                    <a:lstStyle/>
                    <a:p>
                      <a:pPr algn="just"/>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DDLO</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is a distributed deep learning algorithm that learns the optimal offloading decisions for wireless devices in MEC networks using multiple DNNs. It minimizes the energy and delay. It achieves near-optimal solutions faster and more accurately than the deep Q-network algorithm.</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52422418"/>
                  </a:ext>
                </a:extLst>
              </a:tr>
            </a:tbl>
          </a:graphicData>
        </a:graphic>
      </p:graphicFrame>
    </p:spTree>
    <p:extLst>
      <p:ext uri="{BB962C8B-B14F-4D97-AF65-F5344CB8AC3E}">
        <p14:creationId xmlns:p14="http://schemas.microsoft.com/office/powerpoint/2010/main" val="757224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D0C4886-10B6-BDAB-F1C5-CBB9EEF6A6A9}"/>
              </a:ext>
            </a:extLst>
          </p:cNvPr>
          <p:cNvGraphicFramePr>
            <a:graphicFrameLocks noGrp="1"/>
          </p:cNvGraphicFramePr>
          <p:nvPr/>
        </p:nvGraphicFramePr>
        <p:xfrm>
          <a:off x="2032000" y="719666"/>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2269506"/>
                    </a:ext>
                  </a:extLst>
                </a:gridCol>
                <a:gridCol w="2709333">
                  <a:extLst>
                    <a:ext uri="{9D8B030D-6E8A-4147-A177-3AD203B41FA5}">
                      <a16:colId xmlns:a16="http://schemas.microsoft.com/office/drawing/2014/main" val="3868553838"/>
                    </a:ext>
                  </a:extLst>
                </a:gridCol>
                <a:gridCol w="2709333">
                  <a:extLst>
                    <a:ext uri="{9D8B030D-6E8A-4147-A177-3AD203B41FA5}">
                      <a16:colId xmlns:a16="http://schemas.microsoft.com/office/drawing/2014/main" val="1836744879"/>
                    </a:ext>
                  </a:extLst>
                </a:gridCol>
              </a:tblGrid>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510343621"/>
                  </a:ext>
                </a:extLst>
              </a:tr>
              <a:tr h="37084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820663570"/>
                  </a:ext>
                </a:extLst>
              </a:tr>
            </a:tbl>
          </a:graphicData>
        </a:graphic>
      </p:graphicFrame>
      <p:graphicFrame>
        <p:nvGraphicFramePr>
          <p:cNvPr id="3" name="Table 2">
            <a:extLst>
              <a:ext uri="{FF2B5EF4-FFF2-40B4-BE49-F238E27FC236}">
                <a16:creationId xmlns:a16="http://schemas.microsoft.com/office/drawing/2014/main" id="{C96E29E7-B768-124A-7CA0-857932C7298F}"/>
              </a:ext>
            </a:extLst>
          </p:cNvPr>
          <p:cNvGraphicFramePr>
            <a:graphicFrameLocks noGrp="1"/>
          </p:cNvGraphicFramePr>
          <p:nvPr>
            <p:extLst>
              <p:ext uri="{D42A27DB-BD31-4B8C-83A1-F6EECF244321}">
                <p14:modId xmlns:p14="http://schemas.microsoft.com/office/powerpoint/2010/main" val="2325546993"/>
              </p:ext>
            </p:extLst>
          </p:nvPr>
        </p:nvGraphicFramePr>
        <p:xfrm>
          <a:off x="253253" y="274320"/>
          <a:ext cx="11685494" cy="6309360"/>
        </p:xfrm>
        <a:graphic>
          <a:graphicData uri="http://schemas.openxmlformats.org/drawingml/2006/table">
            <a:tbl>
              <a:tblPr firstRow="1" bandRow="1">
                <a:tableStyleId>{5C22544A-7EE6-4342-B048-85BDC9FD1C3A}</a:tableStyleId>
              </a:tblPr>
              <a:tblGrid>
                <a:gridCol w="3833899">
                  <a:extLst>
                    <a:ext uri="{9D8B030D-6E8A-4147-A177-3AD203B41FA5}">
                      <a16:colId xmlns:a16="http://schemas.microsoft.com/office/drawing/2014/main" val="745446459"/>
                    </a:ext>
                  </a:extLst>
                </a:gridCol>
                <a:gridCol w="3516098">
                  <a:extLst>
                    <a:ext uri="{9D8B030D-6E8A-4147-A177-3AD203B41FA5}">
                      <a16:colId xmlns:a16="http://schemas.microsoft.com/office/drawing/2014/main" val="2154002874"/>
                    </a:ext>
                  </a:extLst>
                </a:gridCol>
                <a:gridCol w="4335497">
                  <a:extLst>
                    <a:ext uri="{9D8B030D-6E8A-4147-A177-3AD203B41FA5}">
                      <a16:colId xmlns:a16="http://schemas.microsoft.com/office/drawing/2014/main" val="1537352993"/>
                    </a:ext>
                  </a:extLst>
                </a:gridCol>
              </a:tblGrid>
              <a:tr h="457200">
                <a:tc>
                  <a:txBody>
                    <a:bodyPr/>
                    <a:lstStyle/>
                    <a:p>
                      <a:r>
                        <a:rPr lang="en-IN" b="1" dirty="0">
                          <a:latin typeface="Times New Roman" panose="02020603050405020304" pitchFamily="18" charset="0"/>
                          <a:ea typeface="Times New Roman"/>
                          <a:cs typeface="Times New Roman" panose="02020603050405020304" pitchFamily="18" charset="0"/>
                          <a:sym typeface="Times New Roman"/>
                        </a:rPr>
                        <a:t>                            Title</a:t>
                      </a:r>
                      <a:endParaRPr lang="en-IN" dirty="0">
                        <a:latin typeface="Times New Roman" panose="02020603050405020304" pitchFamily="18" charset="0"/>
                        <a:cs typeface="Times New Roman" panose="02020603050405020304" pitchFamily="18" charset="0"/>
                      </a:endParaRPr>
                    </a:p>
                  </a:txBody>
                  <a:tcPr/>
                </a:tc>
                <a:tc>
                  <a:txBody>
                    <a:bodyPr/>
                    <a:lstStyle/>
                    <a:p>
                      <a:r>
                        <a:rPr lang="it-IT" sz="1800" b="1" dirty="0">
                          <a:latin typeface="Times New Roman" panose="02020603050405020304" pitchFamily="18" charset="0"/>
                          <a:cs typeface="Times New Roman" panose="02020603050405020304" pitchFamily="18" charset="0"/>
                        </a:rPr>
                        <a:t>                  Journal Details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Findings</a:t>
                      </a:r>
                    </a:p>
                  </a:txBody>
                  <a:tcPr/>
                </a:tc>
                <a:extLst>
                  <a:ext uri="{0D108BD9-81ED-4DB2-BD59-A6C34878D82A}">
                    <a16:rowId xmlns:a16="http://schemas.microsoft.com/office/drawing/2014/main" val="1701312659"/>
                  </a:ext>
                </a:extLst>
              </a:tr>
              <a:tr h="2743200">
                <a:tc>
                  <a:txBody>
                    <a:bodyPr/>
                    <a:lstStyle/>
                    <a:p>
                      <a:pPr algn="just"/>
                      <a:r>
                        <a:rPr lang="en-US" sz="1800" dirty="0">
                          <a:latin typeface="Times New Roman" panose="02020603050405020304" pitchFamily="18" charset="0"/>
                          <a:cs typeface="Times New Roman" panose="02020603050405020304" pitchFamily="18" charset="0"/>
                        </a:rPr>
                        <a:t>Partial offloading in device-to-device-assisted MEC network: </a:t>
                      </a:r>
                    </a:p>
                    <a:p>
                      <a:pPr algn="just"/>
                      <a:r>
                        <a:rPr lang="en-US" sz="1800" dirty="0">
                          <a:latin typeface="Times New Roman" panose="02020603050405020304" pitchFamily="18" charset="0"/>
                          <a:cs typeface="Times New Roman" panose="02020603050405020304" pitchFamily="18" charset="0"/>
                        </a:rPr>
                        <a:t>A utility optimization approach</a:t>
                      </a:r>
                      <a:endParaRPr lang="en-IN" sz="18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ea typeface="Times New Roman"/>
                          <a:cs typeface="Times New Roman" panose="02020603050405020304" pitchFamily="18" charset="0"/>
                          <a:sym typeface="Times New Roman"/>
                        </a:rPr>
                        <a:t>Zhang, </a:t>
                      </a:r>
                      <a:r>
                        <a:rPr lang="en-IN" sz="1800" dirty="0" err="1">
                          <a:latin typeface="Times New Roman" panose="02020603050405020304" pitchFamily="18" charset="0"/>
                          <a:ea typeface="Times New Roman"/>
                          <a:cs typeface="Times New Roman" panose="02020603050405020304" pitchFamily="18" charset="0"/>
                          <a:sym typeface="Times New Roman"/>
                        </a:rPr>
                        <a:t>Ruidong</a:t>
                      </a:r>
                      <a:r>
                        <a:rPr lang="en-IN" sz="1800" dirty="0">
                          <a:latin typeface="Times New Roman" panose="02020603050405020304" pitchFamily="18" charset="0"/>
                          <a:ea typeface="Times New Roman"/>
                          <a:cs typeface="Times New Roman" panose="02020603050405020304" pitchFamily="18" charset="0"/>
                          <a:sym typeface="Times New Roman"/>
                        </a:rPr>
                        <a:t> &amp; Zhang, </a:t>
                      </a:r>
                      <a:r>
                        <a:rPr lang="en-IN" sz="1800" dirty="0" err="1">
                          <a:latin typeface="Times New Roman" panose="02020603050405020304" pitchFamily="18" charset="0"/>
                          <a:ea typeface="Times New Roman"/>
                          <a:cs typeface="Times New Roman" panose="02020603050405020304" pitchFamily="18" charset="0"/>
                          <a:sym typeface="Times New Roman"/>
                        </a:rPr>
                        <a:t>Jiadong</a:t>
                      </a:r>
                      <a:r>
                        <a:rPr lang="en-IN" sz="1800" dirty="0">
                          <a:latin typeface="Times New Roman" panose="02020603050405020304" pitchFamily="18" charset="0"/>
                          <a:ea typeface="Times New Roman"/>
                          <a:cs typeface="Times New Roman" panose="02020603050405020304" pitchFamily="18" charset="0"/>
                          <a:sym typeface="Times New Roman"/>
                        </a:rPr>
                        <a:t> &amp; Shi, </a:t>
                      </a:r>
                      <a:r>
                        <a:rPr lang="en-IN" sz="1800" dirty="0" err="1">
                          <a:latin typeface="Times New Roman" panose="02020603050405020304" pitchFamily="18" charset="0"/>
                          <a:ea typeface="Times New Roman"/>
                          <a:cs typeface="Times New Roman" panose="02020603050405020304" pitchFamily="18" charset="0"/>
                          <a:sym typeface="Times New Roman"/>
                        </a:rPr>
                        <a:t>Wenxiao</a:t>
                      </a:r>
                      <a:r>
                        <a:rPr lang="en-IN" sz="1800" dirty="0">
                          <a:latin typeface="Times New Roman" panose="02020603050405020304" pitchFamily="18" charset="0"/>
                          <a:ea typeface="Times New Roman"/>
                          <a:cs typeface="Times New Roman" panose="02020603050405020304" pitchFamily="18" charset="0"/>
                          <a:sym typeface="Times New Roman"/>
                        </a:rPr>
                        <a:t>. (2023). Partial offloading in device-to-device-assisted MEC network: A utility optimization approach. Computer Communications. 209. 10.1016/j.comcom.2023.06.022</a:t>
                      </a:r>
                    </a:p>
                  </a:txBody>
                  <a:tcPr/>
                </a:tc>
                <a:tc>
                  <a:txBody>
                    <a:bodyPr/>
                    <a:lstStyle/>
                    <a:p>
                      <a:pPr marL="0" lvl="0" indent="0" algn="just" rtl="0">
                        <a:spcBef>
                          <a:spcPts val="0"/>
                        </a:spcBef>
                        <a:spcAft>
                          <a:spcPts val="0"/>
                        </a:spcAft>
                        <a:buNone/>
                      </a:pPr>
                      <a:r>
                        <a:rPr lang="en-US" sz="1800" dirty="0">
                          <a:latin typeface="Times New Roman" panose="02020603050405020304" pitchFamily="18" charset="0"/>
                          <a:ea typeface="Times New Roman"/>
                          <a:cs typeface="Times New Roman" panose="02020603050405020304" pitchFamily="18" charset="0"/>
                          <a:sym typeface="Times New Roman"/>
                        </a:rPr>
                        <a:t>The </a:t>
                      </a:r>
                      <a:r>
                        <a:rPr lang="en-US" sz="1800" b="0" dirty="0">
                          <a:latin typeface="Times New Roman" panose="02020603050405020304" pitchFamily="18" charset="0"/>
                          <a:ea typeface="Times New Roman"/>
                          <a:cs typeface="Times New Roman" panose="02020603050405020304" pitchFamily="18" charset="0"/>
                          <a:sym typeface="Times New Roman"/>
                        </a:rPr>
                        <a:t>proposed </a:t>
                      </a:r>
                      <a:r>
                        <a:rPr lang="en-US" sz="1800" b="1" dirty="0">
                          <a:latin typeface="Times New Roman" panose="02020603050405020304" pitchFamily="18" charset="0"/>
                          <a:ea typeface="Times New Roman"/>
                          <a:cs typeface="Times New Roman" panose="02020603050405020304" pitchFamily="18" charset="0"/>
                          <a:sym typeface="Times New Roman"/>
                        </a:rPr>
                        <a:t>Partial Offloading-based Utility Optimization </a:t>
                      </a:r>
                      <a:r>
                        <a:rPr lang="en-US" sz="1800" b="0" dirty="0">
                          <a:latin typeface="Times New Roman" panose="02020603050405020304" pitchFamily="18" charset="0"/>
                          <a:ea typeface="Times New Roman"/>
                          <a:cs typeface="Times New Roman" panose="02020603050405020304" pitchFamily="18" charset="0"/>
                          <a:sym typeface="Times New Roman"/>
                        </a:rPr>
                        <a:t>(POUO) algorithm </a:t>
                      </a:r>
                      <a:r>
                        <a:rPr lang="en-US" sz="1800" dirty="0">
                          <a:latin typeface="Times New Roman" panose="02020603050405020304" pitchFamily="18" charset="0"/>
                          <a:ea typeface="Times New Roman"/>
                          <a:cs typeface="Times New Roman" panose="02020603050405020304" pitchFamily="18" charset="0"/>
                          <a:sym typeface="Times New Roman"/>
                        </a:rPr>
                        <a:t>efficiently optimizes resource allocation policies and offloading.</a:t>
                      </a:r>
                    </a:p>
                    <a:p>
                      <a:pPr marL="0" lvl="0" indent="0" algn="just" rtl="0">
                        <a:spcBef>
                          <a:spcPts val="0"/>
                        </a:spcBef>
                        <a:spcAft>
                          <a:spcPts val="0"/>
                        </a:spcAft>
                        <a:buNone/>
                      </a:pPr>
                      <a:r>
                        <a:rPr lang="en-US" sz="1800" dirty="0">
                          <a:latin typeface="Times New Roman" panose="02020603050405020304" pitchFamily="18" charset="0"/>
                          <a:ea typeface="Times New Roman"/>
                          <a:cs typeface="Times New Roman" panose="02020603050405020304" pitchFamily="18" charset="0"/>
                          <a:sym typeface="Times New Roman"/>
                        </a:rPr>
                        <a:t>Offloading pairing decisions in D2E and D2D modes are solved using knapsack and assignment problems, respectively, improving decision-making efficiency.</a:t>
                      </a:r>
                    </a:p>
                    <a:p>
                      <a:pPr algn="just"/>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8665628"/>
                  </a:ext>
                </a:extLst>
              </a:tr>
              <a:tr h="310896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Trade-Off Task-Offloading Scheme in</a:t>
                      </a:r>
                      <a:r>
                        <a:rPr lang="it-IT" dirty="0">
                          <a:latin typeface="Times New Roman" panose="02020603050405020304" pitchFamily="18" charset="0"/>
                          <a:cs typeface="Times New Roman" panose="02020603050405020304" pitchFamily="18" charset="0"/>
                        </a:rPr>
                        <a:t> Multi-User Multi-Task Mobile Edge Computing</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R. Li, C. S. Lim, M. E. Rana and X. Zhou, "A Trade-Off Task-Offloading Scheme in Multi-User Multi-Task Mobile Edge Computing," in IEEE Access, vol. 10, pp. 129884-129898, 2022, doi:10.1109/ACCESS.2022.3228403.</a:t>
                      </a:r>
                    </a:p>
                  </a:txBody>
                  <a:tcPr/>
                </a:tc>
                <a:tc>
                  <a:txBody>
                    <a:bodyPr/>
                    <a:lstStyle/>
                    <a:p>
                      <a:pPr algn="just"/>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paper proposes a dynamic reinforcement learning algorithm Improved Dynamic Niche-based Self-organizing Learning Algorithm offloading (IDO) that adapts to the changing wireless conditions and makes optimal offloading decisions based on the queue length, the number of users, and the number of tasks. The paper applies Lyapunov theory to ensure the queue stability. It compared with LFO and RFO </a:t>
                      </a:r>
                    </a:p>
                    <a:p>
                      <a:pPr algn="just"/>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57915980"/>
                  </a:ext>
                </a:extLst>
              </a:tr>
            </a:tbl>
          </a:graphicData>
        </a:graphic>
      </p:graphicFrame>
    </p:spTree>
    <p:extLst>
      <p:ext uri="{BB962C8B-B14F-4D97-AF65-F5344CB8AC3E}">
        <p14:creationId xmlns:p14="http://schemas.microsoft.com/office/powerpoint/2010/main" val="3837010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FA9B-C339-96FD-F00A-2D8ADF02CCE0}"/>
              </a:ext>
            </a:extLst>
          </p:cNvPr>
          <p:cNvSpPr>
            <a:spLocks noGrp="1"/>
          </p:cNvSpPr>
          <p:nvPr>
            <p:ph type="title"/>
          </p:nvPr>
        </p:nvSpPr>
        <p:spPr>
          <a:xfrm>
            <a:off x="831456" y="357182"/>
            <a:ext cx="10515600" cy="1014032"/>
          </a:xfrm>
        </p:spPr>
        <p:txBody>
          <a:bodyPr>
            <a:normAutofit/>
          </a:bodyPr>
          <a:lstStyle/>
          <a:p>
            <a:r>
              <a:rPr lang="en-US" sz="3200" b="1" u="sng" dirty="0">
                <a:latin typeface="Times New Roman" panose="02020603050405020304" pitchFamily="18" charset="0"/>
                <a:cs typeface="Times New Roman" panose="02020603050405020304" pitchFamily="18" charset="0"/>
              </a:rPr>
              <a:t>OBJECTIVE</a:t>
            </a:r>
            <a:endParaRPr lang="en-IN" sz="3200" dirty="0">
              <a:latin typeface="Times New Roman" panose="02020603050405020304" pitchFamily="18" charset="0"/>
              <a:cs typeface="Times New Roman" panose="02020603050405020304" pitchFamily="18" charset="0"/>
            </a:endParaRPr>
          </a:p>
        </p:txBody>
      </p:sp>
      <p:sp>
        <p:nvSpPr>
          <p:cNvPr id="34" name="Subtitle 2">
            <a:extLst>
              <a:ext uri="{FF2B5EF4-FFF2-40B4-BE49-F238E27FC236}">
                <a16:creationId xmlns:a16="http://schemas.microsoft.com/office/drawing/2014/main" id="{7EC21A3E-BA8D-94F2-E598-4506B48B2993}"/>
              </a:ext>
            </a:extLst>
          </p:cNvPr>
          <p:cNvSpPr>
            <a:spLocks noGrp="1"/>
          </p:cNvSpPr>
          <p:nvPr>
            <p:ph idx="1"/>
          </p:nvPr>
        </p:nvSpPr>
        <p:spPr>
          <a:xfrm>
            <a:off x="831456" y="1500027"/>
            <a:ext cx="10515600" cy="4493390"/>
          </a:xfrm>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Develop a </a:t>
            </a:r>
            <a:r>
              <a:rPr lang="en-US" sz="2400" dirty="0">
                <a:ln w="0"/>
                <a:latin typeface="Times New Roman" panose="02020603050405020304" pitchFamily="18" charset="0"/>
                <a:ea typeface="Times New Roman"/>
                <a:cs typeface="Times New Roman" panose="02020603050405020304" pitchFamily="18" charset="0"/>
                <a:sym typeface="Times New Roman"/>
              </a:rPr>
              <a:t>Modified deep reinforcement learning based offloading decision algorithm in MEC Network (MDRO) that contain multilayer DNN structure and different algorithm to get </a:t>
            </a:r>
            <a:r>
              <a:rPr lang="en-US" sz="2400" dirty="0">
                <a:latin typeface="Times New Roman" panose="02020603050405020304" pitchFamily="18" charset="0"/>
                <a:cs typeface="Times New Roman" panose="02020603050405020304" pitchFamily="18" charset="0"/>
              </a:rPr>
              <a:t>optimize task offloading decisions.</a:t>
            </a:r>
          </a:p>
          <a:p>
            <a:pPr marL="0" indent="0" algn="just">
              <a:buNone/>
            </a:pPr>
            <a:endParaRPr lang="en-US" sz="105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Implement an approach with multilayer DNN structure which is based on Deep Reinforcement Learning , quantization , reward generation algorithm  to generate task offloading and resource allocation strategies</a:t>
            </a:r>
            <a:endParaRPr lang="en-US" sz="2400" baseline="30000" dirty="0">
              <a:highlight>
                <a:srgbClr val="F3F3F3"/>
              </a:highlight>
              <a:latin typeface="Times New Roman" panose="02020603050405020304" pitchFamily="18" charset="0"/>
              <a:cs typeface="Times New Roman" panose="02020603050405020304" pitchFamily="18" charset="0"/>
            </a:endParaRPr>
          </a:p>
          <a:p>
            <a:pPr marL="0" indent="0" algn="just">
              <a:buNone/>
            </a:pPr>
            <a:endParaRPr lang="en-US" sz="105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cap="none" dirty="0">
                <a:latin typeface="Times New Roman" panose="02020603050405020304" pitchFamily="18" charset="0"/>
                <a:cs typeface="Times New Roman" panose="02020603050405020304" pitchFamily="18" charset="0"/>
              </a:rPr>
              <a:t>Compared two quantization algorithm which is KNN and RF and provide a best algorithm for the offloading decision.</a:t>
            </a:r>
          </a:p>
          <a:p>
            <a:pPr marL="0" indent="0" algn="just">
              <a:buNone/>
            </a:pPr>
            <a:endParaRPr lang="en-US"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0247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353A9-2554-73A0-1532-2D39E9CE3582}"/>
              </a:ext>
            </a:extLst>
          </p:cNvPr>
          <p:cNvSpPr>
            <a:spLocks noGrp="1"/>
          </p:cNvSpPr>
          <p:nvPr>
            <p:ph type="title"/>
          </p:nvPr>
        </p:nvSpPr>
        <p:spPr>
          <a:xfrm>
            <a:off x="623047" y="369448"/>
            <a:ext cx="10515600" cy="845110"/>
          </a:xfrm>
        </p:spPr>
        <p:txBody>
          <a:bodyPr>
            <a:normAutofit/>
          </a:bodyPr>
          <a:lstStyle/>
          <a:p>
            <a:r>
              <a:rPr lang="en-US" sz="3200" b="1" u="sng" dirty="0">
                <a:latin typeface="Times New Roman" panose="02020603050405020304" pitchFamily="18" charset="0"/>
                <a:cs typeface="Times New Roman" panose="02020603050405020304" pitchFamily="18" charset="0"/>
              </a:rPr>
              <a:t>SYSTEM MODEL</a:t>
            </a:r>
          </a:p>
        </p:txBody>
      </p:sp>
      <p:pic>
        <p:nvPicPr>
          <p:cNvPr id="5" name="Content Placeholder 4">
            <a:extLst>
              <a:ext uri="{FF2B5EF4-FFF2-40B4-BE49-F238E27FC236}">
                <a16:creationId xmlns:a16="http://schemas.microsoft.com/office/drawing/2014/main" id="{CC25C1E1-B240-4062-CB07-25D9E50E4E3E}"/>
              </a:ext>
            </a:extLst>
          </p:cNvPr>
          <p:cNvPicPr>
            <a:picLocks noGrp="1" noChangeAspect="1"/>
          </p:cNvPicPr>
          <p:nvPr>
            <p:ph idx="1"/>
          </p:nvPr>
        </p:nvPicPr>
        <p:blipFill>
          <a:blip r:embed="rId2"/>
          <a:stretch>
            <a:fillRect/>
          </a:stretch>
        </p:blipFill>
        <p:spPr>
          <a:xfrm>
            <a:off x="1623317" y="1214557"/>
            <a:ext cx="8777983" cy="5193265"/>
          </a:xfrm>
        </p:spPr>
      </p:pic>
    </p:spTree>
    <p:extLst>
      <p:ext uri="{BB962C8B-B14F-4D97-AF65-F5344CB8AC3E}">
        <p14:creationId xmlns:p14="http://schemas.microsoft.com/office/powerpoint/2010/main" val="2855057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09A5B-D69D-1398-6D65-014BA6576694}"/>
              </a:ext>
            </a:extLst>
          </p:cNvPr>
          <p:cNvSpPr>
            <a:spLocks noGrp="1"/>
          </p:cNvSpPr>
          <p:nvPr>
            <p:ph type="title"/>
          </p:nvPr>
        </p:nvSpPr>
        <p:spPr>
          <a:xfrm>
            <a:off x="666750" y="323406"/>
            <a:ext cx="10515600" cy="1016739"/>
          </a:xfrm>
        </p:spPr>
        <p:txBody>
          <a:bodyPr>
            <a:normAutofit/>
          </a:bodyPr>
          <a:lstStyle/>
          <a:p>
            <a:r>
              <a:rPr lang="en-IN" sz="3200" b="1" u="sng" dirty="0">
                <a:latin typeface="Times New Roman" panose="02020603050405020304" pitchFamily="18" charset="0"/>
                <a:cs typeface="Times New Roman" panose="02020603050405020304" pitchFamily="18" charset="0"/>
              </a:rPr>
              <a:t>MDRO - MODEL FRAMEWORK</a:t>
            </a:r>
            <a:r>
              <a:rPr lang="en-IN" sz="3200"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B4AB7011-C95B-7EE8-846A-46C3D6DAA670}"/>
              </a:ext>
            </a:extLst>
          </p:cNvPr>
          <p:cNvSpPr txBox="1"/>
          <p:nvPr/>
        </p:nvSpPr>
        <p:spPr>
          <a:xfrm>
            <a:off x="2350991" y="6072929"/>
            <a:ext cx="7490012" cy="461665"/>
          </a:xfrm>
          <a:prstGeom prst="rect">
            <a:avLst/>
          </a:prstGeom>
          <a:noFill/>
        </p:spPr>
        <p:txBody>
          <a:bodyPr wrap="square" rtlCol="0">
            <a:spAutoFit/>
          </a:bodyPr>
          <a:lstStyle/>
          <a:p>
            <a:pPr algn="ctr"/>
            <a:r>
              <a:rPr lang="en-US" sz="2400" b="1" kern="0" dirty="0">
                <a:effectLst/>
                <a:latin typeface="Times New Roman" panose="02020603050405020304" pitchFamily="18" charset="0"/>
                <a:ea typeface="Times New Roman" panose="02020603050405020304" pitchFamily="18" charset="0"/>
              </a:rPr>
              <a:t>The Framework of MDRO with KNN / Random Forest</a:t>
            </a:r>
            <a:endParaRPr lang="en-US" sz="2400" dirty="0"/>
          </a:p>
        </p:txBody>
      </p:sp>
      <p:pic>
        <p:nvPicPr>
          <p:cNvPr id="4" name="Picture 3">
            <a:extLst>
              <a:ext uri="{FF2B5EF4-FFF2-40B4-BE49-F238E27FC236}">
                <a16:creationId xmlns:a16="http://schemas.microsoft.com/office/drawing/2014/main" id="{10A3F80E-6FC9-5B50-780F-D55E876D9B4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2004439" y="1202076"/>
            <a:ext cx="8183117" cy="4734586"/>
          </a:xfrm>
          <a:prstGeom prst="rect">
            <a:avLst/>
          </a:prstGeom>
        </p:spPr>
      </p:pic>
    </p:spTree>
    <p:extLst>
      <p:ext uri="{BB962C8B-B14F-4D97-AF65-F5344CB8AC3E}">
        <p14:creationId xmlns:p14="http://schemas.microsoft.com/office/powerpoint/2010/main" val="3720847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56A012-8472-BE40-94F5-D73EF6979D4C}"/>
              </a:ext>
            </a:extLst>
          </p:cNvPr>
          <p:cNvSpPr txBox="1"/>
          <p:nvPr/>
        </p:nvSpPr>
        <p:spPr>
          <a:xfrm>
            <a:off x="648095" y="1055023"/>
            <a:ext cx="10895809" cy="5678478"/>
          </a:xfrm>
          <a:prstGeom prst="rect">
            <a:avLst/>
          </a:prstGeom>
          <a:noFill/>
        </p:spPr>
        <p:txBody>
          <a:bodyPr wrap="square">
            <a:spAutoFit/>
          </a:bodyPr>
          <a:lstStyle/>
          <a:p>
            <a:pPr algn="just">
              <a:spcAft>
                <a:spcPts val="200"/>
              </a:spcAft>
            </a:pP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Input:</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Wireless channel gain</a:t>
            </a:r>
            <a:r>
              <a:rPr lang="en-US" sz="2000" kern="0" baseline="-25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at each time frame t, the number of quantized actions K.</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fontAlgn="base">
              <a:spcAft>
                <a:spcPts val="200"/>
              </a:spcAft>
              <a:buFont typeface="+mj-lt"/>
              <a:buAutoNum type="arabicPeriod"/>
              <a:tabLst>
                <a:tab pos="457200" algn="l"/>
              </a:tabLst>
            </a:pP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Initialize the Deep Neural Network (DNN) with random parameters and empty memory.</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fontAlgn="base">
              <a:spcAft>
                <a:spcPts val="200"/>
              </a:spcAft>
              <a:buFont typeface="+mj-lt"/>
              <a:buAutoNum type="arabicPeriod"/>
              <a:tabLst>
                <a:tab pos="457200" algn="l"/>
              </a:tabLst>
            </a:pP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Set iteration number </a:t>
            </a:r>
            <a:r>
              <a:rPr lang="en-US" sz="20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the training interval d.</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fontAlgn="base">
              <a:spcAft>
                <a:spcPts val="200"/>
              </a:spcAft>
              <a:buFont typeface="+mj-lt"/>
              <a:buAutoNum type="arabicPeriod"/>
              <a:tabLst>
                <a:tab pos="457200" algn="l"/>
              </a:tabLst>
            </a:pP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Starts a loop that iterates over each time frame during the training process. </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fontAlgn="base">
              <a:spcAft>
                <a:spcPts val="200"/>
              </a:spcAft>
              <a:buFont typeface="+mj-lt"/>
              <a:buAutoNum type="arabicPeriod"/>
              <a:tabLst>
                <a:tab pos="457200" algn="l"/>
              </a:tabLst>
            </a:pP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Generate a relaxed offloading action for the current time frame.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fontAlgn="base">
              <a:spcAft>
                <a:spcPts val="200"/>
              </a:spcAft>
              <a:buFont typeface="+mj-lt"/>
              <a:buAutoNum type="arabicPeriod"/>
              <a:tabLst>
                <a:tab pos="457200" algn="l"/>
              </a:tabLst>
            </a:pP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Quantize relaxed offloading action into K binary actions using either KNN </a:t>
            </a:r>
            <a:r>
              <a:rPr lang="en-US" sz="20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 RF algorithm.</a:t>
            </a:r>
          </a:p>
          <a:p>
            <a:pPr marL="800100" lvl="1" indent="-342900" algn="just" fontAlgn="base">
              <a:spcAft>
                <a:spcPts val="200"/>
              </a:spcAft>
              <a:buFont typeface="+mj-lt"/>
              <a:buAutoNum type="arabicPeriod"/>
              <a:tabLst>
                <a:tab pos="457200" algn="l"/>
              </a:tabLst>
            </a:pP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Compute Q-value for all possible action given the current channel gain.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fontAlgn="base">
              <a:spcAft>
                <a:spcPts val="200"/>
              </a:spcAft>
              <a:buFont typeface="+mj-lt"/>
              <a:buAutoNum type="arabicPeriod"/>
              <a:tabLst>
                <a:tab pos="457200" algn="l"/>
              </a:tabLst>
            </a:pP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Select the best action with the highest Q-value as the best action for the current channel gain.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fontAlgn="base">
              <a:spcAft>
                <a:spcPts val="200"/>
              </a:spcAft>
              <a:buFont typeface="+mj-lt"/>
              <a:buAutoNum type="arabicPeriod"/>
              <a:tabLst>
                <a:tab pos="457200" algn="l"/>
              </a:tabLst>
            </a:pP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Update the memory by adding the channel gain and the chosen action (state-action pairs).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fontAlgn="base">
              <a:spcAft>
                <a:spcPts val="200"/>
              </a:spcAft>
              <a:buFont typeface="+mj-lt"/>
              <a:buAutoNum type="arabicPeriod"/>
              <a:tabLst>
                <a:tab pos="457200" algn="l"/>
              </a:tabLst>
            </a:pP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checks if the current time frame is a multiple of the training interval, indicating that it's time to update the neural network.</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fontAlgn="base">
              <a:spcAft>
                <a:spcPts val="200"/>
              </a:spcAft>
              <a:buFont typeface="+mj-lt"/>
              <a:buAutoNum type="arabicPeriod"/>
              <a:tabLst>
                <a:tab pos="457200" algn="l"/>
              </a:tabLst>
            </a:pP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Then it randomly samples a batch of state-action pairs from the reply memory.</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fontAlgn="base">
              <a:spcAft>
                <a:spcPts val="200"/>
              </a:spcAft>
              <a:buFont typeface="+mj-lt"/>
              <a:buAutoNum type="arabicPeriod"/>
              <a:tabLst>
                <a:tab pos="457200" algn="l"/>
              </a:tabLst>
            </a:pP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Train the DNN and update parameters using the Adam optimization algorithm.</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fontAlgn="base">
              <a:spcAft>
                <a:spcPts val="200"/>
              </a:spcAft>
              <a:buFont typeface="+mj-lt"/>
              <a:buAutoNum type="arabicPeriod"/>
              <a:tabLst>
                <a:tab pos="457200" algn="l"/>
              </a:tabLst>
            </a:pP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End of the conditional block for updating the neural network.</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fontAlgn="base">
              <a:spcAft>
                <a:spcPts val="200"/>
              </a:spcAft>
              <a:buFont typeface="+mj-lt"/>
              <a:buAutoNum type="arabicPeriod"/>
              <a:tabLst>
                <a:tab pos="457200" algn="l"/>
              </a:tabLst>
            </a:pP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End of the loop over each time frame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fontAlgn="base">
              <a:spcAft>
                <a:spcPts val="200"/>
              </a:spcAft>
            </a:pPr>
            <a:r>
              <a:rPr lang="en-US" sz="2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Output: </a:t>
            </a: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Offloading action, and the corresponding optimal resource allocation for each time frame 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rtl="0">
              <a:spcBef>
                <a:spcPts val="0"/>
              </a:spcBef>
              <a:spcAft>
                <a:spcPts val="200"/>
              </a:spcAft>
            </a:pPr>
            <a:endParaRPr lang="en-US" b="0" dirty="0">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2108D65-8A3E-3ECB-A0D1-5C91588EF783}"/>
              </a:ext>
            </a:extLst>
          </p:cNvPr>
          <p:cNvSpPr txBox="1"/>
          <p:nvPr/>
        </p:nvSpPr>
        <p:spPr>
          <a:xfrm>
            <a:off x="349321" y="226031"/>
            <a:ext cx="10895809" cy="584775"/>
          </a:xfrm>
          <a:prstGeom prst="rect">
            <a:avLst/>
          </a:prstGeom>
          <a:noFill/>
        </p:spPr>
        <p:txBody>
          <a:bodyPr wrap="square">
            <a:spAutoFit/>
          </a:bodyPr>
          <a:lstStyle/>
          <a:p>
            <a:pPr rtl="0">
              <a:spcBef>
                <a:spcPts val="0"/>
              </a:spcBef>
              <a:spcAft>
                <a:spcPts val="0"/>
              </a:spcAft>
            </a:pPr>
            <a:r>
              <a:rPr lang="en-US" sz="3200" b="1" u="sng" dirty="0">
                <a:solidFill>
                  <a:srgbClr val="000000"/>
                </a:solidFill>
                <a:latin typeface="Times New Roman" panose="02020603050405020304" pitchFamily="18" charset="0"/>
                <a:cs typeface="Times New Roman" panose="02020603050405020304" pitchFamily="18" charset="0"/>
              </a:rPr>
              <a:t>MDRO</a:t>
            </a:r>
            <a:r>
              <a:rPr lang="en-US" sz="3200" b="1" i="0" u="sng" dirty="0">
                <a:solidFill>
                  <a:srgbClr val="000000"/>
                </a:solidFill>
                <a:effectLst/>
                <a:latin typeface="Times New Roman" panose="02020603050405020304" pitchFamily="18" charset="0"/>
                <a:cs typeface="Times New Roman" panose="02020603050405020304" pitchFamily="18" charset="0"/>
              </a:rPr>
              <a:t> Algorithm</a:t>
            </a:r>
            <a:endParaRPr lang="en-US" sz="3200" b="1"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7496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059C1-54FB-6FAE-D6CB-81B69CAF3078}"/>
              </a:ext>
            </a:extLst>
          </p:cNvPr>
          <p:cNvSpPr>
            <a:spLocks noGrp="1"/>
          </p:cNvSpPr>
          <p:nvPr>
            <p:ph type="title"/>
          </p:nvPr>
        </p:nvSpPr>
        <p:spPr>
          <a:xfrm>
            <a:off x="632710" y="365125"/>
            <a:ext cx="10926580" cy="835324"/>
          </a:xfrm>
        </p:spPr>
        <p:txBody>
          <a:bodyPr>
            <a:normAutofit/>
          </a:bodyPr>
          <a:lstStyle/>
          <a:p>
            <a:r>
              <a:rPr lang="en-IN" sz="3200" b="1" u="sng" dirty="0">
                <a:latin typeface="Times New Roman" panose="02020603050405020304" pitchFamily="18" charset="0"/>
                <a:cs typeface="Times New Roman" panose="02020603050405020304" pitchFamily="18" charset="0"/>
              </a:rPr>
              <a:t>IMPLEMENTATION OF MDRO:</a:t>
            </a:r>
          </a:p>
        </p:txBody>
      </p:sp>
      <p:sp>
        <p:nvSpPr>
          <p:cNvPr id="3" name="Content Placeholder 2">
            <a:extLst>
              <a:ext uri="{FF2B5EF4-FFF2-40B4-BE49-F238E27FC236}">
                <a16:creationId xmlns:a16="http://schemas.microsoft.com/office/drawing/2014/main" id="{B1F584F8-4A6E-6F27-8E4B-B77BAE2433D1}"/>
              </a:ext>
            </a:extLst>
          </p:cNvPr>
          <p:cNvSpPr>
            <a:spLocks noGrp="1"/>
          </p:cNvSpPr>
          <p:nvPr>
            <p:ph idx="1"/>
          </p:nvPr>
        </p:nvSpPr>
        <p:spPr>
          <a:xfrm>
            <a:off x="632710" y="1356189"/>
            <a:ext cx="10768949" cy="5136686"/>
          </a:xfrm>
        </p:spPr>
        <p:txBody>
          <a:bodyPr>
            <a:normAutofit/>
          </a:bodyPr>
          <a:lstStyle/>
          <a:p>
            <a:pPr marL="596900" lvl="0" indent="-457200" algn="just" rtl="0">
              <a:spcBef>
                <a:spcPts val="0"/>
              </a:spcBef>
              <a:spcAft>
                <a:spcPts val="0"/>
              </a:spcAft>
              <a:buSzPct val="100000"/>
              <a:buFont typeface="Wingdings" panose="05000000000000000000" pitchFamily="2" charset="2"/>
              <a:buChar char="Ø"/>
            </a:pPr>
            <a:r>
              <a:rPr lang="en-US" sz="2400" dirty="0">
                <a:latin typeface="Times New Roman" panose="02020603050405020304" pitchFamily="18" charset="0"/>
                <a:ea typeface="Times New Roman"/>
                <a:cs typeface="Times New Roman" panose="02020603050405020304" pitchFamily="18" charset="0"/>
                <a:sym typeface="Times New Roman"/>
              </a:rPr>
              <a:t>The MDRO algorithm consists of two main stages: offloading action generation and offloading policy update.</a:t>
            </a:r>
          </a:p>
          <a:p>
            <a:pPr marL="482600" lvl="0" indent="-342900" algn="just" rtl="0">
              <a:spcBef>
                <a:spcPts val="0"/>
              </a:spcBef>
              <a:spcAft>
                <a:spcPts val="0"/>
              </a:spcAft>
              <a:buSzPct val="100000"/>
              <a:buFont typeface="Wingdings" panose="05000000000000000000" pitchFamily="2" charset="2"/>
              <a:buChar char="Ø"/>
            </a:pPr>
            <a:endParaRPr lang="en-US" sz="2400" dirty="0">
              <a:latin typeface="Times New Roman" panose="02020603050405020304" pitchFamily="18" charset="0"/>
              <a:ea typeface="Times New Roman"/>
              <a:cs typeface="Times New Roman" panose="02020603050405020304" pitchFamily="18" charset="0"/>
              <a:sym typeface="Times New Roman"/>
            </a:endParaRPr>
          </a:p>
          <a:p>
            <a:pPr marL="139700" lvl="0" indent="0" algn="just" rtl="0">
              <a:spcBef>
                <a:spcPts val="0"/>
              </a:spcBef>
              <a:spcAft>
                <a:spcPts val="0"/>
              </a:spcAft>
              <a:buSzPct val="100000"/>
              <a:buNone/>
            </a:pPr>
            <a:r>
              <a:rPr lang="en-US" sz="2400" b="1" dirty="0">
                <a:latin typeface="Times New Roman" panose="02020603050405020304" pitchFamily="18" charset="0"/>
                <a:ea typeface="Times New Roman"/>
                <a:cs typeface="Times New Roman" panose="02020603050405020304" pitchFamily="18" charset="0"/>
                <a:sym typeface="Times New Roman"/>
              </a:rPr>
              <a:t>Offloading Action Generation:</a:t>
            </a:r>
          </a:p>
          <a:p>
            <a:pPr marL="139700" lvl="0" indent="0" algn="just" rtl="0">
              <a:spcBef>
                <a:spcPts val="0"/>
              </a:spcBef>
              <a:spcAft>
                <a:spcPts val="0"/>
              </a:spcAft>
              <a:buSzPct val="100000"/>
              <a:buNone/>
            </a:pPr>
            <a:endParaRPr lang="en-US" sz="2400" dirty="0">
              <a:latin typeface="Times New Roman" panose="02020603050405020304" pitchFamily="18" charset="0"/>
              <a:ea typeface="Times New Roman"/>
              <a:cs typeface="Times New Roman" panose="02020603050405020304" pitchFamily="18" charset="0"/>
              <a:sym typeface="Times New Roman"/>
            </a:endParaRPr>
          </a:p>
          <a:p>
            <a:pPr marL="596900" lvl="0" indent="-457200" algn="just" rtl="0">
              <a:spcBef>
                <a:spcPts val="0"/>
              </a:spcBef>
              <a:spcAft>
                <a:spcPts val="0"/>
              </a:spcAft>
              <a:buSzPct val="100000"/>
              <a:buFont typeface="Wingdings" panose="05000000000000000000" pitchFamily="2" charset="2"/>
              <a:buChar char="Ø"/>
            </a:pP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phase  is about how the MDRO algorithm </a:t>
            </a:r>
            <a:r>
              <a:rPr lang="en-IN" sz="2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generates offloading actions</a:t>
            </a: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which are the decisions of which tasks to send to the server and which tasks to do by themselves.</a:t>
            </a:r>
            <a:endParaRPr lang="en-US" sz="2400" dirty="0">
              <a:latin typeface="Times New Roman" panose="02020603050405020304" pitchFamily="18" charset="0"/>
              <a:ea typeface="Times New Roman"/>
              <a:cs typeface="Times New Roman" panose="02020603050405020304" pitchFamily="18" charset="0"/>
              <a:sym typeface="Times New Roman"/>
            </a:endParaRPr>
          </a:p>
          <a:p>
            <a:pPr marL="596900" lvl="0" indent="-457200" algn="just" rtl="0">
              <a:spcBef>
                <a:spcPts val="0"/>
              </a:spcBef>
              <a:spcAft>
                <a:spcPts val="0"/>
              </a:spcAft>
              <a:buSzPct val="100000"/>
              <a:buFont typeface="Wingdings" panose="05000000000000000000" pitchFamily="2" charset="2"/>
              <a:buChar char="Ø"/>
            </a:pPr>
            <a:r>
              <a:rPr lang="en-US" sz="2400" dirty="0">
                <a:latin typeface="Times New Roman" panose="02020603050405020304" pitchFamily="18" charset="0"/>
                <a:ea typeface="Times New Roman"/>
                <a:cs typeface="Times New Roman" panose="02020603050405020304" pitchFamily="18" charset="0"/>
                <a:sym typeface="Times New Roman"/>
              </a:rPr>
              <a:t>In this stage, a multilayer Deep Neural Network (DNN) is used, and it learn from data.</a:t>
            </a:r>
          </a:p>
          <a:p>
            <a:pPr marL="596900" lvl="0" indent="-457200" algn="just" rtl="0">
              <a:spcBef>
                <a:spcPts val="0"/>
              </a:spcBef>
              <a:spcAft>
                <a:spcPts val="0"/>
              </a:spcAft>
              <a:buSzPct val="100000"/>
              <a:buFont typeface="Wingdings" panose="05000000000000000000" pitchFamily="2" charset="2"/>
              <a:buChar char="Ø"/>
            </a:pPr>
            <a:r>
              <a:rPr lang="en-US" sz="2400" dirty="0">
                <a:latin typeface="Times New Roman" panose="02020603050405020304" pitchFamily="18" charset="0"/>
                <a:ea typeface="Times New Roman"/>
                <a:cs typeface="Times New Roman" panose="02020603050405020304" pitchFamily="18" charset="0"/>
                <a:sym typeface="Times New Roman"/>
              </a:rPr>
              <a:t>At each time frame , the DNN takes the channel gain as input and produces a relaxed offloading action which is a continuous value between 0 and 1.</a:t>
            </a:r>
          </a:p>
          <a:p>
            <a:pPr marL="596900" indent="-457200" algn="just">
              <a:spcBef>
                <a:spcPts val="0"/>
              </a:spcBef>
              <a:buSzPct val="100000"/>
              <a:buFont typeface="Wingdings" panose="05000000000000000000" pitchFamily="2" charset="2"/>
              <a:buChar char="Ø"/>
            </a:pPr>
            <a:r>
              <a:rPr lang="en-US" sz="2400" dirty="0">
                <a:latin typeface="Times New Roman" panose="02020603050405020304" pitchFamily="18" charset="0"/>
                <a:ea typeface="Times New Roman"/>
                <a:cs typeface="Times New Roman" panose="02020603050405020304" pitchFamily="18" charset="0"/>
                <a:sym typeface="Times New Roman"/>
              </a:rPr>
              <a:t>This continuous action is then quantized into 'K' binary offloading actions. And it use </a:t>
            </a:r>
            <a:r>
              <a:rPr lang="en-IN" sz="2400" dirty="0">
                <a:latin typeface="Times New Roman" panose="02020603050405020304" pitchFamily="18" charset="0"/>
                <a:ea typeface="Lato"/>
                <a:cs typeface="Times New Roman" panose="02020603050405020304" pitchFamily="18" charset="0"/>
                <a:sym typeface="Lato"/>
              </a:rPr>
              <a:t>quantization method.</a:t>
            </a:r>
          </a:p>
          <a:p>
            <a:pPr marL="596900" lvl="0" indent="-457200" algn="just" rtl="0">
              <a:spcBef>
                <a:spcPts val="0"/>
              </a:spcBef>
              <a:spcAft>
                <a:spcPts val="0"/>
              </a:spcAft>
              <a:buSzPts val="1400"/>
              <a:buFont typeface="Wingdings" panose="05000000000000000000" pitchFamily="2" charset="2"/>
              <a:buChar char="Ø"/>
            </a:pPr>
            <a:endParaRPr lang="en-US" sz="2400" dirty="0">
              <a:latin typeface="Times New Roman" panose="02020603050405020304" pitchFamily="18" charset="0"/>
              <a:ea typeface="Times New Roman"/>
              <a:cs typeface="Times New Roman" panose="02020603050405020304" pitchFamily="18" charset="0"/>
              <a:sym typeface="Times New Roman"/>
            </a:endParaRPr>
          </a:p>
          <a:p>
            <a:pPr marL="2286000" lvl="0" indent="-457200" algn="just" rtl="0">
              <a:spcBef>
                <a:spcPts val="0"/>
              </a:spcBef>
              <a:spcAft>
                <a:spcPts val="0"/>
              </a:spcAft>
              <a:buFont typeface="Wingdings" panose="05000000000000000000" pitchFamily="2" charset="2"/>
              <a:buChar char="Ø"/>
            </a:pPr>
            <a:endParaRPr lang="en-US" sz="2400" dirty="0">
              <a:latin typeface="Times New Roman" panose="02020603050405020304" pitchFamily="18" charset="0"/>
              <a:ea typeface="Times New Roman"/>
              <a:cs typeface="Times New Roman" panose="02020603050405020304" pitchFamily="18" charset="0"/>
              <a:sym typeface="Times New Roman"/>
            </a:endParaRPr>
          </a:p>
          <a:p>
            <a:endParaRPr lang="en-IN"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8E30A12F-C250-4EB3-B0F2-8CD908BA7E0D}"/>
              </a:ext>
            </a:extLst>
          </p:cNvPr>
          <p:cNvSpPr txBox="1">
            <a:spLocks/>
          </p:cNvSpPr>
          <p:nvPr/>
        </p:nvSpPr>
        <p:spPr>
          <a:xfrm>
            <a:off x="1099796" y="6371379"/>
            <a:ext cx="10785764" cy="3137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1400" b="1">
                <a:latin typeface="Times New Roman"/>
                <a:ea typeface="Times New Roman"/>
                <a:cs typeface="Times New Roman"/>
                <a:sym typeface="Times New Roman"/>
              </a:rPr>
              <a:t>CONTD….</a:t>
            </a:r>
            <a:br>
              <a:rPr lang="en-IN" sz="1400" b="1">
                <a:latin typeface="Times New Roman"/>
                <a:ea typeface="Times New Roman"/>
                <a:cs typeface="Times New Roman"/>
                <a:sym typeface="Times New Roman"/>
              </a:rPr>
            </a:br>
            <a:endParaRPr lang="en-IN" sz="1400" dirty="0"/>
          </a:p>
        </p:txBody>
      </p:sp>
    </p:spTree>
    <p:extLst>
      <p:ext uri="{BB962C8B-B14F-4D97-AF65-F5344CB8AC3E}">
        <p14:creationId xmlns:p14="http://schemas.microsoft.com/office/powerpoint/2010/main" val="1497417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577EF5-B75D-A960-7173-84F150A0787E}"/>
              </a:ext>
            </a:extLst>
          </p:cNvPr>
          <p:cNvSpPr txBox="1"/>
          <p:nvPr/>
        </p:nvSpPr>
        <p:spPr>
          <a:xfrm>
            <a:off x="442210" y="678872"/>
            <a:ext cx="11142915" cy="830997"/>
          </a:xfrm>
          <a:prstGeom prst="rect">
            <a:avLst/>
          </a:prstGeom>
          <a:noFill/>
        </p:spPr>
        <p:txBody>
          <a:bodyPr wrap="square">
            <a:spAutoFit/>
          </a:bodyPr>
          <a:lstStyle/>
          <a:p>
            <a:pPr marL="596900" lvl="0" indent="-457200" algn="just" rtl="0">
              <a:spcBef>
                <a:spcPts val="0"/>
              </a:spcBef>
              <a:spcAft>
                <a:spcPts val="0"/>
              </a:spcAft>
              <a:buSzPct val="100000"/>
              <a:buFont typeface="Wingdings" panose="05000000000000000000" pitchFamily="2" charset="2"/>
              <a:buChar char="Ø"/>
            </a:pPr>
            <a:r>
              <a:rPr lang="en-US" sz="2400" dirty="0">
                <a:latin typeface="Times New Roman" panose="02020603050405020304" pitchFamily="18" charset="0"/>
                <a:ea typeface="Times New Roman"/>
                <a:cs typeface="Times New Roman" panose="02020603050405020304" pitchFamily="18" charset="0"/>
                <a:sym typeface="Times New Roman"/>
              </a:rPr>
              <a:t> The selected action, along with associated parameters , is considered as the solution for the given channel gain, ensuring that all physical constraints are met.</a:t>
            </a:r>
          </a:p>
        </p:txBody>
      </p:sp>
      <p:sp>
        <p:nvSpPr>
          <p:cNvPr id="10" name="TextBox 9">
            <a:extLst>
              <a:ext uri="{FF2B5EF4-FFF2-40B4-BE49-F238E27FC236}">
                <a16:creationId xmlns:a16="http://schemas.microsoft.com/office/drawing/2014/main" id="{CDBC91CD-FDC8-35EF-D733-75ED223A2968}"/>
              </a:ext>
            </a:extLst>
          </p:cNvPr>
          <p:cNvSpPr txBox="1"/>
          <p:nvPr/>
        </p:nvSpPr>
        <p:spPr>
          <a:xfrm>
            <a:off x="442210" y="1443841"/>
            <a:ext cx="11257613" cy="4893647"/>
          </a:xfrm>
          <a:prstGeom prst="rect">
            <a:avLst/>
          </a:prstGeom>
          <a:noFill/>
        </p:spPr>
        <p:txBody>
          <a:bodyPr wrap="square">
            <a:spAutoFit/>
          </a:bodyPr>
          <a:lstStyle/>
          <a:p>
            <a:pPr marL="342900" lvl="0" indent="-342900" algn="just" rtl="0">
              <a:spcBef>
                <a:spcPts val="0"/>
              </a:spcBef>
              <a:spcAft>
                <a:spcPts val="0"/>
              </a:spcAft>
              <a:buFont typeface="Wingdings" panose="05000000000000000000" pitchFamily="2" charset="2"/>
              <a:buChar char="Ø"/>
            </a:pPr>
            <a:endParaRPr lang="en-US" sz="2400" b="1" dirty="0">
              <a:latin typeface="Times New Roman" panose="02020603050405020304" pitchFamily="18" charset="0"/>
              <a:ea typeface="Times New Roman"/>
              <a:cs typeface="Times New Roman" panose="02020603050405020304" pitchFamily="18" charset="0"/>
              <a:sym typeface="Times New Roman"/>
            </a:endParaRPr>
          </a:p>
          <a:p>
            <a:pPr lvl="0" algn="just" rtl="0">
              <a:spcBef>
                <a:spcPts val="0"/>
              </a:spcBef>
              <a:spcAft>
                <a:spcPts val="0"/>
              </a:spcAft>
            </a:pPr>
            <a:r>
              <a:rPr lang="en-US" sz="2400" b="1" dirty="0">
                <a:latin typeface="Times New Roman" panose="02020603050405020304" pitchFamily="18" charset="0"/>
                <a:ea typeface="Times New Roman"/>
                <a:cs typeface="Times New Roman" panose="02020603050405020304" pitchFamily="18" charset="0"/>
                <a:sym typeface="Times New Roman"/>
              </a:rPr>
              <a:t>Offloading Policy Update:</a:t>
            </a:r>
          </a:p>
          <a:p>
            <a:pPr lvl="0" algn="just" rtl="0">
              <a:spcBef>
                <a:spcPts val="0"/>
              </a:spcBef>
              <a:spcAft>
                <a:spcPts val="0"/>
              </a:spcAft>
            </a:pPr>
            <a:endParaRPr lang="en-US" sz="2400" dirty="0">
              <a:latin typeface="Times New Roman" panose="02020603050405020304" pitchFamily="18" charset="0"/>
              <a:ea typeface="Times New Roman"/>
              <a:cs typeface="Times New Roman" panose="02020603050405020304" pitchFamily="18" charset="0"/>
              <a:sym typeface="Times New Roman"/>
            </a:endParaRPr>
          </a:p>
          <a:p>
            <a:pPr marL="596900" lvl="0" indent="-457200" algn="just" rtl="0">
              <a:spcBef>
                <a:spcPts val="0"/>
              </a:spcBef>
              <a:spcAft>
                <a:spcPts val="0"/>
              </a:spcAft>
              <a:buSzPct val="100000"/>
              <a:buFont typeface="Wingdings" panose="05000000000000000000" pitchFamily="2" charset="2"/>
              <a:buChar char="Ø"/>
            </a:pP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is </a:t>
            </a:r>
            <a:r>
              <a:rPr lang="en-IN" sz="24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phase </a:t>
            </a: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describes a method for offloading  (DNNs) to </a:t>
            </a:r>
            <a:r>
              <a:rPr lang="en-IN" sz="2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improve their performance and efficiency.</a:t>
            </a:r>
            <a:endParaRPr lang="en-US" sz="2400" b="1" dirty="0">
              <a:latin typeface="Times New Roman" panose="02020603050405020304" pitchFamily="18" charset="0"/>
              <a:ea typeface="Times New Roman"/>
              <a:cs typeface="Times New Roman" panose="02020603050405020304" pitchFamily="18" charset="0"/>
              <a:sym typeface="Times New Roman"/>
            </a:endParaRPr>
          </a:p>
          <a:p>
            <a:pPr marL="596900" lvl="0" indent="-457200" algn="just" rtl="0">
              <a:spcBef>
                <a:spcPts val="0"/>
              </a:spcBef>
              <a:spcAft>
                <a:spcPts val="0"/>
              </a:spcAft>
              <a:buSzPct val="100000"/>
              <a:buFont typeface="Wingdings" panose="05000000000000000000" pitchFamily="2" charset="2"/>
              <a:buChar char="Ø"/>
            </a:pPr>
            <a:r>
              <a:rPr lang="en-US" sz="2400" dirty="0">
                <a:latin typeface="Times New Roman" panose="02020603050405020304" pitchFamily="18" charset="0"/>
                <a:ea typeface="Times New Roman"/>
                <a:cs typeface="Times New Roman" panose="02020603050405020304" pitchFamily="18" charset="0"/>
                <a:sym typeface="Times New Roman"/>
              </a:rPr>
              <a:t> In this stage, during the ‘t’ time frame, a batch of training samples is randomly drawn from the replay memory.</a:t>
            </a:r>
          </a:p>
          <a:p>
            <a:pPr marL="596900" lvl="0" indent="-457200" algn="just" rtl="0">
              <a:spcBef>
                <a:spcPts val="0"/>
              </a:spcBef>
              <a:spcAft>
                <a:spcPts val="0"/>
              </a:spcAft>
              <a:buSzPct val="100000"/>
              <a:buFont typeface="Wingdings" panose="05000000000000000000" pitchFamily="2" charset="2"/>
              <a:buChar char="Ø"/>
            </a:pPr>
            <a:r>
              <a:rPr lang="en-US" sz="2400" dirty="0">
                <a:latin typeface="Times New Roman" panose="02020603050405020304" pitchFamily="18" charset="0"/>
                <a:ea typeface="Times New Roman"/>
                <a:cs typeface="Times New Roman" panose="02020603050405020304" pitchFamily="18" charset="0"/>
                <a:sym typeface="Times New Roman"/>
              </a:rPr>
              <a:t> These samples are used to train the DNN, updating its parameters from ‘</a:t>
            </a:r>
            <a:r>
              <a:rPr lang="en-US" sz="2400" dirty="0" err="1">
                <a:latin typeface="Times New Roman" panose="02020603050405020304" pitchFamily="18" charset="0"/>
                <a:ea typeface="Times New Roman"/>
                <a:cs typeface="Times New Roman" panose="02020603050405020304" pitchFamily="18" charset="0"/>
                <a:sym typeface="Times New Roman"/>
              </a:rPr>
              <a:t>ut</a:t>
            </a:r>
            <a:r>
              <a:rPr lang="en-US" sz="2400" dirty="0">
                <a:latin typeface="Times New Roman" panose="02020603050405020304" pitchFamily="18" charset="0"/>
                <a:ea typeface="Times New Roman"/>
                <a:cs typeface="Times New Roman" panose="02020603050405020304" pitchFamily="18" charset="0"/>
                <a:sym typeface="Times New Roman"/>
              </a:rPr>
              <a:t>' to 'ut+1', effectively changing the offloading policy from 'p' to 'p+1'.</a:t>
            </a:r>
          </a:p>
          <a:p>
            <a:pPr marL="596900" lvl="0" indent="-457200" algn="just" rtl="0">
              <a:spcBef>
                <a:spcPts val="0"/>
              </a:spcBef>
              <a:spcAft>
                <a:spcPts val="0"/>
              </a:spcAft>
              <a:buSzPct val="100000"/>
              <a:buFont typeface="Wingdings" panose="05000000000000000000" pitchFamily="2" charset="2"/>
              <a:buChar char="Ø"/>
            </a:pPr>
            <a:r>
              <a:rPr lang="en-US" sz="2400" dirty="0">
                <a:latin typeface="Times New Roman" panose="02020603050405020304" pitchFamily="18" charset="0"/>
                <a:ea typeface="Times New Roman"/>
                <a:cs typeface="Times New Roman" panose="02020603050405020304" pitchFamily="18" charset="0"/>
                <a:sym typeface="Times New Roman"/>
              </a:rPr>
              <a:t>The new offloading policy 'p+1' is then used in the next time frame ('t+1') to generate offloading decisions based on the observed channel 'ht+1'.</a:t>
            </a:r>
          </a:p>
          <a:p>
            <a:pPr marL="596900" lvl="0" indent="-457200" algn="just" rtl="0">
              <a:spcBef>
                <a:spcPts val="0"/>
              </a:spcBef>
              <a:spcAft>
                <a:spcPts val="0"/>
              </a:spcAft>
              <a:buSzPct val="100000"/>
              <a:buFont typeface="Wingdings" panose="05000000000000000000" pitchFamily="2" charset="2"/>
              <a:buChar char="Ø"/>
            </a:pPr>
            <a:r>
              <a:rPr lang="en-US" sz="2400" dirty="0">
                <a:latin typeface="Times New Roman" panose="02020603050405020304" pitchFamily="18" charset="0"/>
                <a:ea typeface="Times New Roman"/>
                <a:cs typeface="Times New Roman" panose="02020603050405020304" pitchFamily="18" charset="0"/>
                <a:sym typeface="Times New Roman"/>
              </a:rPr>
              <a:t>These stages repeat as new channel conditions are encountered, gradually improving the DNN's policy 'p' over time.</a:t>
            </a:r>
          </a:p>
        </p:txBody>
      </p:sp>
    </p:spTree>
    <p:extLst>
      <p:ext uri="{BB962C8B-B14F-4D97-AF65-F5344CB8AC3E}">
        <p14:creationId xmlns:p14="http://schemas.microsoft.com/office/powerpoint/2010/main" val="2396223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28EFA0-9E8D-C3A3-AB98-D10512EE3524}"/>
              </a:ext>
            </a:extLst>
          </p:cNvPr>
          <p:cNvSpPr txBox="1"/>
          <p:nvPr/>
        </p:nvSpPr>
        <p:spPr>
          <a:xfrm>
            <a:off x="532210" y="238423"/>
            <a:ext cx="6093618" cy="584775"/>
          </a:xfrm>
          <a:prstGeom prst="rect">
            <a:avLst/>
          </a:prstGeom>
          <a:noFill/>
        </p:spPr>
        <p:txBody>
          <a:bodyPr wrap="square">
            <a:spAutoFit/>
          </a:bodyPr>
          <a:lstStyle/>
          <a:p>
            <a:pPr rtl="0">
              <a:spcBef>
                <a:spcPts val="0"/>
              </a:spcBef>
              <a:spcAft>
                <a:spcPts val="0"/>
              </a:spcAft>
            </a:pPr>
            <a:r>
              <a:rPr lang="en-US" sz="3200" b="1" i="0" u="sng" dirty="0">
                <a:solidFill>
                  <a:srgbClr val="1F1F1F"/>
                </a:solidFill>
                <a:effectLst/>
                <a:latin typeface="Times New Roman" panose="02020603050405020304" pitchFamily="18" charset="0"/>
                <a:cs typeface="Times New Roman" panose="02020603050405020304" pitchFamily="18" charset="0"/>
              </a:rPr>
              <a:t>Adaptive setting of K</a:t>
            </a:r>
            <a:endParaRPr lang="en-US" sz="3200" b="0" u="sng" dirty="0">
              <a:effectLst/>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423EAA42-8BAB-046C-6FC6-A7DA10B76C3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076575" y="1055147"/>
            <a:ext cx="6038850" cy="10382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4D03A49-BAAE-CD0F-668C-B073994B92E5}"/>
              </a:ext>
            </a:extLst>
          </p:cNvPr>
          <p:cNvSpPr txBox="1"/>
          <p:nvPr/>
        </p:nvSpPr>
        <p:spPr>
          <a:xfrm>
            <a:off x="895350" y="2492365"/>
            <a:ext cx="10401300" cy="2800767"/>
          </a:xfrm>
          <a:prstGeom prst="rect">
            <a:avLst/>
          </a:prstGeom>
          <a:noFill/>
        </p:spPr>
        <p:txBody>
          <a:bodyPr wrap="square">
            <a:spAutoFit/>
          </a:bodyPr>
          <a:lstStyle/>
          <a:p>
            <a:pPr marL="342900" indent="-342900" algn="just" rtl="0" fontAlgn="base">
              <a:spcBef>
                <a:spcPts val="0"/>
              </a:spcBef>
              <a:spcAft>
                <a:spcPts val="0"/>
              </a:spcAft>
              <a:buFont typeface="Wingdings" panose="05000000000000000000" pitchFamily="2" charset="2"/>
              <a:buChar char="Ø"/>
            </a:pPr>
            <a:r>
              <a:rPr lang="en-US" sz="2200" b="0" i="0" u="none" strike="noStrike" dirty="0">
                <a:solidFill>
                  <a:srgbClr val="1F1F1F"/>
                </a:solidFill>
                <a:effectLst/>
                <a:highlight>
                  <a:srgbClr val="FFFFFF"/>
                </a:highlight>
                <a:latin typeface="Times New Roman" panose="02020603050405020304" pitchFamily="18" charset="0"/>
              </a:rPr>
              <a:t>The proposed adaptive procedure dynamically adjusts the number of quantized actions (Kt) based on the observed performance. </a:t>
            </a:r>
            <a:endParaRPr lang="en-US" sz="2200" b="0" i="0" u="none" strike="noStrike" dirty="0">
              <a:solidFill>
                <a:srgbClr val="1F1F1F"/>
              </a:solidFill>
              <a:effectLst/>
              <a:latin typeface="Times New Roman" panose="02020603050405020304" pitchFamily="18" charset="0"/>
            </a:endParaRPr>
          </a:p>
          <a:p>
            <a:pPr marL="342900" indent="-342900" algn="just" rtl="0" fontAlgn="base">
              <a:spcBef>
                <a:spcPts val="0"/>
              </a:spcBef>
              <a:spcAft>
                <a:spcPts val="0"/>
              </a:spcAft>
              <a:buFont typeface="Wingdings" panose="05000000000000000000" pitchFamily="2" charset="2"/>
              <a:buChar char="Ø"/>
            </a:pPr>
            <a:r>
              <a:rPr lang="en-US" sz="2200" b="0" i="0" u="none" strike="noStrike" dirty="0">
                <a:solidFill>
                  <a:srgbClr val="1F1F1F"/>
                </a:solidFill>
                <a:effectLst/>
                <a:highlight>
                  <a:srgbClr val="FFFFFF"/>
                </a:highlight>
                <a:latin typeface="Times New Roman" panose="02020603050405020304" pitchFamily="18" charset="0"/>
              </a:rPr>
              <a:t>By analyzing the index (kt) of the best action over time, the algorithm gradually reduces K during the learning process, effectively speeding up computation without significant performance compromise.</a:t>
            </a:r>
            <a:endParaRPr lang="en-US" sz="2200" b="0" i="0" u="none" strike="noStrike" dirty="0">
              <a:solidFill>
                <a:srgbClr val="1F1F1F"/>
              </a:solidFill>
              <a:effectLst/>
              <a:latin typeface="Times New Roman" panose="02020603050405020304" pitchFamily="18" charset="0"/>
            </a:endParaRPr>
          </a:p>
          <a:p>
            <a:pPr marL="342900" indent="-342900" algn="just" rtl="0" fontAlgn="base">
              <a:spcBef>
                <a:spcPts val="0"/>
              </a:spcBef>
              <a:spcAft>
                <a:spcPts val="0"/>
              </a:spcAft>
              <a:buFont typeface="Wingdings" panose="05000000000000000000" pitchFamily="2" charset="2"/>
              <a:buChar char="Ø"/>
            </a:pPr>
            <a:r>
              <a:rPr lang="en-US" sz="2200" b="0" i="0" u="none" strike="noStrike" dirty="0">
                <a:solidFill>
                  <a:srgbClr val="1F1F1F"/>
                </a:solidFill>
                <a:effectLst/>
                <a:highlight>
                  <a:srgbClr val="FFFFFF"/>
                </a:highlight>
                <a:latin typeface="Times New Roman" panose="02020603050405020304" pitchFamily="18" charset="0"/>
              </a:rPr>
              <a:t>The update interval Δ determines how frequently Kt is adjusted, striking a balance between computational efficiency and performance in the wireless powered MEC network.</a:t>
            </a:r>
            <a:endParaRPr lang="en-US" sz="2200" b="0" i="0" u="none" strike="noStrike" dirty="0">
              <a:solidFill>
                <a:srgbClr val="1F1F1F"/>
              </a:solidFill>
              <a:effectLst/>
              <a:latin typeface="Times New Roman" panose="02020603050405020304" pitchFamily="18" charset="0"/>
            </a:endParaRPr>
          </a:p>
        </p:txBody>
      </p:sp>
    </p:spTree>
    <p:extLst>
      <p:ext uri="{BB962C8B-B14F-4D97-AF65-F5344CB8AC3E}">
        <p14:creationId xmlns:p14="http://schemas.microsoft.com/office/powerpoint/2010/main" val="427119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84B55-B7B4-C7C8-31D7-997D58E3A63D}"/>
              </a:ext>
            </a:extLst>
          </p:cNvPr>
          <p:cNvSpPr>
            <a:spLocks noGrp="1"/>
          </p:cNvSpPr>
          <p:nvPr>
            <p:ph type="title"/>
          </p:nvPr>
        </p:nvSpPr>
        <p:spPr>
          <a:xfrm>
            <a:off x="544530" y="424986"/>
            <a:ext cx="10980295" cy="594806"/>
          </a:xfrm>
        </p:spPr>
        <p:txBody>
          <a:bodyPr>
            <a:normAutofit/>
          </a:bodyPr>
          <a:lstStyle/>
          <a:p>
            <a:r>
              <a:rPr lang="en-IN" sz="3200" b="1" u="sng" dirty="0">
                <a:latin typeface="Times New Roman" panose="02020603050405020304" pitchFamily="18" charset="0"/>
                <a:cs typeface="Times New Roman" panose="02020603050405020304" pitchFamily="18" charset="0"/>
              </a:rPr>
              <a:t>Structure of multilayer DNN</a:t>
            </a:r>
          </a:p>
        </p:txBody>
      </p:sp>
      <p:sp>
        <p:nvSpPr>
          <p:cNvPr id="4" name="Content Placeholder 3">
            <a:extLst>
              <a:ext uri="{FF2B5EF4-FFF2-40B4-BE49-F238E27FC236}">
                <a16:creationId xmlns:a16="http://schemas.microsoft.com/office/drawing/2014/main" id="{4248507B-CD51-0DB1-1CCC-B295B8A46487}"/>
              </a:ext>
            </a:extLst>
          </p:cNvPr>
          <p:cNvSpPr>
            <a:spLocks noGrp="1"/>
          </p:cNvSpPr>
          <p:nvPr>
            <p:ph idx="1"/>
          </p:nvPr>
        </p:nvSpPr>
        <p:spPr>
          <a:xfrm>
            <a:off x="373505" y="4682331"/>
            <a:ext cx="11597066" cy="4351338"/>
          </a:xfrm>
        </p:spPr>
        <p:txBody>
          <a:bodyPr/>
          <a:lstStyle/>
          <a:p>
            <a:endParaRPr lang="en-IN" dirty="0"/>
          </a:p>
          <a:p>
            <a:endParaRPr lang="en-IN" dirty="0"/>
          </a:p>
          <a:p>
            <a:endParaRPr lang="en-IN" dirty="0"/>
          </a:p>
          <a:p>
            <a:endParaRPr lang="en-IN" dirty="0"/>
          </a:p>
          <a:p>
            <a:endParaRPr lang="en-IN" dirty="0"/>
          </a:p>
          <a:p>
            <a:endParaRPr lang="en-IN" dirty="0"/>
          </a:p>
          <a:p>
            <a:endParaRPr lang="en-IN" dirty="0"/>
          </a:p>
        </p:txBody>
      </p:sp>
      <p:pic>
        <p:nvPicPr>
          <p:cNvPr id="4100" name="Picture 4">
            <a:extLst>
              <a:ext uri="{FF2B5EF4-FFF2-40B4-BE49-F238E27FC236}">
                <a16:creationId xmlns:a16="http://schemas.microsoft.com/office/drawing/2014/main" id="{462BE0BE-F2DD-5E77-2B97-FA91FB645C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378" y="4584892"/>
            <a:ext cx="9365876" cy="20059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EF31537-D2CB-62C3-E8EB-C38F3C06B6EB}"/>
              </a:ext>
            </a:extLst>
          </p:cNvPr>
          <p:cNvSpPr txBox="1"/>
          <p:nvPr/>
        </p:nvSpPr>
        <p:spPr>
          <a:xfrm>
            <a:off x="544530" y="1068511"/>
            <a:ext cx="10698093" cy="3908762"/>
          </a:xfrm>
          <a:prstGeom prst="rect">
            <a:avLst/>
          </a:prstGeom>
          <a:noFill/>
        </p:spPr>
        <p:txBody>
          <a:bodyPr wrap="square">
            <a:spAutoFit/>
          </a:bodyPr>
          <a:lstStyle/>
          <a:p>
            <a:pPr rtl="0">
              <a:spcBef>
                <a:spcPts val="0"/>
              </a:spcBef>
              <a:spcAft>
                <a:spcPts val="0"/>
              </a:spcAft>
            </a:pPr>
            <a:r>
              <a:rPr lang="en-US" sz="1800" b="1" i="0" u="none" strike="noStrike" dirty="0">
                <a:effectLst/>
                <a:latin typeface="Roboto" panose="02000000000000000000" pitchFamily="2" charset="0"/>
              </a:rPr>
              <a:t>def __</a:t>
            </a:r>
            <a:r>
              <a:rPr lang="en-US" sz="1800" b="1" i="0" u="none" strike="noStrike" dirty="0" err="1">
                <a:effectLst/>
                <a:latin typeface="Roboto" panose="02000000000000000000" pitchFamily="2" charset="0"/>
              </a:rPr>
              <a:t>init</a:t>
            </a:r>
            <a:r>
              <a:rPr lang="en-US" sz="1800" b="1" i="0" u="none" strike="noStrike" dirty="0">
                <a:effectLst/>
                <a:latin typeface="Roboto" panose="02000000000000000000" pitchFamily="2" charset="0"/>
              </a:rPr>
              <a:t>__(self, net, </a:t>
            </a:r>
            <a:r>
              <a:rPr lang="en-US" sz="1800" b="1" i="0" u="none" strike="noStrike" dirty="0" err="1">
                <a:effectLst/>
                <a:latin typeface="Roboto" panose="02000000000000000000" pitchFamily="2" charset="0"/>
              </a:rPr>
              <a:t>learning_rate</a:t>
            </a:r>
            <a:r>
              <a:rPr lang="en-US" sz="1800" b="1" i="0" u="none" strike="noStrike" dirty="0">
                <a:effectLst/>
                <a:latin typeface="Roboto" panose="02000000000000000000" pitchFamily="2" charset="0"/>
              </a:rPr>
              <a:t>=0.01, </a:t>
            </a:r>
            <a:r>
              <a:rPr lang="en-US" sz="1800" b="1" i="0" u="none" strike="noStrike" dirty="0" err="1">
                <a:effectLst/>
                <a:latin typeface="Roboto" panose="02000000000000000000" pitchFamily="2" charset="0"/>
              </a:rPr>
              <a:t>training_interval</a:t>
            </a:r>
            <a:r>
              <a:rPr lang="en-US" sz="1800" b="1" i="0" u="none" strike="noStrike" dirty="0">
                <a:effectLst/>
                <a:latin typeface="Roboto" panose="02000000000000000000" pitchFamily="2" charset="0"/>
              </a:rPr>
              <a:t>=10, </a:t>
            </a:r>
            <a:r>
              <a:rPr lang="en-US" sz="1800" b="1" i="0" u="none" strike="noStrike" dirty="0" err="1">
                <a:effectLst/>
                <a:latin typeface="Roboto" panose="02000000000000000000" pitchFamily="2" charset="0"/>
              </a:rPr>
              <a:t>batch_size</a:t>
            </a:r>
            <a:r>
              <a:rPr lang="en-US" sz="1800" b="1" i="0" u="none" strike="noStrike" dirty="0">
                <a:effectLst/>
                <a:latin typeface="Roboto" panose="02000000000000000000" pitchFamily="2" charset="0"/>
              </a:rPr>
              <a:t>=</a:t>
            </a:r>
            <a:r>
              <a:rPr lang="en-US" b="1" dirty="0">
                <a:latin typeface="Roboto" panose="02000000000000000000" pitchFamily="2" charset="0"/>
              </a:rPr>
              <a:t>5</a:t>
            </a:r>
            <a:r>
              <a:rPr lang="en-US" sz="1800" b="1" i="0" u="none" strike="noStrike" dirty="0">
                <a:effectLst/>
                <a:latin typeface="Roboto" panose="02000000000000000000" pitchFamily="2" charset="0"/>
              </a:rPr>
              <a:t>0, </a:t>
            </a:r>
            <a:r>
              <a:rPr lang="en-US" sz="1800" b="1" i="0" u="none" strike="noStrike" dirty="0" err="1">
                <a:effectLst/>
                <a:latin typeface="Roboto" panose="02000000000000000000" pitchFamily="2" charset="0"/>
              </a:rPr>
              <a:t>memory_size</a:t>
            </a:r>
            <a:r>
              <a:rPr lang="en-US" sz="1800" b="1" i="0" u="none" strike="noStrike" dirty="0">
                <a:effectLst/>
                <a:latin typeface="Roboto" panose="02000000000000000000" pitchFamily="2" charset="0"/>
              </a:rPr>
              <a:t>=1024, </a:t>
            </a:r>
            <a:r>
              <a:rPr lang="en-US" sz="1800" b="1" i="0" u="none" strike="noStrike" dirty="0" err="1">
                <a:effectLst/>
                <a:latin typeface="Roboto" panose="02000000000000000000" pitchFamily="2" charset="0"/>
              </a:rPr>
              <a:t>output_graph</a:t>
            </a:r>
            <a:r>
              <a:rPr lang="en-US" sz="1800" b="1" i="0" u="none" strike="noStrike" dirty="0">
                <a:effectLst/>
                <a:latin typeface="Roboto" panose="02000000000000000000" pitchFamily="2" charset="0"/>
              </a:rPr>
              <a:t>=False):</a:t>
            </a:r>
            <a:endParaRPr lang="en-US" b="0" dirty="0">
              <a:effectLst/>
            </a:endParaRPr>
          </a:p>
          <a:p>
            <a:pPr rtl="0">
              <a:spcBef>
                <a:spcPts val="0"/>
              </a:spcBef>
              <a:spcAft>
                <a:spcPts val="0"/>
              </a:spcAft>
            </a:pPr>
            <a:r>
              <a:rPr lang="en-US" sz="1800" b="0" i="0" u="none" strike="noStrike" dirty="0">
                <a:effectLst/>
                <a:latin typeface="Roboto" panose="02000000000000000000" pitchFamily="2" charset="0"/>
              </a:rPr>
              <a:t>Initialize the DNN with various parameters:</a:t>
            </a:r>
            <a:endParaRPr lang="en-US" b="0" dirty="0">
              <a:effectLst/>
            </a:endParaRPr>
          </a:p>
          <a:p>
            <a:pPr rtl="0" fontAlgn="base">
              <a:spcBef>
                <a:spcPts val="0"/>
              </a:spcBef>
              <a:spcAft>
                <a:spcPts val="0"/>
              </a:spcAft>
              <a:buFont typeface="Arial" panose="020B0604020202020204" pitchFamily="34" charset="0"/>
              <a:buChar char="•"/>
            </a:pPr>
            <a:r>
              <a:rPr lang="en-US" sz="1400" b="0" i="0" u="none" strike="noStrike" dirty="0">
                <a:effectLst/>
                <a:latin typeface="Courier New" panose="02070309020205020404" pitchFamily="49" charset="0"/>
              </a:rPr>
              <a:t>net</a:t>
            </a:r>
            <a:r>
              <a:rPr lang="en-US" sz="1800" b="0" i="0" u="none" strike="noStrike" dirty="0">
                <a:effectLst/>
                <a:latin typeface="Roboto" panose="02000000000000000000" pitchFamily="2" charset="0"/>
              </a:rPr>
              <a:t>: List representing the DNN architecture.</a:t>
            </a:r>
          </a:p>
          <a:p>
            <a:pPr rtl="0" fontAlgn="base">
              <a:spcBef>
                <a:spcPts val="0"/>
              </a:spcBef>
              <a:spcAft>
                <a:spcPts val="0"/>
              </a:spcAft>
              <a:buFont typeface="Arial" panose="020B0604020202020204" pitchFamily="34" charset="0"/>
              <a:buChar char="•"/>
            </a:pPr>
            <a:r>
              <a:rPr lang="en-US" sz="1400" b="0" i="0" u="none" strike="noStrike" dirty="0" err="1">
                <a:effectLst/>
                <a:latin typeface="Courier New" panose="02070309020205020404" pitchFamily="49" charset="0"/>
              </a:rPr>
              <a:t>learning_rate</a:t>
            </a:r>
            <a:r>
              <a:rPr lang="en-US" sz="1800" b="0" i="0" u="none" strike="noStrike" dirty="0">
                <a:effectLst/>
                <a:latin typeface="Roboto" panose="02000000000000000000" pitchFamily="2" charset="0"/>
              </a:rPr>
              <a:t>: Learning rate for the DNN.</a:t>
            </a:r>
          </a:p>
          <a:p>
            <a:pPr rtl="0" fontAlgn="base">
              <a:spcBef>
                <a:spcPts val="0"/>
              </a:spcBef>
              <a:spcAft>
                <a:spcPts val="0"/>
              </a:spcAft>
              <a:buFont typeface="Arial" panose="020B0604020202020204" pitchFamily="34" charset="0"/>
              <a:buChar char="•"/>
            </a:pPr>
            <a:r>
              <a:rPr lang="en-US" sz="1400" b="0" i="0" u="none" strike="noStrike" dirty="0" err="1">
                <a:effectLst/>
                <a:latin typeface="Courier New" panose="02070309020205020404" pitchFamily="49" charset="0"/>
              </a:rPr>
              <a:t>training_interval</a:t>
            </a:r>
            <a:r>
              <a:rPr lang="en-US" sz="1800" b="0" i="0" u="none" strike="noStrike" dirty="0">
                <a:effectLst/>
                <a:latin typeface="Roboto" panose="02000000000000000000" pitchFamily="2" charset="0"/>
              </a:rPr>
              <a:t>: Frequency of training the DNN.</a:t>
            </a:r>
          </a:p>
          <a:p>
            <a:pPr rtl="0" fontAlgn="base">
              <a:spcBef>
                <a:spcPts val="0"/>
              </a:spcBef>
              <a:spcAft>
                <a:spcPts val="0"/>
              </a:spcAft>
              <a:buFont typeface="Arial" panose="020B0604020202020204" pitchFamily="34" charset="0"/>
              <a:buChar char="•"/>
            </a:pPr>
            <a:r>
              <a:rPr lang="en-US" sz="1400" b="0" i="0" u="none" strike="noStrike" dirty="0" err="1">
                <a:effectLst/>
                <a:latin typeface="Courier New" panose="02070309020205020404" pitchFamily="49" charset="0"/>
              </a:rPr>
              <a:t>batch_size</a:t>
            </a:r>
            <a:r>
              <a:rPr lang="en-US" sz="1800" b="0" i="0" u="none" strike="noStrike" dirty="0">
                <a:effectLst/>
                <a:latin typeface="Roboto" panose="02000000000000000000" pitchFamily="2" charset="0"/>
              </a:rPr>
              <a:t>: Size of batches used in training.</a:t>
            </a:r>
          </a:p>
          <a:p>
            <a:pPr rtl="0" fontAlgn="base">
              <a:spcBef>
                <a:spcPts val="0"/>
              </a:spcBef>
              <a:spcAft>
                <a:spcPts val="0"/>
              </a:spcAft>
              <a:buFont typeface="Arial" panose="020B0604020202020204" pitchFamily="34" charset="0"/>
              <a:buChar char="•"/>
            </a:pPr>
            <a:r>
              <a:rPr lang="en-US" sz="1400" b="0" i="0" u="none" strike="noStrike" dirty="0" err="1">
                <a:effectLst/>
                <a:latin typeface="Courier New" panose="02070309020205020404" pitchFamily="49" charset="0"/>
              </a:rPr>
              <a:t>memory_size</a:t>
            </a:r>
            <a:r>
              <a:rPr lang="en-US" sz="1800" b="0" i="0" u="none" strike="noStrike" dirty="0">
                <a:effectLst/>
                <a:latin typeface="Roboto" panose="02000000000000000000" pitchFamily="2" charset="0"/>
              </a:rPr>
              <a:t>: Size of the memory to store historical data.</a:t>
            </a:r>
          </a:p>
          <a:p>
            <a:pPr rtl="0" fontAlgn="base">
              <a:spcBef>
                <a:spcPts val="0"/>
              </a:spcBef>
              <a:spcAft>
                <a:spcPts val="0"/>
              </a:spcAft>
              <a:buFont typeface="Arial" panose="020B0604020202020204" pitchFamily="34" charset="0"/>
              <a:buChar char="•"/>
            </a:pPr>
            <a:r>
              <a:rPr lang="en-US" sz="1400" b="0" i="0" u="none" strike="noStrike" dirty="0" err="1">
                <a:effectLst/>
                <a:latin typeface="Courier New" panose="02070309020205020404" pitchFamily="49" charset="0"/>
              </a:rPr>
              <a:t>output_graph</a:t>
            </a:r>
            <a:r>
              <a:rPr lang="en-US" sz="1800" b="0" i="0" u="none" strike="noStrike" dirty="0">
                <a:effectLst/>
                <a:latin typeface="Roboto" panose="02000000000000000000" pitchFamily="2" charset="0"/>
              </a:rPr>
              <a:t>: Whether to output the graph (not used in the provided code).</a:t>
            </a:r>
          </a:p>
          <a:p>
            <a:pPr rtl="0">
              <a:spcBef>
                <a:spcPts val="0"/>
              </a:spcBef>
              <a:spcAft>
                <a:spcPts val="0"/>
              </a:spcAft>
            </a:pPr>
            <a:br>
              <a:rPr lang="en-US" b="0" dirty="0">
                <a:effectLst/>
              </a:rPr>
            </a:br>
            <a:r>
              <a:rPr lang="en-US" sz="1400" b="0" i="0" u="none" strike="noStrike" dirty="0">
                <a:effectLst/>
                <a:latin typeface="Courier New" panose="02070309020205020404" pitchFamily="49" charset="0"/>
              </a:rPr>
              <a:t>def _</a:t>
            </a:r>
            <a:r>
              <a:rPr lang="en-US" sz="1400" b="0" i="0" u="none" strike="noStrike" dirty="0" err="1">
                <a:effectLst/>
                <a:latin typeface="Courier New" panose="02070309020205020404" pitchFamily="49" charset="0"/>
              </a:rPr>
              <a:t>build_net</a:t>
            </a:r>
            <a:r>
              <a:rPr lang="en-US" sz="1400" b="0" i="0" u="none" strike="noStrike" dirty="0">
                <a:effectLst/>
                <a:latin typeface="Courier New" panose="02070309020205020404" pitchFamily="49" charset="0"/>
              </a:rPr>
              <a:t>(self):</a:t>
            </a:r>
            <a:endParaRPr lang="en-US" b="0" dirty="0">
              <a:effectLst/>
            </a:endParaRPr>
          </a:p>
          <a:p>
            <a:pPr rtl="0">
              <a:spcBef>
                <a:spcPts val="0"/>
              </a:spcBef>
              <a:spcAft>
                <a:spcPts val="0"/>
              </a:spcAft>
            </a:pPr>
            <a:r>
              <a:rPr lang="en-US" sz="1800" b="0" i="0" u="none" strike="noStrike" dirty="0">
                <a:effectLst/>
                <a:latin typeface="Roboto" panose="02000000000000000000" pitchFamily="2" charset="0"/>
              </a:rPr>
              <a:t>Define the architecture of the DNN with three layers (input, hidden, output).</a:t>
            </a:r>
            <a:endParaRPr lang="en-US" b="0" dirty="0">
              <a:effectLst/>
            </a:endParaRPr>
          </a:p>
          <a:p>
            <a:br>
              <a:rPr lang="en-US" dirty="0"/>
            </a:br>
            <a:endParaRPr lang="en-IN" dirty="0"/>
          </a:p>
        </p:txBody>
      </p:sp>
    </p:spTree>
    <p:extLst>
      <p:ext uri="{BB962C8B-B14F-4D97-AF65-F5344CB8AC3E}">
        <p14:creationId xmlns:p14="http://schemas.microsoft.com/office/powerpoint/2010/main" val="133658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A188-191D-3A9B-2610-E1E51C02EB72}"/>
              </a:ext>
            </a:extLst>
          </p:cNvPr>
          <p:cNvSpPr>
            <a:spLocks noGrp="1"/>
          </p:cNvSpPr>
          <p:nvPr>
            <p:ph type="title"/>
          </p:nvPr>
        </p:nvSpPr>
        <p:spPr>
          <a:xfrm>
            <a:off x="3911699" y="524435"/>
            <a:ext cx="4368602" cy="620926"/>
          </a:xfrm>
        </p:spPr>
        <p:txBody>
          <a:bodyPr anchor="b">
            <a:normAutofit/>
          </a:bodyPr>
          <a:lstStyle/>
          <a:p>
            <a:pPr algn="ctr"/>
            <a:r>
              <a:rPr lang="en-IN" sz="3600" b="1" dirty="0">
                <a:latin typeface="Times New Roman" panose="02020603050405020304" pitchFamily="18" charset="0"/>
                <a:cs typeface="Times New Roman" panose="02020603050405020304" pitchFamily="18" charset="0"/>
              </a:rPr>
              <a:t> </a:t>
            </a:r>
            <a:r>
              <a:rPr lang="en-IN" sz="3600" b="1" u="sng" dirty="0">
                <a:latin typeface="Times New Roman" panose="02020603050405020304" pitchFamily="18" charset="0"/>
                <a:cs typeface="Times New Roman" panose="02020603050405020304" pitchFamily="18" charset="0"/>
              </a:rPr>
              <a:t>CONTENT</a:t>
            </a:r>
          </a:p>
        </p:txBody>
      </p:sp>
      <p:sp>
        <p:nvSpPr>
          <p:cNvPr id="6" name="Content Placeholder 2">
            <a:extLst>
              <a:ext uri="{FF2B5EF4-FFF2-40B4-BE49-F238E27FC236}">
                <a16:creationId xmlns:a16="http://schemas.microsoft.com/office/drawing/2014/main" id="{F252DC91-A479-F042-8B4A-C6028C46E6B1}"/>
              </a:ext>
            </a:extLst>
          </p:cNvPr>
          <p:cNvSpPr>
            <a:spLocks noGrp="1"/>
          </p:cNvSpPr>
          <p:nvPr>
            <p:ph idx="1"/>
          </p:nvPr>
        </p:nvSpPr>
        <p:spPr>
          <a:xfrm>
            <a:off x="604463" y="1160980"/>
            <a:ext cx="10983073" cy="5172585"/>
          </a:xfrm>
        </p:spPr>
        <p:txBody>
          <a:bodyPr>
            <a:noAutofit/>
          </a:bodyPr>
          <a:lstStyle/>
          <a:p>
            <a:pPr>
              <a:lnSpc>
                <a:spcPct val="50000"/>
              </a:lnSpc>
              <a:buClr>
                <a:schemeClr val="accent1">
                  <a:lumMod val="75000"/>
                </a:schemeClr>
              </a:buClr>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rPr>
              <a:t>Introduction</a:t>
            </a:r>
          </a:p>
          <a:p>
            <a:pPr>
              <a:lnSpc>
                <a:spcPct val="50000"/>
              </a:lnSpc>
              <a:buClr>
                <a:schemeClr val="accent1">
                  <a:lumMod val="75000"/>
                </a:schemeClr>
              </a:buClr>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rPr>
              <a:t>MEC</a:t>
            </a:r>
          </a:p>
          <a:p>
            <a:pPr>
              <a:lnSpc>
                <a:spcPct val="50000"/>
              </a:lnSpc>
              <a:buClr>
                <a:schemeClr val="accent1">
                  <a:lumMod val="75000"/>
                </a:schemeClr>
              </a:buClr>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rPr>
              <a:t>Task Offloading</a:t>
            </a:r>
          </a:p>
          <a:p>
            <a:pPr>
              <a:lnSpc>
                <a:spcPct val="50000"/>
              </a:lnSpc>
              <a:buClr>
                <a:schemeClr val="accent1">
                  <a:lumMod val="75000"/>
                </a:schemeClr>
              </a:buClr>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rPr>
              <a:t>Literature Review</a:t>
            </a:r>
          </a:p>
          <a:p>
            <a:pPr>
              <a:lnSpc>
                <a:spcPct val="50000"/>
              </a:lnSpc>
              <a:buClr>
                <a:schemeClr val="accent1">
                  <a:lumMod val="75000"/>
                </a:schemeClr>
              </a:buClr>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rPr>
              <a:t>Objective</a:t>
            </a:r>
          </a:p>
          <a:p>
            <a:pPr>
              <a:lnSpc>
                <a:spcPct val="50000"/>
              </a:lnSpc>
              <a:buClr>
                <a:schemeClr val="accent1">
                  <a:lumMod val="75000"/>
                </a:schemeClr>
              </a:buClr>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rPr>
              <a:t>System Model</a:t>
            </a:r>
          </a:p>
          <a:p>
            <a:pPr>
              <a:lnSpc>
                <a:spcPct val="50000"/>
              </a:lnSpc>
              <a:buClr>
                <a:schemeClr val="accent1">
                  <a:lumMod val="75000"/>
                </a:schemeClr>
              </a:buClr>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rPr>
              <a:t>MDRO</a:t>
            </a:r>
          </a:p>
          <a:p>
            <a:pPr lvl="1">
              <a:lnSpc>
                <a:spcPct val="50000"/>
              </a:lnSpc>
              <a:buClr>
                <a:schemeClr val="accent1">
                  <a:lumMod val="75000"/>
                </a:schemeClr>
              </a:buClr>
            </a:pPr>
            <a:r>
              <a:rPr lang="en-IN" dirty="0">
                <a:latin typeface="Times New Roman" panose="02020603050405020304" pitchFamily="18" charset="0"/>
                <a:cs typeface="Times New Roman" panose="02020603050405020304" pitchFamily="18" charset="0"/>
              </a:rPr>
              <a:t>Framework</a:t>
            </a:r>
          </a:p>
          <a:p>
            <a:pPr lvl="1">
              <a:lnSpc>
                <a:spcPct val="50000"/>
              </a:lnSpc>
              <a:buClr>
                <a:schemeClr val="accent1">
                  <a:lumMod val="75000"/>
                </a:schemeClr>
              </a:buClr>
            </a:pPr>
            <a:r>
              <a:rPr lang="en-IN" dirty="0">
                <a:latin typeface="Times New Roman" panose="02020603050405020304" pitchFamily="18" charset="0"/>
                <a:cs typeface="Times New Roman" panose="02020603050405020304" pitchFamily="18" charset="0"/>
              </a:rPr>
              <a:t>Algorithm</a:t>
            </a:r>
          </a:p>
          <a:p>
            <a:pPr lvl="1">
              <a:lnSpc>
                <a:spcPct val="50000"/>
              </a:lnSpc>
              <a:buClr>
                <a:schemeClr val="accent1">
                  <a:lumMod val="75000"/>
                </a:schemeClr>
              </a:buClr>
            </a:pPr>
            <a:r>
              <a:rPr lang="en-IN" dirty="0">
                <a:latin typeface="Times New Roman" panose="02020603050405020304" pitchFamily="18" charset="0"/>
                <a:cs typeface="Times New Roman" panose="02020603050405020304" pitchFamily="18" charset="0"/>
              </a:rPr>
              <a:t>Implementation</a:t>
            </a:r>
          </a:p>
          <a:p>
            <a:pPr>
              <a:lnSpc>
                <a:spcPct val="50000"/>
              </a:lnSpc>
              <a:buClr>
                <a:schemeClr val="accent1">
                  <a:lumMod val="75000"/>
                </a:schemeClr>
              </a:buClr>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rPr>
              <a:t>MDRO Different Quantization technique</a:t>
            </a:r>
          </a:p>
          <a:p>
            <a:pPr>
              <a:lnSpc>
                <a:spcPct val="50000"/>
              </a:lnSpc>
              <a:buClr>
                <a:schemeClr val="accent1">
                  <a:lumMod val="75000"/>
                </a:schemeClr>
              </a:buClr>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rPr>
              <a:t>Dataset Overview</a:t>
            </a:r>
          </a:p>
          <a:p>
            <a:pPr>
              <a:lnSpc>
                <a:spcPct val="50000"/>
              </a:lnSpc>
              <a:buClr>
                <a:schemeClr val="accent1">
                  <a:lumMod val="75000"/>
                </a:schemeClr>
              </a:buClr>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rPr>
              <a:t>Simulation Environment</a:t>
            </a:r>
          </a:p>
          <a:p>
            <a:pPr>
              <a:lnSpc>
                <a:spcPct val="50000"/>
              </a:lnSpc>
              <a:buClr>
                <a:schemeClr val="accent1">
                  <a:lumMod val="75000"/>
                </a:schemeClr>
              </a:buClr>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rPr>
              <a:t>Code</a:t>
            </a:r>
          </a:p>
          <a:p>
            <a:pPr>
              <a:lnSpc>
                <a:spcPct val="50000"/>
              </a:lnSpc>
              <a:buClr>
                <a:schemeClr val="accent1">
                  <a:lumMod val="75000"/>
                </a:schemeClr>
              </a:buClr>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rPr>
              <a:t>Results</a:t>
            </a:r>
          </a:p>
          <a:p>
            <a:pPr>
              <a:lnSpc>
                <a:spcPct val="50000"/>
              </a:lnSpc>
              <a:buClr>
                <a:schemeClr val="accent1">
                  <a:lumMod val="75000"/>
                </a:schemeClr>
              </a:buClr>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rPr>
              <a:t>Why RF is better than KNN</a:t>
            </a:r>
          </a:p>
          <a:p>
            <a:pPr>
              <a:lnSpc>
                <a:spcPct val="50000"/>
              </a:lnSpc>
              <a:buClr>
                <a:schemeClr val="accent1">
                  <a:lumMod val="75000"/>
                </a:schemeClr>
              </a:buClr>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rPr>
              <a:t>Conclusion</a:t>
            </a:r>
          </a:p>
          <a:p>
            <a:pPr>
              <a:lnSpc>
                <a:spcPct val="50000"/>
              </a:lnSpc>
              <a:buClr>
                <a:schemeClr val="accent1">
                  <a:lumMod val="75000"/>
                </a:schemeClr>
              </a:buClr>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273976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92AED-0092-9BEA-B470-BFD275D3A747}"/>
              </a:ext>
            </a:extLst>
          </p:cNvPr>
          <p:cNvSpPr>
            <a:spLocks noGrp="1"/>
          </p:cNvSpPr>
          <p:nvPr>
            <p:ph type="title"/>
          </p:nvPr>
        </p:nvSpPr>
        <p:spPr>
          <a:xfrm>
            <a:off x="569257" y="242887"/>
            <a:ext cx="12462553" cy="1253447"/>
          </a:xfrm>
        </p:spPr>
        <p:txBody>
          <a:bodyPr>
            <a:normAutofit/>
          </a:bodyPr>
          <a:lstStyle/>
          <a:p>
            <a:r>
              <a:rPr lang="en-US" sz="3200" b="1" u="sng" dirty="0">
                <a:latin typeface="Times New Roman" panose="02020603050405020304" pitchFamily="18" charset="0"/>
                <a:cs typeface="Times New Roman" panose="02020603050405020304" pitchFamily="18" charset="0"/>
              </a:rPr>
              <a:t>MDRO Algorithm using different Quantization technique</a:t>
            </a:r>
          </a:p>
        </p:txBody>
      </p:sp>
      <p:sp>
        <p:nvSpPr>
          <p:cNvPr id="3" name="Content Placeholder 2">
            <a:extLst>
              <a:ext uri="{FF2B5EF4-FFF2-40B4-BE49-F238E27FC236}">
                <a16:creationId xmlns:a16="http://schemas.microsoft.com/office/drawing/2014/main" id="{4D575421-6E61-5166-0CAE-A2185EFA43B4}"/>
              </a:ext>
            </a:extLst>
          </p:cNvPr>
          <p:cNvSpPr>
            <a:spLocks noGrp="1"/>
          </p:cNvSpPr>
          <p:nvPr>
            <p:ph idx="1"/>
          </p:nvPr>
        </p:nvSpPr>
        <p:spPr>
          <a:xfrm>
            <a:off x="569257" y="1679995"/>
            <a:ext cx="10291484" cy="4553043"/>
          </a:xfrm>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MDRO algorithm, the quantization technique is used for generating binary offloading decision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is help us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improve the performance of the </a:t>
            </a:r>
            <a:r>
              <a:rPr lang="en-US" sz="2400" dirty="0">
                <a:latin typeface="Times New Roman" panose="02020603050405020304" pitchFamily="18" charset="0"/>
                <a:cs typeface="Times New Roman" panose="02020603050405020304" pitchFamily="18" charset="0"/>
              </a:rPr>
              <a:t>MDRO</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in terms of training loss and normalized computation rate across time frame.</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Here we are using two quantization techniques. Such as :-</a:t>
            </a:r>
          </a:p>
          <a:p>
            <a:pPr marL="6858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KNN</a:t>
            </a:r>
          </a:p>
          <a:p>
            <a:pPr marL="6858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RF</a:t>
            </a:r>
          </a:p>
        </p:txBody>
      </p:sp>
    </p:spTree>
    <p:extLst>
      <p:ext uri="{BB962C8B-B14F-4D97-AF65-F5344CB8AC3E}">
        <p14:creationId xmlns:p14="http://schemas.microsoft.com/office/powerpoint/2010/main" val="1513568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B1FD0-8A77-0FAC-C6C8-6C9CD6270705}"/>
              </a:ext>
            </a:extLst>
          </p:cNvPr>
          <p:cNvSpPr>
            <a:spLocks noGrp="1"/>
          </p:cNvSpPr>
          <p:nvPr>
            <p:ph type="title"/>
          </p:nvPr>
        </p:nvSpPr>
        <p:spPr>
          <a:xfrm>
            <a:off x="489737" y="128427"/>
            <a:ext cx="10864064" cy="975165"/>
          </a:xfrm>
        </p:spPr>
        <p:txBody>
          <a:bodyPr>
            <a:normAutofit/>
          </a:bodyPr>
          <a:lstStyle/>
          <a:p>
            <a:r>
              <a:rPr lang="en-US" sz="3200" b="1" u="sng" dirty="0">
                <a:latin typeface="Times New Roman" panose="02020603050405020304" pitchFamily="18" charset="0"/>
                <a:cs typeface="Times New Roman" panose="02020603050405020304" pitchFamily="18" charset="0"/>
              </a:rPr>
              <a:t>MDRO with KNN algorithm</a:t>
            </a:r>
            <a:endParaRPr lang="en-IN" sz="3200" u="sng" dirty="0"/>
          </a:p>
        </p:txBody>
      </p:sp>
      <p:sp>
        <p:nvSpPr>
          <p:cNvPr id="3" name="Content Placeholder 2">
            <a:extLst>
              <a:ext uri="{FF2B5EF4-FFF2-40B4-BE49-F238E27FC236}">
                <a16:creationId xmlns:a16="http://schemas.microsoft.com/office/drawing/2014/main" id="{8CE25B28-908A-4BD2-C252-2084C604B344}"/>
              </a:ext>
            </a:extLst>
          </p:cNvPr>
          <p:cNvSpPr>
            <a:spLocks noGrp="1"/>
          </p:cNvSpPr>
          <p:nvPr>
            <p:ph idx="1"/>
          </p:nvPr>
        </p:nvSpPr>
        <p:spPr>
          <a:xfrm>
            <a:off x="776287" y="960717"/>
            <a:ext cx="10639426" cy="5625981"/>
          </a:xfrm>
        </p:spPr>
        <p:txBody>
          <a:bodyPr>
            <a:noAutofit/>
          </a:bodyPr>
          <a:lstStyle/>
          <a:p>
            <a:pPr marL="0" indent="0" algn="just" fontAlgn="base">
              <a:lnSpc>
                <a:spcPct val="120000"/>
              </a:lnSpc>
              <a:spcBef>
                <a:spcPts val="0"/>
              </a:spcBef>
              <a:spcAft>
                <a:spcPts val="2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Input</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m, k,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num_actions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fontAlgn="base">
              <a:lnSpc>
                <a:spcPct val="120000"/>
              </a:lnSpc>
              <a:spcBef>
                <a:spcPts val="0"/>
              </a:spcBef>
              <a:spcAft>
                <a:spcPts val="2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1. Initialize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enumerate_actions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to an empty list</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fontAlgn="base">
              <a:lnSpc>
                <a:spcPct val="120000"/>
              </a:lnSpc>
              <a:spcBef>
                <a:spcPts val="0"/>
              </a:spcBef>
              <a:spcAft>
                <a:spcPts val="2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2. If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enumerate_actions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is empty:</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fontAlgn="base">
              <a:lnSpc>
                <a:spcPct val="120000"/>
              </a:lnSpc>
              <a:spcBef>
                <a:spcPts val="0"/>
              </a:spcBef>
              <a:spcAft>
                <a:spcPts val="2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2.1. Generate all possible binary offloading actions (2^num_actions possibilities)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fontAlgn="base">
              <a:lnSpc>
                <a:spcPct val="120000"/>
              </a:lnSpc>
              <a:spcBef>
                <a:spcPts val="0"/>
              </a:spcBef>
              <a:spcAft>
                <a:spcPts val="2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2.2. Store these actions in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enumerate_actions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fontAlgn="base">
              <a:lnSpc>
                <a:spcPct val="120000"/>
              </a:lnSpc>
              <a:spcBef>
                <a:spcPts val="0"/>
              </a:spcBef>
              <a:spcAft>
                <a:spcPts val="2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3.Calculate the squared Euclidean distance between m and each action in        enumerate_actions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fontAlgn="base">
              <a:lnSpc>
                <a:spcPct val="120000"/>
              </a:lnSpc>
              <a:spcBef>
                <a:spcPts val="0"/>
              </a:spcBef>
              <a:spcAft>
                <a:spcPts val="2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4. Sort the distances in ascending order and get the indices of the sorted distances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fontAlgn="base">
              <a:lnSpc>
                <a:spcPct val="120000"/>
              </a:lnSpc>
              <a:spcBef>
                <a:spcPts val="0"/>
              </a:spcBef>
              <a:spcAft>
                <a:spcPts val="2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5. Select the first k indices from the sorted indices list</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fontAlgn="base">
              <a:lnSpc>
                <a:spcPct val="120000"/>
              </a:lnSpc>
              <a:spcBef>
                <a:spcPts val="0"/>
              </a:spcBef>
              <a:spcAft>
                <a:spcPts val="2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6. Retrieve the corresponding actions for these indices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fontAlgn="base">
              <a:lnSpc>
                <a:spcPct val="120000"/>
              </a:lnSpc>
              <a:spcBef>
                <a:spcPts val="0"/>
              </a:spcBef>
              <a:spcAft>
                <a:spcPts val="2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7. Return the k-nearest actions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fontAlgn="base">
              <a:lnSpc>
                <a:spcPct val="120000"/>
              </a:lnSpc>
              <a:spcBef>
                <a:spcPts val="0"/>
              </a:spcBef>
              <a:spcAft>
                <a:spcPts val="2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Output</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k-nearest actions to m</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20000"/>
              </a:lnSpc>
              <a:spcBef>
                <a:spcPts val="0"/>
              </a:spcBef>
              <a:spcAft>
                <a:spcPts val="200"/>
              </a:spcAf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0435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B1FD0-8A77-0FAC-C6C8-6C9CD6270705}"/>
              </a:ext>
            </a:extLst>
          </p:cNvPr>
          <p:cNvSpPr>
            <a:spLocks noGrp="1"/>
          </p:cNvSpPr>
          <p:nvPr>
            <p:ph type="title"/>
          </p:nvPr>
        </p:nvSpPr>
        <p:spPr>
          <a:xfrm>
            <a:off x="632877" y="286713"/>
            <a:ext cx="10720923" cy="657546"/>
          </a:xfrm>
        </p:spPr>
        <p:txBody>
          <a:bodyPr>
            <a:normAutofit/>
          </a:bodyPr>
          <a:lstStyle/>
          <a:p>
            <a:r>
              <a:rPr lang="en-US" sz="3200" b="1" u="sng" dirty="0">
                <a:latin typeface="Times New Roman" panose="02020603050405020304" pitchFamily="18" charset="0"/>
                <a:cs typeface="Times New Roman" panose="02020603050405020304" pitchFamily="18" charset="0"/>
              </a:rPr>
              <a:t>MDRO with KNN</a:t>
            </a:r>
            <a:endParaRPr lang="en-IN" sz="3200" u="sng" dirty="0"/>
          </a:p>
        </p:txBody>
      </p:sp>
      <p:sp>
        <p:nvSpPr>
          <p:cNvPr id="3" name="Content Placeholder 2">
            <a:extLst>
              <a:ext uri="{FF2B5EF4-FFF2-40B4-BE49-F238E27FC236}">
                <a16:creationId xmlns:a16="http://schemas.microsoft.com/office/drawing/2014/main" id="{8CE25B28-908A-4BD2-C252-2084C604B344}"/>
              </a:ext>
            </a:extLst>
          </p:cNvPr>
          <p:cNvSpPr>
            <a:spLocks noGrp="1"/>
          </p:cNvSpPr>
          <p:nvPr>
            <p:ph idx="1"/>
          </p:nvPr>
        </p:nvSpPr>
        <p:spPr>
          <a:xfrm>
            <a:off x="735538" y="1272871"/>
            <a:ext cx="10720923" cy="5099354"/>
          </a:xfrm>
        </p:spPr>
        <p:txBody>
          <a:bodyPr>
            <a:noAutofit/>
          </a:bodyPr>
          <a:lstStyle/>
          <a:p>
            <a:pPr algn="just">
              <a:spcBef>
                <a:spcPts val="0"/>
              </a:spcBef>
              <a:spcAft>
                <a:spcPts val="9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MDRO with KNN starts with continuous values, such as channel gain data, which are important for making offloading decisions in MEC environments.</a:t>
            </a:r>
          </a:p>
          <a:p>
            <a:pPr algn="just">
              <a:spcBef>
                <a:spcPts val="0"/>
              </a:spcBef>
              <a:spcAft>
                <a:spcPts val="9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KNN identifies the K closest neighbors in the dataset to the given continuous value. These neighbors serve as reference points for quantization.</a:t>
            </a:r>
          </a:p>
          <a:p>
            <a:pPr algn="just">
              <a:spcBef>
                <a:spcPts val="0"/>
              </a:spcBef>
              <a:spcAft>
                <a:spcPts val="900"/>
              </a:spcAft>
              <a:buFont typeface="Wingdings" panose="05000000000000000000" pitchFamily="2" charset="2"/>
              <a:buChar char="Ø"/>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These close matches create groups or levels, simplifying our data.</a:t>
            </a:r>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pPr algn="just">
              <a:spcBef>
                <a:spcPts val="0"/>
              </a:spcBef>
              <a:spcAft>
                <a:spcPts val="900"/>
              </a:spcAft>
              <a:buFont typeface="Wingdings" panose="05000000000000000000" pitchFamily="2" charset="2"/>
              <a:buChar char="Ø"/>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Each data point joins the group it's closest to, like a voting system.</a:t>
            </a:r>
          </a:p>
          <a:p>
            <a:pPr algn="just">
              <a:spcBef>
                <a:spcPts val="0"/>
              </a:spcBef>
              <a:spcAft>
                <a:spcPts val="900"/>
              </a:spcAft>
              <a:buFont typeface="Wingdings" panose="05000000000000000000" pitchFamily="2" charset="2"/>
              <a:buChar char="Ø"/>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This categorized data helps us decide the best actions in real-time, improving efficiency.</a:t>
            </a:r>
          </a:p>
          <a:p>
            <a:pPr algn="just">
              <a:spcBef>
                <a:spcPts val="0"/>
              </a:spcBef>
              <a:spcAft>
                <a:spcPts val="900"/>
              </a:spcAft>
              <a:buFont typeface="Wingdings" panose="05000000000000000000" pitchFamily="2" charset="2"/>
              <a:buChar char="Ø"/>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We keep refining our decisions over time using this categorized data, getting better and better.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5099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227B-E3AD-6C44-9D3C-6BFB72C343F4}"/>
              </a:ext>
            </a:extLst>
          </p:cNvPr>
          <p:cNvSpPr>
            <a:spLocks noGrp="1"/>
          </p:cNvSpPr>
          <p:nvPr>
            <p:ph type="title"/>
          </p:nvPr>
        </p:nvSpPr>
        <p:spPr>
          <a:xfrm>
            <a:off x="472664" y="297891"/>
            <a:ext cx="10881136" cy="764428"/>
          </a:xfrm>
        </p:spPr>
        <p:txBody>
          <a:bodyPr>
            <a:normAutofit/>
          </a:bodyPr>
          <a:lstStyle/>
          <a:p>
            <a:r>
              <a:rPr lang="en-IN" sz="3200" b="1" u="sng" dirty="0">
                <a:latin typeface="Times New Roman" panose="02020603050405020304" pitchFamily="18" charset="0"/>
                <a:cs typeface="Times New Roman" panose="02020603050405020304" pitchFamily="18" charset="0"/>
              </a:rPr>
              <a:t>MDRO with RF Algorithm</a:t>
            </a:r>
          </a:p>
        </p:txBody>
      </p:sp>
      <p:sp>
        <p:nvSpPr>
          <p:cNvPr id="6" name="Content Placeholder 5">
            <a:extLst>
              <a:ext uri="{FF2B5EF4-FFF2-40B4-BE49-F238E27FC236}">
                <a16:creationId xmlns:a16="http://schemas.microsoft.com/office/drawing/2014/main" id="{6231FCA5-14FF-573F-D206-A21722B1D2B3}"/>
              </a:ext>
            </a:extLst>
          </p:cNvPr>
          <p:cNvSpPr>
            <a:spLocks noGrp="1"/>
          </p:cNvSpPr>
          <p:nvPr>
            <p:ph idx="1"/>
          </p:nvPr>
        </p:nvSpPr>
        <p:spPr>
          <a:xfrm>
            <a:off x="472664" y="1062319"/>
            <a:ext cx="10881136" cy="5114644"/>
          </a:xfrm>
        </p:spPr>
        <p:txBody>
          <a:bodyPr>
            <a:noAutofit/>
          </a:bodyPr>
          <a:lstStyle/>
          <a:p>
            <a:pPr marL="0" indent="0" algn="just" fontAlgn="base">
              <a:lnSpc>
                <a:spcPct val="100000"/>
              </a:lnSpc>
              <a:spcBef>
                <a:spcPts val="0"/>
              </a:spcBef>
              <a:spcAft>
                <a:spcPts val="900"/>
              </a:spcAft>
              <a:buNone/>
            </a:pPr>
            <a:r>
              <a:rPr lang="en-US" sz="2200" b="1" dirty="0">
                <a:latin typeface="Times New Roman" panose="02020603050405020304" pitchFamily="18" charset="0"/>
                <a:cs typeface="Times New Roman" panose="02020603050405020304" pitchFamily="18" charset="0"/>
              </a:rPr>
              <a:t>Input</a:t>
            </a:r>
            <a:r>
              <a:rPr lang="en-US" sz="2200" dirty="0">
                <a:latin typeface="Times New Roman" panose="02020603050405020304" pitchFamily="18" charset="0"/>
                <a:cs typeface="Times New Roman" panose="02020603050405020304" pitchFamily="18" charset="0"/>
              </a:rPr>
              <a:t>: m (input vector), k (number of top actions to return)</a:t>
            </a:r>
            <a:endParaRPr lang="en-IN" sz="2200" dirty="0">
              <a:latin typeface="Times New Roman" panose="02020603050405020304" pitchFamily="18" charset="0"/>
              <a:cs typeface="Times New Roman" panose="02020603050405020304" pitchFamily="18" charset="0"/>
            </a:endParaRPr>
          </a:p>
          <a:p>
            <a:pPr indent="0" algn="just" fontAlgn="base">
              <a:lnSpc>
                <a:spcPct val="100000"/>
              </a:lnSpc>
              <a:spcBef>
                <a:spcPts val="0"/>
              </a:spcBef>
              <a:spcAft>
                <a:spcPts val="900"/>
              </a:spcAft>
              <a:buNone/>
            </a:pPr>
            <a:r>
              <a:rPr lang="en-US" sz="2200" dirty="0">
                <a:latin typeface="Times New Roman" panose="02020603050405020304" pitchFamily="18" charset="0"/>
                <a:cs typeface="Times New Roman" panose="02020603050405020304" pitchFamily="18" charset="0"/>
              </a:rPr>
              <a:t>1. Initialize RandomForest Classifier with 100 trees and a fixed random state.</a:t>
            </a:r>
            <a:endParaRPr lang="en-IN" sz="2200" dirty="0">
              <a:latin typeface="Times New Roman" panose="02020603050405020304" pitchFamily="18" charset="0"/>
              <a:cs typeface="Times New Roman" panose="02020603050405020304" pitchFamily="18" charset="0"/>
            </a:endParaRPr>
          </a:p>
          <a:p>
            <a:pPr indent="0" algn="just" fontAlgn="base">
              <a:lnSpc>
                <a:spcPct val="100000"/>
              </a:lnSpc>
              <a:spcBef>
                <a:spcPts val="0"/>
              </a:spcBef>
              <a:spcAft>
                <a:spcPts val="900"/>
              </a:spcAft>
              <a:buNone/>
            </a:pPr>
            <a:r>
              <a:rPr lang="en-US" sz="2200" dirty="0">
                <a:latin typeface="Times New Roman" panose="02020603050405020304" pitchFamily="18" charset="0"/>
                <a:cs typeface="Times New Roman" panose="02020603050405020304" pitchFamily="18" charset="0"/>
              </a:rPr>
              <a:t>2. Check if enumerate_actions is empty.</a:t>
            </a:r>
            <a:endParaRPr lang="en-IN" sz="2200" dirty="0">
              <a:latin typeface="Times New Roman" panose="02020603050405020304" pitchFamily="18" charset="0"/>
              <a:cs typeface="Times New Roman" panose="02020603050405020304" pitchFamily="18" charset="0"/>
            </a:endParaRPr>
          </a:p>
          <a:p>
            <a:pPr indent="0" algn="just" fontAlgn="base">
              <a:lnSpc>
                <a:spcPct val="100000"/>
              </a:lnSpc>
              <a:spcBef>
                <a:spcPts val="0"/>
              </a:spcBef>
              <a:spcAft>
                <a:spcPts val="900"/>
              </a:spcAft>
              <a:buNone/>
            </a:pPr>
            <a:r>
              <a:rPr lang="en-US" sz="2200" dirty="0">
                <a:latin typeface="Times New Roman" panose="02020603050405020304" pitchFamily="18" charset="0"/>
                <a:cs typeface="Times New Roman" panose="02020603050405020304" pitchFamily="18" charset="0"/>
              </a:rPr>
              <a:t>   2.a. If true, generate all 2^N binary offloading actions using itertools.product.</a:t>
            </a:r>
            <a:endParaRPr lang="en-IN" sz="2200" dirty="0">
              <a:latin typeface="Times New Roman" panose="02020603050405020304" pitchFamily="18" charset="0"/>
              <a:cs typeface="Times New Roman" panose="02020603050405020304" pitchFamily="18" charset="0"/>
            </a:endParaRPr>
          </a:p>
          <a:p>
            <a:pPr indent="0" algn="just" fontAlgn="base">
              <a:lnSpc>
                <a:spcPct val="100000"/>
              </a:lnSpc>
              <a:spcBef>
                <a:spcPts val="0"/>
              </a:spcBef>
              <a:spcAft>
                <a:spcPts val="900"/>
              </a:spcAft>
              <a:buNone/>
            </a:pPr>
            <a:r>
              <a:rPr lang="en-US" sz="2200" dirty="0">
                <a:latin typeface="Times New Roman" panose="02020603050405020304" pitchFamily="18" charset="0"/>
                <a:cs typeface="Times New Roman" panose="02020603050405020304" pitchFamily="18" charset="0"/>
              </a:rPr>
              <a:t>   2.b. Store these actions in enumerate_actions.</a:t>
            </a:r>
            <a:endParaRPr lang="en-IN" sz="2200" dirty="0">
              <a:latin typeface="Times New Roman" panose="02020603050405020304" pitchFamily="18" charset="0"/>
              <a:cs typeface="Times New Roman" panose="02020603050405020304" pitchFamily="18" charset="0"/>
            </a:endParaRPr>
          </a:p>
          <a:p>
            <a:pPr indent="0" algn="just" fontAlgn="base">
              <a:lnSpc>
                <a:spcPct val="100000"/>
              </a:lnSpc>
              <a:spcBef>
                <a:spcPts val="0"/>
              </a:spcBef>
              <a:spcAft>
                <a:spcPts val="900"/>
              </a:spcAft>
              <a:buNone/>
            </a:pPr>
            <a:r>
              <a:rPr lang="en-US" sz="2200" dirty="0">
                <a:latin typeface="Times New Roman" panose="02020603050405020304" pitchFamily="18" charset="0"/>
                <a:cs typeface="Times New Roman" panose="02020603050405020304" pitchFamily="18" charset="0"/>
              </a:rPr>
              <a:t>3. Train the random forest model using enumerate_actions as input and a range of integers as targets.</a:t>
            </a:r>
            <a:endParaRPr lang="en-IN" sz="2200" dirty="0">
              <a:latin typeface="Times New Roman" panose="02020603050405020304" pitchFamily="18" charset="0"/>
              <a:cs typeface="Times New Roman" panose="02020603050405020304" pitchFamily="18" charset="0"/>
            </a:endParaRPr>
          </a:p>
          <a:p>
            <a:pPr indent="0" algn="just" fontAlgn="base">
              <a:lnSpc>
                <a:spcPct val="100000"/>
              </a:lnSpc>
              <a:spcBef>
                <a:spcPts val="0"/>
              </a:spcBef>
              <a:spcAft>
                <a:spcPts val="900"/>
              </a:spcAft>
              <a:buNone/>
            </a:pPr>
            <a:r>
              <a:rPr lang="en-US" sz="2200" dirty="0">
                <a:latin typeface="Times New Roman" panose="02020603050405020304" pitchFamily="18" charset="0"/>
                <a:cs typeface="Times New Roman" panose="02020603050405020304" pitchFamily="18" charset="0"/>
              </a:rPr>
              <a:t>4. Reshape the input vector m to a 2D array with one row.</a:t>
            </a:r>
            <a:endParaRPr lang="en-IN" sz="2200" dirty="0">
              <a:latin typeface="Times New Roman" panose="02020603050405020304" pitchFamily="18" charset="0"/>
              <a:cs typeface="Times New Roman" panose="02020603050405020304" pitchFamily="18" charset="0"/>
            </a:endParaRPr>
          </a:p>
          <a:p>
            <a:pPr indent="0" algn="just" fontAlgn="base">
              <a:lnSpc>
                <a:spcPct val="100000"/>
              </a:lnSpc>
              <a:spcBef>
                <a:spcPts val="0"/>
              </a:spcBef>
              <a:spcAft>
                <a:spcPts val="900"/>
              </a:spcAft>
              <a:buNone/>
            </a:pPr>
            <a:r>
              <a:rPr lang="en-US" sz="2200" dirty="0">
                <a:latin typeface="Times New Roman" panose="02020603050405020304" pitchFamily="18" charset="0"/>
                <a:cs typeface="Times New Roman" panose="02020603050405020304" pitchFamily="18" charset="0"/>
              </a:rPr>
              <a:t>5. Use the trained model to predict the class for the reshaped input vector m.</a:t>
            </a:r>
            <a:endParaRPr lang="en-IN" sz="2200" dirty="0">
              <a:latin typeface="Times New Roman" panose="02020603050405020304" pitchFamily="18" charset="0"/>
              <a:cs typeface="Times New Roman" panose="02020603050405020304" pitchFamily="18" charset="0"/>
            </a:endParaRPr>
          </a:p>
          <a:p>
            <a:pPr indent="0" algn="just" fontAlgn="base">
              <a:lnSpc>
                <a:spcPct val="100000"/>
              </a:lnSpc>
              <a:spcBef>
                <a:spcPts val="0"/>
              </a:spcBef>
              <a:spcAft>
                <a:spcPts val="900"/>
              </a:spcAft>
              <a:buNone/>
            </a:pPr>
            <a:r>
              <a:rPr lang="en-US" sz="2200" dirty="0">
                <a:latin typeface="Times New Roman" panose="02020603050405020304" pitchFamily="18" charset="0"/>
                <a:cs typeface="Times New Roman" panose="02020603050405020304" pitchFamily="18" charset="0"/>
              </a:rPr>
              <a:t>6. Use the predictions to index into enumerate_actions and retrieve the binary actions.</a:t>
            </a:r>
            <a:endParaRPr lang="en-IN" sz="2200" dirty="0">
              <a:latin typeface="Times New Roman" panose="02020603050405020304" pitchFamily="18" charset="0"/>
              <a:cs typeface="Times New Roman" panose="02020603050405020304" pitchFamily="18" charset="0"/>
            </a:endParaRPr>
          </a:p>
          <a:p>
            <a:pPr indent="0" algn="just" fontAlgn="base">
              <a:lnSpc>
                <a:spcPct val="100000"/>
              </a:lnSpc>
              <a:spcBef>
                <a:spcPts val="0"/>
              </a:spcBef>
              <a:spcAft>
                <a:spcPts val="900"/>
              </a:spcAft>
              <a:buNone/>
            </a:pPr>
            <a:r>
              <a:rPr lang="en-US" sz="2200" dirty="0">
                <a:latin typeface="Times New Roman" panose="02020603050405020304" pitchFamily="18" charset="0"/>
                <a:cs typeface="Times New Roman" panose="02020603050405020304" pitchFamily="18" charset="0"/>
              </a:rPr>
              <a:t>7. Return the top k binary actions based on the predictions.</a:t>
            </a:r>
            <a:endParaRPr lang="en-IN" sz="2200" dirty="0">
              <a:latin typeface="Times New Roman" panose="02020603050405020304" pitchFamily="18" charset="0"/>
              <a:cs typeface="Times New Roman" panose="02020603050405020304" pitchFamily="18" charset="0"/>
            </a:endParaRPr>
          </a:p>
          <a:p>
            <a:pPr marL="0" indent="0" algn="just" fontAlgn="base">
              <a:lnSpc>
                <a:spcPct val="100000"/>
              </a:lnSpc>
              <a:spcBef>
                <a:spcPts val="0"/>
              </a:spcBef>
              <a:spcAft>
                <a:spcPts val="900"/>
              </a:spcAft>
              <a:buNone/>
            </a:pPr>
            <a:r>
              <a:rPr lang="en-US" sz="2200" b="1" dirty="0">
                <a:latin typeface="Times New Roman" panose="02020603050405020304" pitchFamily="18" charset="0"/>
                <a:cs typeface="Times New Roman" panose="02020603050405020304" pitchFamily="18" charset="0"/>
              </a:rPr>
              <a:t>Output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top_k_actions</a:t>
            </a:r>
            <a:r>
              <a:rPr lang="en-US" sz="2200" dirty="0">
                <a:latin typeface="Times New Roman" panose="02020603050405020304" pitchFamily="18" charset="0"/>
                <a:cs typeface="Times New Roman" panose="02020603050405020304" pitchFamily="18" charset="0"/>
              </a:rPr>
              <a:t> (top k binary offloading actions)</a:t>
            </a:r>
            <a:endParaRPr lang="en-IN" sz="2200" dirty="0">
              <a:latin typeface="Times New Roman" panose="02020603050405020304" pitchFamily="18" charset="0"/>
              <a:cs typeface="Times New Roman" panose="02020603050405020304" pitchFamily="18" charset="0"/>
            </a:endParaRPr>
          </a:p>
          <a:p>
            <a:pPr marL="0" indent="0">
              <a:lnSpc>
                <a:spcPct val="100000"/>
              </a:lnSpc>
              <a:spcBef>
                <a:spcPts val="0"/>
              </a:spcBef>
              <a:spcAft>
                <a:spcPts val="900"/>
              </a:spcAft>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555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227B-E3AD-6C44-9D3C-6BFB72C343F4}"/>
              </a:ext>
            </a:extLst>
          </p:cNvPr>
          <p:cNvSpPr>
            <a:spLocks noGrp="1"/>
          </p:cNvSpPr>
          <p:nvPr>
            <p:ph type="title"/>
          </p:nvPr>
        </p:nvSpPr>
        <p:spPr>
          <a:xfrm>
            <a:off x="628650" y="318499"/>
            <a:ext cx="10725150" cy="891737"/>
          </a:xfrm>
        </p:spPr>
        <p:txBody>
          <a:bodyPr>
            <a:normAutofit/>
          </a:bodyPr>
          <a:lstStyle/>
          <a:p>
            <a:r>
              <a:rPr lang="en-IN" sz="3200" b="1" u="sng" dirty="0">
                <a:latin typeface="Times New Roman" panose="02020603050405020304" pitchFamily="18" charset="0"/>
                <a:cs typeface="Times New Roman" panose="02020603050405020304" pitchFamily="18" charset="0"/>
              </a:rPr>
              <a:t>MDRO with RF</a:t>
            </a:r>
          </a:p>
        </p:txBody>
      </p:sp>
      <p:sp>
        <p:nvSpPr>
          <p:cNvPr id="3" name="Content Placeholder 2">
            <a:extLst>
              <a:ext uri="{FF2B5EF4-FFF2-40B4-BE49-F238E27FC236}">
                <a16:creationId xmlns:a16="http://schemas.microsoft.com/office/drawing/2014/main" id="{365568E9-3FC9-F69D-246C-C72CF6965D6C}"/>
              </a:ext>
            </a:extLst>
          </p:cNvPr>
          <p:cNvSpPr>
            <a:spLocks noGrp="1"/>
          </p:cNvSpPr>
          <p:nvPr>
            <p:ph idx="1"/>
          </p:nvPr>
        </p:nvSpPr>
        <p:spPr>
          <a:xfrm>
            <a:off x="628650" y="1210236"/>
            <a:ext cx="10725150" cy="3976127"/>
          </a:xfrm>
        </p:spPr>
        <p:txBody>
          <a:bodyPr>
            <a:noAutofit/>
          </a:bodyPr>
          <a:lstStyle/>
          <a:p>
            <a:pPr algn="just">
              <a:spcBef>
                <a:spcPts val="0"/>
              </a:spcBef>
              <a:spcAft>
                <a:spcPts val="9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MDRO with RF quantizes offloading actions by creating multiple decision trees.</a:t>
            </a:r>
          </a:p>
          <a:p>
            <a:pPr algn="just">
              <a:spcBef>
                <a:spcPts val="0"/>
              </a:spcBef>
              <a:spcAft>
                <a:spcPts val="9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Decision trees are built with random subsets of the dataset and features.</a:t>
            </a:r>
          </a:p>
          <a:p>
            <a:pPr algn="just">
              <a:spcBef>
                <a:spcPts val="0"/>
              </a:spcBef>
              <a:spcAft>
                <a:spcPts val="9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Each tree provides insights into optimal computational rates based on channel conditions and resource availability.</a:t>
            </a:r>
          </a:p>
          <a:p>
            <a:pPr algn="just">
              <a:spcBef>
                <a:spcPts val="0"/>
              </a:spcBef>
              <a:spcAft>
                <a:spcPts val="9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maximum rate computed by Random Forest is selected for each potential offloading action.</a:t>
            </a:r>
          </a:p>
          <a:p>
            <a:pPr algn="just">
              <a:spcBef>
                <a:spcPts val="0"/>
              </a:spcBef>
              <a:spcAft>
                <a:spcPts val="9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optimizes decision-making in MEC environments by dynamically adjusting computational rates.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9954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227B-E3AD-6C44-9D3C-6BFB72C343F4}"/>
              </a:ext>
            </a:extLst>
          </p:cNvPr>
          <p:cNvSpPr>
            <a:spLocks noGrp="1"/>
          </p:cNvSpPr>
          <p:nvPr>
            <p:ph type="title"/>
          </p:nvPr>
        </p:nvSpPr>
        <p:spPr>
          <a:xfrm>
            <a:off x="493159" y="-226031"/>
            <a:ext cx="10860642" cy="1436267"/>
          </a:xfrm>
        </p:spPr>
        <p:txBody>
          <a:bodyPr>
            <a:normAutofit/>
          </a:bodyPr>
          <a:lstStyle/>
          <a:p>
            <a:r>
              <a:rPr lang="en-IN" sz="3200" b="1" u="sng" dirty="0" err="1">
                <a:latin typeface="Times New Roman" panose="02020603050405020304" pitchFamily="18" charset="0"/>
                <a:cs typeface="Times New Roman" panose="02020603050405020304" pitchFamily="18" charset="0"/>
              </a:rPr>
              <a:t>DataSet</a:t>
            </a:r>
            <a:r>
              <a:rPr lang="en-IN" sz="3200" b="1" u="sng" dirty="0">
                <a:latin typeface="Times New Roman" panose="02020603050405020304" pitchFamily="18" charset="0"/>
                <a:cs typeface="Times New Roman" panose="02020603050405020304" pitchFamily="18" charset="0"/>
              </a:rPr>
              <a:t> Overview</a:t>
            </a:r>
          </a:p>
        </p:txBody>
      </p:sp>
      <p:pic>
        <p:nvPicPr>
          <p:cNvPr id="4" name="Content Placeholder 3">
            <a:extLst>
              <a:ext uri="{FF2B5EF4-FFF2-40B4-BE49-F238E27FC236}">
                <a16:creationId xmlns:a16="http://schemas.microsoft.com/office/drawing/2014/main" id="{8AADB5FA-DC36-68C7-F87A-5B0BEE1685F4}"/>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0" y="771524"/>
            <a:ext cx="12192001" cy="5314951"/>
          </a:xfrm>
          <a:prstGeom prst="rect">
            <a:avLst/>
          </a:prstGeom>
          <a:noFill/>
        </p:spPr>
      </p:pic>
      <p:sp>
        <p:nvSpPr>
          <p:cNvPr id="5" name="TextBox 4">
            <a:extLst>
              <a:ext uri="{FF2B5EF4-FFF2-40B4-BE49-F238E27FC236}">
                <a16:creationId xmlns:a16="http://schemas.microsoft.com/office/drawing/2014/main" id="{9293DC56-1717-F58F-EA09-7B038C8EC06C}"/>
              </a:ext>
            </a:extLst>
          </p:cNvPr>
          <p:cNvSpPr txBox="1"/>
          <p:nvPr/>
        </p:nvSpPr>
        <p:spPr>
          <a:xfrm>
            <a:off x="493159" y="6086475"/>
            <a:ext cx="10952251" cy="400110"/>
          </a:xfrm>
          <a:prstGeom prst="rect">
            <a:avLst/>
          </a:prstGeom>
          <a:noFill/>
        </p:spPr>
        <p:txBody>
          <a:bodyPr wrap="square" rtlCol="0">
            <a:spAutoFit/>
          </a:bodyPr>
          <a:lstStyle/>
          <a:p>
            <a:r>
              <a:rPr lang="en-US" sz="2000" kern="0" dirty="0">
                <a:effectLst/>
                <a:latin typeface="Times New Roman" panose="02020603050405020304" pitchFamily="18" charset="0"/>
                <a:ea typeface="Times New Roman" panose="02020603050405020304" pitchFamily="18" charset="0"/>
              </a:rPr>
              <a:t>The dataset is collected from GitHub (</a:t>
            </a:r>
            <a:r>
              <a:rPr lang="en-US" sz="2000" u="none" strike="noStrike"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https://github.com/revenol/DROO/tree/master/data</a:t>
            </a:r>
            <a:r>
              <a:rPr lang="en-US" sz="2000" kern="0" dirty="0">
                <a:effectLst/>
                <a:latin typeface="Times New Roman" panose="02020603050405020304" pitchFamily="18"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3088499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557A-ECB3-F577-62F6-DE4DB69A53C4}"/>
              </a:ext>
            </a:extLst>
          </p:cNvPr>
          <p:cNvSpPr>
            <a:spLocks noGrp="1"/>
          </p:cNvSpPr>
          <p:nvPr>
            <p:ph type="title"/>
          </p:nvPr>
        </p:nvSpPr>
        <p:spPr>
          <a:xfrm>
            <a:off x="838200" y="607101"/>
            <a:ext cx="10515600" cy="487179"/>
          </a:xfrm>
        </p:spPr>
        <p:txBody>
          <a:bodyPr>
            <a:noAutofit/>
          </a:bodyPr>
          <a:lstStyle/>
          <a:p>
            <a:r>
              <a:rPr lang="en-IN" sz="3200" b="1" i="0" u="sng" strike="noStrike" dirty="0">
                <a:effectLst/>
                <a:latin typeface="Times New Roman" panose="02020603050405020304" pitchFamily="18" charset="0"/>
              </a:rPr>
              <a:t>Dataset Analysis</a:t>
            </a:r>
            <a:endParaRPr lang="en-IN" sz="3200" u="sng" dirty="0"/>
          </a:p>
        </p:txBody>
      </p:sp>
      <p:sp>
        <p:nvSpPr>
          <p:cNvPr id="3" name="Content Placeholder 2">
            <a:extLst>
              <a:ext uri="{FF2B5EF4-FFF2-40B4-BE49-F238E27FC236}">
                <a16:creationId xmlns:a16="http://schemas.microsoft.com/office/drawing/2014/main" id="{5E09103C-EFA4-08FE-1E82-8F1AF9900970}"/>
              </a:ext>
            </a:extLst>
          </p:cNvPr>
          <p:cNvSpPr>
            <a:spLocks noGrp="1"/>
          </p:cNvSpPr>
          <p:nvPr>
            <p:ph idx="1"/>
          </p:nvPr>
        </p:nvSpPr>
        <p:spPr>
          <a:xfrm>
            <a:off x="838200" y="1302661"/>
            <a:ext cx="10515600" cy="4948238"/>
          </a:xfrm>
        </p:spPr>
        <p:txBody>
          <a:bodyPr>
            <a:normAutofit/>
          </a:bodyPr>
          <a:lstStyle/>
          <a:p>
            <a:pPr rtl="0">
              <a:spcBef>
                <a:spcPts val="0"/>
              </a:spcBef>
              <a:spcAft>
                <a:spcPts val="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There are 30,000 samples saved in each ./data/data_#.mat, where # is the no. of user. Each data file including following parameters:</a:t>
            </a:r>
          </a:p>
          <a:p>
            <a:pPr marL="0" indent="0" rtl="0">
              <a:spcBef>
                <a:spcPts val="0"/>
              </a:spcBef>
              <a:spcAft>
                <a:spcPts val="0"/>
              </a:spcAft>
              <a:buNone/>
            </a:pPr>
            <a:endParaRPr lang="en-US" sz="1050" dirty="0">
              <a:latin typeface="Times New Roman" panose="02020603050405020304" pitchFamily="18" charset="0"/>
              <a:cs typeface="Times New Roman" panose="02020603050405020304" pitchFamily="18" charset="0"/>
            </a:endParaRPr>
          </a:p>
          <a:p>
            <a:pPr marL="628650" rtl="0">
              <a:lnSpc>
                <a:spcPct val="150000"/>
              </a:lnSpc>
              <a:spcBef>
                <a:spcPts val="0"/>
              </a:spcBef>
              <a:spcAft>
                <a:spcPts val="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Input_h - Refers to wireless channel gain between WDs and the AP </a:t>
            </a:r>
          </a:p>
          <a:p>
            <a:pPr marL="628650" rtl="0">
              <a:lnSpc>
                <a:spcPct val="150000"/>
              </a:lnSpc>
              <a:spcBef>
                <a:spcPts val="0"/>
              </a:spcBef>
              <a:spcAft>
                <a:spcPts val="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Output_mode - Refers to optimal binary offloading action.</a:t>
            </a:r>
          </a:p>
          <a:p>
            <a:pPr marL="628650">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Output_a - Refers to optimal fraction of time that the AP broadcasts RF energy for the WDs to harvest           </a:t>
            </a:r>
          </a:p>
          <a:p>
            <a:pPr marL="628650" rtl="0">
              <a:lnSpc>
                <a:spcPct val="150000"/>
              </a:lnSpc>
              <a:spcBef>
                <a:spcPts val="0"/>
              </a:spcBef>
              <a:spcAft>
                <a:spcPts val="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Output_tau - Refers to optimal fraction of time allocated to WDs for task offloading                        </a:t>
            </a:r>
          </a:p>
          <a:p>
            <a:pPr marL="628650" rtl="0">
              <a:lnSpc>
                <a:spcPct val="150000"/>
              </a:lnSpc>
              <a:spcBef>
                <a:spcPts val="0"/>
              </a:spcBef>
              <a:spcAft>
                <a:spcPts val="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Output_obj - Refers to </a:t>
            </a:r>
            <a:r>
              <a:rPr lang="en-IN" sz="2400" dirty="0">
                <a:latin typeface="Times New Roman" panose="02020603050405020304" pitchFamily="18" charset="0"/>
                <a:cs typeface="Times New Roman" panose="02020603050405020304" pitchFamily="18" charset="0"/>
              </a:rPr>
              <a:t>weighted sum computation rate.</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402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B6561-0D31-27FD-8DA6-C9C6ED9ACC15}"/>
              </a:ext>
            </a:extLst>
          </p:cNvPr>
          <p:cNvSpPr>
            <a:spLocks noGrp="1"/>
          </p:cNvSpPr>
          <p:nvPr>
            <p:ph type="title"/>
          </p:nvPr>
        </p:nvSpPr>
        <p:spPr>
          <a:xfrm>
            <a:off x="638175" y="193676"/>
            <a:ext cx="10515600" cy="1063625"/>
          </a:xfrm>
        </p:spPr>
        <p:txBody>
          <a:bodyPr>
            <a:normAutofit/>
          </a:bodyPr>
          <a:lstStyle/>
          <a:p>
            <a:r>
              <a:rPr lang="en-US" sz="3200" b="1" u="sng" dirty="0">
                <a:latin typeface="Times New Roman" panose="02020603050405020304" pitchFamily="18" charset="0"/>
                <a:cs typeface="Times New Roman" panose="02020603050405020304" pitchFamily="18" charset="0"/>
              </a:rPr>
              <a:t>Simulation Environment</a:t>
            </a:r>
          </a:p>
        </p:txBody>
      </p:sp>
      <p:sp>
        <p:nvSpPr>
          <p:cNvPr id="3" name="Title 1">
            <a:extLst>
              <a:ext uri="{FF2B5EF4-FFF2-40B4-BE49-F238E27FC236}">
                <a16:creationId xmlns:a16="http://schemas.microsoft.com/office/drawing/2014/main" id="{655CF1F4-8A44-B988-804F-10BC6F385360}"/>
              </a:ext>
            </a:extLst>
          </p:cNvPr>
          <p:cNvSpPr txBox="1">
            <a:spLocks/>
          </p:cNvSpPr>
          <p:nvPr/>
        </p:nvSpPr>
        <p:spPr>
          <a:xfrm>
            <a:off x="838200" y="965200"/>
            <a:ext cx="10515600" cy="50212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00000"/>
              </a:lnSpc>
              <a:buFont typeface="Wingdings" panose="05000000000000000000" pitchFamily="2" charset="2"/>
              <a:buChar char="Ø"/>
            </a:pPr>
            <a:r>
              <a:rPr lang="en-US" sz="2200" b="0" i="0" dirty="0">
                <a:effectLst/>
                <a:highlight>
                  <a:srgbClr val="FFFFFF"/>
                </a:highlight>
                <a:latin typeface="Times New Roman" panose="02020603050405020304" pitchFamily="18" charset="0"/>
                <a:cs typeface="Times New Roman" panose="02020603050405020304" pitchFamily="18" charset="0"/>
              </a:rPr>
              <a:t>We are using a free online cloud-based platform, i.e. Google Colab to implement our code. </a:t>
            </a:r>
          </a:p>
          <a:p>
            <a:pPr marL="342900" indent="-342900" algn="just">
              <a:lnSpc>
                <a:spcPct val="100000"/>
              </a:lnSpc>
              <a:buFont typeface="Wingdings" panose="05000000000000000000" pitchFamily="2" charset="2"/>
              <a:buChar char="Ø"/>
            </a:pPr>
            <a:r>
              <a:rPr lang="en-US" sz="2200" b="0" i="0" dirty="0">
                <a:effectLst/>
                <a:highlight>
                  <a:srgbClr val="FFFFFF"/>
                </a:highlight>
                <a:latin typeface="Times New Roman" panose="02020603050405020304" pitchFamily="18" charset="0"/>
                <a:cs typeface="Times New Roman" panose="02020603050405020304" pitchFamily="18" charset="0"/>
              </a:rPr>
              <a:t>Colab is a hosted Jupyter Notebook service that requires no setup to use and provides free access to computing resources, including GPUs and TPUs. </a:t>
            </a:r>
          </a:p>
          <a:p>
            <a:pPr marL="342900" indent="-342900" algn="just">
              <a:lnSpc>
                <a:spcPct val="100000"/>
              </a:lnSpc>
              <a:buFont typeface="Wingdings" panose="05000000000000000000" pitchFamily="2" charset="2"/>
              <a:buChar char="Ø"/>
            </a:pPr>
            <a:r>
              <a:rPr lang="en-US" sz="2200" b="0" i="0" dirty="0">
                <a:effectLst/>
                <a:highlight>
                  <a:srgbClr val="FFFFFF"/>
                </a:highlight>
                <a:latin typeface="Times New Roman" panose="02020603050405020304" pitchFamily="18" charset="0"/>
                <a:cs typeface="Times New Roman" panose="02020603050405020304" pitchFamily="18" charset="0"/>
              </a:rPr>
              <a:t>Colab is especially well suited to machine learning, data science</a:t>
            </a:r>
            <a:r>
              <a:rPr lang="en-US" sz="2200" dirty="0">
                <a:highlight>
                  <a:srgbClr val="FFFFFF"/>
                </a:highlight>
                <a:latin typeface="Times New Roman" panose="02020603050405020304" pitchFamily="18" charset="0"/>
                <a:cs typeface="Times New Roman" panose="02020603050405020304" pitchFamily="18" charset="0"/>
              </a:rPr>
              <a:t>.</a:t>
            </a:r>
          </a:p>
          <a:p>
            <a:pPr marL="342900" indent="-342900" algn="just">
              <a:lnSpc>
                <a:spcPct val="100000"/>
              </a:lnSpc>
              <a:buFont typeface="Wingdings" panose="05000000000000000000" pitchFamily="2" charset="2"/>
              <a:buChar char="Ø"/>
            </a:pPr>
            <a:r>
              <a:rPr lang="en-US" sz="2200" b="1" i="0" dirty="0">
                <a:effectLst/>
                <a:highlight>
                  <a:srgbClr val="FFFFFF"/>
                </a:highlight>
                <a:latin typeface="Times New Roman" panose="02020603050405020304" pitchFamily="18" charset="0"/>
                <a:cs typeface="Times New Roman" panose="02020603050405020304" pitchFamily="18" charset="0"/>
              </a:rPr>
              <a:t>Packages Required</a:t>
            </a:r>
            <a:r>
              <a:rPr lang="en-US" sz="2200" b="0" i="0" dirty="0">
                <a:effectLst/>
                <a:highlight>
                  <a:srgbClr val="FFFFFF"/>
                </a:highlight>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
            </a:pPr>
            <a:r>
              <a:rPr lang="en-US" sz="2200" b="0" i="0" dirty="0">
                <a:effectLst/>
                <a:highlight>
                  <a:srgbClr val="FFFFFF"/>
                </a:highlight>
                <a:latin typeface="Times New Roman" panose="02020603050405020304" pitchFamily="18" charset="0"/>
                <a:cs typeface="Times New Roman" panose="02020603050405020304" pitchFamily="18" charset="0"/>
              </a:rPr>
              <a:t>TensorFlow 2.0 for creating a TensorFlow environment.</a:t>
            </a:r>
          </a:p>
          <a:p>
            <a:pPr marL="742950" lvl="1" indent="-285750" algn="just">
              <a:buFont typeface="Wingdings" panose="05000000000000000000" pitchFamily="2" charset="2"/>
              <a:buChar char="§"/>
            </a:pPr>
            <a:r>
              <a:rPr lang="en-US" sz="2200" b="0" i="0" dirty="0">
                <a:effectLst/>
                <a:highlight>
                  <a:srgbClr val="FFFFFF"/>
                </a:highlight>
                <a:latin typeface="Times New Roman" panose="02020603050405020304" pitchFamily="18" charset="0"/>
                <a:cs typeface="Times New Roman" panose="02020603050405020304" pitchFamily="18" charset="0"/>
              </a:rPr>
              <a:t>NumPy and SciPy for computational tasks.</a:t>
            </a:r>
          </a:p>
          <a:p>
            <a:pPr marL="742950" lvl="1" indent="-285750" algn="just">
              <a:buFont typeface="Wingdings" panose="05000000000000000000" pitchFamily="2" charset="2"/>
              <a:buChar char="§"/>
            </a:pPr>
            <a:r>
              <a:rPr lang="en-US" sz="2200" b="0" i="0" dirty="0">
                <a:effectLst/>
                <a:highlight>
                  <a:srgbClr val="FFFFFF"/>
                </a:highlight>
                <a:latin typeface="Times New Roman" panose="02020603050405020304" pitchFamily="18" charset="0"/>
                <a:cs typeface="Times New Roman" panose="02020603050405020304" pitchFamily="18" charset="0"/>
              </a:rPr>
              <a:t>Pandas for data manipulation.</a:t>
            </a:r>
          </a:p>
          <a:p>
            <a:pPr marL="742950" lvl="1" indent="-285750" algn="just">
              <a:buFont typeface="Wingdings" panose="05000000000000000000" pitchFamily="2" charset="2"/>
              <a:buChar char="§"/>
            </a:pPr>
            <a:r>
              <a:rPr lang="en-US" sz="2200" b="0" i="0" dirty="0">
                <a:effectLst/>
                <a:highlight>
                  <a:srgbClr val="FFFFFF"/>
                </a:highlight>
                <a:latin typeface="Times New Roman" panose="02020603050405020304" pitchFamily="18" charset="0"/>
                <a:cs typeface="Times New Roman" panose="02020603050405020304" pitchFamily="18" charset="0"/>
              </a:rPr>
              <a:t>Matplotlib and Seaborn for result visualization.</a:t>
            </a:r>
          </a:p>
          <a:p>
            <a:pPr marL="342900" indent="-342900" algn="just">
              <a:lnSpc>
                <a:spcPct val="100000"/>
              </a:lnSpc>
              <a:buFont typeface="Wingdings" panose="05000000000000000000" pitchFamily="2" charset="2"/>
              <a:buChar char="Ø"/>
            </a:pPr>
            <a:r>
              <a:rPr lang="en-US" sz="2200" dirty="0">
                <a:highlight>
                  <a:srgbClr val="FFFFFF"/>
                </a:highlight>
                <a:latin typeface="Times New Roman" panose="02020603050405020304" pitchFamily="18" charset="0"/>
                <a:cs typeface="Times New Roman" panose="02020603050405020304" pitchFamily="18" charset="0"/>
              </a:rPr>
              <a:t>In the colab platform, we are upload the dataset and source code / program file for our execution of the project and “ %run ‘file_name.py’ ” command is used for execute the file.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5306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B384F-8884-3A58-ED25-FE1B2B4087F3}"/>
              </a:ext>
            </a:extLst>
          </p:cNvPr>
          <p:cNvSpPr>
            <a:spLocks noGrp="1"/>
          </p:cNvSpPr>
          <p:nvPr>
            <p:ph type="title"/>
          </p:nvPr>
        </p:nvSpPr>
        <p:spPr>
          <a:xfrm>
            <a:off x="708274" y="293456"/>
            <a:ext cx="10775451" cy="618134"/>
          </a:xfrm>
        </p:spPr>
        <p:txBody>
          <a:bodyPr>
            <a:noAutofit/>
          </a:bodyPr>
          <a:lstStyle/>
          <a:p>
            <a:r>
              <a:rPr lang="en-IN" sz="3200" b="1" u="sng" dirty="0">
                <a:latin typeface="Times New Roman" panose="02020603050405020304" pitchFamily="18" charset="0"/>
                <a:cs typeface="Times New Roman" panose="02020603050405020304" pitchFamily="18" charset="0"/>
              </a:rPr>
              <a:t>Code</a:t>
            </a:r>
          </a:p>
        </p:txBody>
      </p:sp>
      <p:sp>
        <p:nvSpPr>
          <p:cNvPr id="5" name="TextBox 4">
            <a:extLst>
              <a:ext uri="{FF2B5EF4-FFF2-40B4-BE49-F238E27FC236}">
                <a16:creationId xmlns:a16="http://schemas.microsoft.com/office/drawing/2014/main" id="{13EEFD98-69CC-3F78-4041-3F543538CA4E}"/>
              </a:ext>
            </a:extLst>
          </p:cNvPr>
          <p:cNvSpPr txBox="1"/>
          <p:nvPr/>
        </p:nvSpPr>
        <p:spPr>
          <a:xfrm>
            <a:off x="578349" y="1092074"/>
            <a:ext cx="10465889" cy="5309146"/>
          </a:xfrm>
          <a:prstGeom prst="rect">
            <a:avLst/>
          </a:prstGeom>
          <a:noFill/>
        </p:spPr>
        <p:txBody>
          <a:bodyPr wrap="square">
            <a:spAutoFit/>
          </a:bodyPr>
          <a:lstStyle/>
          <a:p>
            <a:pPr marL="342900" indent="-342900" algn="just" rtl="0" fontAlgn="base">
              <a:spcBef>
                <a:spcPts val="0"/>
              </a:spcBef>
              <a:spcAft>
                <a:spcPts val="0"/>
              </a:spcAft>
              <a:buFont typeface="Wingdings" panose="05000000000000000000" pitchFamily="2" charset="2"/>
              <a:buChar char="Ø"/>
            </a:pPr>
            <a:r>
              <a:rPr lang="en-US" sz="2400" b="0" i="0" u="none" strike="noStrike" dirty="0">
                <a:solidFill>
                  <a:srgbClr val="1A1A1A"/>
                </a:solidFill>
                <a:effectLst/>
                <a:latin typeface="Times New Roman" panose="02020603050405020304" pitchFamily="18" charset="0"/>
                <a:cs typeface="Times New Roman" panose="02020603050405020304" pitchFamily="18" charset="0"/>
              </a:rPr>
              <a:t>Here we a</a:t>
            </a:r>
            <a:r>
              <a:rPr lang="en-US" sz="2400" dirty="0">
                <a:solidFill>
                  <a:srgbClr val="1A1A1A"/>
                </a:solidFill>
                <a:latin typeface="Times New Roman" panose="02020603050405020304" pitchFamily="18" charset="0"/>
                <a:cs typeface="Times New Roman" panose="02020603050405020304" pitchFamily="18" charset="0"/>
              </a:rPr>
              <a:t>re initialize some parameters such as:</a:t>
            </a:r>
          </a:p>
          <a:p>
            <a:pPr algn="just" rtl="0" fontAlgn="base">
              <a:spcBef>
                <a:spcPts val="0"/>
              </a:spcBef>
              <a:spcAft>
                <a:spcPts val="0"/>
              </a:spcAft>
            </a:pPr>
            <a:endParaRPr lang="en-US" sz="1000" b="0" i="0" u="none" strike="noStrike" dirty="0">
              <a:solidFill>
                <a:srgbClr val="1A1A1A"/>
              </a:solidFill>
              <a:effectLst/>
              <a:latin typeface="Times New Roman" panose="02020603050405020304" pitchFamily="18" charset="0"/>
              <a:cs typeface="Times New Roman" panose="02020603050405020304" pitchFamily="18" charset="0"/>
            </a:endParaRPr>
          </a:p>
          <a:p>
            <a:pPr marL="1200150" lvl="2" algn="just" fontAlgn="base"/>
            <a:r>
              <a:rPr lang="en-US" sz="2400" b="0" i="0" u="none" strike="noStrike" dirty="0">
                <a:solidFill>
                  <a:srgbClr val="1A1A1A"/>
                </a:solidFill>
                <a:effectLst/>
                <a:latin typeface="Times New Roman" panose="02020603050405020304" pitchFamily="18" charset="0"/>
                <a:cs typeface="Times New Roman" panose="02020603050405020304" pitchFamily="18" charset="0"/>
              </a:rPr>
              <a:t>number of users (N) as 10</a:t>
            </a:r>
          </a:p>
          <a:p>
            <a:pPr marL="1200150" lvl="2" algn="just" fontAlgn="base"/>
            <a:r>
              <a:rPr lang="en-US" sz="2400" b="0" i="0" u="none" strike="noStrike" dirty="0">
                <a:solidFill>
                  <a:srgbClr val="1A1A1A"/>
                </a:solidFill>
                <a:effectLst/>
                <a:latin typeface="Times New Roman" panose="02020603050405020304" pitchFamily="18" charset="0"/>
                <a:cs typeface="Times New Roman" panose="02020603050405020304" pitchFamily="18" charset="0"/>
              </a:rPr>
              <a:t>number of time frames (n) as 5000</a:t>
            </a:r>
          </a:p>
          <a:p>
            <a:pPr marL="1200150" lvl="2" algn="just" fontAlgn="base"/>
            <a:r>
              <a:rPr lang="en-US" sz="2400" b="0" i="0" u="none" strike="noStrike" dirty="0">
                <a:solidFill>
                  <a:srgbClr val="1A1A1A"/>
                </a:solidFill>
                <a:effectLst/>
                <a:latin typeface="Times New Roman" panose="02020603050405020304" pitchFamily="18" charset="0"/>
                <a:cs typeface="Times New Roman" panose="02020603050405020304" pitchFamily="18" charset="0"/>
              </a:rPr>
              <a:t>No of quantization (k) as N</a:t>
            </a:r>
          </a:p>
          <a:p>
            <a:pPr marL="1200150" lvl="2" algn="just" fontAlgn="base"/>
            <a:r>
              <a:rPr lang="en-US" sz="2400" b="0" i="0" u="none" strike="noStrike" dirty="0">
                <a:solidFill>
                  <a:srgbClr val="1A1A1A"/>
                </a:solidFill>
                <a:effectLst/>
                <a:latin typeface="Times New Roman" panose="02020603050405020304" pitchFamily="18" charset="0"/>
                <a:cs typeface="Times New Roman" panose="02020603050405020304" pitchFamily="18" charset="0"/>
              </a:rPr>
              <a:t>Choose quantization mode either KNN or RF</a:t>
            </a:r>
          </a:p>
          <a:p>
            <a:pPr marL="1200150" lvl="2" algn="just" fontAlgn="base"/>
            <a:r>
              <a:rPr lang="en-US" sz="2400" dirty="0">
                <a:solidFill>
                  <a:srgbClr val="1A1A1A"/>
                </a:solidFill>
                <a:latin typeface="Times New Roman" panose="02020603050405020304" pitchFamily="18" charset="0"/>
                <a:cs typeface="Times New Roman" panose="02020603050405020304" pitchFamily="18" charset="0"/>
              </a:rPr>
              <a:t>Memory size as 1024</a:t>
            </a:r>
            <a:endParaRPr lang="en-US" sz="2400" b="0" i="0" u="none" strike="noStrike" dirty="0">
              <a:solidFill>
                <a:srgbClr val="1A1A1A"/>
              </a:solidFill>
              <a:effectLst/>
              <a:latin typeface="Times New Roman" panose="02020603050405020304" pitchFamily="18" charset="0"/>
              <a:cs typeface="Times New Roman" panose="02020603050405020304" pitchFamily="18" charset="0"/>
            </a:endParaRPr>
          </a:p>
          <a:p>
            <a:pPr marL="1200150" lvl="2" algn="just" fontAlgn="base"/>
            <a:r>
              <a:rPr lang="en-US" sz="2400" b="0" i="0" u="none" strike="noStrike" dirty="0">
                <a:solidFill>
                  <a:srgbClr val="1A1A1A"/>
                </a:solidFill>
                <a:effectLst/>
                <a:latin typeface="Times New Roman" panose="02020603050405020304" pitchFamily="18" charset="0"/>
                <a:cs typeface="Times New Roman" panose="02020603050405020304" pitchFamily="18" charset="0"/>
              </a:rPr>
              <a:t>adaptive k interval delta = 32</a:t>
            </a:r>
          </a:p>
          <a:p>
            <a:pPr marL="1200150" lvl="2" algn="just" fontAlgn="base"/>
            <a:endParaRPr lang="en-US" sz="1050" dirty="0">
              <a:solidFill>
                <a:srgbClr val="1A1A1A"/>
              </a:solidFill>
              <a:latin typeface="Times New Roman" panose="02020603050405020304" pitchFamily="18" charset="0"/>
              <a:cs typeface="Times New Roman" panose="02020603050405020304" pitchFamily="18" charset="0"/>
            </a:endParaRPr>
          </a:p>
          <a:p>
            <a:pPr marL="342900" indent="-342900" algn="just" rtl="0" fontAlgn="base">
              <a:spcBef>
                <a:spcPts val="0"/>
              </a:spcBef>
              <a:spcAft>
                <a:spcPts val="0"/>
              </a:spcAft>
              <a:buFont typeface="Wingdings" panose="05000000000000000000" pitchFamily="2" charset="2"/>
              <a:buChar char="Ø"/>
            </a:pPr>
            <a:r>
              <a:rPr lang="en-US" sz="2400" dirty="0">
                <a:solidFill>
                  <a:srgbClr val="1A1A1A"/>
                </a:solidFill>
                <a:latin typeface="Times New Roman" panose="02020603050405020304" pitchFamily="18" charset="0"/>
                <a:cs typeface="Times New Roman" panose="02020603050405020304" pitchFamily="18" charset="0"/>
              </a:rPr>
              <a:t>Then</a:t>
            </a:r>
            <a:r>
              <a:rPr lang="en-US" sz="2400" b="0" i="0" u="none" strike="noStrike" dirty="0">
                <a:solidFill>
                  <a:srgbClr val="1A1A1A"/>
                </a:solidFill>
                <a:effectLst/>
                <a:latin typeface="Times New Roman" panose="02020603050405020304" pitchFamily="18" charset="0"/>
                <a:cs typeface="Times New Roman" panose="02020603050405020304" pitchFamily="18" charset="0"/>
              </a:rPr>
              <a:t> loads data samples</a:t>
            </a:r>
            <a:r>
              <a:rPr lang="en-US" sz="2400" dirty="0">
                <a:solidFill>
                  <a:srgbClr val="1A1A1A"/>
                </a:solidFill>
                <a:latin typeface="Times New Roman" panose="02020603050405020304" pitchFamily="18" charset="0"/>
                <a:cs typeface="Times New Roman" panose="02020603050405020304" pitchFamily="18" charset="0"/>
              </a:rPr>
              <a:t> as:</a:t>
            </a:r>
          </a:p>
          <a:p>
            <a:pPr algn="just" rtl="0" fontAlgn="base">
              <a:spcBef>
                <a:spcPts val="0"/>
              </a:spcBef>
              <a:spcAft>
                <a:spcPts val="0"/>
              </a:spcAft>
            </a:pPr>
            <a:endParaRPr lang="en-US" sz="2000" dirty="0">
              <a:solidFill>
                <a:srgbClr val="1A1A1A"/>
              </a:solidFill>
              <a:latin typeface="Times New Roman" panose="02020603050405020304" pitchFamily="18" charset="0"/>
              <a:cs typeface="Times New Roman" panose="02020603050405020304" pitchFamily="18" charset="0"/>
            </a:endParaRPr>
          </a:p>
          <a:p>
            <a:pPr lvl="2" algn="just" fontAlgn="base"/>
            <a:r>
              <a:rPr lang="en-US" sz="2400" dirty="0">
                <a:solidFill>
                  <a:srgbClr val="1A1A1A"/>
                </a:solidFill>
                <a:latin typeface="Times New Roman" panose="02020603050405020304" pitchFamily="18" charset="0"/>
                <a:cs typeface="Times New Roman" panose="02020603050405020304" pitchFamily="18" charset="0"/>
              </a:rPr>
              <a:t>     channel = sio.loadmat('</a:t>
            </a:r>
            <a:r>
              <a:rPr lang="en-US" sz="2400" dirty="0" err="1">
                <a:solidFill>
                  <a:srgbClr val="1A1A1A"/>
                </a:solidFill>
                <a:latin typeface="Times New Roman" panose="02020603050405020304" pitchFamily="18" charset="0"/>
                <a:cs typeface="Times New Roman" panose="02020603050405020304" pitchFamily="18" charset="0"/>
              </a:rPr>
              <a:t>data_%d</a:t>
            </a:r>
            <a:r>
              <a:rPr lang="en-US" sz="2400" dirty="0">
                <a:solidFill>
                  <a:srgbClr val="1A1A1A"/>
                </a:solidFill>
                <a:latin typeface="Times New Roman" panose="02020603050405020304" pitchFamily="18" charset="0"/>
                <a:cs typeface="Times New Roman" panose="02020603050405020304" pitchFamily="18" charset="0"/>
              </a:rPr>
              <a:t>' %N)['</a:t>
            </a:r>
            <a:r>
              <a:rPr lang="en-US" sz="2400" dirty="0" err="1">
                <a:solidFill>
                  <a:srgbClr val="1A1A1A"/>
                </a:solidFill>
                <a:latin typeface="Times New Roman" panose="02020603050405020304" pitchFamily="18" charset="0"/>
                <a:cs typeface="Times New Roman" panose="02020603050405020304" pitchFamily="18" charset="0"/>
              </a:rPr>
              <a:t>input_h</a:t>
            </a:r>
            <a:r>
              <a:rPr lang="en-US" sz="2400" dirty="0">
                <a:solidFill>
                  <a:srgbClr val="1A1A1A"/>
                </a:solidFill>
                <a:latin typeface="Times New Roman" panose="02020603050405020304" pitchFamily="18" charset="0"/>
                <a:cs typeface="Times New Roman" panose="02020603050405020304" pitchFamily="18" charset="0"/>
              </a:rPr>
              <a:t>']</a:t>
            </a:r>
          </a:p>
          <a:p>
            <a:pPr lvl="2" algn="just" fontAlgn="base"/>
            <a:r>
              <a:rPr lang="en-US" sz="2400" dirty="0">
                <a:solidFill>
                  <a:srgbClr val="1A1A1A"/>
                </a:solidFill>
                <a:latin typeface="Times New Roman" panose="02020603050405020304" pitchFamily="18" charset="0"/>
                <a:cs typeface="Times New Roman" panose="02020603050405020304" pitchFamily="18" charset="0"/>
              </a:rPr>
              <a:t>     rate = sio.loadmat('</a:t>
            </a:r>
            <a:r>
              <a:rPr lang="en-US" sz="2400" dirty="0" err="1">
                <a:solidFill>
                  <a:srgbClr val="1A1A1A"/>
                </a:solidFill>
                <a:latin typeface="Times New Roman" panose="02020603050405020304" pitchFamily="18" charset="0"/>
                <a:cs typeface="Times New Roman" panose="02020603050405020304" pitchFamily="18" charset="0"/>
              </a:rPr>
              <a:t>data_%d</a:t>
            </a:r>
            <a:r>
              <a:rPr lang="en-US" sz="2400" dirty="0">
                <a:solidFill>
                  <a:srgbClr val="1A1A1A"/>
                </a:solidFill>
                <a:latin typeface="Times New Roman" panose="02020603050405020304" pitchFamily="18" charset="0"/>
                <a:cs typeface="Times New Roman" panose="02020603050405020304" pitchFamily="18" charset="0"/>
              </a:rPr>
              <a:t>' %N)['</a:t>
            </a:r>
            <a:r>
              <a:rPr lang="en-US" sz="2400" dirty="0" err="1">
                <a:solidFill>
                  <a:srgbClr val="1A1A1A"/>
                </a:solidFill>
                <a:latin typeface="Times New Roman" panose="02020603050405020304" pitchFamily="18" charset="0"/>
                <a:cs typeface="Times New Roman" panose="02020603050405020304" pitchFamily="18" charset="0"/>
              </a:rPr>
              <a:t>output_obj</a:t>
            </a:r>
            <a:r>
              <a:rPr lang="en-US" sz="2400" dirty="0">
                <a:solidFill>
                  <a:srgbClr val="1A1A1A"/>
                </a:solidFill>
                <a:latin typeface="Times New Roman" panose="02020603050405020304" pitchFamily="18" charset="0"/>
                <a:cs typeface="Times New Roman" panose="02020603050405020304" pitchFamily="18" charset="0"/>
              </a:rPr>
              <a:t>’]</a:t>
            </a:r>
          </a:p>
          <a:p>
            <a:pPr algn="just" rtl="0" fontAlgn="base">
              <a:spcBef>
                <a:spcPts val="0"/>
              </a:spcBef>
              <a:spcAft>
                <a:spcPts val="0"/>
              </a:spcAft>
            </a:pPr>
            <a:endParaRPr lang="en-US" sz="1050" dirty="0">
              <a:solidFill>
                <a:srgbClr val="1A1A1A"/>
              </a:solidFill>
              <a:latin typeface="Times New Roman" panose="02020603050405020304" pitchFamily="18" charset="0"/>
              <a:cs typeface="Times New Roman" panose="02020603050405020304" pitchFamily="18" charset="0"/>
            </a:endParaRPr>
          </a:p>
          <a:p>
            <a:pPr marL="342900" indent="-342900" algn="just" rtl="0" fontAlgn="base">
              <a:spcBef>
                <a:spcPts val="0"/>
              </a:spcBef>
              <a:spcAft>
                <a:spcPts val="0"/>
              </a:spcAft>
              <a:buFont typeface="Wingdings" panose="05000000000000000000" pitchFamily="2" charset="2"/>
              <a:buChar char="Ø"/>
            </a:pPr>
            <a:r>
              <a:rPr lang="en-US" sz="2400" dirty="0">
                <a:solidFill>
                  <a:srgbClr val="1A1A1A"/>
                </a:solidFill>
                <a:latin typeface="Times New Roman" panose="02020603050405020304" pitchFamily="18" charset="0"/>
                <a:cs typeface="Times New Roman" panose="02020603050405020304" pitchFamily="18" charset="0"/>
              </a:rPr>
              <a:t>A</a:t>
            </a:r>
            <a:r>
              <a:rPr lang="en-US" sz="2400" b="0" i="0" u="none" strike="noStrike" dirty="0">
                <a:solidFill>
                  <a:srgbClr val="1A1A1A"/>
                </a:solidFill>
                <a:effectLst/>
                <a:latin typeface="Times New Roman" panose="02020603050405020304" pitchFamily="18" charset="0"/>
                <a:cs typeface="Times New Roman" panose="02020603050405020304" pitchFamily="18" charset="0"/>
              </a:rPr>
              <a:t>djusts channel gain for training, and splits the data into training and test sets.</a:t>
            </a:r>
            <a:r>
              <a:rPr lang="en-US" sz="2400" dirty="0">
                <a:solidFill>
                  <a:srgbClr val="1A1A1A"/>
                </a:solidFill>
                <a:latin typeface="Times New Roman" panose="02020603050405020304" pitchFamily="18" charset="0"/>
                <a:cs typeface="Times New Roman" panose="02020603050405020304" pitchFamily="18" charset="0"/>
              </a:rPr>
              <a:t> </a:t>
            </a:r>
            <a:r>
              <a:rPr lang="en-US" sz="2400" b="0" i="0" u="none" strike="noStrike" dirty="0">
                <a:solidFill>
                  <a:srgbClr val="1A1A1A"/>
                </a:solidFill>
                <a:effectLst/>
                <a:latin typeface="Times New Roman" panose="02020603050405020304" pitchFamily="18" charset="0"/>
                <a:cs typeface="Times New Roman" panose="02020603050405020304" pitchFamily="18" charset="0"/>
              </a:rPr>
              <a:t>The split is done with an 80:20 ratio</a:t>
            </a:r>
          </a:p>
        </p:txBody>
      </p:sp>
    </p:spTree>
    <p:extLst>
      <p:ext uri="{BB962C8B-B14F-4D97-AF65-F5344CB8AC3E}">
        <p14:creationId xmlns:p14="http://schemas.microsoft.com/office/powerpoint/2010/main" val="3456313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B384F-8884-3A58-ED25-FE1B2B4087F3}"/>
              </a:ext>
            </a:extLst>
          </p:cNvPr>
          <p:cNvSpPr>
            <a:spLocks noGrp="1"/>
          </p:cNvSpPr>
          <p:nvPr>
            <p:ph type="title"/>
          </p:nvPr>
        </p:nvSpPr>
        <p:spPr>
          <a:xfrm>
            <a:off x="708274" y="293456"/>
            <a:ext cx="10775451" cy="618134"/>
          </a:xfrm>
        </p:spPr>
        <p:txBody>
          <a:bodyPr>
            <a:noAutofit/>
          </a:bodyPr>
          <a:lstStyle/>
          <a:p>
            <a:r>
              <a:rPr lang="en-IN" sz="3200" b="1" u="sng" dirty="0">
                <a:latin typeface="Times New Roman" panose="02020603050405020304" pitchFamily="18" charset="0"/>
                <a:cs typeface="Times New Roman" panose="02020603050405020304" pitchFamily="18" charset="0"/>
              </a:rPr>
              <a:t>Code</a:t>
            </a:r>
          </a:p>
        </p:txBody>
      </p:sp>
      <p:sp>
        <p:nvSpPr>
          <p:cNvPr id="5" name="TextBox 4">
            <a:extLst>
              <a:ext uri="{FF2B5EF4-FFF2-40B4-BE49-F238E27FC236}">
                <a16:creationId xmlns:a16="http://schemas.microsoft.com/office/drawing/2014/main" id="{13EEFD98-69CC-3F78-4041-3F543538CA4E}"/>
              </a:ext>
            </a:extLst>
          </p:cNvPr>
          <p:cNvSpPr txBox="1"/>
          <p:nvPr/>
        </p:nvSpPr>
        <p:spPr>
          <a:xfrm>
            <a:off x="578349" y="1092074"/>
            <a:ext cx="11278029" cy="5262979"/>
          </a:xfrm>
          <a:prstGeom prst="rect">
            <a:avLst/>
          </a:prstGeom>
          <a:noFill/>
        </p:spPr>
        <p:txBody>
          <a:bodyPr wrap="square">
            <a:spAutoFit/>
          </a:bodyPr>
          <a:lstStyle/>
          <a:p>
            <a:pPr marL="342900" indent="-342900" algn="just" rtl="0" fontAlgn="base">
              <a:spcBef>
                <a:spcPts val="0"/>
              </a:spcBef>
              <a:spcAft>
                <a:spcPts val="0"/>
              </a:spcAft>
              <a:buFont typeface="Wingdings" panose="05000000000000000000" pitchFamily="2" charset="2"/>
              <a:buChar char="Ø"/>
            </a:pPr>
            <a:r>
              <a:rPr lang="en-US" sz="2400" b="0" i="0" u="none" strike="noStrike" dirty="0">
                <a:solidFill>
                  <a:srgbClr val="1A1A1A"/>
                </a:solidFill>
                <a:effectLst/>
                <a:latin typeface="Times New Roman" panose="02020603050405020304" pitchFamily="18" charset="0"/>
                <a:cs typeface="Times New Roman" panose="02020603050405020304" pitchFamily="18" charset="0"/>
              </a:rPr>
              <a:t>The </a:t>
            </a:r>
            <a:r>
              <a:rPr lang="en-US" sz="2400" b="0" i="0" u="none" strike="noStrike" dirty="0" err="1">
                <a:solidFill>
                  <a:srgbClr val="1A1A1A"/>
                </a:solidFill>
                <a:effectLst/>
                <a:latin typeface="Times New Roman" panose="02020603050405020304" pitchFamily="18" charset="0"/>
                <a:cs typeface="Times New Roman" panose="02020603050405020304" pitchFamily="18" charset="0"/>
              </a:rPr>
              <a:t>input_h</a:t>
            </a:r>
            <a:r>
              <a:rPr lang="en-US" sz="2400" b="0" i="0" u="none" strike="noStrike" dirty="0">
                <a:solidFill>
                  <a:srgbClr val="1A1A1A"/>
                </a:solidFill>
                <a:effectLst/>
                <a:latin typeface="Times New Roman" panose="02020603050405020304" pitchFamily="18" charset="0"/>
                <a:cs typeface="Times New Roman" panose="02020603050405020304" pitchFamily="18" charset="0"/>
              </a:rPr>
              <a:t> dataset looks like this stored in channel.</a:t>
            </a:r>
          </a:p>
          <a:p>
            <a:pPr marL="342900" indent="-342900" algn="just" rtl="0" fontAlgn="base">
              <a:spcBef>
                <a:spcPts val="0"/>
              </a:spcBef>
              <a:spcAft>
                <a:spcPts val="0"/>
              </a:spcAft>
              <a:buFont typeface="Wingdings" panose="05000000000000000000" pitchFamily="2" charset="2"/>
              <a:buChar char="Ø"/>
            </a:pPr>
            <a:endParaRPr lang="en-US" sz="2400" dirty="0">
              <a:solidFill>
                <a:srgbClr val="1A1A1A"/>
              </a:solidFill>
              <a:latin typeface="Times New Roman" panose="02020603050405020304" pitchFamily="18" charset="0"/>
              <a:cs typeface="Times New Roman" panose="02020603050405020304" pitchFamily="18" charset="0"/>
            </a:endParaRPr>
          </a:p>
          <a:p>
            <a:pPr marL="342900" indent="-342900" algn="just" rtl="0" fontAlgn="base">
              <a:spcBef>
                <a:spcPts val="0"/>
              </a:spcBef>
              <a:spcAft>
                <a:spcPts val="0"/>
              </a:spcAft>
              <a:buFont typeface="Wingdings" panose="05000000000000000000" pitchFamily="2" charset="2"/>
              <a:buChar char="Ø"/>
            </a:pPr>
            <a:endParaRPr lang="en-US" sz="2400" b="0" i="0" u="none" strike="noStrike" dirty="0">
              <a:solidFill>
                <a:srgbClr val="1A1A1A"/>
              </a:solidFill>
              <a:effectLst/>
              <a:latin typeface="Times New Roman" panose="02020603050405020304" pitchFamily="18" charset="0"/>
              <a:cs typeface="Times New Roman" panose="02020603050405020304" pitchFamily="18" charset="0"/>
            </a:endParaRPr>
          </a:p>
          <a:p>
            <a:pPr marL="342900" indent="-342900" algn="just" rtl="0" fontAlgn="base">
              <a:spcBef>
                <a:spcPts val="0"/>
              </a:spcBef>
              <a:spcAft>
                <a:spcPts val="0"/>
              </a:spcAft>
              <a:buFont typeface="Wingdings" panose="05000000000000000000" pitchFamily="2" charset="2"/>
              <a:buChar char="Ø"/>
            </a:pPr>
            <a:endParaRPr lang="en-US" sz="2400" dirty="0">
              <a:solidFill>
                <a:srgbClr val="1A1A1A"/>
              </a:solidFill>
              <a:latin typeface="Times New Roman" panose="02020603050405020304" pitchFamily="18" charset="0"/>
              <a:cs typeface="Times New Roman" panose="02020603050405020304" pitchFamily="18" charset="0"/>
            </a:endParaRPr>
          </a:p>
          <a:p>
            <a:pPr marL="342900" indent="-342900" algn="just" rtl="0" fontAlgn="base">
              <a:spcBef>
                <a:spcPts val="0"/>
              </a:spcBef>
              <a:spcAft>
                <a:spcPts val="0"/>
              </a:spcAft>
              <a:buFont typeface="Wingdings" panose="05000000000000000000" pitchFamily="2" charset="2"/>
              <a:buChar char="Ø"/>
            </a:pPr>
            <a:endParaRPr lang="en-US" sz="2400" b="0" i="0" u="none" strike="noStrike" dirty="0">
              <a:solidFill>
                <a:srgbClr val="1A1A1A"/>
              </a:solidFill>
              <a:effectLst/>
              <a:latin typeface="Times New Roman" panose="02020603050405020304" pitchFamily="18" charset="0"/>
              <a:cs typeface="Times New Roman" panose="02020603050405020304" pitchFamily="18" charset="0"/>
            </a:endParaRPr>
          </a:p>
          <a:p>
            <a:pPr marL="342900" indent="-342900" algn="just" rtl="0" fontAlgn="base">
              <a:spcBef>
                <a:spcPts val="0"/>
              </a:spcBef>
              <a:spcAft>
                <a:spcPts val="0"/>
              </a:spcAft>
              <a:buFont typeface="Wingdings" panose="05000000000000000000" pitchFamily="2" charset="2"/>
              <a:buChar char="Ø"/>
            </a:pPr>
            <a:endParaRPr lang="en-US" sz="2400" dirty="0">
              <a:solidFill>
                <a:srgbClr val="1A1A1A"/>
              </a:solidFill>
              <a:latin typeface="Times New Roman" panose="02020603050405020304" pitchFamily="18" charset="0"/>
              <a:cs typeface="Times New Roman" panose="02020603050405020304" pitchFamily="18" charset="0"/>
            </a:endParaRPr>
          </a:p>
          <a:p>
            <a:pPr marL="342900" indent="-342900" algn="just" rtl="0" fontAlgn="base">
              <a:spcBef>
                <a:spcPts val="0"/>
              </a:spcBef>
              <a:spcAft>
                <a:spcPts val="0"/>
              </a:spcAft>
              <a:buFont typeface="Wingdings" panose="05000000000000000000" pitchFamily="2" charset="2"/>
              <a:buChar char="Ø"/>
            </a:pPr>
            <a:r>
              <a:rPr lang="en-US" sz="2400" b="0" i="0" u="none" strike="noStrike" dirty="0">
                <a:solidFill>
                  <a:srgbClr val="1A1A1A"/>
                </a:solidFill>
                <a:effectLst/>
                <a:latin typeface="Times New Roman" panose="02020603050405020304" pitchFamily="18" charset="0"/>
                <a:cs typeface="Times New Roman" panose="02020603050405020304" pitchFamily="18" charset="0"/>
              </a:rPr>
              <a:t>Here 30000 samples are collected for 10 users</a:t>
            </a:r>
          </a:p>
          <a:p>
            <a:pPr marL="342900" indent="-342900" algn="just" rtl="0" fontAlgn="base">
              <a:spcBef>
                <a:spcPts val="0"/>
              </a:spcBef>
              <a:spcAft>
                <a:spcPts val="0"/>
              </a:spcAft>
              <a:buFont typeface="Wingdings" panose="05000000000000000000" pitchFamily="2" charset="2"/>
              <a:buChar char="Ø"/>
            </a:pPr>
            <a:r>
              <a:rPr lang="en-US" sz="2400" dirty="0">
                <a:solidFill>
                  <a:srgbClr val="1A1A1A"/>
                </a:solidFill>
                <a:latin typeface="Times New Roman" panose="02020603050405020304" pitchFamily="18" charset="0"/>
                <a:cs typeface="Times New Roman" panose="02020603050405020304" pitchFamily="18" charset="0"/>
              </a:rPr>
              <a:t>Firstly we normalize the sample by multiplying it with 1000000 .so that it will provide a value closer to 1</a:t>
            </a:r>
          </a:p>
          <a:p>
            <a:pPr marL="342900" indent="-342900" algn="just" rtl="0" fontAlgn="base">
              <a:spcBef>
                <a:spcPts val="0"/>
              </a:spcBef>
              <a:spcAft>
                <a:spcPts val="0"/>
              </a:spcAft>
              <a:buFont typeface="Wingdings" panose="05000000000000000000" pitchFamily="2" charset="2"/>
              <a:buChar char="Ø"/>
            </a:pPr>
            <a:r>
              <a:rPr lang="en-US" sz="2400" b="0" i="0" u="none" strike="noStrike" dirty="0">
                <a:solidFill>
                  <a:srgbClr val="1A1A1A"/>
                </a:solidFill>
                <a:effectLst/>
                <a:latin typeface="Times New Roman" panose="02020603050405020304" pitchFamily="18" charset="0"/>
                <a:cs typeface="Times New Roman" panose="02020603050405020304" pitchFamily="18" charset="0"/>
              </a:rPr>
              <a:t>In the 1</a:t>
            </a:r>
            <a:r>
              <a:rPr lang="en-US" sz="2400" b="0" i="0" u="none" strike="noStrike" baseline="30000" dirty="0">
                <a:solidFill>
                  <a:srgbClr val="1A1A1A"/>
                </a:solidFill>
                <a:effectLst/>
                <a:latin typeface="Times New Roman" panose="02020603050405020304" pitchFamily="18" charset="0"/>
                <a:cs typeface="Times New Roman" panose="02020603050405020304" pitchFamily="18" charset="0"/>
              </a:rPr>
              <a:t>st</a:t>
            </a:r>
            <a:r>
              <a:rPr lang="en-US" sz="2400" b="0" i="0" u="none" strike="noStrike" dirty="0">
                <a:solidFill>
                  <a:srgbClr val="1A1A1A"/>
                </a:solidFill>
                <a:effectLst/>
                <a:latin typeface="Times New Roman" panose="02020603050405020304" pitchFamily="18" charset="0"/>
                <a:cs typeface="Times New Roman" panose="02020603050405020304" pitchFamily="18" charset="0"/>
              </a:rPr>
              <a:t> iteration </a:t>
            </a:r>
            <a:r>
              <a:rPr lang="en-US" sz="2400" b="0" i="0" u="none" strike="noStrike" dirty="0" err="1">
                <a:solidFill>
                  <a:srgbClr val="1A1A1A"/>
                </a:solidFill>
                <a:effectLst/>
                <a:latin typeface="Times New Roman" panose="02020603050405020304" pitchFamily="18" charset="0"/>
                <a:cs typeface="Times New Roman" panose="02020603050405020304" pitchFamily="18" charset="0"/>
              </a:rPr>
              <a:t>i.e</a:t>
            </a:r>
            <a:r>
              <a:rPr lang="en-US" sz="2400" b="0" i="0" u="none" strike="noStrike" dirty="0">
                <a:solidFill>
                  <a:srgbClr val="1A1A1A"/>
                </a:solidFill>
                <a:effectLst/>
                <a:latin typeface="Times New Roman" panose="02020603050405020304" pitchFamily="18" charset="0"/>
                <a:cs typeface="Times New Roman" panose="02020603050405020304" pitchFamily="18" charset="0"/>
              </a:rPr>
              <a:t> w</a:t>
            </a:r>
            <a:r>
              <a:rPr lang="en-US" sz="2400" dirty="0">
                <a:solidFill>
                  <a:srgbClr val="1A1A1A"/>
                </a:solidFill>
                <a:latin typeface="Times New Roman" panose="02020603050405020304" pitchFamily="18" charset="0"/>
                <a:cs typeface="Times New Roman" panose="02020603050405020304" pitchFamily="18" charset="0"/>
              </a:rPr>
              <a:t>hen </a:t>
            </a:r>
            <a:r>
              <a:rPr lang="en-US" sz="2400" dirty="0" err="1">
                <a:solidFill>
                  <a:srgbClr val="1A1A1A"/>
                </a:solidFill>
                <a:latin typeface="Times New Roman" panose="02020603050405020304" pitchFamily="18" charset="0"/>
                <a:cs typeface="Times New Roman" panose="02020603050405020304" pitchFamily="18" charset="0"/>
              </a:rPr>
              <a:t>i_idx</a:t>
            </a:r>
            <a:r>
              <a:rPr lang="en-US" sz="2400" dirty="0">
                <a:solidFill>
                  <a:srgbClr val="1A1A1A"/>
                </a:solidFill>
                <a:latin typeface="Times New Roman" panose="02020603050405020304" pitchFamily="18" charset="0"/>
                <a:cs typeface="Times New Roman" panose="02020603050405020304" pitchFamily="18" charset="0"/>
              </a:rPr>
              <a:t> = 0 then the first row of normalized </a:t>
            </a:r>
            <a:r>
              <a:rPr lang="en-US" sz="2400" dirty="0" err="1">
                <a:solidFill>
                  <a:srgbClr val="1A1A1A"/>
                </a:solidFill>
                <a:latin typeface="Times New Roman" panose="02020603050405020304" pitchFamily="18" charset="0"/>
                <a:cs typeface="Times New Roman" panose="02020603050405020304" pitchFamily="18" charset="0"/>
              </a:rPr>
              <a:t>input_h</a:t>
            </a:r>
            <a:r>
              <a:rPr lang="en-US" sz="2400" dirty="0">
                <a:solidFill>
                  <a:srgbClr val="1A1A1A"/>
                </a:solidFill>
                <a:latin typeface="Times New Roman" panose="02020603050405020304" pitchFamily="18" charset="0"/>
                <a:cs typeface="Times New Roman" panose="02020603050405020304" pitchFamily="18" charset="0"/>
              </a:rPr>
              <a:t> is collected from the first row. It will look like this</a:t>
            </a:r>
          </a:p>
          <a:p>
            <a:pPr algn="just" rtl="0" fontAlgn="base">
              <a:spcBef>
                <a:spcPts val="0"/>
              </a:spcBef>
              <a:spcAft>
                <a:spcPts val="0"/>
              </a:spcAft>
            </a:pPr>
            <a:endParaRPr lang="en-US" sz="2400" dirty="0">
              <a:solidFill>
                <a:srgbClr val="1A1A1A"/>
              </a:solidFill>
              <a:latin typeface="Times New Roman" panose="02020603050405020304" pitchFamily="18" charset="0"/>
              <a:cs typeface="Times New Roman" panose="02020603050405020304" pitchFamily="18" charset="0"/>
            </a:endParaRPr>
          </a:p>
          <a:p>
            <a:pPr marL="342900" indent="-342900" algn="just" rtl="0" fontAlgn="base">
              <a:spcBef>
                <a:spcPts val="0"/>
              </a:spcBef>
              <a:spcAft>
                <a:spcPts val="0"/>
              </a:spcAft>
              <a:buFont typeface="Wingdings" panose="05000000000000000000" pitchFamily="2" charset="2"/>
              <a:buChar char="Ø"/>
            </a:pPr>
            <a:endParaRPr lang="en-US" sz="2400" b="0" i="0" u="none" strike="noStrike" dirty="0">
              <a:solidFill>
                <a:srgbClr val="1A1A1A"/>
              </a:solidFill>
              <a:effectLst/>
              <a:latin typeface="Times New Roman" panose="02020603050405020304" pitchFamily="18" charset="0"/>
              <a:cs typeface="Times New Roman" panose="02020603050405020304" pitchFamily="18" charset="0"/>
            </a:endParaRPr>
          </a:p>
          <a:p>
            <a:pPr marL="342900" indent="-342900" algn="just" rtl="0" fontAlgn="base">
              <a:spcBef>
                <a:spcPts val="0"/>
              </a:spcBef>
              <a:spcAft>
                <a:spcPts val="0"/>
              </a:spcAft>
              <a:buFont typeface="Wingdings" panose="05000000000000000000" pitchFamily="2" charset="2"/>
              <a:buChar char="Ø"/>
            </a:pPr>
            <a:endParaRPr lang="en-US" sz="2400" b="0" i="0" u="none" strike="noStrike" dirty="0">
              <a:solidFill>
                <a:srgbClr val="1A1A1A"/>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B614D74-6C3E-CF55-CB54-8184F630B774}"/>
              </a:ext>
            </a:extLst>
          </p:cNvPr>
          <p:cNvPicPr>
            <a:picLocks noChangeAspect="1"/>
          </p:cNvPicPr>
          <p:nvPr/>
        </p:nvPicPr>
        <p:blipFill>
          <a:blip r:embed="rId2"/>
          <a:stretch>
            <a:fillRect/>
          </a:stretch>
        </p:blipFill>
        <p:spPr>
          <a:xfrm>
            <a:off x="1646092" y="1631310"/>
            <a:ext cx="6331275" cy="1314518"/>
          </a:xfrm>
          <a:prstGeom prst="rect">
            <a:avLst/>
          </a:prstGeom>
        </p:spPr>
      </p:pic>
      <p:pic>
        <p:nvPicPr>
          <p:cNvPr id="7" name="Picture 6">
            <a:extLst>
              <a:ext uri="{FF2B5EF4-FFF2-40B4-BE49-F238E27FC236}">
                <a16:creationId xmlns:a16="http://schemas.microsoft.com/office/drawing/2014/main" id="{3D2D3170-FDAA-D7F3-93F4-62F64E91A4E2}"/>
              </a:ext>
            </a:extLst>
          </p:cNvPr>
          <p:cNvPicPr>
            <a:picLocks noChangeAspect="1"/>
          </p:cNvPicPr>
          <p:nvPr/>
        </p:nvPicPr>
        <p:blipFill>
          <a:blip r:embed="rId3"/>
          <a:stretch>
            <a:fillRect/>
          </a:stretch>
        </p:blipFill>
        <p:spPr>
          <a:xfrm>
            <a:off x="1725992" y="5368943"/>
            <a:ext cx="8143819" cy="793966"/>
          </a:xfrm>
          <a:prstGeom prst="rect">
            <a:avLst/>
          </a:prstGeom>
        </p:spPr>
      </p:pic>
    </p:spTree>
    <p:extLst>
      <p:ext uri="{BB962C8B-B14F-4D97-AF65-F5344CB8AC3E}">
        <p14:creationId xmlns:p14="http://schemas.microsoft.com/office/powerpoint/2010/main" val="1436836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6569-DAAC-03BA-4E13-EEEA813A7C71}"/>
              </a:ext>
            </a:extLst>
          </p:cNvPr>
          <p:cNvSpPr>
            <a:spLocks noGrp="1"/>
          </p:cNvSpPr>
          <p:nvPr>
            <p:ph type="title"/>
          </p:nvPr>
        </p:nvSpPr>
        <p:spPr>
          <a:xfrm>
            <a:off x="770083" y="796729"/>
            <a:ext cx="3939988" cy="766971"/>
          </a:xfrm>
        </p:spPr>
        <p:txBody>
          <a:bodyPr anchor="t">
            <a:normAutofit/>
          </a:bodyPr>
          <a:lstStyle/>
          <a:p>
            <a:r>
              <a:rPr lang="en-US" sz="3200" b="1" u="sng" dirty="0">
                <a:latin typeface="Times New Roman" panose="02020603050405020304" pitchFamily="18" charset="0"/>
                <a:cs typeface="Times New Roman" panose="02020603050405020304" pitchFamily="18" charset="0"/>
              </a:rPr>
              <a:t>INTRODUCTION</a:t>
            </a:r>
            <a:endParaRPr lang="en-IN" sz="3200" u="sng"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ubtitle 2">
            <a:extLst>
              <a:ext uri="{FF2B5EF4-FFF2-40B4-BE49-F238E27FC236}">
                <a16:creationId xmlns:a16="http://schemas.microsoft.com/office/drawing/2014/main" id="{1603A9A8-F3BA-9986-5F8C-B5DE3D895EB1}"/>
              </a:ext>
            </a:extLst>
          </p:cNvPr>
          <p:cNvSpPr>
            <a:spLocks noGrp="1"/>
          </p:cNvSpPr>
          <p:nvPr>
            <p:ph idx="1"/>
          </p:nvPr>
        </p:nvSpPr>
        <p:spPr>
          <a:xfrm>
            <a:off x="770083" y="1928036"/>
            <a:ext cx="10327407" cy="3749749"/>
          </a:xfrm>
        </p:spPr>
        <p:txBody>
          <a:bodyPr>
            <a:normAutofit/>
          </a:bodyPr>
          <a:lstStyle/>
          <a:p>
            <a:pPr algn="just">
              <a:buClr>
                <a:schemeClr val="tx1"/>
              </a:buClr>
              <a:buSzPct val="125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MEC, as an effective supplement to cloud computing, gathers various resources, such as computing, storage, and application, at the edge of the network (near the user end). </a:t>
            </a:r>
          </a:p>
          <a:p>
            <a:pPr algn="just">
              <a:buClr>
                <a:schemeClr val="tx1"/>
              </a:buClr>
              <a:buSzPct val="1250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buClr>
                <a:schemeClr val="tx1"/>
              </a:buClr>
              <a:buSzPct val="125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Part of the user's service requests can be offloaded to a near-end MEC server for processing through the wireless channel so that delay-sensitive tasks can respond quickly, reduce task response time, and improve the user's Quality of Service (QoS) and Quality of Experience (QoE). </a:t>
            </a:r>
          </a:p>
          <a:p>
            <a:pPr marL="0" indent="0">
              <a:buClr>
                <a:schemeClr val="accent1">
                  <a:lumMod val="75000"/>
                </a:schemeClr>
              </a:buClr>
              <a:buNone/>
            </a:pPr>
            <a:endParaRPr lang="en-US" sz="2000" cap="none" dirty="0">
              <a:latin typeface="Times New Roman" panose="02020603050405020304" pitchFamily="18" charset="0"/>
              <a:cs typeface="Times New Roman" panose="02020603050405020304" pitchFamily="18" charset="0"/>
            </a:endParaRPr>
          </a:p>
          <a:p>
            <a:pPr>
              <a:buClr>
                <a:schemeClr val="accent1">
                  <a:lumMod val="75000"/>
                </a:schemeClr>
              </a:buClr>
              <a:buFont typeface="Wingdings" panose="05000000000000000000" pitchFamily="2" charset="2"/>
              <a:buChar char="v"/>
            </a:pPr>
            <a:endParaRPr lang="en-US" sz="2000" cap="none" dirty="0">
              <a:latin typeface="Times New Roman" panose="02020603050405020304" pitchFamily="18" charset="0"/>
              <a:cs typeface="Times New Roman" panose="02020603050405020304" pitchFamily="18" charset="0"/>
            </a:endParaRPr>
          </a:p>
          <a:p>
            <a:pPr>
              <a:buClr>
                <a:schemeClr val="accent1">
                  <a:lumMod val="75000"/>
                </a:schemeClr>
              </a:buClr>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D27357E-42D8-EB0F-C12F-115D5E0D241B}"/>
              </a:ext>
            </a:extLst>
          </p:cNvPr>
          <p:cNvSpPr txBox="1"/>
          <p:nvPr/>
        </p:nvSpPr>
        <p:spPr>
          <a:xfrm>
            <a:off x="10770394" y="6030763"/>
            <a:ext cx="1421606" cy="369332"/>
          </a:xfrm>
          <a:prstGeom prst="rect">
            <a:avLst/>
          </a:prstGeom>
          <a:noFill/>
        </p:spPr>
        <p:txBody>
          <a:bodyPr wrap="square" rtlCol="0">
            <a:spAutoFit/>
          </a:bodyPr>
          <a:lstStyle/>
          <a:p>
            <a:r>
              <a:rPr lang="en-US" dirty="0"/>
              <a:t>      CONTI…</a:t>
            </a:r>
            <a:endParaRPr lang="en-IN"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87007A69-C863-DB60-C71E-70CA9CE5ACDC}"/>
                  </a:ext>
                </a:extLst>
              </p14:cNvPr>
              <p14:cNvContentPartPr/>
              <p14:nvPr/>
            </p14:nvContentPartPr>
            <p14:xfrm>
              <a:off x="6005673" y="837425"/>
              <a:ext cx="692280" cy="8280"/>
            </p14:xfrm>
          </p:contentPart>
        </mc:Choice>
        <mc:Fallback xmlns="">
          <p:pic>
            <p:nvPicPr>
              <p:cNvPr id="3" name="Ink 2">
                <a:extLst>
                  <a:ext uri="{FF2B5EF4-FFF2-40B4-BE49-F238E27FC236}">
                    <a16:creationId xmlns:a16="http://schemas.microsoft.com/office/drawing/2014/main" id="{87007A69-C863-DB60-C71E-70CA9CE5ACDC}"/>
                  </a:ext>
                </a:extLst>
              </p:cNvPr>
              <p:cNvPicPr/>
              <p:nvPr/>
            </p:nvPicPr>
            <p:blipFill>
              <a:blip r:embed="rId3"/>
              <a:stretch>
                <a:fillRect/>
              </a:stretch>
            </p:blipFill>
            <p:spPr>
              <a:xfrm>
                <a:off x="5943033" y="774785"/>
                <a:ext cx="817920" cy="133920"/>
              </a:xfrm>
              <a:prstGeom prst="rect">
                <a:avLst/>
              </a:prstGeom>
            </p:spPr>
          </p:pic>
        </mc:Fallback>
      </mc:AlternateContent>
    </p:spTree>
    <p:extLst>
      <p:ext uri="{BB962C8B-B14F-4D97-AF65-F5344CB8AC3E}">
        <p14:creationId xmlns:p14="http://schemas.microsoft.com/office/powerpoint/2010/main" val="2803622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B384F-8884-3A58-ED25-FE1B2B4087F3}"/>
              </a:ext>
            </a:extLst>
          </p:cNvPr>
          <p:cNvSpPr>
            <a:spLocks noGrp="1"/>
          </p:cNvSpPr>
          <p:nvPr>
            <p:ph type="title"/>
          </p:nvPr>
        </p:nvSpPr>
        <p:spPr>
          <a:xfrm>
            <a:off x="708274" y="293456"/>
            <a:ext cx="10775451" cy="618134"/>
          </a:xfrm>
        </p:spPr>
        <p:txBody>
          <a:bodyPr>
            <a:noAutofit/>
          </a:bodyPr>
          <a:lstStyle/>
          <a:p>
            <a:r>
              <a:rPr lang="en-IN" sz="3200" b="1" u="sng" dirty="0">
                <a:latin typeface="Times New Roman" panose="02020603050405020304" pitchFamily="18" charset="0"/>
                <a:cs typeface="Times New Roman" panose="02020603050405020304" pitchFamily="18" charset="0"/>
              </a:rPr>
              <a:t>Code</a:t>
            </a:r>
          </a:p>
        </p:txBody>
      </p:sp>
      <p:sp>
        <p:nvSpPr>
          <p:cNvPr id="5" name="TextBox 4">
            <a:extLst>
              <a:ext uri="{FF2B5EF4-FFF2-40B4-BE49-F238E27FC236}">
                <a16:creationId xmlns:a16="http://schemas.microsoft.com/office/drawing/2014/main" id="{13EEFD98-69CC-3F78-4041-3F543538CA4E}"/>
              </a:ext>
            </a:extLst>
          </p:cNvPr>
          <p:cNvSpPr txBox="1"/>
          <p:nvPr/>
        </p:nvSpPr>
        <p:spPr>
          <a:xfrm>
            <a:off x="452063" y="996593"/>
            <a:ext cx="11404315" cy="3785652"/>
          </a:xfrm>
          <a:prstGeom prst="rect">
            <a:avLst/>
          </a:prstGeom>
          <a:noFill/>
        </p:spPr>
        <p:txBody>
          <a:bodyPr wrap="square">
            <a:spAutoFit/>
          </a:bodyPr>
          <a:lstStyle/>
          <a:p>
            <a:pPr marL="342900" indent="-342900" algn="just" rtl="0" fontAlgn="base">
              <a:spcBef>
                <a:spcPts val="0"/>
              </a:spcBef>
              <a:spcAft>
                <a:spcPts val="0"/>
              </a:spcAft>
              <a:buFont typeface="Wingdings" panose="05000000000000000000" pitchFamily="2" charset="2"/>
              <a:buChar char="Ø"/>
            </a:pPr>
            <a:r>
              <a:rPr lang="en-US" sz="2400" b="0" i="0" u="none" strike="noStrike" dirty="0">
                <a:solidFill>
                  <a:srgbClr val="1A1A1A"/>
                </a:solidFill>
                <a:effectLst/>
                <a:latin typeface="Times New Roman" panose="02020603050405020304" pitchFamily="18" charset="0"/>
                <a:cs typeface="Times New Roman" panose="02020603050405020304" pitchFamily="18" charset="0"/>
              </a:rPr>
              <a:t>Then </a:t>
            </a:r>
            <a:r>
              <a:rPr lang="en-US" sz="2400" b="0" i="0" u="none" strike="noStrike" dirty="0" err="1">
                <a:solidFill>
                  <a:srgbClr val="1A1A1A"/>
                </a:solidFill>
                <a:effectLst/>
                <a:latin typeface="Times New Roman" panose="02020603050405020304" pitchFamily="18" charset="0"/>
                <a:cs typeface="Times New Roman" panose="02020603050405020304" pitchFamily="18" charset="0"/>
              </a:rPr>
              <a:t>m_list</a:t>
            </a:r>
            <a:r>
              <a:rPr lang="en-US" sz="2400" b="0" i="0" u="none" strike="noStrike" dirty="0">
                <a:solidFill>
                  <a:srgbClr val="1A1A1A"/>
                </a:solidFill>
                <a:effectLst/>
                <a:latin typeface="Times New Roman" panose="02020603050405020304" pitchFamily="18" charset="0"/>
                <a:cs typeface="Times New Roman" panose="02020603050405020304" pitchFamily="18" charset="0"/>
              </a:rPr>
              <a:t> is generated by quantizing the h value.</a:t>
            </a:r>
          </a:p>
          <a:p>
            <a:pPr algn="just" rtl="0" fontAlgn="base">
              <a:spcBef>
                <a:spcPts val="0"/>
              </a:spcBef>
              <a:spcAft>
                <a:spcPts val="0"/>
              </a:spcAft>
            </a:pPr>
            <a:r>
              <a:rPr lang="en-US" sz="2400" dirty="0">
                <a:solidFill>
                  <a:srgbClr val="1A1A1A"/>
                </a:solidFill>
                <a:latin typeface="Times New Roman" panose="02020603050405020304" pitchFamily="18" charset="0"/>
                <a:cs typeface="Times New Roman" panose="02020603050405020304" pitchFamily="18" charset="0"/>
              </a:rPr>
              <a:t>          </a:t>
            </a:r>
            <a:r>
              <a:rPr lang="en-US" sz="2400" b="0" i="0" u="none" strike="noStrike" dirty="0" err="1">
                <a:solidFill>
                  <a:srgbClr val="1A1A1A"/>
                </a:solidFill>
                <a:effectLst/>
                <a:latin typeface="Times New Roman" panose="02020603050405020304" pitchFamily="18" charset="0"/>
                <a:cs typeface="Times New Roman" panose="02020603050405020304" pitchFamily="18" charset="0"/>
              </a:rPr>
              <a:t>m_list</a:t>
            </a:r>
            <a:r>
              <a:rPr lang="en-US" sz="2400" b="0" i="0" u="none" strike="noStrike" dirty="0">
                <a:solidFill>
                  <a:srgbClr val="1A1A1A"/>
                </a:solidFill>
                <a:effectLst/>
                <a:latin typeface="Times New Roman" panose="02020603050405020304" pitchFamily="18" charset="0"/>
                <a:cs typeface="Times New Roman" panose="02020603050405020304" pitchFamily="18" charset="0"/>
              </a:rPr>
              <a:t> = </a:t>
            </a:r>
            <a:r>
              <a:rPr lang="en-US" sz="2400" b="0" i="0" u="none" strike="noStrike" dirty="0" err="1">
                <a:solidFill>
                  <a:srgbClr val="1A1A1A"/>
                </a:solidFill>
                <a:effectLst/>
                <a:latin typeface="Times New Roman" panose="02020603050405020304" pitchFamily="18" charset="0"/>
                <a:cs typeface="Times New Roman" panose="02020603050405020304" pitchFamily="18" charset="0"/>
              </a:rPr>
              <a:t>mem.decode</a:t>
            </a:r>
            <a:r>
              <a:rPr lang="en-US" sz="2400" b="0" i="0" u="none" strike="noStrike" dirty="0">
                <a:solidFill>
                  <a:srgbClr val="1A1A1A"/>
                </a:solidFill>
                <a:effectLst/>
                <a:latin typeface="Times New Roman" panose="02020603050405020304" pitchFamily="18" charset="0"/>
                <a:cs typeface="Times New Roman" panose="02020603050405020304" pitchFamily="18" charset="0"/>
              </a:rPr>
              <a:t>(h, K, </a:t>
            </a:r>
            <a:r>
              <a:rPr lang="en-US" sz="2400" b="0" i="0" u="none" strike="noStrike" dirty="0" err="1">
                <a:solidFill>
                  <a:srgbClr val="1A1A1A"/>
                </a:solidFill>
                <a:effectLst/>
                <a:latin typeface="Times New Roman" panose="02020603050405020304" pitchFamily="18" charset="0"/>
                <a:cs typeface="Times New Roman" panose="02020603050405020304" pitchFamily="18" charset="0"/>
              </a:rPr>
              <a:t>decoder_mode</a:t>
            </a:r>
            <a:r>
              <a:rPr lang="en-US" sz="2400" b="0" i="0" u="none" strike="noStrike" dirty="0">
                <a:solidFill>
                  <a:srgbClr val="1A1A1A"/>
                </a:solidFill>
                <a:effectLst/>
                <a:latin typeface="Times New Roman" panose="02020603050405020304" pitchFamily="18" charset="0"/>
                <a:cs typeface="Times New Roman" panose="02020603050405020304" pitchFamily="18" charset="0"/>
              </a:rPr>
              <a:t>) </a:t>
            </a:r>
          </a:p>
          <a:p>
            <a:pPr algn="just" rtl="0" fontAlgn="base">
              <a:spcBef>
                <a:spcPts val="0"/>
              </a:spcBef>
              <a:spcAft>
                <a:spcPts val="0"/>
              </a:spcAft>
            </a:pPr>
            <a:r>
              <a:rPr lang="en-US" sz="2400" dirty="0">
                <a:solidFill>
                  <a:srgbClr val="1A1A1A"/>
                </a:solidFill>
                <a:latin typeface="Times New Roman" panose="02020603050405020304" pitchFamily="18" charset="0"/>
                <a:cs typeface="Times New Roman" panose="02020603050405020304" pitchFamily="18" charset="0"/>
              </a:rPr>
              <a:t>          </a:t>
            </a:r>
            <a:r>
              <a:rPr lang="en-US" sz="2400" b="0" i="0" u="none" strike="noStrike" dirty="0">
                <a:solidFill>
                  <a:srgbClr val="1A1A1A"/>
                </a:solidFill>
                <a:effectLst/>
                <a:latin typeface="Times New Roman" panose="02020603050405020304" pitchFamily="18" charset="0"/>
                <a:cs typeface="Times New Roman" panose="02020603050405020304" pitchFamily="18" charset="0"/>
              </a:rPr>
              <a:t>here decoder mode is chosen to either KNN or RF.</a:t>
            </a:r>
          </a:p>
          <a:p>
            <a:pPr algn="just" rtl="0" fontAlgn="base">
              <a:spcBef>
                <a:spcPts val="0"/>
              </a:spcBef>
              <a:spcAft>
                <a:spcPts val="0"/>
              </a:spcAft>
            </a:pPr>
            <a:endParaRPr lang="en-US" sz="2400" b="0" i="0" u="none" strike="noStrike" dirty="0">
              <a:solidFill>
                <a:srgbClr val="1A1A1A"/>
              </a:solidFill>
              <a:effectLst/>
              <a:latin typeface="Times New Roman" panose="02020603050405020304" pitchFamily="18" charset="0"/>
              <a:cs typeface="Times New Roman" panose="02020603050405020304" pitchFamily="18" charset="0"/>
            </a:endParaRPr>
          </a:p>
          <a:p>
            <a:pPr marL="342900" indent="-342900" algn="just" rtl="0" fontAlgn="base">
              <a:spcBef>
                <a:spcPts val="0"/>
              </a:spcBef>
              <a:spcAft>
                <a:spcPts val="0"/>
              </a:spcAft>
              <a:buFont typeface="Wingdings" panose="05000000000000000000" pitchFamily="2" charset="2"/>
              <a:buChar char="Ø"/>
            </a:pPr>
            <a:r>
              <a:rPr lang="en-US" sz="2400" dirty="0">
                <a:solidFill>
                  <a:srgbClr val="1A1A1A"/>
                </a:solidFill>
                <a:latin typeface="Times New Roman" panose="02020603050405020304" pitchFamily="18" charset="0"/>
                <a:cs typeface="Times New Roman" panose="02020603050405020304" pitchFamily="18" charset="0"/>
              </a:rPr>
              <a:t>The </a:t>
            </a:r>
            <a:r>
              <a:rPr lang="en-US" sz="2400" dirty="0" err="1">
                <a:solidFill>
                  <a:srgbClr val="1A1A1A"/>
                </a:solidFill>
                <a:latin typeface="Times New Roman" panose="02020603050405020304" pitchFamily="18" charset="0"/>
                <a:cs typeface="Times New Roman" panose="02020603050405020304" pitchFamily="18" charset="0"/>
              </a:rPr>
              <a:t>m_list</a:t>
            </a:r>
            <a:r>
              <a:rPr lang="en-US" sz="2400" dirty="0">
                <a:solidFill>
                  <a:srgbClr val="1A1A1A"/>
                </a:solidFill>
                <a:latin typeface="Times New Roman" panose="02020603050405020304" pitchFamily="18" charset="0"/>
                <a:cs typeface="Times New Roman" panose="02020603050405020304" pitchFamily="18" charset="0"/>
              </a:rPr>
              <a:t> looks like this. Here we set K = 10 so the K number of best action chosen.</a:t>
            </a:r>
          </a:p>
          <a:p>
            <a:pPr marL="342900" indent="-342900" algn="just" rtl="0" fontAlgn="base">
              <a:spcBef>
                <a:spcPts val="0"/>
              </a:spcBef>
              <a:spcAft>
                <a:spcPts val="0"/>
              </a:spcAft>
              <a:buFont typeface="Wingdings" panose="05000000000000000000" pitchFamily="2" charset="2"/>
              <a:buChar char="Ø"/>
            </a:pPr>
            <a:endParaRPr lang="en-US" sz="2400" b="0" i="0" u="none" strike="noStrike" dirty="0">
              <a:solidFill>
                <a:srgbClr val="1A1A1A"/>
              </a:solidFill>
              <a:effectLst/>
              <a:latin typeface="Times New Roman" panose="02020603050405020304" pitchFamily="18" charset="0"/>
              <a:cs typeface="Times New Roman" panose="02020603050405020304" pitchFamily="18" charset="0"/>
            </a:endParaRPr>
          </a:p>
          <a:p>
            <a:pPr marL="342900" indent="-342900" algn="just" rtl="0" fontAlgn="base">
              <a:spcBef>
                <a:spcPts val="0"/>
              </a:spcBef>
              <a:spcAft>
                <a:spcPts val="0"/>
              </a:spcAft>
              <a:buFont typeface="Wingdings" panose="05000000000000000000" pitchFamily="2" charset="2"/>
              <a:buChar char="Ø"/>
            </a:pPr>
            <a:endParaRPr lang="en-US" sz="2400" b="0" i="0" u="none" strike="noStrike" dirty="0">
              <a:solidFill>
                <a:srgbClr val="1A1A1A"/>
              </a:solidFill>
              <a:effectLst/>
              <a:latin typeface="Times New Roman" panose="02020603050405020304" pitchFamily="18" charset="0"/>
              <a:cs typeface="Times New Roman" panose="02020603050405020304" pitchFamily="18" charset="0"/>
            </a:endParaRPr>
          </a:p>
          <a:p>
            <a:pPr algn="just" rtl="0" fontAlgn="base">
              <a:spcBef>
                <a:spcPts val="0"/>
              </a:spcBef>
              <a:spcAft>
                <a:spcPts val="0"/>
              </a:spcAft>
            </a:pPr>
            <a:endParaRPr lang="en-US" sz="2400" b="0" i="0" u="none" strike="noStrike" dirty="0">
              <a:solidFill>
                <a:srgbClr val="1A1A1A"/>
              </a:solidFill>
              <a:effectLst/>
              <a:latin typeface="Times New Roman" panose="02020603050405020304" pitchFamily="18" charset="0"/>
              <a:cs typeface="Times New Roman" panose="02020603050405020304" pitchFamily="18" charset="0"/>
            </a:endParaRPr>
          </a:p>
          <a:p>
            <a:pPr algn="just" rtl="0" fontAlgn="base">
              <a:spcBef>
                <a:spcPts val="0"/>
              </a:spcBef>
              <a:spcAft>
                <a:spcPts val="0"/>
              </a:spcAft>
            </a:pPr>
            <a:r>
              <a:rPr lang="en-US" sz="2400" b="0" i="0" u="none" strike="noStrike" dirty="0">
                <a:solidFill>
                  <a:srgbClr val="1A1A1A"/>
                </a:solidFill>
                <a:effectLst/>
                <a:latin typeface="Times New Roman" panose="02020603050405020304" pitchFamily="18" charset="0"/>
                <a:cs typeface="Times New Roman" panose="02020603050405020304" pitchFamily="18" charset="0"/>
              </a:rPr>
              <a:t> </a:t>
            </a:r>
          </a:p>
          <a:p>
            <a:pPr marL="342900" indent="-342900" algn="just" rtl="0" fontAlgn="base">
              <a:spcBef>
                <a:spcPts val="0"/>
              </a:spcBef>
              <a:spcAft>
                <a:spcPts val="0"/>
              </a:spcAft>
              <a:buFont typeface="Wingdings" panose="05000000000000000000" pitchFamily="2" charset="2"/>
              <a:buChar char="Ø"/>
            </a:pPr>
            <a:endParaRPr lang="en-US" sz="2400" b="0" i="0" u="none" strike="noStrike" dirty="0">
              <a:solidFill>
                <a:srgbClr val="1A1A1A"/>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F1CC08D-2F9C-1F5B-E4D0-4CB048E4C2A3}"/>
              </a:ext>
            </a:extLst>
          </p:cNvPr>
          <p:cNvPicPr>
            <a:picLocks noChangeAspect="1"/>
          </p:cNvPicPr>
          <p:nvPr/>
        </p:nvPicPr>
        <p:blipFill>
          <a:blip r:embed="rId2"/>
          <a:stretch>
            <a:fillRect/>
          </a:stretch>
        </p:blipFill>
        <p:spPr>
          <a:xfrm>
            <a:off x="3164441" y="3033526"/>
            <a:ext cx="4366517" cy="2572833"/>
          </a:xfrm>
          <a:prstGeom prst="rect">
            <a:avLst/>
          </a:prstGeom>
        </p:spPr>
      </p:pic>
    </p:spTree>
    <p:extLst>
      <p:ext uri="{BB962C8B-B14F-4D97-AF65-F5344CB8AC3E}">
        <p14:creationId xmlns:p14="http://schemas.microsoft.com/office/powerpoint/2010/main" val="3878634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B384F-8884-3A58-ED25-FE1B2B4087F3}"/>
              </a:ext>
            </a:extLst>
          </p:cNvPr>
          <p:cNvSpPr>
            <a:spLocks noGrp="1"/>
          </p:cNvSpPr>
          <p:nvPr>
            <p:ph type="title"/>
          </p:nvPr>
        </p:nvSpPr>
        <p:spPr>
          <a:xfrm>
            <a:off x="708274" y="293456"/>
            <a:ext cx="10775451" cy="618134"/>
          </a:xfrm>
        </p:spPr>
        <p:txBody>
          <a:bodyPr>
            <a:noAutofit/>
          </a:bodyPr>
          <a:lstStyle/>
          <a:p>
            <a:r>
              <a:rPr lang="en-IN" sz="3200" b="1" u="sng" dirty="0">
                <a:latin typeface="Times New Roman" panose="02020603050405020304" pitchFamily="18" charset="0"/>
                <a:cs typeface="Times New Roman" panose="02020603050405020304" pitchFamily="18" charset="0"/>
              </a:rPr>
              <a:t>Code</a:t>
            </a:r>
          </a:p>
        </p:txBody>
      </p:sp>
      <p:sp>
        <p:nvSpPr>
          <p:cNvPr id="5" name="TextBox 4">
            <a:extLst>
              <a:ext uri="{FF2B5EF4-FFF2-40B4-BE49-F238E27FC236}">
                <a16:creationId xmlns:a16="http://schemas.microsoft.com/office/drawing/2014/main" id="{13EEFD98-69CC-3F78-4041-3F543538CA4E}"/>
              </a:ext>
            </a:extLst>
          </p:cNvPr>
          <p:cNvSpPr txBox="1"/>
          <p:nvPr/>
        </p:nvSpPr>
        <p:spPr>
          <a:xfrm>
            <a:off x="521946" y="994505"/>
            <a:ext cx="11148105" cy="5262979"/>
          </a:xfrm>
          <a:prstGeom prst="rect">
            <a:avLst/>
          </a:prstGeom>
          <a:noFill/>
        </p:spPr>
        <p:txBody>
          <a:bodyPr wrap="square">
            <a:spAutoFit/>
          </a:bodyPr>
          <a:lstStyle/>
          <a:p>
            <a:pPr marL="342900" indent="-342900" algn="just" rtl="0" fontAlgn="base">
              <a:spcBef>
                <a:spcPts val="0"/>
              </a:spcBef>
              <a:spcAft>
                <a:spcPts val="0"/>
              </a:spcAft>
              <a:buFont typeface="Wingdings" panose="05000000000000000000" pitchFamily="2" charset="2"/>
              <a:buChar char="Ø"/>
            </a:pPr>
            <a:r>
              <a:rPr lang="en-US" sz="2400" b="0" i="0" u="none" strike="noStrike" dirty="0">
                <a:solidFill>
                  <a:srgbClr val="1A1A1A"/>
                </a:solidFill>
                <a:effectLst/>
                <a:latin typeface="Times New Roman" panose="02020603050405020304" pitchFamily="18" charset="0"/>
                <a:cs typeface="Times New Roman" panose="02020603050405020304" pitchFamily="18" charset="0"/>
              </a:rPr>
              <a:t>r_list is generated for every m  in the m_list. H</a:t>
            </a:r>
            <a:r>
              <a:rPr lang="en-US" sz="2400" dirty="0">
                <a:solidFill>
                  <a:srgbClr val="1A1A1A"/>
                </a:solidFill>
                <a:latin typeface="Times New Roman" panose="02020603050405020304" pitchFamily="18" charset="0"/>
                <a:cs typeface="Times New Roman" panose="02020603050405020304" pitchFamily="18" charset="0"/>
              </a:rPr>
              <a:t>ere r_list contains the reward given to the m using bisection algorithm. </a:t>
            </a:r>
          </a:p>
          <a:p>
            <a:pPr marL="342900" indent="-342900" algn="just" rtl="0" fontAlgn="base">
              <a:spcBef>
                <a:spcPts val="0"/>
              </a:spcBef>
              <a:spcAft>
                <a:spcPts val="0"/>
              </a:spcAft>
              <a:buFont typeface="Wingdings" panose="05000000000000000000" pitchFamily="2" charset="2"/>
              <a:buChar char="Ø"/>
            </a:pPr>
            <a:r>
              <a:rPr lang="en-US" sz="2400" dirty="0">
                <a:solidFill>
                  <a:srgbClr val="1A1A1A"/>
                </a:solidFill>
                <a:latin typeface="Times New Roman" panose="02020603050405020304" pitchFamily="18" charset="0"/>
                <a:cs typeface="Times New Roman" panose="02020603050405020304" pitchFamily="18" charset="0"/>
              </a:rPr>
              <a:t>It </a:t>
            </a:r>
            <a:r>
              <a:rPr lang="en-US" sz="2400" b="0" i="0" dirty="0">
                <a:solidFill>
                  <a:srgbClr val="111111"/>
                </a:solidFill>
                <a:effectLst/>
                <a:highlight>
                  <a:srgbClr val="FFFFFF"/>
                </a:highlight>
                <a:latin typeface="Times New Roman" panose="02020603050405020304" pitchFamily="18" charset="0"/>
                <a:cs typeface="Times New Roman" panose="02020603050405020304" pitchFamily="18" charset="0"/>
              </a:rPr>
              <a:t>is used to find the optimal power allocation for maximizing the sum rate in a communication system. It iteratively adjusts a variable within a set range until the sum rate function’s root is found, indicating the best power distribution across channels.</a:t>
            </a:r>
          </a:p>
          <a:p>
            <a:pPr marL="342900" indent="-342900" algn="just" rtl="0" fontAlgn="base">
              <a:spcBef>
                <a:spcPts val="0"/>
              </a:spcBef>
              <a:spcAft>
                <a:spcPts val="0"/>
              </a:spcAft>
              <a:buFont typeface="Wingdings" panose="05000000000000000000" pitchFamily="2" charset="2"/>
              <a:buChar char="Ø"/>
            </a:pPr>
            <a:r>
              <a:rPr lang="en-US" sz="2400" dirty="0">
                <a:solidFill>
                  <a:srgbClr val="111111"/>
                </a:solidFill>
                <a:highlight>
                  <a:srgbClr val="FFFFFF"/>
                </a:highlight>
                <a:latin typeface="Times New Roman" panose="02020603050405020304" pitchFamily="18" charset="0"/>
                <a:cs typeface="Times New Roman" panose="02020603050405020304" pitchFamily="18" charset="0"/>
              </a:rPr>
              <a:t>The maximum Possible sum rate is returned for all m in the m_list.</a:t>
            </a:r>
          </a:p>
          <a:p>
            <a:pPr marL="342900" indent="-342900" algn="just" rtl="0" fontAlgn="base">
              <a:spcBef>
                <a:spcPts val="0"/>
              </a:spcBef>
              <a:spcAft>
                <a:spcPts val="0"/>
              </a:spcAft>
              <a:buFont typeface="Wingdings" panose="05000000000000000000" pitchFamily="2" charset="2"/>
              <a:buChar char="Ø"/>
            </a:pPr>
            <a:endParaRPr lang="en-US" sz="2400" dirty="0">
              <a:solidFill>
                <a:srgbClr val="111111"/>
              </a:solidFill>
              <a:highlight>
                <a:srgbClr val="FFFFFF"/>
              </a:highlight>
              <a:latin typeface="Times New Roman" panose="02020603050405020304" pitchFamily="18" charset="0"/>
              <a:cs typeface="Times New Roman" panose="02020603050405020304" pitchFamily="18" charset="0"/>
            </a:endParaRPr>
          </a:p>
          <a:p>
            <a:pPr marL="342900" indent="-342900" algn="just" rtl="0" fontAlgn="base">
              <a:spcBef>
                <a:spcPts val="0"/>
              </a:spcBef>
              <a:spcAft>
                <a:spcPts val="0"/>
              </a:spcAft>
              <a:buFont typeface="Wingdings" panose="05000000000000000000" pitchFamily="2" charset="2"/>
              <a:buChar char="Ø"/>
            </a:pPr>
            <a:endParaRPr lang="en-US" sz="2400" dirty="0">
              <a:solidFill>
                <a:srgbClr val="111111"/>
              </a:solidFill>
              <a:highlight>
                <a:srgbClr val="FFFFFF"/>
              </a:highlight>
              <a:latin typeface="Times New Roman" panose="02020603050405020304" pitchFamily="18" charset="0"/>
              <a:cs typeface="Times New Roman" panose="02020603050405020304" pitchFamily="18" charset="0"/>
            </a:endParaRPr>
          </a:p>
          <a:p>
            <a:pPr marL="342900" indent="-342900" algn="just" rtl="0" fontAlgn="base">
              <a:spcBef>
                <a:spcPts val="0"/>
              </a:spcBef>
              <a:spcAft>
                <a:spcPts val="0"/>
              </a:spcAft>
              <a:buFont typeface="Wingdings" panose="05000000000000000000" pitchFamily="2" charset="2"/>
              <a:buChar char="Ø"/>
            </a:pPr>
            <a:r>
              <a:rPr lang="en-US" sz="2400" dirty="0">
                <a:solidFill>
                  <a:srgbClr val="111111"/>
                </a:solidFill>
                <a:highlight>
                  <a:srgbClr val="FFFFFF"/>
                </a:highlight>
                <a:latin typeface="Times New Roman" panose="02020603050405020304" pitchFamily="18" charset="0"/>
                <a:cs typeface="Times New Roman" panose="02020603050405020304" pitchFamily="18" charset="0"/>
              </a:rPr>
              <a:t>Among this the last value has the maximum sum rate.so the possible best action among m in the m_list is</a:t>
            </a:r>
          </a:p>
          <a:p>
            <a:pPr algn="just" rtl="0" fontAlgn="base">
              <a:spcBef>
                <a:spcPts val="0"/>
              </a:spcBef>
              <a:spcAft>
                <a:spcPts val="0"/>
              </a:spcAft>
            </a:pPr>
            <a:endParaRPr lang="en-US" sz="2400" dirty="0">
              <a:solidFill>
                <a:srgbClr val="1A1A1A"/>
              </a:solidFill>
              <a:latin typeface="Times New Roman" panose="02020603050405020304" pitchFamily="18" charset="0"/>
              <a:cs typeface="Times New Roman" panose="02020603050405020304" pitchFamily="18" charset="0"/>
            </a:endParaRPr>
          </a:p>
          <a:p>
            <a:pPr marL="342900" indent="-342900" algn="just" rtl="0" fontAlgn="base">
              <a:spcBef>
                <a:spcPts val="0"/>
              </a:spcBef>
              <a:spcAft>
                <a:spcPts val="0"/>
              </a:spcAft>
              <a:buFont typeface="Wingdings" panose="05000000000000000000" pitchFamily="2" charset="2"/>
              <a:buChar char="Ø"/>
            </a:pPr>
            <a:r>
              <a:rPr lang="en-US" sz="2400" dirty="0">
                <a:solidFill>
                  <a:srgbClr val="1A1A1A"/>
                </a:solidFill>
                <a:latin typeface="Times New Roman" panose="02020603050405020304" pitchFamily="18" charset="0"/>
                <a:cs typeface="Times New Roman" panose="02020603050405020304" pitchFamily="18" charset="0"/>
              </a:rPr>
              <a:t>Then replace the old memory with new memory. </a:t>
            </a:r>
          </a:p>
          <a:p>
            <a:pPr marL="342900" indent="-342900" algn="just" rtl="0" fontAlgn="base">
              <a:spcBef>
                <a:spcPts val="0"/>
              </a:spcBef>
              <a:spcAft>
                <a:spcPts val="0"/>
              </a:spcAft>
              <a:buFont typeface="Wingdings" panose="05000000000000000000" pitchFamily="2" charset="2"/>
              <a:buChar char="Ø"/>
            </a:pPr>
            <a:r>
              <a:rPr lang="en-US" sz="2400" dirty="0">
                <a:solidFill>
                  <a:srgbClr val="1A1A1A"/>
                </a:solidFill>
                <a:latin typeface="Times New Roman" panose="02020603050405020304" pitchFamily="18" charset="0"/>
                <a:cs typeface="Times New Roman" panose="02020603050405020304" pitchFamily="18" charset="0"/>
              </a:rPr>
              <a:t>Here we set the training interval = 10 so after every 10 step train the DNN</a:t>
            </a:r>
            <a:endParaRPr lang="en-US" sz="2400" b="0" i="0" u="none" strike="noStrike" dirty="0">
              <a:solidFill>
                <a:srgbClr val="1A1A1A"/>
              </a:solidFill>
              <a:effectLst/>
              <a:latin typeface="Times New Roman" panose="02020603050405020304" pitchFamily="18" charset="0"/>
              <a:cs typeface="Times New Roman" panose="02020603050405020304" pitchFamily="18" charset="0"/>
            </a:endParaRPr>
          </a:p>
          <a:p>
            <a:pPr marL="342900" indent="-342900" algn="just" rtl="0" fontAlgn="base">
              <a:spcBef>
                <a:spcPts val="0"/>
              </a:spcBef>
              <a:spcAft>
                <a:spcPts val="0"/>
              </a:spcAft>
              <a:buFont typeface="Wingdings" panose="05000000000000000000" pitchFamily="2" charset="2"/>
              <a:buChar char="Ø"/>
            </a:pPr>
            <a:endParaRPr lang="en-US" sz="2400" b="0" i="0" u="none" strike="noStrike" dirty="0">
              <a:solidFill>
                <a:srgbClr val="1A1A1A"/>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06A7C28-427E-D00F-51B5-4FD4ABDC7A2F}"/>
              </a:ext>
            </a:extLst>
          </p:cNvPr>
          <p:cNvPicPr>
            <a:picLocks noChangeAspect="1"/>
          </p:cNvPicPr>
          <p:nvPr/>
        </p:nvPicPr>
        <p:blipFill>
          <a:blip r:embed="rId2"/>
          <a:stretch>
            <a:fillRect/>
          </a:stretch>
        </p:blipFill>
        <p:spPr>
          <a:xfrm>
            <a:off x="159178" y="3457431"/>
            <a:ext cx="11873639" cy="337126"/>
          </a:xfrm>
          <a:prstGeom prst="rect">
            <a:avLst/>
          </a:prstGeom>
        </p:spPr>
      </p:pic>
      <p:pic>
        <p:nvPicPr>
          <p:cNvPr id="8" name="Picture 7">
            <a:extLst>
              <a:ext uri="{FF2B5EF4-FFF2-40B4-BE49-F238E27FC236}">
                <a16:creationId xmlns:a16="http://schemas.microsoft.com/office/drawing/2014/main" id="{59BB2E4B-CF7F-A04B-A055-B26816502E25}"/>
              </a:ext>
            </a:extLst>
          </p:cNvPr>
          <p:cNvPicPr>
            <a:picLocks noChangeAspect="1"/>
          </p:cNvPicPr>
          <p:nvPr/>
        </p:nvPicPr>
        <p:blipFill>
          <a:blip r:embed="rId3"/>
          <a:stretch>
            <a:fillRect/>
          </a:stretch>
        </p:blipFill>
        <p:spPr>
          <a:xfrm>
            <a:off x="4133927" y="4520333"/>
            <a:ext cx="3924139" cy="337125"/>
          </a:xfrm>
          <a:prstGeom prst="rect">
            <a:avLst/>
          </a:prstGeom>
        </p:spPr>
      </p:pic>
    </p:spTree>
    <p:extLst>
      <p:ext uri="{BB962C8B-B14F-4D97-AF65-F5344CB8AC3E}">
        <p14:creationId xmlns:p14="http://schemas.microsoft.com/office/powerpoint/2010/main" val="1941152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B384F-8884-3A58-ED25-FE1B2B4087F3}"/>
              </a:ext>
            </a:extLst>
          </p:cNvPr>
          <p:cNvSpPr>
            <a:spLocks noGrp="1"/>
          </p:cNvSpPr>
          <p:nvPr>
            <p:ph type="title"/>
          </p:nvPr>
        </p:nvSpPr>
        <p:spPr>
          <a:xfrm>
            <a:off x="602964" y="545373"/>
            <a:ext cx="10750836" cy="618134"/>
          </a:xfrm>
        </p:spPr>
        <p:txBody>
          <a:bodyPr>
            <a:noAutofit/>
          </a:bodyPr>
          <a:lstStyle/>
          <a:p>
            <a:r>
              <a:rPr lang="en-IN" sz="3200" b="1" u="sng" dirty="0">
                <a:latin typeface="Times New Roman" panose="02020603050405020304" pitchFamily="18" charset="0"/>
                <a:cs typeface="Times New Roman" panose="02020603050405020304" pitchFamily="18" charset="0"/>
              </a:rPr>
              <a:t>Some Key points</a:t>
            </a:r>
            <a:br>
              <a:rPr lang="en-IN" sz="3200" b="1" u="sng" dirty="0">
                <a:latin typeface="Times New Roman" panose="02020603050405020304" pitchFamily="18" charset="0"/>
                <a:cs typeface="Times New Roman" panose="02020603050405020304" pitchFamily="18" charset="0"/>
              </a:rPr>
            </a:br>
            <a:endParaRPr lang="en-IN" sz="32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A691EF0-8677-1570-4234-1B19C3C95185}"/>
              </a:ext>
            </a:extLst>
          </p:cNvPr>
          <p:cNvSpPr txBox="1"/>
          <p:nvPr/>
        </p:nvSpPr>
        <p:spPr>
          <a:xfrm>
            <a:off x="838200" y="940451"/>
            <a:ext cx="10750836" cy="5747727"/>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b="1" i="0" u="sng" dirty="0">
                <a:solidFill>
                  <a:srgbClr val="111111"/>
                </a:solidFill>
                <a:effectLst/>
                <a:highlight>
                  <a:srgbClr val="FFFFFF"/>
                </a:highlight>
                <a:latin typeface="Times New Roman" panose="02020603050405020304" pitchFamily="18" charset="0"/>
                <a:cs typeface="Times New Roman" panose="02020603050405020304" pitchFamily="18" charset="0"/>
              </a:rPr>
              <a:t>On-Off conditions in MEC </a:t>
            </a:r>
            <a:r>
              <a:rPr lang="en-US" sz="2400" b="0" i="0" dirty="0">
                <a:solidFill>
                  <a:srgbClr val="111111"/>
                </a:solidFill>
                <a:effectLst/>
                <a:highlight>
                  <a:srgbClr val="FFFFFF"/>
                </a:highlight>
                <a:latin typeface="Times New Roman" panose="02020603050405020304" pitchFamily="18" charset="0"/>
                <a:cs typeface="Times New Roman" panose="02020603050405020304" pitchFamily="18" charset="0"/>
              </a:rPr>
              <a:t>refer to the intermittent activation and deactivation of devices within the network, affecting resource allocation and computational demands. here also add training loss.</a:t>
            </a:r>
          </a:p>
          <a:p>
            <a:pPr algn="just"/>
            <a:endParaRPr lang="en-US" sz="1050" dirty="0">
              <a:solidFill>
                <a:srgbClr val="111111"/>
              </a:solidFill>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1" i="0" u="sng" dirty="0">
                <a:solidFill>
                  <a:srgbClr val="111111"/>
                </a:solidFill>
                <a:effectLst/>
                <a:highlight>
                  <a:srgbClr val="FFFFFF"/>
                </a:highlight>
                <a:latin typeface="Times New Roman" panose="02020603050405020304" pitchFamily="18" charset="0"/>
                <a:cs typeface="Times New Roman" panose="02020603050405020304" pitchFamily="18" charset="0"/>
              </a:rPr>
              <a:t>Alternating weights</a:t>
            </a:r>
            <a:r>
              <a:rPr lang="en-US" sz="2400" u="sng" dirty="0">
                <a:solidFill>
                  <a:srgbClr val="111111"/>
                </a:solidFill>
                <a:highlight>
                  <a:srgbClr val="FFFFFF"/>
                </a:highlight>
                <a:latin typeface="Times New Roman" panose="02020603050405020304" pitchFamily="18" charset="0"/>
                <a:cs typeface="Times New Roman" panose="02020603050405020304" pitchFamily="18" charset="0"/>
              </a:rPr>
              <a:t> </a:t>
            </a:r>
            <a:r>
              <a:rPr lang="en-US" sz="2400" b="0" i="0" dirty="0">
                <a:solidFill>
                  <a:srgbClr val="111111"/>
                </a:solidFill>
                <a:effectLst/>
                <a:highlight>
                  <a:srgbClr val="FFFFFF"/>
                </a:highlight>
                <a:latin typeface="Times New Roman" panose="02020603050405020304" pitchFamily="18" charset="0"/>
                <a:cs typeface="Times New Roman" panose="02020603050405020304" pitchFamily="18" charset="0"/>
              </a:rPr>
              <a:t>refers to changing the importance or priority assigned to different wireless devices within the network, which can affect how resources are allocated and tasks are processed.</a:t>
            </a:r>
          </a:p>
          <a:p>
            <a:pPr algn="just"/>
            <a:endParaRPr lang="en-US" sz="1050" dirty="0">
              <a:solidFill>
                <a:srgbClr val="111111"/>
              </a:solidFill>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1" i="0" u="sng" dirty="0">
                <a:solidFill>
                  <a:srgbClr val="111111"/>
                </a:solidFill>
                <a:effectLst/>
                <a:highlight>
                  <a:srgbClr val="FFFFFF"/>
                </a:highlight>
                <a:latin typeface="Times New Roman" panose="02020603050405020304" pitchFamily="18" charset="0"/>
                <a:cs typeface="Times New Roman" panose="02020603050405020304" pitchFamily="18" charset="0"/>
              </a:rPr>
              <a:t>Computation Rate </a:t>
            </a:r>
            <a:r>
              <a:rPr lang="en-US" sz="2400" b="0" i="0" dirty="0">
                <a:solidFill>
                  <a:srgbClr val="111111"/>
                </a:solidFill>
                <a:effectLst/>
                <a:highlight>
                  <a:srgbClr val="FFFFFF"/>
                </a:highlight>
                <a:latin typeface="Times New Roman" panose="02020603050405020304" pitchFamily="18" charset="0"/>
                <a:cs typeface="Times New Roman" panose="02020603050405020304" pitchFamily="18" charset="0"/>
              </a:rPr>
              <a:t>refers to how fast a model learns, with higher rates speeding up learning but risking accuracy, and lower rates ensuring stable, precise learning, as seen with RF over KNN. </a:t>
            </a:r>
            <a:r>
              <a:rPr lang="en-US" sz="2400" b="1" i="0" dirty="0">
                <a:solidFill>
                  <a:srgbClr val="111111"/>
                </a:solidFill>
                <a:effectLst/>
                <a:highlight>
                  <a:srgbClr val="FFFFFF"/>
                </a:highlight>
                <a:latin typeface="Times New Roman" panose="02020603050405020304" pitchFamily="18" charset="0"/>
                <a:cs typeface="Times New Roman" panose="02020603050405020304" pitchFamily="18" charset="0"/>
              </a:rPr>
              <a:t>Normalized computation  rate </a:t>
            </a:r>
            <a:r>
              <a:rPr lang="en-US" sz="2400" b="0" i="0" dirty="0">
                <a:solidFill>
                  <a:srgbClr val="111111"/>
                </a:solidFill>
                <a:effectLst/>
                <a:highlight>
                  <a:srgbClr val="FFFFFF"/>
                </a:highlight>
                <a:latin typeface="Times New Roman" panose="02020603050405020304" pitchFamily="18" charset="0"/>
                <a:cs typeface="Times New Roman" panose="02020603050405020304" pitchFamily="18" charset="0"/>
              </a:rPr>
              <a:t>is the moving average of computation rate over time frame.</a:t>
            </a:r>
          </a:p>
          <a:p>
            <a:pPr algn="just"/>
            <a:endParaRPr lang="en-US" sz="2400" b="0" i="0" dirty="0">
              <a:solidFill>
                <a:srgbClr val="111111"/>
              </a:solidFill>
              <a:effectLst/>
              <a:highlight>
                <a:srgbClr val="FFFFFF"/>
              </a:highlight>
              <a:latin typeface="Times New Roman" panose="02020603050405020304" pitchFamily="18" charset="0"/>
              <a:cs typeface="Times New Roman" panose="02020603050405020304" pitchFamily="18" charset="0"/>
            </a:endParaRPr>
          </a:p>
          <a:p>
            <a:pPr algn="just"/>
            <a:endParaRPr lang="en-US" sz="1050" b="0" i="0" dirty="0">
              <a:solidFill>
                <a:srgbClr val="111111"/>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1" i="0" u="sng" dirty="0">
                <a:solidFill>
                  <a:srgbClr val="111111"/>
                </a:solidFill>
                <a:effectLst/>
                <a:highlight>
                  <a:srgbClr val="FFFFFF"/>
                </a:highlight>
                <a:latin typeface="Times New Roman" panose="02020603050405020304" pitchFamily="18" charset="0"/>
                <a:cs typeface="Times New Roman" panose="02020603050405020304" pitchFamily="18" charset="0"/>
              </a:rPr>
              <a:t>Training loss </a:t>
            </a:r>
            <a:r>
              <a:rPr lang="en-US" sz="2400" b="0" i="0" dirty="0">
                <a:solidFill>
                  <a:srgbClr val="111111"/>
                </a:solidFill>
                <a:effectLst/>
                <a:highlight>
                  <a:srgbClr val="FFFFFF"/>
                </a:highlight>
                <a:latin typeface="Times New Roman" panose="02020603050405020304" pitchFamily="18" charset="0"/>
                <a:cs typeface="Times New Roman" panose="02020603050405020304" pitchFamily="18" charset="0"/>
              </a:rPr>
              <a:t>in deep neural networks (DNNs) measures how well the model fits the training data, reflecting the error between the predicted outputs and the actual targets during training</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9A2486C-6323-825F-414B-E1BF2B0A1514}"/>
              </a:ext>
            </a:extLst>
          </p:cNvPr>
          <p:cNvSpPr txBox="1"/>
          <p:nvPr/>
        </p:nvSpPr>
        <p:spPr>
          <a:xfrm>
            <a:off x="5578759" y="4629150"/>
            <a:ext cx="6408453"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NCR = </a:t>
            </a:r>
            <a:r>
              <a:rPr lang="en-US" sz="2000" u="sng" dirty="0">
                <a:latin typeface="Times New Roman" panose="02020603050405020304" pitchFamily="18" charset="0"/>
                <a:cs typeface="Times New Roman" panose="02020603050405020304" pitchFamily="18" charset="0"/>
              </a:rPr>
              <a:t>resource utilize by the device at each time frame </a:t>
            </a:r>
          </a:p>
          <a:p>
            <a:r>
              <a:rPr lang="en-US" sz="2000" dirty="0">
                <a:latin typeface="Times New Roman" panose="02020603050405020304" pitchFamily="18" charset="0"/>
                <a:cs typeface="Times New Roman" panose="02020603050405020304" pitchFamily="18" charset="0"/>
              </a:rPr>
              <a:t>            resource allocated to the device at each time frame</a:t>
            </a:r>
          </a:p>
        </p:txBody>
      </p:sp>
    </p:spTree>
    <p:extLst>
      <p:ext uri="{BB962C8B-B14F-4D97-AF65-F5344CB8AC3E}">
        <p14:creationId xmlns:p14="http://schemas.microsoft.com/office/powerpoint/2010/main" val="1484066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94152-A435-0426-CF9A-CEB3EDDBF57A}"/>
              </a:ext>
            </a:extLst>
          </p:cNvPr>
          <p:cNvSpPr>
            <a:spLocks noGrp="1"/>
          </p:cNvSpPr>
          <p:nvPr>
            <p:ph type="ctrTitle"/>
          </p:nvPr>
        </p:nvSpPr>
        <p:spPr>
          <a:xfrm>
            <a:off x="600610" y="735369"/>
            <a:ext cx="9314380" cy="618964"/>
          </a:xfrm>
        </p:spPr>
        <p:txBody>
          <a:bodyPr>
            <a:noAutofit/>
          </a:bodyPr>
          <a:lstStyle/>
          <a:p>
            <a:pPr algn="l"/>
            <a:r>
              <a:rPr lang="en-US" sz="2800" b="1" dirty="0">
                <a:latin typeface="Times New Roman" panose="02020603050405020304" pitchFamily="18" charset="0"/>
                <a:cs typeface="Times New Roman" panose="02020603050405020304" pitchFamily="18" charset="0"/>
              </a:rPr>
              <a:t>MDRO with KNN</a:t>
            </a:r>
          </a:p>
        </p:txBody>
      </p:sp>
      <p:sp>
        <p:nvSpPr>
          <p:cNvPr id="5" name="Title 1">
            <a:extLst>
              <a:ext uri="{FF2B5EF4-FFF2-40B4-BE49-F238E27FC236}">
                <a16:creationId xmlns:a16="http://schemas.microsoft.com/office/drawing/2014/main" id="{8117229C-304F-C3AA-3D0B-5ED00C7F56D7}"/>
              </a:ext>
            </a:extLst>
          </p:cNvPr>
          <p:cNvSpPr txBox="1">
            <a:spLocks/>
          </p:cNvSpPr>
          <p:nvPr/>
        </p:nvSpPr>
        <p:spPr>
          <a:xfrm>
            <a:off x="528638" y="0"/>
            <a:ext cx="10825162" cy="7757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u="sng" dirty="0">
                <a:latin typeface="Times New Roman" panose="02020603050405020304" pitchFamily="18" charset="0"/>
                <a:cs typeface="Times New Roman" panose="02020603050405020304" pitchFamily="18" charset="0"/>
              </a:rPr>
              <a:t>RESULTS</a:t>
            </a:r>
            <a:endParaRPr lang="en-IN" sz="3200" u="sng" dirty="0"/>
          </a:p>
        </p:txBody>
      </p:sp>
      <p:sp>
        <p:nvSpPr>
          <p:cNvPr id="8" name="Title 1">
            <a:extLst>
              <a:ext uri="{FF2B5EF4-FFF2-40B4-BE49-F238E27FC236}">
                <a16:creationId xmlns:a16="http://schemas.microsoft.com/office/drawing/2014/main" id="{D7149349-F741-9C83-4E5A-A1D8781B354C}"/>
              </a:ext>
            </a:extLst>
          </p:cNvPr>
          <p:cNvSpPr txBox="1">
            <a:spLocks/>
          </p:cNvSpPr>
          <p:nvPr/>
        </p:nvSpPr>
        <p:spPr>
          <a:xfrm>
            <a:off x="246580" y="5496674"/>
            <a:ext cx="11107220" cy="6343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algn="ctr">
              <a:lnSpc>
                <a:spcPct val="107000"/>
              </a:lnSpc>
              <a:spcBef>
                <a:spcPts val="0"/>
              </a:spcBef>
              <a:spcAft>
                <a:spcPts val="0"/>
              </a:spcAft>
            </a:pPr>
            <a:r>
              <a:rPr lang="en-US" sz="2000" b="1" kern="0" dirty="0">
                <a:effectLst/>
                <a:latin typeface="Times New Roman" panose="02020603050405020304" pitchFamily="18" charset="0"/>
                <a:ea typeface="Times New Roman" panose="02020603050405020304" pitchFamily="18" charset="0"/>
              </a:rPr>
              <a:t>Normalized computation rates and Training losses for </a:t>
            </a:r>
            <a:r>
              <a:rPr lang="en-US" sz="2000" b="1" kern="0" dirty="0">
                <a:latin typeface="Times New Roman" panose="02020603050405020304" pitchFamily="18" charset="0"/>
                <a:ea typeface="Times New Roman" panose="02020603050405020304" pitchFamily="18" charset="0"/>
              </a:rPr>
              <a:t>MDRO </a:t>
            </a:r>
            <a:r>
              <a:rPr lang="en-US" sz="2000" b="1" kern="0" dirty="0">
                <a:effectLst/>
                <a:latin typeface="Times New Roman" panose="02020603050405020304" pitchFamily="18" charset="0"/>
                <a:ea typeface="Times New Roman" panose="02020603050405020304" pitchFamily="18" charset="0"/>
              </a:rPr>
              <a:t>with KNN under fading channels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E7C92DB1-0648-188C-0FD4-490F5F2671DC}"/>
              </a:ext>
            </a:extLst>
          </p:cNvPr>
          <p:cNvSpPr txBox="1"/>
          <p:nvPr/>
        </p:nvSpPr>
        <p:spPr>
          <a:xfrm>
            <a:off x="10770394" y="6259836"/>
            <a:ext cx="1421606" cy="369332"/>
          </a:xfrm>
          <a:prstGeom prst="rect">
            <a:avLst/>
          </a:prstGeom>
          <a:noFill/>
        </p:spPr>
        <p:txBody>
          <a:bodyPr wrap="square" rtlCol="0">
            <a:spAutoFit/>
          </a:bodyPr>
          <a:lstStyle/>
          <a:p>
            <a:r>
              <a:rPr lang="en-US" dirty="0"/>
              <a:t>      CONTI…</a:t>
            </a:r>
            <a:endParaRPr lang="en-IN" dirty="0"/>
          </a:p>
        </p:txBody>
      </p:sp>
      <p:pic>
        <p:nvPicPr>
          <p:cNvPr id="4" name="Picture 3">
            <a:extLst>
              <a:ext uri="{FF2B5EF4-FFF2-40B4-BE49-F238E27FC236}">
                <a16:creationId xmlns:a16="http://schemas.microsoft.com/office/drawing/2014/main" id="{D1A74AD6-92DD-ED6A-22CA-7EDAD437194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0" y="2191258"/>
            <a:ext cx="12192000" cy="3305416"/>
          </a:xfrm>
          <a:prstGeom prst="rect">
            <a:avLst/>
          </a:prstGeom>
        </p:spPr>
      </p:pic>
      <p:sp>
        <p:nvSpPr>
          <p:cNvPr id="3" name="TextBox 2">
            <a:extLst>
              <a:ext uri="{FF2B5EF4-FFF2-40B4-BE49-F238E27FC236}">
                <a16:creationId xmlns:a16="http://schemas.microsoft.com/office/drawing/2014/main" id="{08C4CBEB-2EF9-6E96-165A-6A92EA6440B1}"/>
              </a:ext>
            </a:extLst>
          </p:cNvPr>
          <p:cNvSpPr txBox="1"/>
          <p:nvPr/>
        </p:nvSpPr>
        <p:spPr>
          <a:xfrm>
            <a:off x="600610" y="1345916"/>
            <a:ext cx="10990780" cy="1200329"/>
          </a:xfrm>
          <a:prstGeom prst="rect">
            <a:avLst/>
          </a:prstGeom>
          <a:noFill/>
        </p:spPr>
        <p:txBody>
          <a:bodyPr wrap="square" rtlCol="0">
            <a:spAutoFit/>
          </a:bodyPr>
          <a:lstStyle/>
          <a:p>
            <a:pPr algn="just"/>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The MDRO algorithm with KNN shows </a:t>
            </a:r>
            <a:r>
              <a:rPr lang="en-US" b="1" i="0" dirty="0">
                <a:solidFill>
                  <a:srgbClr val="111111"/>
                </a:solidFill>
                <a:effectLst/>
                <a:highlight>
                  <a:srgbClr val="FFFFFF"/>
                </a:highlight>
                <a:latin typeface="Times New Roman" panose="02020603050405020304" pitchFamily="18" charset="0"/>
                <a:cs typeface="Times New Roman" panose="02020603050405020304" pitchFamily="18" charset="0"/>
              </a:rPr>
              <a:t>improved performance</a:t>
            </a: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 with training, as evidenced by a </a:t>
            </a:r>
            <a:r>
              <a:rPr lang="en-US" b="1" i="0" dirty="0">
                <a:solidFill>
                  <a:srgbClr val="111111"/>
                </a:solidFill>
                <a:effectLst/>
                <a:highlight>
                  <a:srgbClr val="FFFFFF"/>
                </a:highlight>
                <a:latin typeface="Times New Roman" panose="02020603050405020304" pitchFamily="18" charset="0"/>
                <a:cs typeface="Times New Roman" panose="02020603050405020304" pitchFamily="18" charset="0"/>
              </a:rPr>
              <a:t>steady decrease</a:t>
            </a: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 in training loss from 0.44 to 0.04 and the normalized computational rate start at 0.92 but after a certain time it increase to 1 around 1500 time frame utilizing maximum resources.</a:t>
            </a:r>
            <a:endParaRPr lang="en-IN"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1168128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94152-A435-0426-CF9A-CEB3EDDBF57A}"/>
              </a:ext>
            </a:extLst>
          </p:cNvPr>
          <p:cNvSpPr>
            <a:spLocks noGrp="1"/>
          </p:cNvSpPr>
          <p:nvPr>
            <p:ph type="ctrTitle"/>
          </p:nvPr>
        </p:nvSpPr>
        <p:spPr>
          <a:xfrm>
            <a:off x="692061" y="871812"/>
            <a:ext cx="9047252" cy="543738"/>
          </a:xfrm>
        </p:spPr>
        <p:txBody>
          <a:bodyPr>
            <a:noAutofit/>
          </a:bodyPr>
          <a:lstStyle/>
          <a:p>
            <a:pPr algn="l"/>
            <a:r>
              <a:rPr lang="en-US" sz="2800" b="1" dirty="0">
                <a:latin typeface="Times New Roman" panose="02020603050405020304" pitchFamily="18" charset="0"/>
                <a:cs typeface="Times New Roman" panose="02020603050405020304" pitchFamily="18" charset="0"/>
              </a:rPr>
              <a:t>MDRO with KNN</a:t>
            </a:r>
          </a:p>
        </p:txBody>
      </p:sp>
      <p:sp>
        <p:nvSpPr>
          <p:cNvPr id="8" name="Title 1">
            <a:extLst>
              <a:ext uri="{FF2B5EF4-FFF2-40B4-BE49-F238E27FC236}">
                <a16:creationId xmlns:a16="http://schemas.microsoft.com/office/drawing/2014/main" id="{D7149349-F741-9C83-4E5A-A1D8781B354C}"/>
              </a:ext>
            </a:extLst>
          </p:cNvPr>
          <p:cNvSpPr txBox="1">
            <a:spLocks/>
          </p:cNvSpPr>
          <p:nvPr/>
        </p:nvSpPr>
        <p:spPr>
          <a:xfrm>
            <a:off x="934948" y="5493680"/>
            <a:ext cx="10572108" cy="76615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algn="ctr">
              <a:lnSpc>
                <a:spcPct val="107000"/>
              </a:lnSpc>
              <a:spcBef>
                <a:spcPts val="0"/>
              </a:spcBef>
              <a:spcAft>
                <a:spcPts val="0"/>
              </a:spcAft>
            </a:pPr>
            <a:r>
              <a:rPr lang="en-US" sz="2000" b="1" kern="0" dirty="0">
                <a:effectLst/>
                <a:latin typeface="Times New Roman" panose="02020603050405020304" pitchFamily="18" charset="0"/>
                <a:ea typeface="Times New Roman" panose="02020603050405020304" pitchFamily="18" charset="0"/>
              </a:rPr>
              <a:t>Normalized computation rates and Training losses for </a:t>
            </a:r>
            <a:r>
              <a:rPr lang="en-US" sz="2000" b="1" kern="0" dirty="0">
                <a:latin typeface="Times New Roman" panose="02020603050405020304" pitchFamily="18" charset="0"/>
                <a:ea typeface="Times New Roman" panose="02020603050405020304" pitchFamily="18" charset="0"/>
              </a:rPr>
              <a:t>MDRO </a:t>
            </a:r>
            <a:r>
              <a:rPr lang="en-US" sz="2000" b="1" kern="0" dirty="0">
                <a:effectLst/>
                <a:latin typeface="Times New Roman" panose="02020603050405020304" pitchFamily="18" charset="0"/>
                <a:ea typeface="Times New Roman" panose="02020603050405020304" pitchFamily="18" charset="0"/>
              </a:rPr>
              <a:t>with KNN under ON-OFF WDs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E7C92DB1-0648-188C-0FD4-490F5F2671DC}"/>
              </a:ext>
            </a:extLst>
          </p:cNvPr>
          <p:cNvSpPr txBox="1"/>
          <p:nvPr/>
        </p:nvSpPr>
        <p:spPr>
          <a:xfrm>
            <a:off x="10770394" y="6259836"/>
            <a:ext cx="1421606" cy="369332"/>
          </a:xfrm>
          <a:prstGeom prst="rect">
            <a:avLst/>
          </a:prstGeom>
          <a:noFill/>
        </p:spPr>
        <p:txBody>
          <a:bodyPr wrap="square" rtlCol="0">
            <a:spAutoFit/>
          </a:bodyPr>
          <a:lstStyle/>
          <a:p>
            <a:r>
              <a:rPr lang="en-US" dirty="0"/>
              <a:t>      CONTI…</a:t>
            </a:r>
            <a:endParaRPr lang="en-IN" dirty="0"/>
          </a:p>
        </p:txBody>
      </p:sp>
      <p:pic>
        <p:nvPicPr>
          <p:cNvPr id="6" name="Picture 5">
            <a:extLst>
              <a:ext uri="{FF2B5EF4-FFF2-40B4-BE49-F238E27FC236}">
                <a16:creationId xmlns:a16="http://schemas.microsoft.com/office/drawing/2014/main" id="{044114AA-A89E-38BB-53EA-77782B16A8F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0" y="2431769"/>
            <a:ext cx="12192000" cy="3311974"/>
          </a:xfrm>
          <a:prstGeom prst="rect">
            <a:avLst/>
          </a:prstGeom>
        </p:spPr>
      </p:pic>
      <p:sp>
        <p:nvSpPr>
          <p:cNvPr id="3" name="TextBox 2">
            <a:extLst>
              <a:ext uri="{FF2B5EF4-FFF2-40B4-BE49-F238E27FC236}">
                <a16:creationId xmlns:a16="http://schemas.microsoft.com/office/drawing/2014/main" id="{E2A83D17-29EE-0192-F106-F8840E9845E5}"/>
              </a:ext>
            </a:extLst>
          </p:cNvPr>
          <p:cNvSpPr txBox="1"/>
          <p:nvPr/>
        </p:nvSpPr>
        <p:spPr>
          <a:xfrm>
            <a:off x="692061" y="1515790"/>
            <a:ext cx="10825163" cy="923330"/>
          </a:xfrm>
          <a:prstGeom prst="rect">
            <a:avLst/>
          </a:prstGeom>
          <a:noFill/>
        </p:spPr>
        <p:txBody>
          <a:bodyPr wrap="square" rtlCol="0">
            <a:spAutoFit/>
          </a:bodyPr>
          <a:lstStyle/>
          <a:p>
            <a:pPr algn="just"/>
            <a:r>
              <a:rPr lang="en-US" b="1" i="0" dirty="0">
                <a:solidFill>
                  <a:srgbClr val="111111"/>
                </a:solidFill>
                <a:effectLst/>
                <a:highlight>
                  <a:srgbClr val="FFFFFF"/>
                </a:highlight>
                <a:latin typeface="Times New Roman" panose="02020603050405020304" pitchFamily="18" charset="0"/>
                <a:cs typeface="Times New Roman" panose="02020603050405020304" pitchFamily="18" charset="0"/>
              </a:rPr>
              <a:t>On-Off conditions</a:t>
            </a: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 in MEC networks, showing </a:t>
            </a:r>
            <a:r>
              <a:rPr lang="en-US" b="1" i="0" dirty="0">
                <a:solidFill>
                  <a:srgbClr val="111111"/>
                </a:solidFill>
                <a:effectLst/>
                <a:highlight>
                  <a:srgbClr val="FFFFFF"/>
                </a:highlight>
                <a:latin typeface="Times New Roman" panose="02020603050405020304" pitchFamily="18" charset="0"/>
                <a:cs typeface="Times New Roman" panose="02020603050405020304" pitchFamily="18" charset="0"/>
              </a:rPr>
              <a:t>consistent training loss reduction, </a:t>
            </a:r>
            <a:r>
              <a:rPr lang="en-US" i="0" dirty="0">
                <a:solidFill>
                  <a:srgbClr val="111111"/>
                </a:solidFill>
                <a:effectLst/>
                <a:highlight>
                  <a:srgbClr val="FFFFFF"/>
                </a:highlight>
                <a:latin typeface="Times New Roman" panose="02020603050405020304" pitchFamily="18" charset="0"/>
                <a:cs typeface="Times New Roman" panose="02020603050405020304" pitchFamily="18" charset="0"/>
              </a:rPr>
              <a:t>such as it start at 0.37 and gradually decrease around 3000 time frame but around 4000 time frame it constant at 0.02</a:t>
            </a: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 and</a:t>
            </a:r>
            <a:r>
              <a:rPr lang="en-US" b="1" i="0" dirty="0">
                <a:solidFill>
                  <a:srgbClr val="111111"/>
                </a:solidFill>
                <a:effectLst/>
                <a:highlight>
                  <a:srgbClr val="FFFFFF"/>
                </a:highlight>
                <a:latin typeface="Times New Roman" panose="02020603050405020304" pitchFamily="18" charset="0"/>
                <a:cs typeface="Times New Roman" panose="02020603050405020304" pitchFamily="18" charset="0"/>
              </a:rPr>
              <a:t> computation rates</a:t>
            </a: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 start at 0.87 around 1000 time frame it increase and constant at 1.</a:t>
            </a:r>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FDCF9608-DDC2-E024-7F8E-E797B3005CED}"/>
              </a:ext>
            </a:extLst>
          </p:cNvPr>
          <p:cNvSpPr txBox="1">
            <a:spLocks/>
          </p:cNvSpPr>
          <p:nvPr/>
        </p:nvSpPr>
        <p:spPr>
          <a:xfrm>
            <a:off x="528638" y="0"/>
            <a:ext cx="10825162" cy="7757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u="sng" dirty="0">
                <a:latin typeface="Times New Roman" panose="02020603050405020304" pitchFamily="18" charset="0"/>
                <a:cs typeface="Times New Roman" panose="02020603050405020304" pitchFamily="18" charset="0"/>
              </a:rPr>
              <a:t>RESULTS</a:t>
            </a:r>
            <a:endParaRPr lang="en-IN" sz="3200" u="sng" dirty="0"/>
          </a:p>
        </p:txBody>
      </p:sp>
    </p:spTree>
    <p:extLst>
      <p:ext uri="{BB962C8B-B14F-4D97-AF65-F5344CB8AC3E}">
        <p14:creationId xmlns:p14="http://schemas.microsoft.com/office/powerpoint/2010/main" val="331681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94152-A435-0426-CF9A-CEB3EDDBF57A}"/>
              </a:ext>
            </a:extLst>
          </p:cNvPr>
          <p:cNvSpPr>
            <a:spLocks noGrp="1"/>
          </p:cNvSpPr>
          <p:nvPr>
            <p:ph type="ctrTitle"/>
          </p:nvPr>
        </p:nvSpPr>
        <p:spPr>
          <a:xfrm>
            <a:off x="482884" y="431516"/>
            <a:ext cx="9499315" cy="821932"/>
          </a:xfrm>
        </p:spPr>
        <p:txBody>
          <a:bodyPr>
            <a:noAutofit/>
          </a:bodyPr>
          <a:lstStyle/>
          <a:p>
            <a:pPr algn="l"/>
            <a:r>
              <a:rPr lang="en-US" sz="2800" b="1" dirty="0">
                <a:latin typeface="Times New Roman" panose="02020603050405020304" pitchFamily="18" charset="0"/>
                <a:cs typeface="Times New Roman" panose="02020603050405020304" pitchFamily="18" charset="0"/>
              </a:rPr>
              <a:t>MDRO with KNN</a:t>
            </a:r>
          </a:p>
        </p:txBody>
      </p:sp>
      <p:sp>
        <p:nvSpPr>
          <p:cNvPr id="8" name="Title 1">
            <a:extLst>
              <a:ext uri="{FF2B5EF4-FFF2-40B4-BE49-F238E27FC236}">
                <a16:creationId xmlns:a16="http://schemas.microsoft.com/office/drawing/2014/main" id="{D7149349-F741-9C83-4E5A-A1D8781B354C}"/>
              </a:ext>
            </a:extLst>
          </p:cNvPr>
          <p:cNvSpPr txBox="1">
            <a:spLocks/>
          </p:cNvSpPr>
          <p:nvPr/>
        </p:nvSpPr>
        <p:spPr>
          <a:xfrm>
            <a:off x="838200" y="5462767"/>
            <a:ext cx="10515600" cy="79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algn="ctr">
              <a:lnSpc>
                <a:spcPct val="107000"/>
              </a:lnSpc>
              <a:spcBef>
                <a:spcPts val="0"/>
              </a:spcBef>
              <a:spcAft>
                <a:spcPts val="0"/>
              </a:spcAft>
            </a:pPr>
            <a:r>
              <a:rPr lang="en-US" sz="2000" b="1" kern="0" dirty="0">
                <a:effectLst/>
                <a:latin typeface="Times New Roman" panose="02020603050405020304" pitchFamily="18" charset="0"/>
                <a:ea typeface="Times New Roman" panose="02020603050405020304" pitchFamily="18" charset="0"/>
              </a:rPr>
              <a:t>Normalized computation rates and Training losses for MDRO with KNN </a:t>
            </a:r>
          </a:p>
          <a:p>
            <a:pPr marL="0" marR="0" algn="ctr">
              <a:lnSpc>
                <a:spcPct val="107000"/>
              </a:lnSpc>
              <a:spcBef>
                <a:spcPts val="0"/>
              </a:spcBef>
              <a:spcAft>
                <a:spcPts val="0"/>
              </a:spcAft>
            </a:pPr>
            <a:r>
              <a:rPr lang="en-US" sz="2000" b="1" kern="0" dirty="0">
                <a:effectLst/>
                <a:latin typeface="Times New Roman" panose="02020603050405020304" pitchFamily="18" charset="0"/>
                <a:ea typeface="Times New Roman" panose="02020603050405020304" pitchFamily="18" charset="0"/>
              </a:rPr>
              <a:t>under alternating-weight WDs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E7C92DB1-0648-188C-0FD4-490F5F2671DC}"/>
              </a:ext>
            </a:extLst>
          </p:cNvPr>
          <p:cNvSpPr txBox="1"/>
          <p:nvPr/>
        </p:nvSpPr>
        <p:spPr>
          <a:xfrm>
            <a:off x="10770394" y="6259836"/>
            <a:ext cx="1421606" cy="369332"/>
          </a:xfrm>
          <a:prstGeom prst="rect">
            <a:avLst/>
          </a:prstGeom>
          <a:noFill/>
        </p:spPr>
        <p:txBody>
          <a:bodyPr wrap="square" rtlCol="0">
            <a:spAutoFit/>
          </a:bodyPr>
          <a:lstStyle/>
          <a:p>
            <a:r>
              <a:rPr lang="en-US" dirty="0"/>
              <a:t>      CONTI…</a:t>
            </a:r>
            <a:endParaRPr lang="en-IN" dirty="0"/>
          </a:p>
        </p:txBody>
      </p:sp>
      <p:pic>
        <p:nvPicPr>
          <p:cNvPr id="6" name="Picture 5">
            <a:extLst>
              <a:ext uri="{FF2B5EF4-FFF2-40B4-BE49-F238E27FC236}">
                <a16:creationId xmlns:a16="http://schemas.microsoft.com/office/drawing/2014/main" id="{B544FCF8-9F06-A698-6F09-816F3BF468D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0" y="2115044"/>
            <a:ext cx="12192000" cy="3347723"/>
          </a:xfrm>
          <a:prstGeom prst="rect">
            <a:avLst/>
          </a:prstGeom>
        </p:spPr>
      </p:pic>
      <p:sp>
        <p:nvSpPr>
          <p:cNvPr id="3" name="TextBox 2">
            <a:extLst>
              <a:ext uri="{FF2B5EF4-FFF2-40B4-BE49-F238E27FC236}">
                <a16:creationId xmlns:a16="http://schemas.microsoft.com/office/drawing/2014/main" id="{8D446AB1-CFB3-4D54-416B-BC61EEB574E7}"/>
              </a:ext>
            </a:extLst>
          </p:cNvPr>
          <p:cNvSpPr txBox="1"/>
          <p:nvPr/>
        </p:nvSpPr>
        <p:spPr>
          <a:xfrm>
            <a:off x="528638" y="1253448"/>
            <a:ext cx="11338014" cy="646331"/>
          </a:xfrm>
          <a:prstGeom prst="rect">
            <a:avLst/>
          </a:prstGeom>
          <a:noFill/>
        </p:spPr>
        <p:txBody>
          <a:bodyPr wrap="square" rtlCol="0">
            <a:spAutoFit/>
          </a:bodyPr>
          <a:lstStyle/>
          <a:p>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Altering device weights from 1 to 1.5 causes a brief spike in training loss at t = 3000 and 4000, which then stabilizes; computation rates stay robust, consistently above 0.95, and average rates exceed 0.99 post 500 time frames.</a:t>
            </a:r>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90153E3A-5CB4-9896-A49F-F7BBA168636E}"/>
              </a:ext>
            </a:extLst>
          </p:cNvPr>
          <p:cNvSpPr txBox="1">
            <a:spLocks/>
          </p:cNvSpPr>
          <p:nvPr/>
        </p:nvSpPr>
        <p:spPr>
          <a:xfrm>
            <a:off x="528638" y="0"/>
            <a:ext cx="10825162" cy="7757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u="sng" dirty="0">
                <a:latin typeface="Times New Roman" panose="02020603050405020304" pitchFamily="18" charset="0"/>
                <a:cs typeface="Times New Roman" panose="02020603050405020304" pitchFamily="18" charset="0"/>
              </a:rPr>
              <a:t>RESULTS</a:t>
            </a:r>
            <a:endParaRPr lang="en-IN" sz="3200" u="sng" dirty="0"/>
          </a:p>
        </p:txBody>
      </p:sp>
    </p:spTree>
    <p:extLst>
      <p:ext uri="{BB962C8B-B14F-4D97-AF65-F5344CB8AC3E}">
        <p14:creationId xmlns:p14="http://schemas.microsoft.com/office/powerpoint/2010/main" val="2808180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94152-A435-0426-CF9A-CEB3EDDBF57A}"/>
              </a:ext>
            </a:extLst>
          </p:cNvPr>
          <p:cNvSpPr>
            <a:spLocks noGrp="1"/>
          </p:cNvSpPr>
          <p:nvPr>
            <p:ph type="ctrTitle"/>
          </p:nvPr>
        </p:nvSpPr>
        <p:spPr>
          <a:xfrm>
            <a:off x="528638" y="888247"/>
            <a:ext cx="9365751" cy="452570"/>
          </a:xfrm>
        </p:spPr>
        <p:txBody>
          <a:bodyPr>
            <a:noAutofit/>
          </a:bodyPr>
          <a:lstStyle/>
          <a:p>
            <a:pPr algn="l"/>
            <a:r>
              <a:rPr lang="en-US" sz="2800" b="1" dirty="0">
                <a:latin typeface="Times New Roman" panose="02020603050405020304" pitchFamily="18" charset="0"/>
                <a:cs typeface="Times New Roman" panose="02020603050405020304" pitchFamily="18" charset="0"/>
              </a:rPr>
              <a:t>MDRO with RF</a:t>
            </a:r>
          </a:p>
        </p:txBody>
      </p:sp>
      <p:sp>
        <p:nvSpPr>
          <p:cNvPr id="8" name="Title 1">
            <a:extLst>
              <a:ext uri="{FF2B5EF4-FFF2-40B4-BE49-F238E27FC236}">
                <a16:creationId xmlns:a16="http://schemas.microsoft.com/office/drawing/2014/main" id="{D7149349-F741-9C83-4E5A-A1D8781B354C}"/>
              </a:ext>
            </a:extLst>
          </p:cNvPr>
          <p:cNvSpPr txBox="1">
            <a:spLocks/>
          </p:cNvSpPr>
          <p:nvPr/>
        </p:nvSpPr>
        <p:spPr>
          <a:xfrm>
            <a:off x="838200" y="5480467"/>
            <a:ext cx="10515600" cy="6858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algn="ctr">
              <a:lnSpc>
                <a:spcPct val="107000"/>
              </a:lnSpc>
              <a:spcBef>
                <a:spcPts val="0"/>
              </a:spcBef>
              <a:spcAft>
                <a:spcPts val="0"/>
              </a:spcAft>
            </a:pPr>
            <a:r>
              <a:rPr lang="en-US" sz="2000" b="1" kern="0" dirty="0">
                <a:effectLst/>
                <a:latin typeface="Times New Roman" panose="02020603050405020304" pitchFamily="18" charset="0"/>
                <a:ea typeface="Times New Roman" panose="02020603050405020304" pitchFamily="18" charset="0"/>
              </a:rPr>
              <a:t>Normalized computation rates and Training losses </a:t>
            </a:r>
            <a:r>
              <a:rPr lang="en-US" sz="2000" b="1" kern="0" dirty="0">
                <a:solidFill>
                  <a:srgbClr val="000000"/>
                </a:solidFill>
                <a:effectLst/>
                <a:highlight>
                  <a:srgbClr val="F7F7F7"/>
                </a:highlight>
                <a:latin typeface="Times New Roman" panose="02020603050405020304" pitchFamily="18" charset="0"/>
                <a:ea typeface="Times New Roman" panose="02020603050405020304" pitchFamily="18" charset="0"/>
              </a:rPr>
              <a:t>for MDRO </a:t>
            </a:r>
            <a:r>
              <a:rPr lang="en-US" sz="2000" b="1" kern="0" dirty="0">
                <a:effectLst/>
                <a:latin typeface="Times New Roman" panose="02020603050405020304" pitchFamily="18" charset="0"/>
                <a:ea typeface="Times New Roman" panose="02020603050405020304" pitchFamily="18" charset="0"/>
              </a:rPr>
              <a:t>with RF under fading channels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E7C92DB1-0648-188C-0FD4-490F5F2671DC}"/>
              </a:ext>
            </a:extLst>
          </p:cNvPr>
          <p:cNvSpPr txBox="1"/>
          <p:nvPr/>
        </p:nvSpPr>
        <p:spPr>
          <a:xfrm>
            <a:off x="10770394" y="6259836"/>
            <a:ext cx="1421606" cy="369332"/>
          </a:xfrm>
          <a:prstGeom prst="rect">
            <a:avLst/>
          </a:prstGeom>
          <a:noFill/>
        </p:spPr>
        <p:txBody>
          <a:bodyPr wrap="square" rtlCol="0">
            <a:spAutoFit/>
          </a:bodyPr>
          <a:lstStyle/>
          <a:p>
            <a:r>
              <a:rPr lang="en-US" dirty="0"/>
              <a:t>      CONTI…</a:t>
            </a:r>
            <a:endParaRPr lang="en-IN" dirty="0"/>
          </a:p>
        </p:txBody>
      </p:sp>
      <p:pic>
        <p:nvPicPr>
          <p:cNvPr id="4" name="Picture 3">
            <a:extLst>
              <a:ext uri="{FF2B5EF4-FFF2-40B4-BE49-F238E27FC236}">
                <a16:creationId xmlns:a16="http://schemas.microsoft.com/office/drawing/2014/main" id="{DB0D0F66-62AE-7FC2-08CD-9CC86B97684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0" y="2378219"/>
            <a:ext cx="12192000" cy="3340634"/>
          </a:xfrm>
          <a:prstGeom prst="rect">
            <a:avLst/>
          </a:prstGeom>
        </p:spPr>
      </p:pic>
      <p:sp>
        <p:nvSpPr>
          <p:cNvPr id="3" name="TextBox 2">
            <a:extLst>
              <a:ext uri="{FF2B5EF4-FFF2-40B4-BE49-F238E27FC236}">
                <a16:creationId xmlns:a16="http://schemas.microsoft.com/office/drawing/2014/main" id="{4ADA72C3-774D-501A-1D85-BB56DC34E739}"/>
              </a:ext>
            </a:extLst>
          </p:cNvPr>
          <p:cNvSpPr txBox="1"/>
          <p:nvPr/>
        </p:nvSpPr>
        <p:spPr>
          <a:xfrm>
            <a:off x="528637" y="1453282"/>
            <a:ext cx="11072813" cy="646331"/>
          </a:xfrm>
          <a:prstGeom prst="rect">
            <a:avLst/>
          </a:prstGeom>
          <a:noFill/>
        </p:spPr>
        <p:txBody>
          <a:bodyPr wrap="square" rtlCol="0">
            <a:spAutoFit/>
          </a:bodyPr>
          <a:lstStyle/>
          <a:p>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The MDRO algorithm with Random Forest under fading channel conditions demonstrates </a:t>
            </a:r>
            <a:r>
              <a:rPr lang="en-US" b="1" i="0" dirty="0">
                <a:solidFill>
                  <a:srgbClr val="111111"/>
                </a:solidFill>
                <a:effectLst/>
                <a:highlight>
                  <a:srgbClr val="FFFFFF"/>
                </a:highlight>
                <a:latin typeface="Times New Roman" panose="02020603050405020304" pitchFamily="18" charset="0"/>
                <a:cs typeface="Times New Roman" panose="02020603050405020304" pitchFamily="18" charset="0"/>
              </a:rPr>
              <a:t>rapid convergence</a:t>
            </a: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 and </a:t>
            </a:r>
            <a:r>
              <a:rPr lang="en-US" b="1" i="0" dirty="0">
                <a:solidFill>
                  <a:srgbClr val="111111"/>
                </a:solidFill>
                <a:effectLst/>
                <a:highlight>
                  <a:srgbClr val="FFFFFF"/>
                </a:highlight>
                <a:latin typeface="Times New Roman" panose="02020603050405020304" pitchFamily="18" charset="0"/>
                <a:cs typeface="Times New Roman" panose="02020603050405020304" pitchFamily="18" charset="0"/>
              </a:rPr>
              <a:t>low training loss</a:t>
            </a: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 improving from 0.37 to 0.01, outperforming the KNN model with a lower computational rate</a:t>
            </a:r>
            <a:endParaRPr lang="en-IN"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BFEDF3E9-C7DA-3FC1-2095-EECBCB82182B}"/>
              </a:ext>
            </a:extLst>
          </p:cNvPr>
          <p:cNvSpPr txBox="1">
            <a:spLocks/>
          </p:cNvSpPr>
          <p:nvPr/>
        </p:nvSpPr>
        <p:spPr>
          <a:xfrm>
            <a:off x="528638" y="0"/>
            <a:ext cx="10825162" cy="7757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u="sng" dirty="0">
                <a:latin typeface="Times New Roman" panose="02020603050405020304" pitchFamily="18" charset="0"/>
                <a:cs typeface="Times New Roman" panose="02020603050405020304" pitchFamily="18" charset="0"/>
              </a:rPr>
              <a:t>RESULTS</a:t>
            </a:r>
            <a:endParaRPr lang="en-IN" sz="3200" u="sng" dirty="0"/>
          </a:p>
        </p:txBody>
      </p:sp>
    </p:spTree>
    <p:extLst>
      <p:ext uri="{BB962C8B-B14F-4D97-AF65-F5344CB8AC3E}">
        <p14:creationId xmlns:p14="http://schemas.microsoft.com/office/powerpoint/2010/main" val="2672188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94152-A435-0426-CF9A-CEB3EDDBF57A}"/>
              </a:ext>
            </a:extLst>
          </p:cNvPr>
          <p:cNvSpPr>
            <a:spLocks noGrp="1"/>
          </p:cNvSpPr>
          <p:nvPr>
            <p:ph type="ctrTitle"/>
          </p:nvPr>
        </p:nvSpPr>
        <p:spPr>
          <a:xfrm>
            <a:off x="554804" y="889333"/>
            <a:ext cx="9242461" cy="492600"/>
          </a:xfrm>
        </p:spPr>
        <p:txBody>
          <a:bodyPr>
            <a:noAutofit/>
          </a:bodyPr>
          <a:lstStyle/>
          <a:p>
            <a:pPr algn="l"/>
            <a:r>
              <a:rPr lang="en-US" sz="2800" b="1" dirty="0">
                <a:latin typeface="Times New Roman" panose="02020603050405020304" pitchFamily="18" charset="0"/>
                <a:cs typeface="Times New Roman" panose="02020603050405020304" pitchFamily="18" charset="0"/>
              </a:rPr>
              <a:t>MDRO with RF</a:t>
            </a:r>
          </a:p>
        </p:txBody>
      </p:sp>
      <p:sp>
        <p:nvSpPr>
          <p:cNvPr id="8" name="Title 1">
            <a:extLst>
              <a:ext uri="{FF2B5EF4-FFF2-40B4-BE49-F238E27FC236}">
                <a16:creationId xmlns:a16="http://schemas.microsoft.com/office/drawing/2014/main" id="{D7149349-F741-9C83-4E5A-A1D8781B354C}"/>
              </a:ext>
            </a:extLst>
          </p:cNvPr>
          <p:cNvSpPr txBox="1">
            <a:spLocks/>
          </p:cNvSpPr>
          <p:nvPr/>
        </p:nvSpPr>
        <p:spPr>
          <a:xfrm>
            <a:off x="554804" y="5276483"/>
            <a:ext cx="10798996" cy="8897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algn="ctr">
              <a:lnSpc>
                <a:spcPct val="107000"/>
              </a:lnSpc>
              <a:spcBef>
                <a:spcPts val="0"/>
              </a:spcBef>
              <a:spcAft>
                <a:spcPts val="0"/>
              </a:spcAft>
            </a:pPr>
            <a:r>
              <a:rPr lang="en-US" sz="2000" b="1" kern="0" dirty="0">
                <a:effectLst/>
                <a:latin typeface="Times New Roman" panose="02020603050405020304" pitchFamily="18" charset="0"/>
                <a:ea typeface="Times New Roman" panose="02020603050405020304" pitchFamily="18" charset="0"/>
              </a:rPr>
              <a:t>Normalized computation rates and Training losses for MDRO with RF under ON-OFF WDs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E7C92DB1-0648-188C-0FD4-490F5F2671DC}"/>
              </a:ext>
            </a:extLst>
          </p:cNvPr>
          <p:cNvSpPr txBox="1"/>
          <p:nvPr/>
        </p:nvSpPr>
        <p:spPr>
          <a:xfrm>
            <a:off x="10770394" y="6259836"/>
            <a:ext cx="1421606" cy="369332"/>
          </a:xfrm>
          <a:prstGeom prst="rect">
            <a:avLst/>
          </a:prstGeom>
          <a:noFill/>
        </p:spPr>
        <p:txBody>
          <a:bodyPr wrap="square" rtlCol="0">
            <a:spAutoFit/>
          </a:bodyPr>
          <a:lstStyle/>
          <a:p>
            <a:r>
              <a:rPr lang="en-US" dirty="0"/>
              <a:t>      CONTI…</a:t>
            </a:r>
            <a:endParaRPr lang="en-IN" dirty="0"/>
          </a:p>
        </p:txBody>
      </p:sp>
      <p:pic>
        <p:nvPicPr>
          <p:cNvPr id="6" name="Picture 5">
            <a:extLst>
              <a:ext uri="{FF2B5EF4-FFF2-40B4-BE49-F238E27FC236}">
                <a16:creationId xmlns:a16="http://schemas.microsoft.com/office/drawing/2014/main" id="{DFC5A2A0-092D-6E6E-9D5D-7F4C6FE95C5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0" y="2404849"/>
            <a:ext cx="12192000" cy="3316526"/>
          </a:xfrm>
          <a:prstGeom prst="rect">
            <a:avLst/>
          </a:prstGeom>
        </p:spPr>
      </p:pic>
      <p:sp>
        <p:nvSpPr>
          <p:cNvPr id="3" name="TextBox 2">
            <a:extLst>
              <a:ext uri="{FF2B5EF4-FFF2-40B4-BE49-F238E27FC236}">
                <a16:creationId xmlns:a16="http://schemas.microsoft.com/office/drawing/2014/main" id="{A5829FBF-06A3-548B-7762-E4B5662797E4}"/>
              </a:ext>
            </a:extLst>
          </p:cNvPr>
          <p:cNvSpPr txBox="1"/>
          <p:nvPr/>
        </p:nvSpPr>
        <p:spPr>
          <a:xfrm>
            <a:off x="554803" y="1562773"/>
            <a:ext cx="10798997" cy="646331"/>
          </a:xfrm>
          <a:prstGeom prst="rect">
            <a:avLst/>
          </a:prstGeom>
          <a:noFill/>
        </p:spPr>
        <p:txBody>
          <a:bodyPr wrap="square" rtlCol="0">
            <a:spAutoFit/>
          </a:bodyPr>
          <a:lstStyle/>
          <a:p>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MDRO algorithm with Random Forest remains stable under On-Off wireless device conditions, showing optimal training loss unaffected by the dynamic network changes.</a:t>
            </a:r>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9108F01-C6B9-7FA7-769E-640ED01F6EF0}"/>
              </a:ext>
            </a:extLst>
          </p:cNvPr>
          <p:cNvSpPr txBox="1">
            <a:spLocks/>
          </p:cNvSpPr>
          <p:nvPr/>
        </p:nvSpPr>
        <p:spPr>
          <a:xfrm>
            <a:off x="528638" y="0"/>
            <a:ext cx="10825162" cy="7757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u="sng" dirty="0">
                <a:latin typeface="Times New Roman" panose="02020603050405020304" pitchFamily="18" charset="0"/>
                <a:cs typeface="Times New Roman" panose="02020603050405020304" pitchFamily="18" charset="0"/>
              </a:rPr>
              <a:t>RESULTS</a:t>
            </a:r>
            <a:endParaRPr lang="en-IN" sz="3200" u="sng" dirty="0"/>
          </a:p>
        </p:txBody>
      </p:sp>
    </p:spTree>
    <p:extLst>
      <p:ext uri="{BB962C8B-B14F-4D97-AF65-F5344CB8AC3E}">
        <p14:creationId xmlns:p14="http://schemas.microsoft.com/office/powerpoint/2010/main" val="40966395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94152-A435-0426-CF9A-CEB3EDDBF57A}"/>
              </a:ext>
            </a:extLst>
          </p:cNvPr>
          <p:cNvSpPr>
            <a:spLocks noGrp="1"/>
          </p:cNvSpPr>
          <p:nvPr>
            <p:ph type="ctrTitle"/>
          </p:nvPr>
        </p:nvSpPr>
        <p:spPr>
          <a:xfrm>
            <a:off x="528638" y="809061"/>
            <a:ext cx="9144000" cy="643660"/>
          </a:xfrm>
        </p:spPr>
        <p:txBody>
          <a:bodyPr>
            <a:noAutofit/>
          </a:bodyPr>
          <a:lstStyle/>
          <a:p>
            <a:pPr algn="l"/>
            <a:r>
              <a:rPr lang="en-US" sz="2800" b="1" dirty="0">
                <a:latin typeface="Times New Roman" panose="02020603050405020304" pitchFamily="18" charset="0"/>
                <a:cs typeface="Times New Roman" panose="02020603050405020304" pitchFamily="18" charset="0"/>
              </a:rPr>
              <a:t>MDRO with RF</a:t>
            </a:r>
          </a:p>
        </p:txBody>
      </p:sp>
      <p:sp>
        <p:nvSpPr>
          <p:cNvPr id="8" name="Title 1">
            <a:extLst>
              <a:ext uri="{FF2B5EF4-FFF2-40B4-BE49-F238E27FC236}">
                <a16:creationId xmlns:a16="http://schemas.microsoft.com/office/drawing/2014/main" id="{D7149349-F741-9C83-4E5A-A1D8781B354C}"/>
              </a:ext>
            </a:extLst>
          </p:cNvPr>
          <p:cNvSpPr txBox="1">
            <a:spLocks/>
          </p:cNvSpPr>
          <p:nvPr/>
        </p:nvSpPr>
        <p:spPr>
          <a:xfrm>
            <a:off x="113016" y="5620845"/>
            <a:ext cx="11815281" cy="62584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a:lnSpc>
                <a:spcPct val="107000"/>
              </a:lnSpc>
              <a:spcBef>
                <a:spcPts val="0"/>
              </a:spcBef>
              <a:spcAft>
                <a:spcPts val="0"/>
              </a:spcAft>
            </a:pP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3DA15633-8C6B-70D7-9873-FE5C3AD6607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0" y="2481344"/>
            <a:ext cx="12192000" cy="3309077"/>
          </a:xfrm>
          <a:prstGeom prst="rect">
            <a:avLst/>
          </a:prstGeom>
        </p:spPr>
      </p:pic>
      <p:sp>
        <p:nvSpPr>
          <p:cNvPr id="3" name="TextBox 2">
            <a:extLst>
              <a:ext uri="{FF2B5EF4-FFF2-40B4-BE49-F238E27FC236}">
                <a16:creationId xmlns:a16="http://schemas.microsoft.com/office/drawing/2014/main" id="{CD20A5A0-6F55-E61A-F97E-3B00D3F4C9B9}"/>
              </a:ext>
            </a:extLst>
          </p:cNvPr>
          <p:cNvSpPr txBox="1"/>
          <p:nvPr/>
        </p:nvSpPr>
        <p:spPr>
          <a:xfrm>
            <a:off x="148975" y="5846579"/>
            <a:ext cx="1174336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Normalized computation rates and Training losses for MDRO with RF under alternating weight WDs</a:t>
            </a:r>
            <a:endParaRPr lang="en-IN"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F670E0C-3760-6924-B9E0-B0CD05D209BD}"/>
              </a:ext>
            </a:extLst>
          </p:cNvPr>
          <p:cNvSpPr txBox="1"/>
          <p:nvPr/>
        </p:nvSpPr>
        <p:spPr>
          <a:xfrm>
            <a:off x="528638" y="1643867"/>
            <a:ext cx="10825162" cy="646331"/>
          </a:xfrm>
          <a:prstGeom prst="rect">
            <a:avLst/>
          </a:prstGeom>
          <a:noFill/>
        </p:spPr>
        <p:txBody>
          <a:bodyPr wrap="square" rtlCol="0">
            <a:spAutoFit/>
          </a:bodyPr>
          <a:lstStyle/>
          <a:p>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The MDRO algorithm with RF maintains steady training loss, even when weights of wireless devices fluctuate between 1 and 1.5, ensuring consistent performance.</a:t>
            </a:r>
            <a:endParaRPr lang="en-IN"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956A0FB1-820C-CFD3-2BAB-12DB6AF5D91E}"/>
              </a:ext>
            </a:extLst>
          </p:cNvPr>
          <p:cNvSpPr txBox="1">
            <a:spLocks/>
          </p:cNvSpPr>
          <p:nvPr/>
        </p:nvSpPr>
        <p:spPr>
          <a:xfrm>
            <a:off x="528638" y="0"/>
            <a:ext cx="10825162" cy="7757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u="sng" dirty="0">
                <a:latin typeface="Times New Roman" panose="02020603050405020304" pitchFamily="18" charset="0"/>
                <a:cs typeface="Times New Roman" panose="02020603050405020304" pitchFamily="18" charset="0"/>
              </a:rPr>
              <a:t>RESULTS</a:t>
            </a:r>
            <a:endParaRPr lang="en-IN" sz="3200" u="sng" dirty="0"/>
          </a:p>
        </p:txBody>
      </p:sp>
    </p:spTree>
    <p:extLst>
      <p:ext uri="{BB962C8B-B14F-4D97-AF65-F5344CB8AC3E}">
        <p14:creationId xmlns:p14="http://schemas.microsoft.com/office/powerpoint/2010/main" val="34971956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6AF3A-D8C3-C9A1-CE67-0CB304999461}"/>
              </a:ext>
            </a:extLst>
          </p:cNvPr>
          <p:cNvSpPr>
            <a:spLocks noGrp="1"/>
          </p:cNvSpPr>
          <p:nvPr>
            <p:ph type="title"/>
          </p:nvPr>
        </p:nvSpPr>
        <p:spPr>
          <a:xfrm>
            <a:off x="585788" y="82193"/>
            <a:ext cx="10768012" cy="1099335"/>
          </a:xfrm>
        </p:spPr>
        <p:txBody>
          <a:bodyPr>
            <a:normAutofit/>
          </a:bodyPr>
          <a:lstStyle/>
          <a:p>
            <a:r>
              <a:rPr lang="en-IN" sz="3200" b="1" u="sng" dirty="0">
                <a:latin typeface="Times New Roman" panose="02020603050405020304" pitchFamily="18" charset="0"/>
                <a:cs typeface="Times New Roman" panose="02020603050405020304" pitchFamily="18" charset="0"/>
              </a:rPr>
              <a:t>Why RF is better than KNN?</a:t>
            </a:r>
          </a:p>
        </p:txBody>
      </p:sp>
      <p:sp>
        <p:nvSpPr>
          <p:cNvPr id="3" name="Content Placeholder 2">
            <a:extLst>
              <a:ext uri="{FF2B5EF4-FFF2-40B4-BE49-F238E27FC236}">
                <a16:creationId xmlns:a16="http://schemas.microsoft.com/office/drawing/2014/main" id="{ACE1FB38-9FDF-BE94-A119-4E6C8709BF23}"/>
              </a:ext>
            </a:extLst>
          </p:cNvPr>
          <p:cNvSpPr>
            <a:spLocks noGrp="1"/>
          </p:cNvSpPr>
          <p:nvPr>
            <p:ph idx="1"/>
          </p:nvPr>
        </p:nvSpPr>
        <p:spPr>
          <a:xfrm>
            <a:off x="585788" y="1234343"/>
            <a:ext cx="10972800" cy="4933522"/>
          </a:xfrm>
        </p:spPr>
        <p:txBody>
          <a:bodyPr>
            <a:noAutofit/>
          </a:bodyPr>
          <a:lstStyle/>
          <a:p>
            <a:pPr algn="just" rtl="0">
              <a:buFont typeface="Wingdings" panose="05000000000000000000" pitchFamily="2" charset="2"/>
              <a:buChar char="Ø"/>
            </a:pPr>
            <a:r>
              <a:rPr lang="en-US" sz="2400" b="1" dirty="0">
                <a:effectLst/>
                <a:latin typeface="Times New Roman" panose="02020603050405020304" pitchFamily="18" charset="0"/>
                <a:cs typeface="Times New Roman" panose="02020603050405020304" pitchFamily="18" charset="0"/>
              </a:rPr>
              <a:t>Convergence and Stability: </a:t>
            </a:r>
            <a:r>
              <a:rPr lang="en-US" sz="2400" dirty="0">
                <a:effectLst/>
                <a:latin typeface="Times New Roman" panose="02020603050405020304" pitchFamily="18" charset="0"/>
                <a:cs typeface="Times New Roman" panose="02020603050405020304" pitchFamily="18" charset="0"/>
              </a:rPr>
              <a:t>RF achieves better convergence with a lower training loss that decreases more smoothly over time. For instance, under fading channel conditions, RF starts with a training loss of 0.37 and reaches as low as 0.01, indicating a stable and consistent improvement.</a:t>
            </a:r>
          </a:p>
          <a:p>
            <a:pPr marL="0" indent="0" algn="just" rtl="0">
              <a:buNone/>
            </a:pPr>
            <a:endParaRPr lang="en-US" sz="1050" dirty="0">
              <a:latin typeface="Times New Roman" panose="02020603050405020304" pitchFamily="18" charset="0"/>
              <a:cs typeface="Times New Roman" panose="02020603050405020304" pitchFamily="18" charset="0"/>
            </a:endParaRPr>
          </a:p>
          <a:p>
            <a:pPr algn="just" rtl="0">
              <a:buFont typeface="Wingdings" panose="05000000000000000000" pitchFamily="2" charset="2"/>
              <a:buChar char="Ø"/>
            </a:pPr>
            <a:r>
              <a:rPr lang="en-US" sz="2400" b="1" dirty="0">
                <a:effectLst/>
                <a:latin typeface="Times New Roman" panose="02020603050405020304" pitchFamily="18" charset="0"/>
                <a:cs typeface="Times New Roman" panose="02020603050405020304" pitchFamily="18" charset="0"/>
              </a:rPr>
              <a:t>Efficiency with Lower Computational Rates: </a:t>
            </a:r>
            <a:r>
              <a:rPr lang="en-US" sz="2400" dirty="0">
                <a:effectLst/>
                <a:latin typeface="Times New Roman" panose="02020603050405020304" pitchFamily="18" charset="0"/>
                <a:cs typeface="Times New Roman" panose="02020603050405020304" pitchFamily="18" charset="0"/>
              </a:rPr>
              <a:t>RF requires lower normalized computational rates to achieve better performance. This means that even with less computational resources, RF can provide a more efficient solution compared to KNN.</a:t>
            </a:r>
          </a:p>
          <a:p>
            <a:pPr marL="0" indent="0" algn="just" rtl="0">
              <a:buNone/>
            </a:pPr>
            <a:endParaRPr lang="en-US" sz="1050" dirty="0">
              <a:latin typeface="Times New Roman" panose="02020603050405020304" pitchFamily="18" charset="0"/>
              <a:cs typeface="Times New Roman" panose="02020603050405020304" pitchFamily="18" charset="0"/>
            </a:endParaRPr>
          </a:p>
          <a:p>
            <a:pPr algn="just" rtl="0">
              <a:buFont typeface="Wingdings" panose="05000000000000000000" pitchFamily="2" charset="2"/>
              <a:buChar char="Ø"/>
            </a:pPr>
            <a:r>
              <a:rPr lang="en-US" sz="2400" b="1" dirty="0">
                <a:effectLst/>
                <a:latin typeface="Times New Roman" panose="02020603050405020304" pitchFamily="18" charset="0"/>
                <a:cs typeface="Times New Roman" panose="02020603050405020304" pitchFamily="18" charset="0"/>
              </a:rPr>
              <a:t>Resilience to Dynamic Conditions:</a:t>
            </a:r>
            <a:r>
              <a:rPr lang="en-US" sz="2400" dirty="0">
                <a:effectLst/>
                <a:latin typeface="Times New Roman" panose="02020603050405020304" pitchFamily="18" charset="0"/>
                <a:cs typeface="Times New Roman" panose="02020603050405020304" pitchFamily="18" charset="0"/>
              </a:rPr>
              <a:t> Under On-Off wireless device conditions, RF maintains optimal training loss levels and shows a steady decrease over time frames, which suggests it is less affected by the intermittent activation and deactivation of devices within the network.</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550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6569-DAAC-03BA-4E13-EEEA813A7C71}"/>
              </a:ext>
            </a:extLst>
          </p:cNvPr>
          <p:cNvSpPr>
            <a:spLocks noGrp="1"/>
          </p:cNvSpPr>
          <p:nvPr>
            <p:ph type="title"/>
          </p:nvPr>
        </p:nvSpPr>
        <p:spPr>
          <a:xfrm>
            <a:off x="866669" y="870981"/>
            <a:ext cx="3964031" cy="748522"/>
          </a:xfrm>
        </p:spPr>
        <p:txBody>
          <a:bodyPr anchor="t">
            <a:normAutofit/>
          </a:bodyPr>
          <a:lstStyle/>
          <a:p>
            <a:r>
              <a:rPr lang="en-US" sz="3200" b="1" u="sng" dirty="0">
                <a:latin typeface="Times New Roman" panose="02020603050405020304" pitchFamily="18" charset="0"/>
                <a:cs typeface="Times New Roman" panose="02020603050405020304" pitchFamily="18" charset="0"/>
              </a:rPr>
              <a:t>INTRODUCTION</a:t>
            </a:r>
            <a:endParaRPr lang="en-IN" sz="3200" u="sng"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1603A9A8-F3BA-9986-5F8C-B5DE3D895EB1}"/>
              </a:ext>
            </a:extLst>
          </p:cNvPr>
          <p:cNvSpPr>
            <a:spLocks noGrp="1"/>
          </p:cNvSpPr>
          <p:nvPr>
            <p:ph idx="1"/>
          </p:nvPr>
        </p:nvSpPr>
        <p:spPr>
          <a:xfrm>
            <a:off x="866669" y="1920154"/>
            <a:ext cx="10445171" cy="3591207"/>
          </a:xfrm>
        </p:spPr>
        <p:txBody>
          <a:bodyPr>
            <a:normAutofit/>
          </a:bodyPr>
          <a:lstStyle/>
          <a:p>
            <a:pPr algn="just">
              <a:buSzPct val="125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Data offloading  facing a great challenge because of real-time dynamics and edge environment complexity, edge environment security.</a:t>
            </a:r>
          </a:p>
          <a:p>
            <a:pPr algn="just">
              <a:buSzPct val="1250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buSzPct val="125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 reliability and security of edge data are becoming increasingly prominent. Therefore, to ensure the reliability and security of edge data, new methods of data offloading for edge computing are  needed.</a:t>
            </a:r>
          </a:p>
        </p:txBody>
      </p:sp>
    </p:spTree>
    <p:extLst>
      <p:ext uri="{BB962C8B-B14F-4D97-AF65-F5344CB8AC3E}">
        <p14:creationId xmlns:p14="http://schemas.microsoft.com/office/powerpoint/2010/main" val="29943914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6AF3A-D8C3-C9A1-CE67-0CB304999461}"/>
              </a:ext>
            </a:extLst>
          </p:cNvPr>
          <p:cNvSpPr>
            <a:spLocks noGrp="1"/>
          </p:cNvSpPr>
          <p:nvPr>
            <p:ph type="title"/>
          </p:nvPr>
        </p:nvSpPr>
        <p:spPr>
          <a:xfrm>
            <a:off x="740569" y="312959"/>
            <a:ext cx="10710862" cy="1099335"/>
          </a:xfrm>
        </p:spPr>
        <p:txBody>
          <a:bodyPr>
            <a:normAutofit/>
          </a:bodyPr>
          <a:lstStyle/>
          <a:p>
            <a:r>
              <a:rPr lang="en-IN" sz="3200"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CE1FB38-9FDF-BE94-A119-4E6C8709BF23}"/>
              </a:ext>
            </a:extLst>
          </p:cNvPr>
          <p:cNvSpPr>
            <a:spLocks noGrp="1"/>
          </p:cNvSpPr>
          <p:nvPr>
            <p:ph idx="1"/>
          </p:nvPr>
        </p:nvSpPr>
        <p:spPr>
          <a:xfrm>
            <a:off x="838200" y="1412294"/>
            <a:ext cx="10029825" cy="4033411"/>
          </a:xfrm>
        </p:spPr>
        <p:txBody>
          <a:bodyPr>
            <a:noAutofit/>
          </a:bodyPr>
          <a:lstStyle/>
          <a:p>
            <a:pPr algn="just">
              <a:lnSpc>
                <a:spcPct val="100000"/>
              </a:lnSpc>
              <a:buFont typeface="Wingdings" panose="05000000000000000000" pitchFamily="2" charset="2"/>
              <a:buChar char="Ø"/>
            </a:pPr>
            <a:r>
              <a:rPr lang="en-US" sz="2400" dirty="0">
                <a:effectLst/>
                <a:latin typeface="Times New Roman" panose="02020603050405020304" pitchFamily="18" charset="0"/>
                <a:cs typeface="Times New Roman" panose="02020603050405020304" pitchFamily="18" charset="0"/>
              </a:rPr>
              <a:t>Both the algorithms were tested on the key performance metrices , notably training loss and normalized computation rate as training loss shows the ability to minimize errors and normalized computation rate provides the efficiency of the computation performed over time.</a:t>
            </a:r>
          </a:p>
          <a:p>
            <a:pPr algn="just">
              <a:lnSpc>
                <a:spcPct val="100000"/>
              </a:lnSpc>
              <a:buFont typeface="Wingdings" panose="05000000000000000000" pitchFamily="2" charset="2"/>
              <a:buChar char="Ø"/>
            </a:pPr>
            <a:endParaRPr lang="en-US" sz="2400" dirty="0">
              <a:effectLst/>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sz="2400" dirty="0">
                <a:effectLst/>
                <a:latin typeface="Times New Roman" panose="02020603050405020304" pitchFamily="18" charset="0"/>
                <a:cs typeface="Times New Roman" panose="02020603050405020304" pitchFamily="18" charset="0"/>
              </a:rPr>
              <a:t>In summary, RF’s ability to maintain low training losses and achieve better stability and convergence with lower computational resources makes it a more robust choice for the MDRO algorithm in dynamic network environments compared to KNN.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86450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8044-8AF4-3FFD-EB76-047707EADA3D}"/>
              </a:ext>
            </a:extLst>
          </p:cNvPr>
          <p:cNvSpPr>
            <a:spLocks noGrp="1"/>
          </p:cNvSpPr>
          <p:nvPr>
            <p:ph type="title"/>
          </p:nvPr>
        </p:nvSpPr>
        <p:spPr>
          <a:xfrm>
            <a:off x="838200" y="365125"/>
            <a:ext cx="10515600" cy="722457"/>
          </a:xfrm>
        </p:spPr>
        <p:txBody>
          <a:bodyPr>
            <a:normAutofit/>
          </a:bodyPr>
          <a:lstStyle/>
          <a:p>
            <a:r>
              <a:rPr lang="en-IN" sz="3200" b="1" u="sng"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021D3A1A-2B42-DD2A-B2CE-A8BB8B60DE5B}"/>
              </a:ext>
            </a:extLst>
          </p:cNvPr>
          <p:cNvSpPr>
            <a:spLocks noGrp="1"/>
          </p:cNvSpPr>
          <p:nvPr>
            <p:ph idx="1"/>
          </p:nvPr>
        </p:nvSpPr>
        <p:spPr>
          <a:xfrm>
            <a:off x="838200" y="1143000"/>
            <a:ext cx="10515600" cy="5033963"/>
          </a:xfrm>
        </p:spPr>
        <p:txBody>
          <a:bodyPr>
            <a:normAutofit fontScale="92500" lnSpcReduction="20000"/>
          </a:bodyPr>
          <a:lstStyle/>
          <a:p>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1700" dirty="0">
                <a:latin typeface="Times New Roman" panose="02020603050405020304" pitchFamily="18" charset="0"/>
                <a:cs typeface="Times New Roman" panose="02020603050405020304" pitchFamily="18" charset="0"/>
              </a:rPr>
              <a:t>L. Huang, S. Bi and Y. -J. A. Zhang, "Deep Reinforcement Learning for Online Computation Offloading in Wireless Powered Mobile-Edge Computing Networks," in IEEE Transactions on Mobile Computing, vol. 19, no. 11, pp. 2581-2593, 1 Nov. 2020, </a:t>
            </a:r>
            <a:r>
              <a:rPr lang="en-IN" sz="1700" dirty="0" err="1">
                <a:latin typeface="Times New Roman" panose="02020603050405020304" pitchFamily="18" charset="0"/>
                <a:cs typeface="Times New Roman" panose="02020603050405020304" pitchFamily="18" charset="0"/>
              </a:rPr>
              <a:t>doi</a:t>
            </a:r>
            <a:r>
              <a:rPr lang="en-IN" sz="1700" dirty="0">
                <a:latin typeface="Times New Roman" panose="02020603050405020304" pitchFamily="18" charset="0"/>
                <a:cs typeface="Times New Roman" panose="02020603050405020304" pitchFamily="18" charset="0"/>
              </a:rPr>
              <a:t>: 10.1109/TMC.2019.2928811.</a:t>
            </a:r>
          </a:p>
          <a:p>
            <a:pPr marL="342900" indent="-342900">
              <a:buFont typeface="+mj-lt"/>
              <a:buAutoNum type="arabicPeriod"/>
            </a:pPr>
            <a:r>
              <a:rPr lang="en-IN" sz="1700" dirty="0">
                <a:latin typeface="Times New Roman" panose="02020603050405020304" pitchFamily="18" charset="0"/>
                <a:cs typeface="Times New Roman" panose="02020603050405020304" pitchFamily="18" charset="0"/>
              </a:rPr>
              <a:t>Chen, Wenchao &amp; Zhu, </a:t>
            </a:r>
            <a:r>
              <a:rPr lang="en-IN" sz="1700" dirty="0" err="1">
                <a:latin typeface="Times New Roman" panose="02020603050405020304" pitchFamily="18" charset="0"/>
                <a:cs typeface="Times New Roman" panose="02020603050405020304" pitchFamily="18" charset="0"/>
              </a:rPr>
              <a:t>Bincheng</a:t>
            </a:r>
            <a:r>
              <a:rPr lang="en-IN" sz="1700" dirty="0">
                <a:latin typeface="Times New Roman" panose="02020603050405020304" pitchFamily="18" charset="0"/>
                <a:cs typeface="Times New Roman" panose="02020603050405020304" pitchFamily="18" charset="0"/>
              </a:rPr>
              <a:t> &amp; Chi, Kaikai &amp; Zhang, Shubin. (2022). DRL based offloading of industrial IoT applications in wireless powered mobile edge computing. IET Communications. 16. 10.1049/cmu2.12397. </a:t>
            </a:r>
          </a:p>
          <a:p>
            <a:pPr marL="342900" indent="-342900">
              <a:buFont typeface="+mj-lt"/>
              <a:buAutoNum type="arabicPeriod"/>
            </a:pPr>
            <a:r>
              <a:rPr lang="en-IN" sz="1700" dirty="0">
                <a:latin typeface="Times New Roman" panose="02020603050405020304" pitchFamily="18" charset="0"/>
                <a:cs typeface="Times New Roman" panose="02020603050405020304" pitchFamily="18" charset="0"/>
              </a:rPr>
              <a:t>Mustafa, </a:t>
            </a:r>
            <a:r>
              <a:rPr lang="en-IN" sz="1700" dirty="0" err="1">
                <a:latin typeface="Times New Roman" panose="02020603050405020304" pitchFamily="18" charset="0"/>
                <a:cs typeface="Times New Roman" panose="02020603050405020304" pitchFamily="18" charset="0"/>
              </a:rPr>
              <a:t>Ehzaz</a:t>
            </a:r>
            <a:r>
              <a:rPr lang="en-IN" sz="1700" dirty="0">
                <a:latin typeface="Times New Roman" panose="02020603050405020304" pitchFamily="18" charset="0"/>
                <a:cs typeface="Times New Roman" panose="02020603050405020304" pitchFamily="18" charset="0"/>
              </a:rPr>
              <a:t> &amp; Shuja, Junaid &amp; Bilal, Kashif &amp; Mustafa, Saad &amp; Maqsood, Tahir &amp; Rehman, Faisal &amp; Khan, Atta </a:t>
            </a:r>
            <a:r>
              <a:rPr lang="en-IN" sz="1700" dirty="0" err="1">
                <a:latin typeface="Times New Roman" panose="02020603050405020304" pitchFamily="18" charset="0"/>
                <a:cs typeface="Times New Roman" panose="02020603050405020304" pitchFamily="18" charset="0"/>
              </a:rPr>
              <a:t>ur</a:t>
            </a:r>
            <a:r>
              <a:rPr lang="en-IN" sz="1700" dirty="0">
                <a:latin typeface="Times New Roman" panose="02020603050405020304" pitchFamily="18" charset="0"/>
                <a:cs typeface="Times New Roman" panose="02020603050405020304" pitchFamily="18" charset="0"/>
              </a:rPr>
              <a:t> Rehman. (2022). Reinforcement learning for intelligent online computation offloading in wireless powered edge networks. Cluster Computing. 26. 10.1007/s10586-022-03700-5. </a:t>
            </a:r>
          </a:p>
          <a:p>
            <a:pPr marL="342900" indent="-342900">
              <a:buFont typeface="+mj-lt"/>
              <a:buAutoNum type="arabicPeriod"/>
            </a:pPr>
            <a:r>
              <a:rPr lang="en-IN" sz="1700" dirty="0">
                <a:latin typeface="Times New Roman" panose="02020603050405020304" pitchFamily="18" charset="0"/>
                <a:cs typeface="Times New Roman" panose="02020603050405020304" pitchFamily="18" charset="0"/>
              </a:rPr>
              <a:t>T. </a:t>
            </a:r>
            <a:r>
              <a:rPr lang="en-IN" sz="1700" dirty="0" err="1">
                <a:latin typeface="Times New Roman" panose="02020603050405020304" pitchFamily="18" charset="0"/>
                <a:cs typeface="Times New Roman" panose="02020603050405020304" pitchFamily="18" charset="0"/>
              </a:rPr>
              <a:t>Alfakih</a:t>
            </a:r>
            <a:r>
              <a:rPr lang="en-IN" sz="1700" dirty="0">
                <a:latin typeface="Times New Roman" panose="02020603050405020304" pitchFamily="18" charset="0"/>
                <a:cs typeface="Times New Roman" panose="02020603050405020304" pitchFamily="18" charset="0"/>
              </a:rPr>
              <a:t>, M. M. Hassan, A. </a:t>
            </a:r>
            <a:r>
              <a:rPr lang="en-IN" sz="1700" dirty="0" err="1">
                <a:latin typeface="Times New Roman" panose="02020603050405020304" pitchFamily="18" charset="0"/>
                <a:cs typeface="Times New Roman" panose="02020603050405020304" pitchFamily="18" charset="0"/>
              </a:rPr>
              <a:t>Gumaei</a:t>
            </a:r>
            <a:r>
              <a:rPr lang="en-IN" sz="1700" dirty="0">
                <a:latin typeface="Times New Roman" panose="02020603050405020304" pitchFamily="18" charset="0"/>
                <a:cs typeface="Times New Roman" panose="02020603050405020304" pitchFamily="18" charset="0"/>
              </a:rPr>
              <a:t>, C. </a:t>
            </a:r>
            <a:r>
              <a:rPr lang="en-IN" sz="1700" dirty="0" err="1">
                <a:latin typeface="Times New Roman" panose="02020603050405020304" pitchFamily="18" charset="0"/>
                <a:cs typeface="Times New Roman" panose="02020603050405020304" pitchFamily="18" charset="0"/>
              </a:rPr>
              <a:t>Savaglio</a:t>
            </a:r>
            <a:r>
              <a:rPr lang="en-IN" sz="1700" dirty="0">
                <a:latin typeface="Times New Roman" panose="02020603050405020304" pitchFamily="18" charset="0"/>
                <a:cs typeface="Times New Roman" panose="02020603050405020304" pitchFamily="18" charset="0"/>
              </a:rPr>
              <a:t> and G. </a:t>
            </a:r>
            <a:r>
              <a:rPr lang="en-IN" sz="1700" dirty="0" err="1">
                <a:latin typeface="Times New Roman" panose="02020603050405020304" pitchFamily="18" charset="0"/>
                <a:cs typeface="Times New Roman" panose="02020603050405020304" pitchFamily="18" charset="0"/>
              </a:rPr>
              <a:t>Fortino</a:t>
            </a:r>
            <a:r>
              <a:rPr lang="en-IN" sz="1700" dirty="0">
                <a:latin typeface="Times New Roman" panose="02020603050405020304" pitchFamily="18" charset="0"/>
                <a:cs typeface="Times New Roman" panose="02020603050405020304" pitchFamily="18" charset="0"/>
              </a:rPr>
              <a:t>, "Task Offloading and Resource Allocation for Mobile Edge Computing by Deep Reinforcement Learning Based on SARSA," in IEEE Access, vol. 8, pp. 54074-54084, 2020, </a:t>
            </a:r>
            <a:r>
              <a:rPr lang="en-IN" sz="1700" dirty="0" err="1">
                <a:latin typeface="Times New Roman" panose="02020603050405020304" pitchFamily="18" charset="0"/>
                <a:cs typeface="Times New Roman" panose="02020603050405020304" pitchFamily="18" charset="0"/>
              </a:rPr>
              <a:t>doi</a:t>
            </a:r>
            <a:r>
              <a:rPr lang="en-IN" sz="1700" dirty="0">
                <a:latin typeface="Times New Roman" panose="02020603050405020304" pitchFamily="18" charset="0"/>
                <a:cs typeface="Times New Roman" panose="02020603050405020304" pitchFamily="18" charset="0"/>
              </a:rPr>
              <a:t>: 10.1109/ACCESS.2020.2981434</a:t>
            </a:r>
          </a:p>
          <a:p>
            <a:pPr marL="342900" indent="-342900">
              <a:buFont typeface="+mj-lt"/>
              <a:buAutoNum type="arabicPeriod"/>
            </a:pPr>
            <a:r>
              <a:rPr lang="en-US" sz="1700" dirty="0">
                <a:latin typeface="Times New Roman" panose="02020603050405020304" pitchFamily="18" charset="0"/>
                <a:cs typeface="Times New Roman" panose="02020603050405020304" pitchFamily="18" charset="0"/>
              </a:rPr>
              <a:t>Y. Zhao, F. Hou, B. Lin and Y. Sun, "Joint Offloading and Resource Allocation With Diverse Battery Level Consideration in MEC System," in IEEE Transactions on Green Communications and Networking, vol. 7, no. 2, pp. 609-625, June 2023, </a:t>
            </a:r>
            <a:r>
              <a:rPr lang="en-US" sz="1700" dirty="0" err="1">
                <a:latin typeface="Times New Roman" panose="02020603050405020304" pitchFamily="18" charset="0"/>
                <a:cs typeface="Times New Roman" panose="02020603050405020304" pitchFamily="18" charset="0"/>
              </a:rPr>
              <a:t>doi</a:t>
            </a:r>
            <a:r>
              <a:rPr lang="en-US" sz="1700" dirty="0">
                <a:latin typeface="Times New Roman" panose="02020603050405020304" pitchFamily="18" charset="0"/>
                <a:cs typeface="Times New Roman" panose="02020603050405020304" pitchFamily="18" charset="0"/>
              </a:rPr>
              <a:t>: 10.1109/TGCN.2022.3232700.</a:t>
            </a:r>
            <a:r>
              <a:rPr lang="en-IN" sz="1700"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IN" sz="1700" dirty="0">
                <a:latin typeface="Times New Roman" panose="02020603050405020304" pitchFamily="18" charset="0"/>
                <a:cs typeface="Times New Roman" panose="02020603050405020304" pitchFamily="18" charset="0"/>
              </a:rPr>
              <a:t>Huang, Liang &amp; Feng, Xu &amp; Feng, </a:t>
            </a:r>
            <a:r>
              <a:rPr lang="en-IN" sz="1700" dirty="0" err="1">
                <a:latin typeface="Times New Roman" panose="02020603050405020304" pitchFamily="18" charset="0"/>
                <a:cs typeface="Times New Roman" panose="02020603050405020304" pitchFamily="18" charset="0"/>
              </a:rPr>
              <a:t>Anqi</a:t>
            </a:r>
            <a:r>
              <a:rPr lang="en-IN" sz="1700" dirty="0">
                <a:latin typeface="Times New Roman" panose="02020603050405020304" pitchFamily="18" charset="0"/>
                <a:cs typeface="Times New Roman" panose="02020603050405020304" pitchFamily="18" charset="0"/>
              </a:rPr>
              <a:t> &amp; Huang, </a:t>
            </a:r>
            <a:r>
              <a:rPr lang="en-IN" sz="1700" dirty="0" err="1">
                <a:latin typeface="Times New Roman" panose="02020603050405020304" pitchFamily="18" charset="0"/>
                <a:cs typeface="Times New Roman" panose="02020603050405020304" pitchFamily="18" charset="0"/>
              </a:rPr>
              <a:t>Yupin</a:t>
            </a:r>
            <a:r>
              <a:rPr lang="en-IN" sz="1700" dirty="0">
                <a:latin typeface="Times New Roman" panose="02020603050405020304" pitchFamily="18" charset="0"/>
                <a:cs typeface="Times New Roman" panose="02020603050405020304" pitchFamily="18" charset="0"/>
              </a:rPr>
              <a:t> &amp; Qian, Li Ping. (2022). Distributed Deep Learning-based Offloading for Mobile Edge Computing Networks. Mobile Networks and Applications. 27. 10.1007/s11036-018-1177-x. </a:t>
            </a:r>
          </a:p>
          <a:p>
            <a:pPr marL="342900" indent="-342900">
              <a:buFont typeface="+mj-lt"/>
              <a:buAutoNum type="arabicPeriod"/>
            </a:pPr>
            <a:r>
              <a:rPr lang="en-IN" sz="1700" dirty="0">
                <a:latin typeface="Times New Roman" panose="02020603050405020304" pitchFamily="18" charset="0"/>
                <a:ea typeface="Times New Roman"/>
                <a:cs typeface="Times New Roman" panose="02020603050405020304" pitchFamily="18" charset="0"/>
                <a:sym typeface="Times New Roman"/>
              </a:rPr>
              <a:t>Zhang, </a:t>
            </a:r>
            <a:r>
              <a:rPr lang="en-IN" sz="1700" dirty="0" err="1">
                <a:latin typeface="Times New Roman" panose="02020603050405020304" pitchFamily="18" charset="0"/>
                <a:ea typeface="Times New Roman"/>
                <a:cs typeface="Times New Roman" panose="02020603050405020304" pitchFamily="18" charset="0"/>
                <a:sym typeface="Times New Roman"/>
              </a:rPr>
              <a:t>Ruidong</a:t>
            </a:r>
            <a:r>
              <a:rPr lang="en-IN" sz="1700" dirty="0">
                <a:latin typeface="Times New Roman" panose="02020603050405020304" pitchFamily="18" charset="0"/>
                <a:ea typeface="Times New Roman"/>
                <a:cs typeface="Times New Roman" panose="02020603050405020304" pitchFamily="18" charset="0"/>
                <a:sym typeface="Times New Roman"/>
              </a:rPr>
              <a:t> &amp; Zhang, </a:t>
            </a:r>
            <a:r>
              <a:rPr lang="en-IN" sz="1700" dirty="0" err="1">
                <a:latin typeface="Times New Roman" panose="02020603050405020304" pitchFamily="18" charset="0"/>
                <a:ea typeface="Times New Roman"/>
                <a:cs typeface="Times New Roman" panose="02020603050405020304" pitchFamily="18" charset="0"/>
                <a:sym typeface="Times New Roman"/>
              </a:rPr>
              <a:t>Jiadong</a:t>
            </a:r>
            <a:r>
              <a:rPr lang="en-IN" sz="1700" dirty="0">
                <a:latin typeface="Times New Roman" panose="02020603050405020304" pitchFamily="18" charset="0"/>
                <a:ea typeface="Times New Roman"/>
                <a:cs typeface="Times New Roman" panose="02020603050405020304" pitchFamily="18" charset="0"/>
                <a:sym typeface="Times New Roman"/>
              </a:rPr>
              <a:t> &amp; Shi, </a:t>
            </a:r>
            <a:r>
              <a:rPr lang="en-IN" sz="1700" dirty="0" err="1">
                <a:latin typeface="Times New Roman" panose="02020603050405020304" pitchFamily="18" charset="0"/>
                <a:ea typeface="Times New Roman"/>
                <a:cs typeface="Times New Roman" panose="02020603050405020304" pitchFamily="18" charset="0"/>
                <a:sym typeface="Times New Roman"/>
              </a:rPr>
              <a:t>Wenxiao</a:t>
            </a:r>
            <a:r>
              <a:rPr lang="en-IN" sz="1700" dirty="0">
                <a:latin typeface="Times New Roman" panose="02020603050405020304" pitchFamily="18" charset="0"/>
                <a:ea typeface="Times New Roman"/>
                <a:cs typeface="Times New Roman" panose="02020603050405020304" pitchFamily="18" charset="0"/>
                <a:sym typeface="Times New Roman"/>
              </a:rPr>
              <a:t>. (2023). Partial offloading in device-to-device-assisted MEC network: A utility optimization approach. Computer Communications. 209. 10.1016/j.comcom.2023.06.022</a:t>
            </a:r>
          </a:p>
          <a:p>
            <a:pPr marL="342900" indent="-342900">
              <a:buFont typeface="+mj-lt"/>
              <a:buAutoNum type="arabicPeriod"/>
            </a:pPr>
            <a:r>
              <a:rPr lang="en-US" sz="1700" dirty="0">
                <a:latin typeface="Times New Roman" panose="02020603050405020304" pitchFamily="18" charset="0"/>
                <a:cs typeface="Times New Roman" panose="02020603050405020304" pitchFamily="18" charset="0"/>
              </a:rPr>
              <a:t>R. Li, C. S. Lim, M. E. Rana and X. Zhou, "A Trade-Off Task-Offloading Scheme in Multi-User Multi-Task Mobile Edge Computing," in IEEE Access, vol. 10, pp. 129884-129898, 2022, doi:10.1109/ACCESS.2022.3228403.</a:t>
            </a:r>
          </a:p>
        </p:txBody>
      </p:sp>
    </p:spTree>
    <p:extLst>
      <p:ext uri="{BB962C8B-B14F-4D97-AF65-F5344CB8AC3E}">
        <p14:creationId xmlns:p14="http://schemas.microsoft.com/office/powerpoint/2010/main" val="37466590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0">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C84D86-BDBE-A03D-768D-C58CF9D6D495}"/>
              </a:ext>
            </a:extLst>
          </p:cNvPr>
          <p:cNvSpPr>
            <a:spLocks noGrp="1"/>
          </p:cNvSpPr>
          <p:nvPr>
            <p:ph type="title"/>
          </p:nvPr>
        </p:nvSpPr>
        <p:spPr>
          <a:xfrm>
            <a:off x="8312698" y="3429000"/>
            <a:ext cx="4805996" cy="1297115"/>
          </a:xfrm>
        </p:spPr>
        <p:txBody>
          <a:bodyPr vert="horz" lIns="91440" tIns="45720" rIns="91440" bIns="45720" rtlCol="0" anchor="t">
            <a:normAutofit/>
          </a:bodyPr>
          <a:lstStyle/>
          <a:p>
            <a:r>
              <a:rPr lang="en-US" kern="1200" dirty="0">
                <a:solidFill>
                  <a:schemeClr val="tx2"/>
                </a:solidFill>
                <a:latin typeface="+mj-lt"/>
                <a:ea typeface="+mj-ea"/>
                <a:cs typeface="+mj-cs"/>
              </a:rPr>
              <a:t>Thank you</a:t>
            </a:r>
          </a:p>
        </p:txBody>
      </p:sp>
      <p:grpSp>
        <p:nvGrpSpPr>
          <p:cNvPr id="20" name="Group 12">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4" name="Freeform: Shape 13">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43998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0C10BA8-9116-4C4A-C6DF-9AD2AC548BF9}"/>
              </a:ext>
            </a:extLst>
          </p:cNvPr>
          <p:cNvSpPr>
            <a:spLocks noGrp="1"/>
          </p:cNvSpPr>
          <p:nvPr/>
        </p:nvSpPr>
        <p:spPr>
          <a:xfrm>
            <a:off x="472611" y="328773"/>
            <a:ext cx="6048245" cy="122151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u="sng" dirty="0">
                <a:latin typeface="Times New Roman" panose="02020603050405020304" pitchFamily="18" charset="0"/>
                <a:cs typeface="Times New Roman" panose="02020603050405020304" pitchFamily="18" charset="0"/>
              </a:rPr>
              <a:t>MOBILE EDGE COMPUTING</a:t>
            </a:r>
            <a:endParaRPr lang="en-IN" sz="3200" dirty="0">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CD65D746-0482-BD34-36C0-C949A43FB2A5}"/>
              </a:ext>
            </a:extLst>
          </p:cNvPr>
          <p:cNvSpPr>
            <a:spLocks noGrp="1"/>
          </p:cNvSpPr>
          <p:nvPr/>
        </p:nvSpPr>
        <p:spPr>
          <a:xfrm>
            <a:off x="650117" y="1746342"/>
            <a:ext cx="10891765" cy="39722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Multi-access Edge Computing (MEC), is a type of edge computing that extends cloud computing by bringing it to the network edge.</a:t>
            </a:r>
          </a:p>
          <a:p>
            <a:pPr marL="0" indent="0" algn="just">
              <a:buNone/>
            </a:pPr>
            <a:endParaRPr lang="en-US" sz="105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Mobile Edge Computing platform reduces network latency by enabling computation and storage capacity at the edge network. </a:t>
            </a:r>
          </a:p>
          <a:p>
            <a:pPr marL="0" indent="0" algn="just">
              <a:buNone/>
            </a:pPr>
            <a:endParaRPr lang="en-US" sz="105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also enables application developers and content providers to serve context-aware services (such as collaborative computing) by using real time radio access network information.</a:t>
            </a:r>
            <a:endParaRPr lang="en-IN" sz="2400" dirty="0"/>
          </a:p>
        </p:txBody>
      </p:sp>
      <p:sp>
        <p:nvSpPr>
          <p:cNvPr id="11" name="TextBox 14">
            <a:extLst>
              <a:ext uri="{FF2B5EF4-FFF2-40B4-BE49-F238E27FC236}">
                <a16:creationId xmlns:a16="http://schemas.microsoft.com/office/drawing/2014/main" id="{F745959F-899D-D648-A2A9-03B182D9E525}"/>
              </a:ext>
            </a:extLst>
          </p:cNvPr>
          <p:cNvSpPr txBox="1"/>
          <p:nvPr/>
        </p:nvSpPr>
        <p:spPr>
          <a:xfrm>
            <a:off x="10432184" y="5718588"/>
            <a:ext cx="142160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CONTI…</a:t>
            </a:r>
            <a:endParaRPr lang="en-IN" dirty="0"/>
          </a:p>
        </p:txBody>
      </p:sp>
    </p:spTree>
    <p:extLst>
      <p:ext uri="{BB962C8B-B14F-4D97-AF65-F5344CB8AC3E}">
        <p14:creationId xmlns:p14="http://schemas.microsoft.com/office/powerpoint/2010/main" val="1966883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1">
            <a:extLst>
              <a:ext uri="{FF2B5EF4-FFF2-40B4-BE49-F238E27FC236}">
                <a16:creationId xmlns:a16="http://schemas.microsoft.com/office/drawing/2014/main" id="{70203EFF-1AE2-52E6-5DAF-5104D757D830}"/>
              </a:ext>
            </a:extLst>
          </p:cNvPr>
          <p:cNvPicPr/>
          <p:nvPr/>
        </p:nvPicPr>
        <p:blipFill>
          <a:blip r:embed="rId2"/>
          <a:stretch>
            <a:fillRect/>
          </a:stretch>
        </p:blipFill>
        <p:spPr bwMode="auto">
          <a:xfrm>
            <a:off x="3055226" y="1177625"/>
            <a:ext cx="4882896" cy="5413642"/>
          </a:xfrm>
          <a:prstGeom prst="rect">
            <a:avLst/>
          </a:prstGeom>
          <a:noFill/>
        </p:spPr>
      </p:pic>
      <p:sp>
        <p:nvSpPr>
          <p:cNvPr id="4" name="TextBox 3">
            <a:extLst>
              <a:ext uri="{FF2B5EF4-FFF2-40B4-BE49-F238E27FC236}">
                <a16:creationId xmlns:a16="http://schemas.microsoft.com/office/drawing/2014/main" id="{0228FCC1-78CD-DB18-4E05-DEB5A904D126}"/>
              </a:ext>
            </a:extLst>
          </p:cNvPr>
          <p:cNvSpPr txBox="1"/>
          <p:nvPr/>
        </p:nvSpPr>
        <p:spPr>
          <a:xfrm>
            <a:off x="646951" y="372599"/>
            <a:ext cx="4592548" cy="584775"/>
          </a:xfrm>
          <a:prstGeom prst="rect">
            <a:avLst/>
          </a:prstGeom>
          <a:noFill/>
        </p:spPr>
        <p:txBody>
          <a:bodyPr wrap="square" rtlCol="0">
            <a:spAutoFit/>
          </a:bodyPr>
          <a:lstStyle/>
          <a:p>
            <a:r>
              <a:rPr lang="en-IN" sz="3200" b="1" u="sng" dirty="0">
                <a:latin typeface="Times New Roman" panose="02020603050405020304" pitchFamily="18" charset="0"/>
                <a:cs typeface="Times New Roman" panose="02020603050405020304" pitchFamily="18" charset="0"/>
              </a:rPr>
              <a:t>MEC ARCHITECTURE</a:t>
            </a:r>
          </a:p>
        </p:txBody>
      </p:sp>
    </p:spTree>
    <p:extLst>
      <p:ext uri="{BB962C8B-B14F-4D97-AF65-F5344CB8AC3E}">
        <p14:creationId xmlns:p14="http://schemas.microsoft.com/office/powerpoint/2010/main" val="3996154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0C10BA8-9116-4C4A-C6DF-9AD2AC548BF9}"/>
              </a:ext>
            </a:extLst>
          </p:cNvPr>
          <p:cNvSpPr>
            <a:spLocks noGrp="1"/>
          </p:cNvSpPr>
          <p:nvPr/>
        </p:nvSpPr>
        <p:spPr>
          <a:xfrm>
            <a:off x="472611" y="328773"/>
            <a:ext cx="6048245" cy="122151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u="sng" dirty="0">
                <a:latin typeface="Times New Roman" panose="02020603050405020304" pitchFamily="18" charset="0"/>
                <a:cs typeface="Times New Roman" panose="02020603050405020304" pitchFamily="18" charset="0"/>
              </a:rPr>
              <a:t>TASK OFFLOADING</a:t>
            </a:r>
            <a:endParaRPr lang="en-IN" sz="3200" dirty="0">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CD65D746-0482-BD34-36C0-C949A43FB2A5}"/>
              </a:ext>
            </a:extLst>
          </p:cNvPr>
          <p:cNvSpPr>
            <a:spLocks noGrp="1"/>
          </p:cNvSpPr>
          <p:nvPr/>
        </p:nvSpPr>
        <p:spPr>
          <a:xfrm>
            <a:off x="646330" y="1171254"/>
            <a:ext cx="11207460" cy="52603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400" b="0" i="0" dirty="0">
                <a:effectLst/>
                <a:highlight>
                  <a:srgbClr val="FFFFFF"/>
                </a:highlight>
                <a:latin typeface="Times New Roman" panose="02020603050405020304" pitchFamily="18" charset="0"/>
                <a:cs typeface="Times New Roman" panose="02020603050405020304" pitchFamily="18" charset="0"/>
              </a:rPr>
              <a:t>Task offloading optimizes the transfer of demanding computational tasks from local devices to powerful external platforms, enhancing performance and efficiency.</a:t>
            </a:r>
          </a:p>
          <a:p>
            <a:pPr marL="0" indent="0">
              <a:buNone/>
            </a:pPr>
            <a:endParaRPr lang="en-US" sz="2400" b="0" i="0" dirty="0">
              <a:effectLst/>
              <a:highlight>
                <a:srgbClr val="FFFFFF"/>
              </a:highligh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highlight>
                  <a:srgbClr val="FFFFFF"/>
                </a:highligh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Task offloading scenarios are:-</a:t>
            </a:r>
          </a:p>
          <a:p>
            <a:pPr marL="800100" indent="-457200">
              <a:buFont typeface="+mj-lt"/>
              <a:buAutoNum type="arabicPeriod"/>
            </a:pPr>
            <a:r>
              <a:rPr lang="en-IN" sz="2400" dirty="0">
                <a:latin typeface="Times New Roman" panose="02020603050405020304" pitchFamily="18" charset="0"/>
                <a:cs typeface="Times New Roman" panose="02020603050405020304" pitchFamily="18" charset="0"/>
              </a:rPr>
              <a:t>Local Execution</a:t>
            </a:r>
          </a:p>
          <a:p>
            <a:pPr marL="800100" indent="-457200">
              <a:buFont typeface="+mj-lt"/>
              <a:buAutoNum type="arabicPeriod"/>
            </a:pPr>
            <a:r>
              <a:rPr lang="en-IN" sz="2400" dirty="0">
                <a:latin typeface="Times New Roman" panose="02020603050405020304" pitchFamily="18" charset="0"/>
                <a:cs typeface="Times New Roman" panose="02020603050405020304" pitchFamily="18" charset="0"/>
              </a:rPr>
              <a:t>Full offloading</a:t>
            </a:r>
          </a:p>
          <a:p>
            <a:pPr marL="800100" indent="-457200">
              <a:buFont typeface="+mj-lt"/>
              <a:buAutoNum type="arabicPeriod"/>
            </a:pPr>
            <a:r>
              <a:rPr lang="en-IN" sz="2400" dirty="0">
                <a:latin typeface="Times New Roman" panose="02020603050405020304" pitchFamily="18" charset="0"/>
                <a:cs typeface="Times New Roman" panose="02020603050405020304" pitchFamily="18" charset="0"/>
              </a:rPr>
              <a:t>Partial offloading</a:t>
            </a:r>
            <a:endParaRPr lang="en-IN" sz="1600" dirty="0"/>
          </a:p>
          <a:p>
            <a:pPr>
              <a:buFont typeface="Wingdings" panose="05000000000000000000" pitchFamily="2" charset="2"/>
              <a:buChar char="Ø"/>
            </a:pPr>
            <a:endParaRPr lang="en-US" sz="2400" b="0" i="0" dirty="0">
              <a:effectLst/>
              <a:highlight>
                <a:srgbClr val="FFFFFF"/>
              </a:highligh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b="0" i="0" dirty="0">
              <a:effectLst/>
              <a:highlight>
                <a:srgbClr val="FFFFFF"/>
              </a:highligh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
        <p:nvSpPr>
          <p:cNvPr id="11" name="TextBox 14">
            <a:extLst>
              <a:ext uri="{FF2B5EF4-FFF2-40B4-BE49-F238E27FC236}">
                <a16:creationId xmlns:a16="http://schemas.microsoft.com/office/drawing/2014/main" id="{F745959F-899D-D648-A2A9-03B182D9E525}"/>
              </a:ext>
            </a:extLst>
          </p:cNvPr>
          <p:cNvSpPr txBox="1"/>
          <p:nvPr/>
        </p:nvSpPr>
        <p:spPr>
          <a:xfrm>
            <a:off x="10432184" y="5718588"/>
            <a:ext cx="142160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CONTI…</a:t>
            </a:r>
            <a:endParaRPr lang="en-IN" dirty="0"/>
          </a:p>
        </p:txBody>
      </p:sp>
      <p:pic>
        <p:nvPicPr>
          <p:cNvPr id="2" name="Picture 1" descr="Fig. 1">
            <a:extLst>
              <a:ext uri="{FF2B5EF4-FFF2-40B4-BE49-F238E27FC236}">
                <a16:creationId xmlns:a16="http://schemas.microsoft.com/office/drawing/2014/main" id="{B8DE75C9-97EB-E8A6-336C-D9E60E9551E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saturation sat="300000"/>
                    </a14:imgEffect>
                  </a14:imgLayer>
                </a14:imgProps>
              </a:ext>
              <a:ext uri="{28A0092B-C50C-407E-A947-70E740481C1C}">
                <a14:useLocalDpi xmlns:a14="http://schemas.microsoft.com/office/drawing/2010/main" val="0"/>
              </a:ext>
            </a:extLst>
          </a:blip>
          <a:stretch>
            <a:fillRect/>
          </a:stretch>
        </p:blipFill>
        <p:spPr bwMode="auto">
          <a:xfrm>
            <a:off x="5022376" y="2003732"/>
            <a:ext cx="6523294" cy="4258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94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531D8-7D30-2F09-6A06-83EECE348C4A}"/>
              </a:ext>
            </a:extLst>
          </p:cNvPr>
          <p:cNvSpPr>
            <a:spLocks noGrp="1"/>
          </p:cNvSpPr>
          <p:nvPr>
            <p:ph type="title"/>
          </p:nvPr>
        </p:nvSpPr>
        <p:spPr>
          <a:xfrm>
            <a:off x="387928" y="227966"/>
            <a:ext cx="10515600" cy="943446"/>
          </a:xfrm>
        </p:spPr>
        <p:txBody>
          <a:bodyPr>
            <a:normAutofit/>
          </a:bodyPr>
          <a:lstStyle/>
          <a:p>
            <a:r>
              <a:rPr lang="en-IN" sz="3200" b="1" u="sng" dirty="0">
                <a:latin typeface="Times New Roman" panose="02020603050405020304" pitchFamily="18" charset="0"/>
                <a:cs typeface="Times New Roman" panose="02020603050405020304" pitchFamily="18" charset="0"/>
              </a:rPr>
              <a:t>LITERATURE REVIEW</a:t>
            </a:r>
          </a:p>
        </p:txBody>
      </p:sp>
      <p:graphicFrame>
        <p:nvGraphicFramePr>
          <p:cNvPr id="7" name="Content Placeholder 6">
            <a:extLst>
              <a:ext uri="{FF2B5EF4-FFF2-40B4-BE49-F238E27FC236}">
                <a16:creationId xmlns:a16="http://schemas.microsoft.com/office/drawing/2014/main" id="{08AE1645-DDFE-D4F9-EB88-872D8B1B102A}"/>
              </a:ext>
            </a:extLst>
          </p:cNvPr>
          <p:cNvGraphicFramePr>
            <a:graphicFrameLocks noGrp="1"/>
          </p:cNvGraphicFramePr>
          <p:nvPr>
            <p:ph idx="1"/>
            <p:extLst>
              <p:ext uri="{D42A27DB-BD31-4B8C-83A1-F6EECF244321}">
                <p14:modId xmlns:p14="http://schemas.microsoft.com/office/powerpoint/2010/main" val="3920576679"/>
              </p:ext>
            </p:extLst>
          </p:nvPr>
        </p:nvGraphicFramePr>
        <p:xfrm>
          <a:off x="243840" y="1378528"/>
          <a:ext cx="11650852" cy="5212080"/>
        </p:xfrm>
        <a:graphic>
          <a:graphicData uri="http://schemas.openxmlformats.org/drawingml/2006/table">
            <a:tbl>
              <a:tblPr firstRow="1" bandRow="1">
                <a:tableStyleId>{5C22544A-7EE6-4342-B048-85BDC9FD1C3A}</a:tableStyleId>
              </a:tblPr>
              <a:tblGrid>
                <a:gridCol w="2668630">
                  <a:extLst>
                    <a:ext uri="{9D8B030D-6E8A-4147-A177-3AD203B41FA5}">
                      <a16:colId xmlns:a16="http://schemas.microsoft.com/office/drawing/2014/main" val="3312270806"/>
                    </a:ext>
                  </a:extLst>
                </a:gridCol>
                <a:gridCol w="4368165">
                  <a:extLst>
                    <a:ext uri="{9D8B030D-6E8A-4147-A177-3AD203B41FA5}">
                      <a16:colId xmlns:a16="http://schemas.microsoft.com/office/drawing/2014/main" val="3715816627"/>
                    </a:ext>
                  </a:extLst>
                </a:gridCol>
                <a:gridCol w="4614057">
                  <a:extLst>
                    <a:ext uri="{9D8B030D-6E8A-4147-A177-3AD203B41FA5}">
                      <a16:colId xmlns:a16="http://schemas.microsoft.com/office/drawing/2014/main" val="423173102"/>
                    </a:ext>
                  </a:extLst>
                </a:gridCol>
              </a:tblGrid>
              <a:tr h="354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latin typeface="Times New Roman" panose="02020603050405020304" pitchFamily="18" charset="0"/>
                          <a:ea typeface="Times New Roman"/>
                          <a:cs typeface="Times New Roman" panose="02020603050405020304" pitchFamily="18" charset="0"/>
                          <a:sym typeface="Times New Roman"/>
                        </a:rPr>
                        <a:t>          Title</a:t>
                      </a:r>
                    </a:p>
                  </a:txBody>
                  <a:tcPr/>
                </a:tc>
                <a:tc>
                  <a:txBody>
                    <a:bodyPr/>
                    <a:lstStyle/>
                    <a:p>
                      <a:r>
                        <a:rPr lang="en-IN" dirty="0">
                          <a:latin typeface="Times New Roman" panose="02020603050405020304" pitchFamily="18" charset="0"/>
                          <a:cs typeface="Times New Roman" panose="02020603050405020304" pitchFamily="18" charset="0"/>
                        </a:rPr>
                        <a:t>               </a:t>
                      </a:r>
                      <a:r>
                        <a:rPr lang="it-IT" sz="1800" b="1" dirty="0">
                          <a:latin typeface="Times New Roman" panose="02020603050405020304" pitchFamily="18" charset="0"/>
                          <a:cs typeface="Times New Roman" panose="02020603050405020304" pitchFamily="18" charset="0"/>
                        </a:rPr>
                        <a:t>Journal Details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                                 Findings</a:t>
                      </a:r>
                    </a:p>
                  </a:txBody>
                  <a:tcPr/>
                </a:tc>
                <a:extLst>
                  <a:ext uri="{0D108BD9-81ED-4DB2-BD59-A6C34878D82A}">
                    <a16:rowId xmlns:a16="http://schemas.microsoft.com/office/drawing/2014/main" val="419358381"/>
                  </a:ext>
                </a:extLst>
              </a:tr>
              <a:tr h="1128488">
                <a:tc>
                  <a:txBody>
                    <a:bodyPr/>
                    <a:lstStyle/>
                    <a:p>
                      <a:pPr algn="just"/>
                      <a:r>
                        <a:rPr lang="en-US" dirty="0">
                          <a:latin typeface="Times New Roman" panose="02020603050405020304" pitchFamily="18" charset="0"/>
                          <a:cs typeface="Times New Roman" panose="02020603050405020304" pitchFamily="18" charset="0"/>
                        </a:rPr>
                        <a:t>Deep Reinforcement Learning for Online Computation Offloading in Wireless Powered Mobile-Edge Computing Networks </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dirty="0">
                          <a:latin typeface="Times New Roman" panose="02020603050405020304" pitchFamily="18" charset="0"/>
                          <a:cs typeface="Times New Roman" panose="02020603050405020304" pitchFamily="18" charset="0"/>
                        </a:rPr>
                        <a:t>L. Huang, S. Bi and Y. -J. A. Zhang, "Deep Reinforcement Learning for Online Computation Offloading in Wireless Powered Mobile-Edge Computing Networks," in IEEE Transactions on Mobile Computing, vol. 19, no. 11, pp. 2581-2593, 1 Nov. 2020,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10.1109/TMC.2019.2928811.</a:t>
                      </a:r>
                    </a:p>
                  </a:txBody>
                  <a:tcPr/>
                </a:tc>
                <a:tc>
                  <a:txBody>
                    <a:bodyPr/>
                    <a:lstStyle/>
                    <a:p>
                      <a:pPr marL="0" lvl="0" indent="0" algn="just" rtl="0">
                        <a:spcBef>
                          <a:spcPts val="0"/>
                        </a:spcBef>
                        <a:spcAft>
                          <a:spcPts val="0"/>
                        </a:spcAft>
                        <a:buNone/>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paper proposes DROO, a framework that uses a DNN and reinforcement learning to learn the best offloading decisions for WDs in wireless powered MEC networks. DROO achieves near-optimal performance with low complexity and fast convergence. The methods used are Order-preserving Quantization.</a:t>
                      </a:r>
                      <a:endParaRPr lang="en-IN" sz="2000" dirty="0">
                        <a:latin typeface="Times New Roman" panose="02020603050405020304" pitchFamily="18" charset="0"/>
                        <a:ea typeface="Times New Roman"/>
                        <a:cs typeface="Times New Roman" panose="02020603050405020304" pitchFamily="18" charset="0"/>
                        <a:sym typeface="Times New Roman"/>
                      </a:endParaRPr>
                    </a:p>
                  </a:txBody>
                  <a:tcPr/>
                </a:tc>
                <a:extLst>
                  <a:ext uri="{0D108BD9-81ED-4DB2-BD59-A6C34878D82A}">
                    <a16:rowId xmlns:a16="http://schemas.microsoft.com/office/drawing/2014/main" val="3516852393"/>
                  </a:ext>
                </a:extLst>
              </a:tr>
              <a:tr h="247940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DRL based offloading of industrial IoT applications in wireless powered mobile edge computing</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 Chen, Wenchao &amp; Zhu, </a:t>
                      </a:r>
                      <a:r>
                        <a:rPr lang="en-IN" dirty="0" err="1">
                          <a:latin typeface="Times New Roman" panose="02020603050405020304" pitchFamily="18" charset="0"/>
                          <a:cs typeface="Times New Roman" panose="02020603050405020304" pitchFamily="18" charset="0"/>
                        </a:rPr>
                        <a:t>Bincheng</a:t>
                      </a:r>
                      <a:r>
                        <a:rPr lang="en-IN" dirty="0">
                          <a:latin typeface="Times New Roman" panose="02020603050405020304" pitchFamily="18" charset="0"/>
                          <a:cs typeface="Times New Roman" panose="02020603050405020304" pitchFamily="18" charset="0"/>
                        </a:rPr>
                        <a:t> &amp; Chi, Kaikai &amp; Zhang, Shubin. (2022). DRL based offloading of industrial IoT applications in wireless powered mobile edge computing. IET Communications. 16. 10.1049/cmu2.12397. </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paper proposes a DRL-based offloading algorithm for WP-MEC networks, which decomposes the WSCR maximization problem into two subproblems and uses a gold-section search method and a DNN to solve them. The paper shows that the algorithm can achieve near-optimal WSCR with low complexity and fast convergence.</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41255718"/>
                  </a:ext>
                </a:extLst>
              </a:tr>
            </a:tbl>
          </a:graphicData>
        </a:graphic>
      </p:graphicFrame>
    </p:spTree>
    <p:extLst>
      <p:ext uri="{BB962C8B-B14F-4D97-AF65-F5344CB8AC3E}">
        <p14:creationId xmlns:p14="http://schemas.microsoft.com/office/powerpoint/2010/main" val="799510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1137B453-F9BE-9E06-AE7E-672E8F254A77}"/>
              </a:ext>
            </a:extLst>
          </p:cNvPr>
          <p:cNvGraphicFramePr>
            <a:graphicFrameLocks noGrp="1"/>
          </p:cNvGraphicFramePr>
          <p:nvPr>
            <p:extLst>
              <p:ext uri="{D42A27DB-BD31-4B8C-83A1-F6EECF244321}">
                <p14:modId xmlns:p14="http://schemas.microsoft.com/office/powerpoint/2010/main" val="1477160798"/>
              </p:ext>
            </p:extLst>
          </p:nvPr>
        </p:nvGraphicFramePr>
        <p:xfrm>
          <a:off x="304300" y="267814"/>
          <a:ext cx="11583399" cy="6322372"/>
        </p:xfrm>
        <a:graphic>
          <a:graphicData uri="http://schemas.openxmlformats.org/drawingml/2006/table">
            <a:tbl>
              <a:tblPr firstRow="1" bandRow="1">
                <a:tableStyleId>{5C22544A-7EE6-4342-B048-85BDC9FD1C3A}</a:tableStyleId>
              </a:tblPr>
              <a:tblGrid>
                <a:gridCol w="2923772">
                  <a:extLst>
                    <a:ext uri="{9D8B030D-6E8A-4147-A177-3AD203B41FA5}">
                      <a16:colId xmlns:a16="http://schemas.microsoft.com/office/drawing/2014/main" val="1793601562"/>
                    </a:ext>
                  </a:extLst>
                </a:gridCol>
                <a:gridCol w="3368706">
                  <a:extLst>
                    <a:ext uri="{9D8B030D-6E8A-4147-A177-3AD203B41FA5}">
                      <a16:colId xmlns:a16="http://schemas.microsoft.com/office/drawing/2014/main" val="1193594253"/>
                    </a:ext>
                  </a:extLst>
                </a:gridCol>
                <a:gridCol w="5290921">
                  <a:extLst>
                    <a:ext uri="{9D8B030D-6E8A-4147-A177-3AD203B41FA5}">
                      <a16:colId xmlns:a16="http://schemas.microsoft.com/office/drawing/2014/main" val="2520333193"/>
                    </a:ext>
                  </a:extLst>
                </a:gridCol>
              </a:tblGrid>
              <a:tr h="345418">
                <a:tc>
                  <a:txBody>
                    <a:bodyPr/>
                    <a:lstStyle/>
                    <a:p>
                      <a:r>
                        <a:rPr lang="en-IN" b="1" dirty="0">
                          <a:latin typeface="Times New Roman"/>
                          <a:ea typeface="Times New Roman"/>
                          <a:cs typeface="Times New Roman"/>
                          <a:sym typeface="Times New Roman"/>
                        </a:rPr>
                        <a:t>                  Title</a:t>
                      </a:r>
                      <a:endParaRPr lang="en-IN" dirty="0"/>
                    </a:p>
                  </a:txBody>
                  <a:tcPr/>
                </a:tc>
                <a:tc>
                  <a:txBody>
                    <a:bodyPr/>
                    <a:lstStyle/>
                    <a:p>
                      <a:r>
                        <a:rPr lang="en-IN" dirty="0"/>
                        <a:t>                   </a:t>
                      </a:r>
                      <a:r>
                        <a:rPr lang="it-IT" sz="1800" b="1" dirty="0">
                          <a:latin typeface="Times New Roman" panose="02020603050405020304" pitchFamily="18" charset="0"/>
                          <a:cs typeface="Times New Roman" panose="02020603050405020304" pitchFamily="18" charset="0"/>
                        </a:rPr>
                        <a:t>Journal Details</a:t>
                      </a:r>
                      <a:endParaRPr lang="en-IN" dirty="0"/>
                    </a:p>
                  </a:txBody>
                  <a:tcPr/>
                </a:tc>
                <a:tc>
                  <a:txBody>
                    <a:bodyPr/>
                    <a:lstStyle/>
                    <a:p>
                      <a:r>
                        <a:rPr lang="en-IN" dirty="0"/>
                        <a:t>                            Findings</a:t>
                      </a:r>
                    </a:p>
                  </a:txBody>
                  <a:tcPr/>
                </a:tc>
                <a:extLst>
                  <a:ext uri="{0D108BD9-81ED-4DB2-BD59-A6C34878D82A}">
                    <a16:rowId xmlns:a16="http://schemas.microsoft.com/office/drawing/2014/main" val="1397808662"/>
                  </a:ext>
                </a:extLst>
              </a:tr>
              <a:tr h="284765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ea typeface="Times New Roman"/>
                          <a:cs typeface="Times New Roman" panose="02020603050405020304" pitchFamily="18" charset="0"/>
                          <a:sym typeface="Times New Roman"/>
                        </a:rPr>
                        <a:t>Reinforcement learning for intelligent online computation offloading in wireless powered edge networks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Mustafa, </a:t>
                      </a:r>
                      <a:r>
                        <a:rPr lang="en-IN" sz="1800" dirty="0" err="1">
                          <a:latin typeface="Times New Roman" panose="02020603050405020304" pitchFamily="18" charset="0"/>
                          <a:cs typeface="Times New Roman" panose="02020603050405020304" pitchFamily="18" charset="0"/>
                        </a:rPr>
                        <a:t>Ehzaz</a:t>
                      </a:r>
                      <a:r>
                        <a:rPr lang="en-IN" sz="1800" dirty="0">
                          <a:latin typeface="Times New Roman" panose="02020603050405020304" pitchFamily="18" charset="0"/>
                          <a:cs typeface="Times New Roman" panose="02020603050405020304" pitchFamily="18" charset="0"/>
                        </a:rPr>
                        <a:t> &amp; Shuja, Junaid &amp; Bilal, Kashif &amp; Mustafa, Saad &amp; Maqsood, Tahir &amp; Rehman, Faisal &amp; Khan, Atta </a:t>
                      </a:r>
                      <a:r>
                        <a:rPr lang="en-IN" sz="1800" dirty="0" err="1">
                          <a:latin typeface="Times New Roman" panose="02020603050405020304" pitchFamily="18" charset="0"/>
                          <a:cs typeface="Times New Roman" panose="02020603050405020304" pitchFamily="18" charset="0"/>
                        </a:rPr>
                        <a:t>ur</a:t>
                      </a:r>
                      <a:r>
                        <a:rPr lang="en-IN" sz="1800" dirty="0">
                          <a:latin typeface="Times New Roman" panose="02020603050405020304" pitchFamily="18" charset="0"/>
                          <a:cs typeface="Times New Roman" panose="02020603050405020304" pitchFamily="18" charset="0"/>
                        </a:rPr>
                        <a:t> Rehman. (2022). Reinforcement learning for intelligent online computation offloading in wireless powered edge networks. Cluster Computing. 26. 10.1007/s10586-022-03700-5. </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b="1" dirty="0">
                          <a:latin typeface="Times New Roman" panose="02020603050405020304" pitchFamily="18" charset="0"/>
                          <a:ea typeface="Times New Roman"/>
                          <a:cs typeface="Times New Roman" panose="02020603050405020304" pitchFamily="18" charset="0"/>
                          <a:sym typeface="Times New Roman"/>
                        </a:rPr>
                        <a:t>RLIO</a:t>
                      </a:r>
                      <a:r>
                        <a:rPr lang="en-IN" sz="1800" dirty="0">
                          <a:latin typeface="Times New Roman" panose="02020603050405020304" pitchFamily="18" charset="0"/>
                          <a:ea typeface="Times New Roman"/>
                          <a:cs typeface="Times New Roman" panose="02020603050405020304" pitchFamily="18" charset="0"/>
                          <a:sym typeface="Times New Roman"/>
                        </a:rPr>
                        <a:t> algorithm improves local or remote computation choices in dynamic wireless channels . It achieves speedy offloading decisions (&lt;0.4 </a:t>
                      </a:r>
                      <a:r>
                        <a:rPr lang="en-IN" sz="1800" dirty="0" err="1">
                          <a:latin typeface="Times New Roman" panose="02020603050405020304" pitchFamily="18" charset="0"/>
                          <a:ea typeface="Times New Roman"/>
                          <a:cs typeface="Times New Roman" panose="02020603050405020304" pitchFamily="18" charset="0"/>
                          <a:sym typeface="Times New Roman"/>
                        </a:rPr>
                        <a:t>ms</a:t>
                      </a:r>
                      <a:r>
                        <a:rPr lang="en-IN" sz="1800" dirty="0">
                          <a:latin typeface="Times New Roman" panose="02020603050405020304" pitchFamily="18" charset="0"/>
                          <a:ea typeface="Times New Roman"/>
                          <a:cs typeface="Times New Roman" panose="02020603050405020304" pitchFamily="18" charset="0"/>
                          <a:sym typeface="Times New Roman"/>
                        </a:rPr>
                        <a:t> per channel) vital for dynamic networks. It only consider computation rate and other parameter are not such important.</a:t>
                      </a:r>
                    </a:p>
                    <a:p>
                      <a:pPr algn="just"/>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02937021"/>
                  </a:ext>
                </a:extLst>
              </a:tr>
              <a:tr h="284765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Task Offloading and Resource Allocation for Mobile Edge Computing by Deep Reinforcement Learning Based on SARSA</a:t>
                      </a:r>
                      <a:endParaRPr lang="en-IN"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T. </a:t>
                      </a:r>
                      <a:r>
                        <a:rPr lang="en-IN" sz="1800" dirty="0" err="1">
                          <a:latin typeface="Times New Roman" panose="02020603050405020304" pitchFamily="18" charset="0"/>
                          <a:cs typeface="Times New Roman" panose="02020603050405020304" pitchFamily="18" charset="0"/>
                        </a:rPr>
                        <a:t>Alfakih</a:t>
                      </a:r>
                      <a:r>
                        <a:rPr lang="en-IN" sz="1800" dirty="0">
                          <a:latin typeface="Times New Roman" panose="02020603050405020304" pitchFamily="18" charset="0"/>
                          <a:cs typeface="Times New Roman" panose="02020603050405020304" pitchFamily="18" charset="0"/>
                        </a:rPr>
                        <a:t>, M. M. Hassan, A. </a:t>
                      </a:r>
                      <a:r>
                        <a:rPr lang="en-IN" sz="1800" dirty="0" err="1">
                          <a:latin typeface="Times New Roman" panose="02020603050405020304" pitchFamily="18" charset="0"/>
                          <a:cs typeface="Times New Roman" panose="02020603050405020304" pitchFamily="18" charset="0"/>
                        </a:rPr>
                        <a:t>Gumaei</a:t>
                      </a:r>
                      <a:r>
                        <a:rPr lang="en-IN" sz="1800" dirty="0">
                          <a:latin typeface="Times New Roman" panose="02020603050405020304" pitchFamily="18" charset="0"/>
                          <a:cs typeface="Times New Roman" panose="02020603050405020304" pitchFamily="18" charset="0"/>
                        </a:rPr>
                        <a:t>, C. </a:t>
                      </a:r>
                      <a:r>
                        <a:rPr lang="en-IN" sz="1800" dirty="0" err="1">
                          <a:latin typeface="Times New Roman" panose="02020603050405020304" pitchFamily="18" charset="0"/>
                          <a:cs typeface="Times New Roman" panose="02020603050405020304" pitchFamily="18" charset="0"/>
                        </a:rPr>
                        <a:t>Savaglio</a:t>
                      </a:r>
                      <a:r>
                        <a:rPr lang="en-IN" sz="1800" dirty="0">
                          <a:latin typeface="Times New Roman" panose="02020603050405020304" pitchFamily="18" charset="0"/>
                          <a:cs typeface="Times New Roman" panose="02020603050405020304" pitchFamily="18" charset="0"/>
                        </a:rPr>
                        <a:t> and G. </a:t>
                      </a:r>
                      <a:r>
                        <a:rPr lang="en-IN" sz="1800" dirty="0" err="1">
                          <a:latin typeface="Times New Roman" panose="02020603050405020304" pitchFamily="18" charset="0"/>
                          <a:cs typeface="Times New Roman" panose="02020603050405020304" pitchFamily="18" charset="0"/>
                        </a:rPr>
                        <a:t>Fortino</a:t>
                      </a:r>
                      <a:r>
                        <a:rPr lang="en-IN" sz="1800" dirty="0">
                          <a:latin typeface="Times New Roman" panose="02020603050405020304" pitchFamily="18" charset="0"/>
                          <a:cs typeface="Times New Roman" panose="02020603050405020304" pitchFamily="18" charset="0"/>
                        </a:rPr>
                        <a:t>, "Task Offloading and Resource Allocation for Mobile Edge Computing by Deep Reinforcement Learning Based on SARSA," in IEEE Access, vol. 8, pp. 54074-54084, 2020, </a:t>
                      </a:r>
                      <a:r>
                        <a:rPr lang="en-IN" sz="1800" dirty="0" err="1">
                          <a:latin typeface="Times New Roman" panose="02020603050405020304" pitchFamily="18" charset="0"/>
                          <a:cs typeface="Times New Roman" panose="02020603050405020304" pitchFamily="18" charset="0"/>
                        </a:rPr>
                        <a:t>doi</a:t>
                      </a:r>
                      <a:r>
                        <a:rPr lang="en-IN" sz="1800" dirty="0">
                          <a:latin typeface="Times New Roman" panose="02020603050405020304" pitchFamily="18" charset="0"/>
                          <a:cs typeface="Times New Roman" panose="02020603050405020304" pitchFamily="18" charset="0"/>
                        </a:rPr>
                        <a:t>: 10.1109/ACCESS.2020.2981434</a:t>
                      </a:r>
                    </a:p>
                  </a:txBody>
                  <a:tcPr/>
                </a:tc>
                <a:tc>
                  <a:txBody>
                    <a:bodyPr/>
                    <a:lstStyle/>
                    <a:p>
                      <a:pPr marL="0" lvl="0" indent="0" algn="just" rtl="0">
                        <a:spcBef>
                          <a:spcPts val="0"/>
                        </a:spcBef>
                        <a:spcAft>
                          <a:spcPts val="0"/>
                        </a:spcAft>
                        <a:buNone/>
                      </a:pPr>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SARSA </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method can optimize the offloading decision among three options: nearest edge server, adjacent edge server, and remote cloud. It can reduce the system cost, including energy consumption and computing time delay, and outperform the Q-learning method.</a:t>
                      </a:r>
                      <a:endParaRPr lang="en-IN" dirty="0"/>
                    </a:p>
                    <a:p>
                      <a:pPr algn="just"/>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07624436"/>
                  </a:ext>
                </a:extLst>
              </a:tr>
            </a:tbl>
          </a:graphicData>
        </a:graphic>
      </p:graphicFrame>
    </p:spTree>
    <p:extLst>
      <p:ext uri="{BB962C8B-B14F-4D97-AF65-F5344CB8AC3E}">
        <p14:creationId xmlns:p14="http://schemas.microsoft.com/office/powerpoint/2010/main" val="328030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12122</TotalTime>
  <Words>4651</Words>
  <Application>Microsoft Office PowerPoint</Application>
  <PresentationFormat>Widescreen</PresentationFormat>
  <Paragraphs>343</Paragraphs>
  <Slides>42</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-apple-system</vt:lpstr>
      <vt:lpstr>Arial</vt:lpstr>
      <vt:lpstr>Calibri</vt:lpstr>
      <vt:lpstr>Calibri Light</vt:lpstr>
      <vt:lpstr>Courier New</vt:lpstr>
      <vt:lpstr>Roboto</vt:lpstr>
      <vt:lpstr>Times New Roman</vt:lpstr>
      <vt:lpstr>Wingdings</vt:lpstr>
      <vt:lpstr>Office Theme</vt:lpstr>
      <vt:lpstr>PowerPoint Presentation</vt:lpstr>
      <vt:lpstr> CONTENT</vt:lpstr>
      <vt:lpstr>INTRODUCTION</vt:lpstr>
      <vt:lpstr>INTRODUCTION</vt:lpstr>
      <vt:lpstr>PowerPoint Presentation</vt:lpstr>
      <vt:lpstr>PowerPoint Presentation</vt:lpstr>
      <vt:lpstr>PowerPoint Presentation</vt:lpstr>
      <vt:lpstr>LITERATURE REVIEW</vt:lpstr>
      <vt:lpstr>PowerPoint Presentation</vt:lpstr>
      <vt:lpstr>PowerPoint Presentation</vt:lpstr>
      <vt:lpstr>PowerPoint Presentation</vt:lpstr>
      <vt:lpstr>OBJECTIVE</vt:lpstr>
      <vt:lpstr>SYSTEM MODEL</vt:lpstr>
      <vt:lpstr>MDRO - MODEL FRAMEWORK:</vt:lpstr>
      <vt:lpstr>PowerPoint Presentation</vt:lpstr>
      <vt:lpstr>IMPLEMENTATION OF MDRO:</vt:lpstr>
      <vt:lpstr>PowerPoint Presentation</vt:lpstr>
      <vt:lpstr>PowerPoint Presentation</vt:lpstr>
      <vt:lpstr>Structure of multilayer DNN</vt:lpstr>
      <vt:lpstr>MDRO Algorithm using different Quantization technique</vt:lpstr>
      <vt:lpstr>MDRO with KNN algorithm</vt:lpstr>
      <vt:lpstr>MDRO with KNN</vt:lpstr>
      <vt:lpstr>MDRO with RF Algorithm</vt:lpstr>
      <vt:lpstr>MDRO with RF</vt:lpstr>
      <vt:lpstr>DataSet Overview</vt:lpstr>
      <vt:lpstr>Dataset Analysis</vt:lpstr>
      <vt:lpstr>Simulation Environment</vt:lpstr>
      <vt:lpstr>Code</vt:lpstr>
      <vt:lpstr>Code</vt:lpstr>
      <vt:lpstr>Code</vt:lpstr>
      <vt:lpstr>Code</vt:lpstr>
      <vt:lpstr>Some Key points </vt:lpstr>
      <vt:lpstr>MDRO with KNN</vt:lpstr>
      <vt:lpstr>MDRO with KNN</vt:lpstr>
      <vt:lpstr>MDRO with KNN</vt:lpstr>
      <vt:lpstr>MDRO with RF</vt:lpstr>
      <vt:lpstr>MDRO with RF</vt:lpstr>
      <vt:lpstr>MDRO with RF</vt:lpstr>
      <vt:lpstr>Why RF is better than KNN?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Gyanasarthi Pradhan</dc:creator>
  <cp:lastModifiedBy>Pradeepta Kumar Sahoo</cp:lastModifiedBy>
  <cp:revision>178</cp:revision>
  <dcterms:created xsi:type="dcterms:W3CDTF">2023-07-19T17:48:14Z</dcterms:created>
  <dcterms:modified xsi:type="dcterms:W3CDTF">2024-05-06T07:50:57Z</dcterms:modified>
</cp:coreProperties>
</file>