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28"/>
  </p:notesMasterIdLst>
  <p:sldIdLst>
    <p:sldId id="256" r:id="rId3"/>
    <p:sldId id="257" r:id="rId4"/>
    <p:sldId id="295" r:id="rId5"/>
    <p:sldId id="258" r:id="rId6"/>
    <p:sldId id="312" r:id="rId7"/>
    <p:sldId id="313" r:id="rId8"/>
    <p:sldId id="298" r:id="rId9"/>
    <p:sldId id="314" r:id="rId10"/>
    <p:sldId id="301" r:id="rId11"/>
    <p:sldId id="315" r:id="rId12"/>
    <p:sldId id="316" r:id="rId13"/>
    <p:sldId id="317" r:id="rId14"/>
    <p:sldId id="318" r:id="rId15"/>
    <p:sldId id="302" r:id="rId16"/>
    <p:sldId id="319" r:id="rId17"/>
    <p:sldId id="320" r:id="rId18"/>
    <p:sldId id="306" r:id="rId19"/>
    <p:sldId id="321" r:id="rId20"/>
    <p:sldId id="322" r:id="rId21"/>
    <p:sldId id="323" r:id="rId22"/>
    <p:sldId id="324" r:id="rId23"/>
    <p:sldId id="325" r:id="rId24"/>
    <p:sldId id="311" r:id="rId25"/>
    <p:sldId id="276" r:id="rId26"/>
    <p:sldId id="290" r:id="rId27"/>
  </p:sldIdLst>
  <p:sldSz cx="9144000" cy="6858000" type="screen4x3"/>
  <p:notesSz cx="6858000" cy="9144000"/>
  <p:defaultTex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82" autoAdjust="0"/>
    <p:restoredTop sz="89051" autoAdjust="0"/>
  </p:normalViewPr>
  <p:slideViewPr>
    <p:cSldViewPr snapToGrid="0" showGuides="1">
      <p:cViewPr varScale="1">
        <p:scale>
          <a:sx n="70" d="100"/>
          <a:sy n="70" d="100"/>
        </p:scale>
        <p:origin x="1080" y="5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notesMaster" Target="notesMasters/notesMaster1.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45415E-EB41-4C25-B5A7-7916CD63F2A9}" type="datetimeFigureOut">
              <a:rPr lang="en-US" smtClean="0"/>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FE356B-A4E4-45D7-95CA-D6549A1E51DA}"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2BA5666-C778-4D3F-A403-8D9F3995DD5E}"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B6CBEE-9714-4BEA-A5A0-8A3984C77745}"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32BA5666-C778-4D3F-A403-8D9F3995DD5E}"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B6CBEE-9714-4BEA-A5A0-8A3984C77745}"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32BA5666-C778-4D3F-A403-8D9F3995DD5E}"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B6CBEE-9714-4BEA-A5A0-8A3984C77745}" type="slidenum">
              <a:rPr lang="en-US" smtClean="0"/>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32BA5666-C778-4D3F-A403-8D9F3995DD5E}"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B6CBEE-9714-4BEA-A5A0-8A3984C77745}" type="slidenum">
              <a:rPr lang="en-US" smtClean="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32BA5666-C778-4D3F-A403-8D9F3995DD5E}"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B6CBEE-9714-4BEA-A5A0-8A3984C77745}" type="slidenum">
              <a:rPr lang="en-US" smtClean="0"/>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32BA5666-C778-4D3F-A403-8D9F3995DD5E}"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B6CBEE-9714-4BEA-A5A0-8A3984C77745}" type="slidenum">
              <a:rPr lang="en-US" smtClean="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32BA5666-C778-4D3F-A403-8D9F3995DD5E}"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B6CBEE-9714-4BEA-A5A0-8A3984C77745}" type="slidenum">
              <a:rPr lang="en-US" smtClean="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32BA5666-C778-4D3F-A403-8D9F3995DD5E}"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B6CBEE-9714-4BEA-A5A0-8A3984C77745}"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32BA5666-C778-4D3F-A403-8D9F3995DD5E}"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B6CBEE-9714-4BEA-A5A0-8A3984C77745}"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32BA5666-C778-4D3F-A403-8D9F3995DD5E}"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B6CBEE-9714-4BEA-A5A0-8A3984C77745}"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32BA5666-C778-4D3F-A403-8D9F3995DD5E}"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B6CBEE-9714-4BEA-A5A0-8A3984C77745}"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32BA5666-C778-4D3F-A403-8D9F3995DD5E}"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9B6CBEE-9714-4BEA-A5A0-8A3984C77745}"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2BA5666-C778-4D3F-A403-8D9F3995DD5E}"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9B6CBEE-9714-4BEA-A5A0-8A3984C77745}"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BA5666-C778-4D3F-A403-8D9F3995DD5E}"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9B6CBEE-9714-4BEA-A5A0-8A3984C77745}"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2BA5666-C778-4D3F-A403-8D9F3995DD5E}"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B6CBEE-9714-4BEA-A5A0-8A3984C77745}"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2BA5666-C778-4D3F-A403-8D9F3995DD5E}"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B6CBEE-9714-4BEA-A5A0-8A3984C77745}"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2BA5666-C778-4D3F-A403-8D9F3995DD5E}" type="datetimeFigureOut">
              <a:rPr lang="en-US" smtClean="0"/>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29B6CBEE-9714-4BEA-A5A0-8A3984C77745}"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0004" y="1644350"/>
            <a:ext cx="6942450" cy="523220"/>
          </a:xfrm>
          <a:prstGeom prst="rect">
            <a:avLst/>
          </a:prstGeom>
        </p:spPr>
        <p:txBody>
          <a:bodyPr wrap="square">
            <a:spAutoFit/>
          </a:bodyPr>
          <a:lstStyle/>
          <a:p>
            <a:pPr algn="ctr"/>
            <a:r>
              <a:rPr lang="en-US" sz="2800" dirty="0">
                <a:solidFill>
                  <a:srgbClr val="0000FF"/>
                </a:solidFill>
                <a:latin typeface="Times New Roman" panose="02020603050405020304" pitchFamily="18" charset="0"/>
                <a:cs typeface="Times New Roman" panose="02020603050405020304" pitchFamily="18" charset="0"/>
              </a:rPr>
              <a:t>Website for Student Enrollment</a:t>
            </a:r>
            <a:endParaRPr lang="en-US" sz="2800" dirty="0">
              <a:solidFill>
                <a:srgbClr val="0000FF"/>
              </a:solidFill>
              <a:latin typeface="Times New Roman" panose="02020603050405020304" pitchFamily="18" charset="0"/>
              <a:cs typeface="Times New Roman" panose="02020603050405020304" pitchFamily="18" charset="0"/>
            </a:endParaRPr>
          </a:p>
        </p:txBody>
      </p:sp>
      <p:sp>
        <p:nvSpPr>
          <p:cNvPr id="3" name="Rectangle 2"/>
          <p:cNvSpPr/>
          <p:nvPr/>
        </p:nvSpPr>
        <p:spPr>
          <a:xfrm>
            <a:off x="114717" y="4426468"/>
            <a:ext cx="5720026" cy="1569660"/>
          </a:xfrm>
          <a:prstGeom prst="rect">
            <a:avLst/>
          </a:prstGeom>
        </p:spPr>
        <p:txBody>
          <a:bodyPr wrap="square">
            <a:spAutoFit/>
          </a:bodyPr>
          <a:lstStyle/>
          <a:p>
            <a:pPr algn="just"/>
            <a:r>
              <a:rPr lang="en-US" sz="1600" b="1" dirty="0">
                <a:latin typeface="Times New Roman" panose="02020603050405020304" pitchFamily="18" charset="0"/>
                <a:cs typeface="Times New Roman" panose="02020603050405020304" pitchFamily="18" charset="0"/>
              </a:rPr>
              <a:t>Batch No:A14</a:t>
            </a:r>
            <a:endParaRPr lang="en-US" sz="1600" b="1"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Members:</a:t>
            </a:r>
            <a:endParaRPr lang="en-US" sz="1600" b="1"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sz="1600" b="1" dirty="0">
                <a:latin typeface="Times New Roman" panose="02020603050405020304" pitchFamily="18" charset="0"/>
                <a:cs typeface="Times New Roman" panose="02020603050405020304" pitchFamily="18" charset="0"/>
              </a:rPr>
              <a:t>20H71A0565 – Vadlapatla Yamini Krishna Kumari</a:t>
            </a:r>
            <a:endParaRPr lang="en-US" sz="1600" b="1"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sz="1600" b="1" dirty="0">
                <a:latin typeface="Times New Roman" panose="02020603050405020304" pitchFamily="18" charset="0"/>
                <a:cs typeface="Times New Roman" panose="02020603050405020304" pitchFamily="18" charset="0"/>
              </a:rPr>
              <a:t>21H75A0502 – Atluri Pradeepthi</a:t>
            </a:r>
            <a:endParaRPr lang="en-US" sz="1600" b="1"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sz="1600" b="1" dirty="0">
                <a:latin typeface="Times New Roman" panose="02020603050405020304" pitchFamily="18" charset="0"/>
                <a:cs typeface="Times New Roman" panose="02020603050405020304" pitchFamily="18" charset="0"/>
              </a:rPr>
              <a:t>20H71A0551 – Potu Satish</a:t>
            </a:r>
            <a:endParaRPr lang="en-US" sz="1600" b="1"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sz="1600" b="1" dirty="0">
                <a:latin typeface="Times New Roman" panose="02020603050405020304" pitchFamily="18" charset="0"/>
                <a:cs typeface="Times New Roman" panose="02020603050405020304" pitchFamily="18" charset="0"/>
              </a:rPr>
              <a:t>20H71A0517 – Arigela Gopi Kumar</a:t>
            </a:r>
            <a:endParaRPr lang="en-US" sz="1600" b="1" dirty="0">
              <a:latin typeface="Times New Roman" panose="02020603050405020304" pitchFamily="18" charset="0"/>
              <a:cs typeface="Times New Roman" panose="02020603050405020304" pitchFamily="18" charset="0"/>
            </a:endParaRPr>
          </a:p>
        </p:txBody>
      </p:sp>
      <p:sp>
        <p:nvSpPr>
          <p:cNvPr id="4" name="Rectangle 3"/>
          <p:cNvSpPr/>
          <p:nvPr/>
        </p:nvSpPr>
        <p:spPr>
          <a:xfrm>
            <a:off x="5046454" y="4210633"/>
            <a:ext cx="4572000" cy="646331"/>
          </a:xfrm>
          <a:prstGeom prst="rect">
            <a:avLst/>
          </a:prstGeom>
        </p:spPr>
        <p:txBody>
          <a:bodyPr>
            <a:spAutoFit/>
          </a:bodyPr>
          <a:lstStyle/>
          <a:p>
            <a:pPr algn="just"/>
            <a:r>
              <a:rPr lang="en-US" b="1" dirty="0">
                <a:latin typeface="Times New Roman" panose="02020603050405020304" pitchFamily="18" charset="0"/>
                <a:cs typeface="Times New Roman" panose="02020603050405020304" pitchFamily="18" charset="0"/>
              </a:rPr>
              <a:t>Name of  the Guide :Ms.B.V.N.Praveena</a:t>
            </a:r>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Designation: Assistant Professor</a:t>
            </a:r>
            <a:endParaRPr lang="en-US"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flipH="1">
            <a:off x="927989" y="915763"/>
            <a:ext cx="6011825" cy="584775"/>
          </a:xfrm>
          <a:prstGeom prst="rect">
            <a:avLst/>
          </a:prstGeom>
        </p:spPr>
        <p:txBody>
          <a:bodyPr wrap="square">
            <a:spAutoFit/>
          </a:bodyPr>
          <a:lstStyle/>
          <a:p>
            <a:pPr algn="ctr"/>
            <a:r>
              <a:rPr lang="en-US" sz="3200" dirty="0">
                <a:latin typeface="Times New Roman" panose="02020603050405020304" pitchFamily="18" charset="0"/>
                <a:cs typeface="Times New Roman" panose="02020603050405020304" pitchFamily="18" charset="0"/>
              </a:rPr>
              <a:t>Use Case Diagram</a:t>
            </a:r>
            <a:endParaRPr lang="en-US" sz="3200" b="1"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128278" y="1899708"/>
            <a:ext cx="3611245" cy="421005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flipH="1">
            <a:off x="927989" y="915763"/>
            <a:ext cx="6011825" cy="584775"/>
          </a:xfrm>
          <a:prstGeom prst="rect">
            <a:avLst/>
          </a:prstGeom>
        </p:spPr>
        <p:txBody>
          <a:bodyPr wrap="square">
            <a:spAutoFit/>
          </a:bodyPr>
          <a:lstStyle/>
          <a:p>
            <a:pPr algn="ctr"/>
            <a:r>
              <a:rPr lang="en-US" sz="3200" dirty="0">
                <a:latin typeface="Times New Roman" panose="02020603050405020304" pitchFamily="18" charset="0"/>
                <a:cs typeface="Times New Roman" panose="02020603050405020304" pitchFamily="18" charset="0"/>
              </a:rPr>
              <a:t>Sequence Diagram</a:t>
            </a:r>
            <a:endParaRPr lang="en-US" sz="3200" b="1" dirty="0">
              <a:latin typeface="Times New Roman" panose="02020603050405020304" pitchFamily="18" charset="0"/>
              <a:cs typeface="Times New Roman" panose="02020603050405020304" pitchFamily="18" charset="0"/>
            </a:endParaRPr>
          </a:p>
        </p:txBody>
      </p:sp>
      <p:pic>
        <p:nvPicPr>
          <p:cNvPr id="4" name="Picture 3" descr="Sequence diagram of school management system [1] | Download Scientific  Diagram"/>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470101" y="1723178"/>
            <a:ext cx="4927600" cy="496951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flipH="1">
            <a:off x="927989" y="915763"/>
            <a:ext cx="6011825" cy="584775"/>
          </a:xfrm>
          <a:prstGeom prst="rect">
            <a:avLst/>
          </a:prstGeom>
        </p:spPr>
        <p:txBody>
          <a:bodyPr wrap="square">
            <a:spAutoFit/>
          </a:bodyPr>
          <a:lstStyle/>
          <a:p>
            <a:pPr algn="ctr"/>
            <a:r>
              <a:rPr lang="en-US" sz="3200" dirty="0">
                <a:latin typeface="Times New Roman" panose="02020603050405020304" pitchFamily="18" charset="0"/>
                <a:cs typeface="Times New Roman" panose="02020603050405020304" pitchFamily="18" charset="0"/>
              </a:rPr>
              <a:t>Activity Diagram</a:t>
            </a:r>
            <a:endParaRPr lang="en-US" sz="3200" b="1" dirty="0">
              <a:latin typeface="Times New Roman" panose="02020603050405020304" pitchFamily="18" charset="0"/>
              <a:cs typeface="Times New Roman" panose="02020603050405020304" pitchFamily="18" charset="0"/>
            </a:endParaRPr>
          </a:p>
        </p:txBody>
      </p:sp>
      <p:pic>
        <p:nvPicPr>
          <p:cNvPr id="2" name="Picture 1" descr="UML Diagrams College-School-Course administration | Programs and Notes for  MCA"/>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306849" y="1716405"/>
            <a:ext cx="3378835" cy="428879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flipH="1">
            <a:off x="1047139" y="297696"/>
            <a:ext cx="6011825" cy="584775"/>
          </a:xfrm>
          <a:prstGeom prst="rect">
            <a:avLst/>
          </a:prstGeom>
        </p:spPr>
        <p:txBody>
          <a:bodyPr wrap="square">
            <a:spAutoFit/>
          </a:bodyPr>
          <a:lstStyle/>
          <a:p>
            <a:pPr algn="ctr"/>
            <a:r>
              <a:rPr lang="en-US" sz="3200" dirty="0">
                <a:latin typeface="Times New Roman" panose="02020603050405020304" pitchFamily="18" charset="0"/>
                <a:cs typeface="Times New Roman" panose="02020603050405020304" pitchFamily="18" charset="0"/>
              </a:rPr>
              <a:t>ER Diagram</a:t>
            </a:r>
            <a:endParaRPr lang="en-US" sz="32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1"/>
          <a:stretch>
            <a:fillRect/>
          </a:stretch>
        </p:blipFill>
        <p:spPr>
          <a:xfrm>
            <a:off x="938435" y="882471"/>
            <a:ext cx="6229231" cy="495903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7441" y="1500538"/>
            <a:ext cx="6652920" cy="5114221"/>
          </a:xfrm>
          <a:prstGeom prst="rect">
            <a:avLst/>
          </a:prstGeom>
        </p:spPr>
        <p:txBody>
          <a:bodyPr wrap="square">
            <a:spAutoFit/>
          </a:bodyPr>
          <a:lstStyle/>
          <a:p>
            <a:pPr marL="284480" marR="0" algn="just">
              <a:spcBef>
                <a:spcPts val="705"/>
              </a:spcBef>
              <a:spcAft>
                <a:spcPts val="0"/>
              </a:spcAft>
            </a:pPr>
            <a:r>
              <a:rPr lang="en-US" sz="1800" b="1" dirty="0">
                <a:effectLst/>
                <a:latin typeface="Times New Roman" panose="02020603050405020304" pitchFamily="18" charset="0"/>
                <a:ea typeface="Times New Roman" panose="02020603050405020304" pitchFamily="18" charset="0"/>
              </a:rPr>
              <a:t>Unit</a:t>
            </a:r>
            <a:r>
              <a:rPr lang="en-US" sz="1800" b="1" spc="-7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testing: </a:t>
            </a:r>
            <a:endParaRPr lang="en-US" sz="1800" b="1" dirty="0">
              <a:effectLst/>
              <a:latin typeface="Times New Roman" panose="02020603050405020304" pitchFamily="18" charset="0"/>
              <a:ea typeface="Times New Roman" panose="02020603050405020304" pitchFamily="18" charset="0"/>
            </a:endParaRPr>
          </a:p>
          <a:p>
            <a:pPr marL="284480" algn="just">
              <a:spcBef>
                <a:spcPts val="705"/>
              </a:spcBef>
            </a:pPr>
            <a:r>
              <a:rPr lang="en-US" sz="1800" dirty="0">
                <a:effectLst/>
                <a:latin typeface="Times New Roman" panose="02020603050405020304" pitchFamily="18" charset="0"/>
                <a:ea typeface="Times New Roman" panose="02020603050405020304" pitchFamily="18" charset="0"/>
              </a:rPr>
              <a:t>Unit testing involves the design of test cases that validate that the internal program logic is functioning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properly, and that program inputs produce valid outputs. It is the testing of individual software units of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application. This is a structural testing, that relies on knowledge of its construction and is invasive. Unit tests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perform basic tests at component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level and test a specific business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process, application, and/or system</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configuration.</a:t>
            </a:r>
            <a:endParaRPr lang="en-US" sz="1800" dirty="0">
              <a:effectLst/>
              <a:latin typeface="Times New Roman" panose="02020603050405020304" pitchFamily="18" charset="0"/>
              <a:ea typeface="Times New Roman" panose="02020603050405020304" pitchFamily="18" charset="0"/>
            </a:endParaRPr>
          </a:p>
          <a:p>
            <a:pPr marL="284480" algn="just">
              <a:spcBef>
                <a:spcPts val="705"/>
              </a:spcBef>
            </a:pPr>
            <a:endParaRPr lang="en-US" sz="1800" dirty="0">
              <a:effectLst/>
              <a:latin typeface="Times New Roman" panose="02020603050405020304" pitchFamily="18" charset="0"/>
              <a:ea typeface="Times New Roman" panose="02020603050405020304" pitchFamily="18" charset="0"/>
            </a:endParaRPr>
          </a:p>
          <a:p>
            <a:pPr marL="330200" marR="0" algn="just">
              <a:spcBef>
                <a:spcPts val="85"/>
              </a:spcBef>
              <a:spcAft>
                <a:spcPts val="0"/>
              </a:spcAft>
            </a:pPr>
            <a:r>
              <a:rPr lang="en-US" sz="1800" b="1" spc="-5" dirty="0">
                <a:effectLst/>
                <a:latin typeface="Times New Roman" panose="02020603050405020304" pitchFamily="18" charset="0"/>
                <a:ea typeface="Times New Roman" panose="02020603050405020304" pitchFamily="18" charset="0"/>
              </a:rPr>
              <a:t>Integration</a:t>
            </a:r>
            <a:r>
              <a:rPr lang="en-US" sz="1800" b="1" spc="-6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testing</a:t>
            </a:r>
            <a:endParaRPr lang="en-US" sz="1800" b="1" dirty="0">
              <a:effectLst/>
              <a:latin typeface="Times New Roman" panose="02020603050405020304" pitchFamily="18" charset="0"/>
              <a:ea typeface="Times New Roman" panose="02020603050405020304" pitchFamily="18" charset="0"/>
            </a:endParaRPr>
          </a:p>
          <a:p>
            <a:pPr marL="290830" marR="105410" indent="-6350" algn="just">
              <a:lnSpc>
                <a:spcPct val="147000"/>
              </a:lnSpc>
              <a:spcBef>
                <a:spcPts val="545"/>
              </a:spcBef>
              <a:spcAft>
                <a:spcPts val="0"/>
              </a:spcAft>
            </a:pPr>
            <a:r>
              <a:rPr lang="en-US" sz="1800" dirty="0">
                <a:effectLst/>
                <a:latin typeface="Times New Roman" panose="02020603050405020304" pitchFamily="18" charset="0"/>
                <a:ea typeface="Times New Roman" panose="02020603050405020304" pitchFamily="18" charset="0"/>
              </a:rPr>
              <a:t>Integration</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tests</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designed</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test</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integrated</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software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components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determine</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if</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actually</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run</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one</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program.</a:t>
            </a:r>
            <a:r>
              <a:rPr lang="en-US" sz="1800" spc="2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Testing</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event</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driven</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more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concerned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basic</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outcome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screens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or</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fields.</a:t>
            </a:r>
            <a:endParaRPr lang="en-US" sz="1800" dirty="0">
              <a:effectLst/>
              <a:latin typeface="Times New Roman" panose="02020603050405020304" pitchFamily="18" charset="0"/>
              <a:ea typeface="Times New Roman" panose="02020603050405020304" pitchFamily="18" charset="0"/>
            </a:endParaRPr>
          </a:p>
          <a:p>
            <a:pPr marL="284480" marR="0" algn="just">
              <a:spcBef>
                <a:spcPts val="705"/>
              </a:spcBef>
              <a:spcAft>
                <a:spcPts val="0"/>
              </a:spcAft>
            </a:pPr>
            <a:endParaRPr lang="en-US" sz="1800" b="1" dirty="0">
              <a:effectLst/>
              <a:latin typeface="Times New Roman" panose="02020603050405020304" pitchFamily="18" charset="0"/>
              <a:ea typeface="Times New Roman" panose="02020603050405020304" pitchFamily="18" charset="0"/>
            </a:endParaRPr>
          </a:p>
        </p:txBody>
      </p:sp>
      <p:sp>
        <p:nvSpPr>
          <p:cNvPr id="3" name="Rectangle 2"/>
          <p:cNvSpPr/>
          <p:nvPr/>
        </p:nvSpPr>
        <p:spPr>
          <a:xfrm flipH="1">
            <a:off x="927989" y="915763"/>
            <a:ext cx="6011825" cy="584775"/>
          </a:xfrm>
          <a:prstGeom prst="rect">
            <a:avLst/>
          </a:prstGeom>
        </p:spPr>
        <p:txBody>
          <a:bodyPr wrap="square">
            <a:spAutoFit/>
          </a:bodyPr>
          <a:lstStyle/>
          <a:p>
            <a:pPr algn="ctr"/>
            <a:r>
              <a:rPr lang="en-US" sz="3200" dirty="0">
                <a:latin typeface="Times New Roman" panose="02020603050405020304" pitchFamily="18" charset="0"/>
                <a:cs typeface="Times New Roman" panose="02020603050405020304" pitchFamily="18" charset="0"/>
              </a:rPr>
              <a:t>Testing</a:t>
            </a:r>
            <a:endParaRPr lang="en-US" sz="32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4540" y="1173480"/>
            <a:ext cx="7660640" cy="5309870"/>
          </a:xfrm>
          <a:prstGeom prst="rect">
            <a:avLst/>
          </a:prstGeom>
        </p:spPr>
        <p:txBody>
          <a:bodyPr wrap="square">
            <a:spAutoFit/>
          </a:bodyPr>
          <a:lstStyle/>
          <a:p>
            <a:pPr marL="284480" marR="0">
              <a:spcBef>
                <a:spcPts val="155"/>
              </a:spcBef>
              <a:spcAft>
                <a:spcPts val="0"/>
              </a:spcAft>
            </a:pPr>
            <a:r>
              <a:rPr lang="en-US" sz="1800" b="1" spc="-15" dirty="0">
                <a:effectLst/>
                <a:latin typeface="Times New Roman" panose="02020603050405020304" pitchFamily="18" charset="0"/>
                <a:ea typeface="Times New Roman" panose="02020603050405020304" pitchFamily="18" charset="0"/>
              </a:rPr>
              <a:t>System</a:t>
            </a:r>
            <a:r>
              <a:rPr lang="en-US" sz="1800" b="1" spc="-60" dirty="0">
                <a:effectLst/>
                <a:latin typeface="Times New Roman" panose="02020603050405020304" pitchFamily="18" charset="0"/>
                <a:ea typeface="Times New Roman" panose="02020603050405020304" pitchFamily="18" charset="0"/>
              </a:rPr>
              <a:t> </a:t>
            </a:r>
            <a:r>
              <a:rPr lang="en-US" sz="1800" b="1" spc="-10" dirty="0">
                <a:effectLst/>
                <a:latin typeface="Times New Roman" panose="02020603050405020304" pitchFamily="18" charset="0"/>
                <a:ea typeface="Times New Roman" panose="02020603050405020304" pitchFamily="18" charset="0"/>
              </a:rPr>
              <a:t>Test</a:t>
            </a:r>
            <a:endParaRPr lang="en-US" sz="1800" b="1" dirty="0">
              <a:effectLst/>
              <a:latin typeface="Times New Roman" panose="02020603050405020304" pitchFamily="18" charset="0"/>
              <a:ea typeface="Times New Roman" panose="02020603050405020304" pitchFamily="18" charset="0"/>
            </a:endParaRPr>
          </a:p>
          <a:p>
            <a:pPr marL="290830" marR="93345" indent="-6350" algn="just">
              <a:lnSpc>
                <a:spcPct val="100000"/>
              </a:lnSpc>
              <a:spcBef>
                <a:spcPts val="570"/>
              </a:spcBef>
              <a:spcAft>
                <a:spcPts val="0"/>
              </a:spcAft>
            </a:pPr>
            <a:r>
              <a:rPr lang="en-US" sz="1800" dirty="0">
                <a:effectLst/>
                <a:latin typeface="Times New Roman" panose="02020603050405020304" pitchFamily="18" charset="0"/>
                <a:ea typeface="Times New Roman" panose="02020603050405020304" pitchFamily="18" charset="0"/>
              </a:rPr>
              <a:t>System testing ensures that the entire integrated software system meets requirements. It tests a configuration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 ensure known and predictable results. An example of system testing is the configuration oriented system</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integration</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test.</a:t>
            </a:r>
            <a:endParaRPr lang="en-US" sz="1800" dirty="0">
              <a:effectLst/>
              <a:latin typeface="Times New Roman" panose="02020603050405020304" pitchFamily="18" charset="0"/>
              <a:ea typeface="Times New Roman" panose="02020603050405020304" pitchFamily="18" charset="0"/>
            </a:endParaRPr>
          </a:p>
          <a:p>
            <a:pPr marL="290830" marR="93345" indent="-6350" algn="just">
              <a:lnSpc>
                <a:spcPct val="148000"/>
              </a:lnSpc>
              <a:spcBef>
                <a:spcPts val="570"/>
              </a:spcBef>
              <a:spcAft>
                <a:spcPts val="0"/>
              </a:spcAft>
            </a:pPr>
            <a:r>
              <a:rPr lang="en-US" sz="1800" b="1" dirty="0">
                <a:effectLst/>
                <a:latin typeface="Times New Roman" panose="02020603050405020304" pitchFamily="18" charset="0"/>
                <a:ea typeface="Times New Roman" panose="02020603050405020304" pitchFamily="18" charset="0"/>
              </a:rPr>
              <a:t>Performance testing</a:t>
            </a:r>
            <a:endParaRPr lang="en-US" sz="1800" b="1" dirty="0">
              <a:effectLst/>
              <a:latin typeface="Times New Roman" panose="02020603050405020304" pitchFamily="18" charset="0"/>
              <a:ea typeface="Times New Roman" panose="02020603050405020304" pitchFamily="18" charset="0"/>
            </a:endParaRPr>
          </a:p>
          <a:p>
            <a:pPr marL="284480" marR="0" algn="just">
              <a:spcBef>
                <a:spcPts val="225"/>
              </a:spcBef>
              <a:spcAft>
                <a:spcPts val="0"/>
              </a:spcAft>
            </a:pPr>
            <a:r>
              <a:rPr lang="en-US" sz="1800" dirty="0">
                <a:effectLst/>
                <a:latin typeface="Times New Roman" panose="02020603050405020304" pitchFamily="18" charset="0"/>
                <a:ea typeface="Times New Roman" panose="02020603050405020304" pitchFamily="18" charset="0"/>
              </a:rPr>
              <a:t>Assessing the speed, responsiveness, and scalability of the website, especially under varying levels of traffic and load conditions.</a:t>
            </a:r>
            <a:endParaRPr lang="en-US" sz="1800" dirty="0">
              <a:effectLst/>
              <a:latin typeface="Times New Roman" panose="02020603050405020304" pitchFamily="18" charset="0"/>
              <a:ea typeface="Times New Roman" panose="02020603050405020304" pitchFamily="18" charset="0"/>
            </a:endParaRPr>
          </a:p>
          <a:p>
            <a:pPr marL="284480" marR="0" algn="just">
              <a:spcBef>
                <a:spcPts val="225"/>
              </a:spcBef>
              <a:spcAft>
                <a:spcPts val="0"/>
              </a:spcAft>
            </a:pPr>
            <a:endParaRPr lang="en-US" sz="1800" b="1" dirty="0">
              <a:effectLst/>
              <a:latin typeface="Times New Roman" panose="02020603050405020304" pitchFamily="18" charset="0"/>
              <a:ea typeface="Times New Roman" panose="02020603050405020304" pitchFamily="18" charset="0"/>
            </a:endParaRPr>
          </a:p>
          <a:p>
            <a:pPr marL="284480" marR="0" algn="just">
              <a:spcBef>
                <a:spcPts val="225"/>
              </a:spcBef>
              <a:spcAft>
                <a:spcPts val="0"/>
              </a:spcAft>
            </a:pPr>
            <a:r>
              <a:rPr lang="en-US" sz="1800" b="1" dirty="0">
                <a:effectLst/>
                <a:latin typeface="Times New Roman" panose="02020603050405020304" pitchFamily="18" charset="0"/>
                <a:ea typeface="Times New Roman" panose="02020603050405020304" pitchFamily="18" charset="0"/>
              </a:rPr>
              <a:t>Compatibility testing </a:t>
            </a:r>
            <a:endParaRPr lang="en-US" sz="1800" b="1" dirty="0">
              <a:effectLst/>
              <a:latin typeface="Times New Roman" panose="02020603050405020304" pitchFamily="18" charset="0"/>
              <a:ea typeface="Times New Roman" panose="02020603050405020304" pitchFamily="18" charset="0"/>
            </a:endParaRPr>
          </a:p>
          <a:p>
            <a:pPr marL="284480" marR="0" algn="just">
              <a:spcBef>
                <a:spcPts val="225"/>
              </a:spcBef>
              <a:spcAft>
                <a:spcPts val="0"/>
              </a:spcAft>
            </a:pPr>
            <a:r>
              <a:rPr lang="en-US" sz="1800" dirty="0">
                <a:effectLst/>
                <a:latin typeface="Times New Roman" panose="02020603050405020304" pitchFamily="18" charset="0"/>
                <a:ea typeface="Times New Roman" panose="02020603050405020304" pitchFamily="18" charset="0"/>
              </a:rPr>
              <a:t>Verifying that the website displays and functions correctly across different devices (desktops, tablets, smartphones) and web browsers.</a:t>
            </a:r>
            <a:endParaRPr lang="en-US" sz="1800" dirty="0">
              <a:effectLst/>
              <a:latin typeface="Times New Roman" panose="02020603050405020304" pitchFamily="18" charset="0"/>
              <a:ea typeface="Times New Roman" panose="02020603050405020304" pitchFamily="18" charset="0"/>
            </a:endParaRPr>
          </a:p>
          <a:p>
            <a:pPr marL="284480" marR="0" algn="just">
              <a:spcBef>
                <a:spcPts val="225"/>
              </a:spcBef>
              <a:spcAft>
                <a:spcPts val="0"/>
              </a:spcAft>
            </a:pPr>
            <a:endParaRPr lang="en-US" sz="1800" b="1" dirty="0">
              <a:effectLst/>
              <a:latin typeface="Times New Roman" panose="02020603050405020304" pitchFamily="18" charset="0"/>
              <a:ea typeface="Times New Roman" panose="02020603050405020304" pitchFamily="18" charset="0"/>
            </a:endParaRPr>
          </a:p>
          <a:p>
            <a:pPr marL="284480" marR="0" algn="just">
              <a:spcBef>
                <a:spcPts val="225"/>
              </a:spcBef>
              <a:spcAft>
                <a:spcPts val="0"/>
              </a:spcAft>
            </a:pPr>
            <a:r>
              <a:rPr lang="en-US" b="1" dirty="0">
                <a:effectLst/>
                <a:latin typeface="Times New Roman" panose="02020603050405020304" pitchFamily="18" charset="0"/>
                <a:ea typeface="Times New Roman" panose="02020603050405020304" pitchFamily="18" charset="0"/>
                <a:sym typeface="+mn-ea"/>
              </a:rPr>
              <a:t>Content testing</a:t>
            </a:r>
            <a:endParaRPr lang="en-US" b="1" dirty="0">
              <a:effectLst/>
              <a:latin typeface="Times New Roman" panose="02020603050405020304" pitchFamily="18" charset="0"/>
              <a:ea typeface="Times New Roman" panose="02020603050405020304" pitchFamily="18" charset="0"/>
              <a:sym typeface="+mn-ea"/>
            </a:endParaRPr>
          </a:p>
          <a:p>
            <a:pPr marL="284480" marR="0" algn="just">
              <a:spcBef>
                <a:spcPts val="225"/>
              </a:spcBef>
              <a:spcAft>
                <a:spcPts val="0"/>
              </a:spcAft>
            </a:pPr>
            <a:r>
              <a:rPr lang="en-US" dirty="0">
                <a:effectLst/>
                <a:latin typeface="Times New Roman" panose="02020603050405020304" pitchFamily="18" charset="0"/>
                <a:ea typeface="Times New Roman" panose="02020603050405020304" pitchFamily="18" charset="0"/>
                <a:sym typeface="+mn-ea"/>
              </a:rPr>
              <a:t>Reviewing the accuracy, completeness, and relevance of the content on the website, including text, images, videos, and multimedia elements.</a:t>
            </a:r>
            <a:endParaRPr lang="en-US" dirty="0">
              <a:effectLst/>
              <a:latin typeface="Times New Roman" panose="02020603050405020304" pitchFamily="18" charset="0"/>
              <a:ea typeface="Times New Roman" panose="02020603050405020304" pitchFamily="18" charset="0"/>
            </a:endParaRPr>
          </a:p>
          <a:p>
            <a:pPr marL="284480" marR="0" algn="just">
              <a:spcBef>
                <a:spcPts val="225"/>
              </a:spcBef>
              <a:spcAft>
                <a:spcPts val="0"/>
              </a:spcAft>
            </a:pPr>
            <a:endParaRPr lang="en-US" sz="1800" dirty="0">
              <a:effectLst/>
              <a:latin typeface="Times New Roman" panose="02020603050405020304" pitchFamily="18" charset="0"/>
              <a:ea typeface="Times New Roman" panose="02020603050405020304" pitchFamily="18" charset="0"/>
            </a:endParaRPr>
          </a:p>
        </p:txBody>
      </p:sp>
      <p:sp>
        <p:nvSpPr>
          <p:cNvPr id="3" name="Rectangle 2"/>
          <p:cNvSpPr/>
          <p:nvPr/>
        </p:nvSpPr>
        <p:spPr>
          <a:xfrm flipH="1">
            <a:off x="764794" y="377283"/>
            <a:ext cx="6011825" cy="584775"/>
          </a:xfrm>
          <a:prstGeom prst="rect">
            <a:avLst/>
          </a:prstGeom>
        </p:spPr>
        <p:txBody>
          <a:bodyPr wrap="square">
            <a:spAutoFit/>
          </a:bodyPr>
          <a:lstStyle/>
          <a:p>
            <a:pPr algn="ctr"/>
            <a:r>
              <a:rPr lang="en-US" sz="3200" dirty="0">
                <a:latin typeface="Times New Roman" panose="02020603050405020304" pitchFamily="18" charset="0"/>
                <a:cs typeface="Times New Roman" panose="02020603050405020304" pitchFamily="18" charset="0"/>
              </a:rPr>
              <a:t>Testing</a:t>
            </a:r>
            <a:endParaRPr lang="en-US" sz="32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7441" y="1500538"/>
            <a:ext cx="6652920" cy="5145405"/>
          </a:xfrm>
          <a:prstGeom prst="rect">
            <a:avLst/>
          </a:prstGeom>
        </p:spPr>
        <p:txBody>
          <a:bodyPr wrap="square">
            <a:spAutoFit/>
          </a:bodyPr>
          <a:lstStyle/>
          <a:p>
            <a:pPr marL="284480" marR="0">
              <a:spcBef>
                <a:spcPts val="1310"/>
              </a:spcBef>
              <a:spcAft>
                <a:spcPts val="0"/>
              </a:spcAft>
            </a:pPr>
            <a:r>
              <a:rPr lang="en-US" sz="1800" b="1" dirty="0">
                <a:effectLst/>
                <a:latin typeface="Times New Roman" panose="02020603050405020304" pitchFamily="18" charset="0"/>
                <a:ea typeface="Times New Roman" panose="02020603050405020304" pitchFamily="18" charset="0"/>
              </a:rPr>
              <a:t>Functionality testing</a:t>
            </a:r>
            <a:endParaRPr lang="en-US" sz="1800" b="1" dirty="0">
              <a:effectLst/>
              <a:latin typeface="Times New Roman" panose="02020603050405020304" pitchFamily="18" charset="0"/>
              <a:ea typeface="Times New Roman" panose="02020603050405020304" pitchFamily="18" charset="0"/>
            </a:endParaRPr>
          </a:p>
          <a:p>
            <a:pPr marL="284480" marR="0">
              <a:spcBef>
                <a:spcPts val="1310"/>
              </a:spcBef>
              <a:spcAft>
                <a:spcPts val="0"/>
              </a:spcAft>
            </a:pPr>
            <a:r>
              <a:rPr lang="en-US" sz="1800" dirty="0">
                <a:effectLst/>
                <a:latin typeface="Times New Roman" panose="02020603050405020304" pitchFamily="18" charset="0"/>
                <a:ea typeface="Times New Roman" panose="02020603050405020304" pitchFamily="18" charset="0"/>
              </a:rPr>
              <a:t>Ensuring that all functions and features of the website work as intended, including forms, navigation, links, and interactive elements.</a:t>
            </a:r>
            <a:endParaRPr lang="en-US" sz="1800" dirty="0">
              <a:effectLst/>
              <a:latin typeface="Times New Roman" panose="02020603050405020304" pitchFamily="18" charset="0"/>
              <a:ea typeface="Times New Roman" panose="02020603050405020304" pitchFamily="18" charset="0"/>
            </a:endParaRPr>
          </a:p>
          <a:p>
            <a:pPr marL="284480" marR="0">
              <a:spcBef>
                <a:spcPts val="1310"/>
              </a:spcBef>
              <a:spcAft>
                <a:spcPts val="0"/>
              </a:spcAft>
            </a:pPr>
            <a:r>
              <a:rPr lang="en-US" sz="1800" b="1" dirty="0">
                <a:effectLst/>
                <a:latin typeface="Times New Roman" panose="02020603050405020304" pitchFamily="18" charset="0"/>
                <a:ea typeface="Times New Roman" panose="02020603050405020304" pitchFamily="18" charset="0"/>
              </a:rPr>
              <a:t>Usability testing</a:t>
            </a:r>
            <a:endParaRPr lang="en-US" sz="1800" b="1" dirty="0">
              <a:effectLst/>
              <a:latin typeface="Times New Roman" panose="02020603050405020304" pitchFamily="18" charset="0"/>
              <a:ea typeface="Times New Roman" panose="02020603050405020304" pitchFamily="18" charset="0"/>
            </a:endParaRPr>
          </a:p>
          <a:p>
            <a:pPr marL="284480" marR="0">
              <a:spcBef>
                <a:spcPts val="1310"/>
              </a:spcBef>
              <a:spcAft>
                <a:spcPts val="0"/>
              </a:spcAft>
            </a:pPr>
            <a:r>
              <a:rPr lang="en-US" sz="1800" dirty="0">
                <a:effectLst/>
                <a:latin typeface="Times New Roman" panose="02020603050405020304" pitchFamily="18" charset="0"/>
                <a:ea typeface="Times New Roman" panose="02020603050405020304" pitchFamily="18" charset="0"/>
              </a:rPr>
              <a:t>Evaluating the user experience (UX) design of the website to ensure it is intuitive, easy to navigate, and meets the needs of the target audience.</a:t>
            </a:r>
            <a:endParaRPr lang="en-US" sz="1800" dirty="0">
              <a:effectLst/>
              <a:latin typeface="Times New Roman" panose="02020603050405020304" pitchFamily="18" charset="0"/>
              <a:ea typeface="Times New Roman" panose="02020603050405020304" pitchFamily="18" charset="0"/>
            </a:endParaRPr>
          </a:p>
          <a:p>
            <a:pPr marL="284480" marR="0">
              <a:spcBef>
                <a:spcPts val="1310"/>
              </a:spcBef>
              <a:spcAft>
                <a:spcPts val="0"/>
              </a:spcAft>
            </a:pPr>
            <a:r>
              <a:rPr lang="en-US" sz="1800" b="1" dirty="0">
                <a:effectLst/>
                <a:latin typeface="Times New Roman" panose="02020603050405020304" pitchFamily="18" charset="0"/>
                <a:ea typeface="Times New Roman" panose="02020603050405020304" pitchFamily="18" charset="0"/>
              </a:rPr>
              <a:t>Cross-device testing</a:t>
            </a:r>
            <a:endParaRPr lang="en-US" sz="1800" b="1" dirty="0">
              <a:effectLst/>
              <a:latin typeface="Times New Roman" panose="02020603050405020304" pitchFamily="18" charset="0"/>
              <a:ea typeface="Times New Roman" panose="02020603050405020304" pitchFamily="18" charset="0"/>
            </a:endParaRPr>
          </a:p>
          <a:p>
            <a:pPr marL="284480" marR="0">
              <a:spcBef>
                <a:spcPts val="1310"/>
              </a:spcBef>
              <a:spcAft>
                <a:spcPts val="0"/>
              </a:spcAft>
            </a:pPr>
            <a:r>
              <a:rPr lang="en-US" sz="1800" dirty="0">
                <a:effectLst/>
                <a:latin typeface="Times New Roman" panose="02020603050405020304" pitchFamily="18" charset="0"/>
                <a:ea typeface="Times New Roman" panose="02020603050405020304" pitchFamily="18" charset="0"/>
              </a:rPr>
              <a:t>Testing the website's compatibility and responsiveness across different devices, including desktops, laptops, tablets, and smartphones, with varying screen sizes and resolutions.</a:t>
            </a:r>
            <a:endParaRPr lang="en-US" sz="1800" dirty="0">
              <a:effectLst/>
              <a:latin typeface="Times New Roman" panose="02020603050405020304" pitchFamily="18" charset="0"/>
              <a:ea typeface="Times New Roman" panose="02020603050405020304" pitchFamily="18" charset="0"/>
            </a:endParaRPr>
          </a:p>
          <a:p>
            <a:pPr marL="284480" marR="0">
              <a:spcBef>
                <a:spcPts val="1310"/>
              </a:spcBef>
              <a:spcAft>
                <a:spcPts val="0"/>
              </a:spcAft>
            </a:pPr>
            <a:endParaRPr lang="en-US" sz="1800" dirty="0">
              <a:effectLst/>
              <a:latin typeface="Times New Roman" panose="02020603050405020304" pitchFamily="18" charset="0"/>
              <a:ea typeface="Times New Roman" panose="02020603050405020304" pitchFamily="18" charset="0"/>
            </a:endParaRPr>
          </a:p>
          <a:p>
            <a:pPr marL="284480" marR="0">
              <a:spcBef>
                <a:spcPts val="1310"/>
              </a:spcBef>
              <a:spcAft>
                <a:spcPts val="0"/>
              </a:spcAft>
            </a:pPr>
            <a:endParaRPr lang="en-US" sz="1800" dirty="0">
              <a:effectLst/>
              <a:latin typeface="Times New Roman" panose="02020603050405020304" pitchFamily="18" charset="0"/>
              <a:ea typeface="Times New Roman" panose="02020603050405020304" pitchFamily="18" charset="0"/>
            </a:endParaRPr>
          </a:p>
        </p:txBody>
      </p:sp>
      <p:sp>
        <p:nvSpPr>
          <p:cNvPr id="3" name="Rectangle 2"/>
          <p:cNvSpPr/>
          <p:nvPr/>
        </p:nvSpPr>
        <p:spPr>
          <a:xfrm flipH="1">
            <a:off x="927989" y="915763"/>
            <a:ext cx="6011825" cy="584775"/>
          </a:xfrm>
          <a:prstGeom prst="rect">
            <a:avLst/>
          </a:prstGeom>
        </p:spPr>
        <p:txBody>
          <a:bodyPr wrap="square">
            <a:spAutoFit/>
          </a:bodyPr>
          <a:lstStyle/>
          <a:p>
            <a:pPr algn="ctr"/>
            <a:r>
              <a:rPr lang="en-US" sz="3200" dirty="0">
                <a:latin typeface="Times New Roman" panose="02020603050405020304" pitchFamily="18" charset="0"/>
                <a:cs typeface="Times New Roman" panose="02020603050405020304" pitchFamily="18" charset="0"/>
              </a:rPr>
              <a:t>Testing</a:t>
            </a:r>
            <a:endParaRPr lang="en-US" sz="32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flipH="1">
            <a:off x="927989" y="915763"/>
            <a:ext cx="6011825" cy="584775"/>
          </a:xfrm>
          <a:prstGeom prst="rect">
            <a:avLst/>
          </a:prstGeom>
        </p:spPr>
        <p:txBody>
          <a:bodyPr wrap="square">
            <a:spAutoFit/>
          </a:bodyPr>
          <a:lstStyle/>
          <a:p>
            <a:pPr algn="ctr"/>
            <a:r>
              <a:rPr lang="en-US" sz="3200" dirty="0">
                <a:latin typeface="Times New Roman" panose="02020603050405020304" pitchFamily="18" charset="0"/>
                <a:cs typeface="Times New Roman" panose="02020603050405020304" pitchFamily="18" charset="0"/>
              </a:rPr>
              <a:t>Output Screenshots</a:t>
            </a:r>
            <a:endParaRPr lang="en-US" sz="32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2148840" y="5215689"/>
            <a:ext cx="4586438" cy="390684"/>
          </a:xfrm>
          <a:prstGeom prst="rect">
            <a:avLst/>
          </a:prstGeom>
          <a:noFill/>
        </p:spPr>
        <p:txBody>
          <a:bodyPr wrap="square">
            <a:spAutoFit/>
          </a:bodyPr>
          <a:lstStyle/>
          <a:p>
            <a:pPr marL="0" marR="0" algn="ctr">
              <a:lnSpc>
                <a:spcPct val="115000"/>
              </a:lnSpc>
              <a:spcBef>
                <a:spcPts val="0"/>
              </a:spcBef>
              <a:spcAft>
                <a:spcPts val="1000"/>
              </a:spcAft>
            </a:pPr>
            <a:r>
              <a:rPr lang="en-US" sz="1800" dirty="0">
                <a:effectLst/>
                <a:latin typeface="Times New Roman" panose="02020603050405020304" pitchFamily="18" charset="0"/>
                <a:ea typeface="Times New Roman" panose="02020603050405020304" pitchFamily="18" charset="0"/>
              </a:rPr>
              <a:t>Website Creation for College</a:t>
            </a:r>
            <a:endParaRPr lang="en-US" sz="1600" dirty="0">
              <a:effectLst/>
              <a:latin typeface="Calibri" panose="020F0502020204030204" charset="0"/>
              <a:ea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1"/>
          <a:stretch>
            <a:fillRect/>
          </a:stretch>
        </p:blipFill>
        <p:spPr>
          <a:xfrm>
            <a:off x="1609959" y="1974215"/>
            <a:ext cx="5664200" cy="290957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flipH="1">
            <a:off x="927989" y="915763"/>
            <a:ext cx="6011825" cy="584775"/>
          </a:xfrm>
          <a:prstGeom prst="rect">
            <a:avLst/>
          </a:prstGeom>
        </p:spPr>
        <p:txBody>
          <a:bodyPr wrap="square">
            <a:spAutoFit/>
          </a:bodyPr>
          <a:lstStyle/>
          <a:p>
            <a:pPr algn="ctr"/>
            <a:r>
              <a:rPr lang="en-US" sz="3200" dirty="0">
                <a:latin typeface="Times New Roman" panose="02020603050405020304" pitchFamily="18" charset="0"/>
                <a:cs typeface="Times New Roman" panose="02020603050405020304" pitchFamily="18" charset="0"/>
              </a:rPr>
              <a:t>Output Screenshots</a:t>
            </a:r>
            <a:endParaRPr lang="en-US" sz="32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2148840" y="5215689"/>
            <a:ext cx="4586438" cy="390684"/>
          </a:xfrm>
          <a:prstGeom prst="rect">
            <a:avLst/>
          </a:prstGeom>
          <a:noFill/>
        </p:spPr>
        <p:txBody>
          <a:bodyPr wrap="square">
            <a:spAutoFit/>
          </a:bodyPr>
          <a:lstStyle/>
          <a:p>
            <a:pPr marL="0" marR="0" algn="ctr">
              <a:lnSpc>
                <a:spcPct val="115000"/>
              </a:lnSpc>
              <a:spcBef>
                <a:spcPts val="0"/>
              </a:spcBef>
              <a:spcAft>
                <a:spcPts val="1000"/>
              </a:spcAft>
            </a:pPr>
            <a:r>
              <a:rPr lang="en-US" sz="1800" dirty="0">
                <a:effectLst/>
                <a:latin typeface="Times New Roman" panose="02020603050405020304" pitchFamily="18" charset="0"/>
                <a:ea typeface="Times New Roman" panose="02020603050405020304" pitchFamily="18" charset="0"/>
              </a:rPr>
              <a:t>Directors Page of Website</a:t>
            </a:r>
            <a:endParaRPr lang="en-US" sz="1600" dirty="0">
              <a:effectLst/>
              <a:latin typeface="Calibri" panose="020F0502020204030204" charset="0"/>
              <a:ea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1"/>
          <a:stretch>
            <a:fillRect/>
          </a:stretch>
        </p:blipFill>
        <p:spPr>
          <a:xfrm>
            <a:off x="1851977" y="2025650"/>
            <a:ext cx="5440045" cy="28067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flipH="1">
            <a:off x="927989" y="915763"/>
            <a:ext cx="6011825" cy="584775"/>
          </a:xfrm>
          <a:prstGeom prst="rect">
            <a:avLst/>
          </a:prstGeom>
        </p:spPr>
        <p:txBody>
          <a:bodyPr wrap="square">
            <a:spAutoFit/>
          </a:bodyPr>
          <a:lstStyle/>
          <a:p>
            <a:pPr algn="ctr"/>
            <a:r>
              <a:rPr lang="en-US" sz="3200" dirty="0">
                <a:latin typeface="Times New Roman" panose="02020603050405020304" pitchFamily="18" charset="0"/>
                <a:cs typeface="Times New Roman" panose="02020603050405020304" pitchFamily="18" charset="0"/>
              </a:rPr>
              <a:t>Output Screenshots</a:t>
            </a:r>
            <a:endParaRPr lang="en-US" sz="32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749392" y="5215688"/>
            <a:ext cx="4586438" cy="390684"/>
          </a:xfrm>
          <a:prstGeom prst="rect">
            <a:avLst/>
          </a:prstGeom>
          <a:noFill/>
        </p:spPr>
        <p:txBody>
          <a:bodyPr wrap="square">
            <a:spAutoFit/>
          </a:bodyPr>
          <a:lstStyle/>
          <a:p>
            <a:pPr marL="0" marR="0" algn="ctr">
              <a:lnSpc>
                <a:spcPct val="115000"/>
              </a:lnSpc>
              <a:spcBef>
                <a:spcPts val="0"/>
              </a:spcBef>
              <a:spcAft>
                <a:spcPts val="1000"/>
              </a:spcAft>
            </a:pPr>
            <a:r>
              <a:rPr lang="en-US" sz="1800" dirty="0">
                <a:effectLst/>
                <a:latin typeface="Times New Roman" panose="02020603050405020304" pitchFamily="18" charset="0"/>
                <a:ea typeface="Times New Roman" panose="02020603050405020304" pitchFamily="18" charset="0"/>
              </a:rPr>
              <a:t>Course Recommendations</a:t>
            </a:r>
            <a:endParaRPr lang="en-US" sz="1600" dirty="0">
              <a:effectLst/>
              <a:latin typeface="Calibri" panose="020F0502020204030204" charset="0"/>
              <a:ea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1"/>
          <a:stretch>
            <a:fillRect/>
          </a:stretch>
        </p:blipFill>
        <p:spPr>
          <a:xfrm>
            <a:off x="1540616" y="1985962"/>
            <a:ext cx="5588635" cy="28860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613913"/>
            <a:ext cx="4136366" cy="646331"/>
          </a:xfrm>
          <a:prstGeom prst="rect">
            <a:avLst/>
          </a:prstGeom>
        </p:spPr>
        <p:txBody>
          <a:bodyPr wrap="square">
            <a:spAutoFit/>
          </a:bodyPr>
          <a:lstStyle/>
          <a:p>
            <a:r>
              <a:rPr lang="en-IN" sz="3600" b="1" dirty="0">
                <a:solidFill>
                  <a:schemeClr val="tx1"/>
                </a:solidFill>
                <a:latin typeface="Times New Roman" panose="02020603050405020304" pitchFamily="18" charset="0"/>
                <a:cs typeface="Times New Roman" panose="02020603050405020304" pitchFamily="18" charset="0"/>
              </a:rPr>
              <a:t>CONTENTS</a:t>
            </a:r>
            <a:endParaRPr lang="en-US" sz="3600" dirty="0"/>
          </a:p>
        </p:txBody>
      </p:sp>
      <p:sp>
        <p:nvSpPr>
          <p:cNvPr id="3" name="Rectangle 2"/>
          <p:cNvSpPr/>
          <p:nvPr/>
        </p:nvSpPr>
        <p:spPr>
          <a:xfrm>
            <a:off x="685800" y="1315174"/>
            <a:ext cx="5105400" cy="5115311"/>
          </a:xfrm>
          <a:prstGeom prst="rect">
            <a:avLst/>
          </a:prstGeom>
        </p:spPr>
        <p:txBody>
          <a:bodyPr wrap="square">
            <a:spAutoFit/>
          </a:bodyPr>
          <a:lstStyle/>
          <a:p>
            <a:pPr>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Introduction</a:t>
            </a:r>
            <a:endParaRPr lang="en-US" sz="20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Problem Statement</a:t>
            </a:r>
            <a:endParaRPr lang="en-US" sz="20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Existing Systems</a:t>
            </a:r>
            <a:endParaRPr lang="en-US" sz="20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Problems in the Existing System</a:t>
            </a:r>
            <a:endParaRPr lang="en-US" sz="20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Proposed System</a:t>
            </a:r>
            <a:endParaRPr lang="en-US" sz="20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Software Requirements Specifications</a:t>
            </a:r>
            <a:endParaRPr lang="en-US" sz="20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UML Diagrams</a:t>
            </a:r>
            <a:endParaRPr lang="en-US" sz="20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E-R Diagram</a:t>
            </a:r>
            <a:endParaRPr lang="en-US" sz="20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Testing</a:t>
            </a:r>
            <a:endParaRPr lang="en-US" sz="20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Output Screenshots</a:t>
            </a:r>
            <a:endParaRPr lang="en-US" sz="20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Conclusion</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flipH="1">
            <a:off x="927989" y="915763"/>
            <a:ext cx="6011825" cy="584775"/>
          </a:xfrm>
          <a:prstGeom prst="rect">
            <a:avLst/>
          </a:prstGeom>
        </p:spPr>
        <p:txBody>
          <a:bodyPr wrap="square">
            <a:spAutoFit/>
          </a:bodyPr>
          <a:lstStyle/>
          <a:p>
            <a:pPr algn="ctr"/>
            <a:r>
              <a:rPr lang="en-US" sz="3200" dirty="0">
                <a:latin typeface="Times New Roman" panose="02020603050405020304" pitchFamily="18" charset="0"/>
                <a:cs typeface="Times New Roman" panose="02020603050405020304" pitchFamily="18" charset="0"/>
              </a:rPr>
              <a:t>Output Screenshots</a:t>
            </a:r>
            <a:endParaRPr lang="en-US" sz="32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2148840" y="5215689"/>
            <a:ext cx="4586438" cy="390684"/>
          </a:xfrm>
          <a:prstGeom prst="rect">
            <a:avLst/>
          </a:prstGeom>
          <a:noFill/>
        </p:spPr>
        <p:txBody>
          <a:bodyPr wrap="square">
            <a:spAutoFit/>
          </a:bodyPr>
          <a:lstStyle/>
          <a:p>
            <a:pPr marL="0" marR="0" algn="ctr">
              <a:lnSpc>
                <a:spcPct val="115000"/>
              </a:lnSpc>
              <a:spcBef>
                <a:spcPts val="0"/>
              </a:spcBef>
              <a:spcAft>
                <a:spcPts val="1000"/>
              </a:spcAft>
            </a:pPr>
            <a:r>
              <a:rPr lang="en-US" sz="1800" dirty="0">
                <a:effectLst/>
                <a:latin typeface="Times New Roman" panose="02020603050405020304" pitchFamily="18" charset="0"/>
                <a:ea typeface="Times New Roman" panose="02020603050405020304" pitchFamily="18" charset="0"/>
              </a:rPr>
              <a:t>Course Recommendations</a:t>
            </a:r>
            <a:endParaRPr lang="en-US" sz="1800" dirty="0">
              <a:effectLst/>
              <a:latin typeface="Calibri" panose="020F0502020204030204" charset="0"/>
              <a:ea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1"/>
          <a:stretch>
            <a:fillRect/>
          </a:stretch>
        </p:blipFill>
        <p:spPr>
          <a:xfrm>
            <a:off x="1697906" y="2021840"/>
            <a:ext cx="5488305" cy="281432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flipH="1">
            <a:off x="927989" y="915763"/>
            <a:ext cx="6011825" cy="584775"/>
          </a:xfrm>
          <a:prstGeom prst="rect">
            <a:avLst/>
          </a:prstGeom>
        </p:spPr>
        <p:txBody>
          <a:bodyPr wrap="square">
            <a:spAutoFit/>
          </a:bodyPr>
          <a:lstStyle/>
          <a:p>
            <a:pPr algn="ctr"/>
            <a:r>
              <a:rPr lang="en-US" sz="3200" dirty="0">
                <a:latin typeface="Times New Roman" panose="02020603050405020304" pitchFamily="18" charset="0"/>
                <a:cs typeface="Times New Roman" panose="02020603050405020304" pitchFamily="18" charset="0"/>
              </a:rPr>
              <a:t>Output Screenshots</a:t>
            </a:r>
            <a:endParaRPr lang="en-US" sz="32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994835" y="4941637"/>
            <a:ext cx="4586438" cy="390684"/>
          </a:xfrm>
          <a:prstGeom prst="rect">
            <a:avLst/>
          </a:prstGeom>
          <a:noFill/>
        </p:spPr>
        <p:txBody>
          <a:bodyPr wrap="square">
            <a:spAutoFit/>
          </a:bodyPr>
          <a:lstStyle/>
          <a:p>
            <a:pPr marL="0" marR="0" algn="ctr">
              <a:lnSpc>
                <a:spcPct val="115000"/>
              </a:lnSpc>
              <a:spcBef>
                <a:spcPts val="0"/>
              </a:spcBef>
              <a:spcAft>
                <a:spcPts val="1000"/>
              </a:spcAft>
            </a:pPr>
            <a:r>
              <a:rPr lang="en-US" sz="1800" dirty="0">
                <a:effectLst/>
                <a:latin typeface="Times New Roman" panose="02020603050405020304" pitchFamily="18" charset="0"/>
                <a:ea typeface="Times New Roman" panose="02020603050405020304" pitchFamily="18" charset="0"/>
              </a:rPr>
              <a:t>GPA Course Recommendation</a:t>
            </a:r>
            <a:endParaRPr lang="en-US" sz="1600" dirty="0">
              <a:effectLst/>
              <a:latin typeface="Calibri" panose="020F0502020204030204" charset="0"/>
              <a:ea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1"/>
          <a:stretch>
            <a:fillRect/>
          </a:stretch>
        </p:blipFill>
        <p:spPr>
          <a:xfrm>
            <a:off x="1885950" y="2137092"/>
            <a:ext cx="5372100" cy="258381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flipH="1">
            <a:off x="927989" y="915763"/>
            <a:ext cx="6011825" cy="584775"/>
          </a:xfrm>
          <a:prstGeom prst="rect">
            <a:avLst/>
          </a:prstGeom>
        </p:spPr>
        <p:txBody>
          <a:bodyPr wrap="square">
            <a:spAutoFit/>
          </a:bodyPr>
          <a:lstStyle/>
          <a:p>
            <a:pPr algn="ctr"/>
            <a:r>
              <a:rPr lang="en-US" sz="3200" dirty="0">
                <a:latin typeface="Times New Roman" panose="02020603050405020304" pitchFamily="18" charset="0"/>
                <a:cs typeface="Times New Roman" panose="02020603050405020304" pitchFamily="18" charset="0"/>
              </a:rPr>
              <a:t>Output Screenshots</a:t>
            </a:r>
            <a:endParaRPr lang="en-US" sz="32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2148840" y="5215689"/>
            <a:ext cx="4586438" cy="390684"/>
          </a:xfrm>
          <a:prstGeom prst="rect">
            <a:avLst/>
          </a:prstGeom>
          <a:noFill/>
        </p:spPr>
        <p:txBody>
          <a:bodyPr wrap="square">
            <a:spAutoFit/>
          </a:bodyPr>
          <a:lstStyle/>
          <a:p>
            <a:pPr marL="0" marR="0" algn="ctr">
              <a:lnSpc>
                <a:spcPct val="115000"/>
              </a:lnSpc>
              <a:spcBef>
                <a:spcPts val="0"/>
              </a:spcBef>
              <a:spcAft>
                <a:spcPts val="1000"/>
              </a:spcAft>
            </a:pPr>
            <a:r>
              <a:rPr lang="en-US" sz="1800" dirty="0">
                <a:effectLst/>
                <a:latin typeface="Times New Roman" panose="02020603050405020304" pitchFamily="18" charset="0"/>
                <a:ea typeface="Times New Roman" panose="02020603050405020304" pitchFamily="18" charset="0"/>
              </a:rPr>
              <a:t>GPA Course Recommendation</a:t>
            </a:r>
            <a:endParaRPr lang="en-US" sz="1600" dirty="0">
              <a:effectLst/>
              <a:latin typeface="Calibri" panose="020F0502020204030204" charset="0"/>
              <a:ea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1"/>
          <a:stretch>
            <a:fillRect/>
          </a:stretch>
        </p:blipFill>
        <p:spPr>
          <a:xfrm>
            <a:off x="1607608" y="2013902"/>
            <a:ext cx="5505450" cy="283019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2883" y="1720840"/>
            <a:ext cx="6652920" cy="3846195"/>
          </a:xfrm>
          <a:prstGeom prst="rect">
            <a:avLst/>
          </a:prstGeom>
        </p:spPr>
        <p:txBody>
          <a:bodyPr wrap="square">
            <a:spAutoFit/>
          </a:bodyPr>
          <a:lstStyle/>
          <a:p>
            <a:pPr marL="285750" marR="0" indent="-285750" algn="just">
              <a:spcBef>
                <a:spcPts val="0"/>
              </a:spcBef>
              <a:spcAft>
                <a:spcPts val="600"/>
              </a:spcAft>
              <a:buFont typeface="Wingdings" panose="05000000000000000000" charset="0"/>
              <a:buChar char="Ø"/>
              <a:tabLst>
                <a:tab pos="5943600" algn="l"/>
              </a:tabLst>
            </a:pPr>
            <a:r>
              <a:rPr lang="en-US" altLang="en-IN" sz="1800" spc="15"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T</a:t>
            </a:r>
            <a:r>
              <a:rPr lang="en-IN" sz="1800" spc="15"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he implementation of a sophisticated recommendation system based on keywords and GPA thresholds represents a pivotal advancement in personalized learning experiences within the college environment.</a:t>
            </a:r>
            <a:endParaRPr lang="en-IN" sz="1800" spc="15"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marR="0" indent="-285750" algn="just">
              <a:spcBef>
                <a:spcPts val="0"/>
              </a:spcBef>
              <a:spcAft>
                <a:spcPts val="600"/>
              </a:spcAft>
              <a:buFont typeface="Wingdings" panose="05000000000000000000" charset="0"/>
              <a:buChar char="Ø"/>
              <a:tabLst>
                <a:tab pos="5943600" algn="l"/>
              </a:tabLst>
            </a:pPr>
            <a:r>
              <a:rPr lang="en-IN" sz="1800" spc="15"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By leveraging advanced technologies such as</a:t>
            </a:r>
            <a:r>
              <a:rPr lang="en-US" altLang="en-IN" sz="1800" spc="15"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spc="15"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collaborative filtering, and adaptive learning algorithms, the system empowers students to explore, discover, and engage with course offerings tailored to their individual interests, abilities, and aspirations. </a:t>
            </a:r>
            <a:endParaRPr lang="en-IN" sz="1800" spc="15"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marR="0" indent="-285750" algn="just">
              <a:spcBef>
                <a:spcPts val="0"/>
              </a:spcBef>
              <a:spcAft>
                <a:spcPts val="600"/>
              </a:spcAft>
              <a:buFont typeface="Wingdings" panose="05000000000000000000" charset="0"/>
              <a:buChar char="Ø"/>
              <a:tabLst>
                <a:tab pos="5943600" algn="l"/>
              </a:tabLst>
            </a:pPr>
            <a:r>
              <a:rPr lang="en-IN" sz="1800" spc="15"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Through continuous refinement, transparency, and user-driven feedback mechanisms, the recommendation system not only enhances academic success but also fosters a culture of lifelong learning, innovation, and empowerment within the academic community.</a:t>
            </a:r>
            <a:endParaRPr lang="en-US" sz="1800" dirty="0">
              <a:effectLst/>
              <a:latin typeface="Calibri" panose="020F0502020204030204" charset="0"/>
              <a:ea typeface="Times New Roman" panose="02020603050405020304" pitchFamily="18" charset="0"/>
              <a:cs typeface="Times New Roman" panose="02020603050405020304" pitchFamily="18" charset="0"/>
            </a:endParaRPr>
          </a:p>
        </p:txBody>
      </p:sp>
      <p:sp>
        <p:nvSpPr>
          <p:cNvPr id="3" name="Rectangle 2"/>
          <p:cNvSpPr/>
          <p:nvPr/>
        </p:nvSpPr>
        <p:spPr>
          <a:xfrm flipH="1">
            <a:off x="927989" y="915763"/>
            <a:ext cx="6011825" cy="584775"/>
          </a:xfrm>
          <a:prstGeom prst="rect">
            <a:avLst/>
          </a:prstGeom>
        </p:spPr>
        <p:txBody>
          <a:bodyPr wrap="square">
            <a:spAutoFit/>
          </a:bodyPr>
          <a:lstStyle/>
          <a:p>
            <a:pPr algn="ctr"/>
            <a:r>
              <a:rPr lang="en-US" sz="3200" dirty="0">
                <a:latin typeface="Times New Roman" panose="02020603050405020304" pitchFamily="18" charset="0"/>
                <a:cs typeface="Times New Roman" panose="02020603050405020304" pitchFamily="18" charset="0"/>
              </a:rPr>
              <a:t>CONCLUSION</a:t>
            </a:r>
            <a:endParaRPr lang="en-US" sz="32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9986" y="205999"/>
            <a:ext cx="3962400" cy="703072"/>
          </a:xfrm>
        </p:spPr>
        <p:txBody>
          <a:bodyPr>
            <a:normAutofit/>
          </a:bodyPr>
          <a:lstStyle/>
          <a:p>
            <a:r>
              <a:rPr lang="en-US" sz="3200" b="1" spc="10" dirty="0">
                <a:solidFill>
                  <a:schemeClr val="tx1"/>
                </a:solidFill>
                <a:effectLst/>
                <a:latin typeface="Times New Roman" panose="02020603050405020304" pitchFamily="18" charset="0"/>
                <a:ea typeface="Calibri" panose="020F0502020204030204" charset="0"/>
              </a:rPr>
              <a:t>References</a:t>
            </a:r>
            <a:endParaRPr lang="en-IN" sz="3200" dirty="0">
              <a:solidFill>
                <a:schemeClr val="tx1"/>
              </a:solidFill>
            </a:endParaRPr>
          </a:p>
        </p:txBody>
      </p:sp>
      <p:sp>
        <p:nvSpPr>
          <p:cNvPr id="4" name="Content Placeholder 3"/>
          <p:cNvSpPr>
            <a:spLocks noGrp="1"/>
          </p:cNvSpPr>
          <p:nvPr>
            <p:ph idx="1"/>
          </p:nvPr>
        </p:nvSpPr>
        <p:spPr>
          <a:xfrm>
            <a:off x="405443" y="1106843"/>
            <a:ext cx="8453886" cy="5380584"/>
          </a:xfrm>
        </p:spPr>
        <p:txBody>
          <a:bodyPr>
            <a:noAutofit/>
          </a:bodyPr>
          <a:lstStyle/>
          <a:p>
            <a:pPr marL="342900" marR="0" lvl="0" indent="-342900" algn="just" fontAlgn="base">
              <a:lnSpc>
                <a:spcPct val="150000"/>
              </a:lnSpc>
              <a:spcBef>
                <a:spcPts val="0"/>
              </a:spcBef>
              <a:spcAft>
                <a:spcPts val="0"/>
              </a:spcAft>
              <a:buFont typeface="+mj-lt"/>
              <a:buAutoNum type="arabicPeriod"/>
              <a:tabLst>
                <a:tab pos="457200" algn="l"/>
              </a:tabLst>
            </a:pPr>
            <a:r>
              <a:rPr lang="en-IN" sz="1400" dirty="0">
                <a:solidFill>
                  <a:srgbClr val="222222"/>
                </a:solidFill>
                <a:effectLst/>
                <a:latin typeface="Arial" panose="020B0604020202020204" pitchFamily="34" charset="0"/>
                <a:ea typeface="Times New Roman" panose="02020603050405020304" pitchFamily="18" charset="0"/>
              </a:rPr>
              <a:t>Patnaik, Srikant, et al. "College management system." </a:t>
            </a:r>
            <a:r>
              <a:rPr lang="en-IN" sz="1400" i="1" dirty="0">
                <a:solidFill>
                  <a:srgbClr val="222222"/>
                </a:solidFill>
                <a:effectLst/>
                <a:latin typeface="Arial" panose="020B0604020202020204" pitchFamily="34" charset="0"/>
                <a:ea typeface="Times New Roman" panose="02020603050405020304" pitchFamily="18" charset="0"/>
              </a:rPr>
              <a:t>International Research Journal of Engineering and Technology (IRJET)</a:t>
            </a:r>
            <a:r>
              <a:rPr lang="en-IN" sz="1400" dirty="0">
                <a:solidFill>
                  <a:srgbClr val="222222"/>
                </a:solidFill>
                <a:effectLst/>
                <a:latin typeface="Arial" panose="020B0604020202020204" pitchFamily="34" charset="0"/>
                <a:ea typeface="Times New Roman" panose="02020603050405020304" pitchFamily="18" charset="0"/>
              </a:rPr>
              <a:t> 3.5 (2016): 659-661.</a:t>
            </a:r>
            <a:endParaRPr lang="en-US" sz="1400" dirty="0">
              <a:effectLst/>
              <a:latin typeface="Times New Roman" panose="02020603050405020304" pitchFamily="18" charset="0"/>
              <a:ea typeface="Times New Roman" panose="02020603050405020304" pitchFamily="18" charset="0"/>
            </a:endParaRPr>
          </a:p>
          <a:p>
            <a:pPr marL="342900" marR="0" lvl="0" indent="-342900" algn="just" fontAlgn="base">
              <a:lnSpc>
                <a:spcPct val="150000"/>
              </a:lnSpc>
              <a:spcBef>
                <a:spcPts val="0"/>
              </a:spcBef>
              <a:spcAft>
                <a:spcPts val="0"/>
              </a:spcAft>
              <a:buFont typeface="+mj-lt"/>
              <a:buAutoNum type="arabicPeriod"/>
              <a:tabLst>
                <a:tab pos="457200" algn="l"/>
              </a:tabLst>
            </a:pPr>
            <a:r>
              <a:rPr lang="de-DE" sz="1400" dirty="0">
                <a:solidFill>
                  <a:srgbClr val="222222"/>
                </a:solidFill>
                <a:effectLst/>
                <a:latin typeface="Arial" panose="020B0604020202020204" pitchFamily="34" charset="0"/>
                <a:ea typeface="Times New Roman" panose="02020603050405020304" pitchFamily="18" charset="0"/>
              </a:rPr>
              <a:t>Kadam, A. J., et al. </a:t>
            </a:r>
            <a:r>
              <a:rPr lang="en-IN" sz="1400" dirty="0">
                <a:solidFill>
                  <a:srgbClr val="222222"/>
                </a:solidFill>
                <a:effectLst/>
                <a:latin typeface="Arial" panose="020B0604020202020204" pitchFamily="34" charset="0"/>
                <a:ea typeface="Times New Roman" panose="02020603050405020304" pitchFamily="18" charset="0"/>
              </a:rPr>
              <a:t>"Mobile Web Based Android Application for College Management System." </a:t>
            </a:r>
            <a:r>
              <a:rPr lang="en-IN" sz="1400" i="1" dirty="0">
                <a:solidFill>
                  <a:srgbClr val="222222"/>
                </a:solidFill>
                <a:effectLst/>
                <a:latin typeface="Arial" panose="020B0604020202020204" pitchFamily="34" charset="0"/>
                <a:ea typeface="Times New Roman" panose="02020603050405020304" pitchFamily="18" charset="0"/>
              </a:rPr>
              <a:t>Int. J. Eng. Comput. Sci</a:t>
            </a:r>
            <a:r>
              <a:rPr lang="en-IN" sz="1400" dirty="0">
                <a:solidFill>
                  <a:srgbClr val="222222"/>
                </a:solidFill>
                <a:effectLst/>
                <a:latin typeface="Arial" panose="020B0604020202020204" pitchFamily="34" charset="0"/>
                <a:ea typeface="Times New Roman" panose="02020603050405020304" pitchFamily="18" charset="0"/>
              </a:rPr>
              <a:t> 6.2 (2017): 20206-20209.</a:t>
            </a:r>
            <a:endParaRPr lang="en-US" sz="1400" dirty="0">
              <a:effectLst/>
              <a:latin typeface="Times New Roman" panose="02020603050405020304" pitchFamily="18" charset="0"/>
              <a:ea typeface="Times New Roman" panose="02020603050405020304" pitchFamily="18" charset="0"/>
            </a:endParaRPr>
          </a:p>
          <a:p>
            <a:pPr marL="342900" marR="0" lvl="0" indent="-342900" algn="just" fontAlgn="base">
              <a:lnSpc>
                <a:spcPct val="150000"/>
              </a:lnSpc>
              <a:spcBef>
                <a:spcPts val="0"/>
              </a:spcBef>
              <a:spcAft>
                <a:spcPts val="0"/>
              </a:spcAft>
              <a:buFont typeface="+mj-lt"/>
              <a:buAutoNum type="arabicPeriod"/>
              <a:tabLst>
                <a:tab pos="457200" algn="l"/>
              </a:tabLst>
            </a:pPr>
            <a:r>
              <a:rPr lang="en-IN" sz="1400" dirty="0">
                <a:solidFill>
                  <a:srgbClr val="222222"/>
                </a:solidFill>
                <a:effectLst/>
                <a:latin typeface="Arial" panose="020B0604020202020204" pitchFamily="34" charset="0"/>
                <a:ea typeface="Times New Roman" panose="02020603050405020304" pitchFamily="18" charset="0"/>
              </a:rPr>
              <a:t>Lavay, Barry, et al. "Behaviour management instructional practices and content of college/university physical education teacher education (PETE) programs." </a:t>
            </a:r>
            <a:r>
              <a:rPr lang="en-IN" sz="1400" i="1" dirty="0">
                <a:solidFill>
                  <a:srgbClr val="222222"/>
                </a:solidFill>
                <a:effectLst/>
                <a:latin typeface="Arial" panose="020B0604020202020204" pitchFamily="34" charset="0"/>
                <a:ea typeface="Times New Roman" panose="02020603050405020304" pitchFamily="18" charset="0"/>
              </a:rPr>
              <a:t>Physical Education &amp; Sport Pedagogy</a:t>
            </a:r>
            <a:r>
              <a:rPr lang="en-IN" sz="1400" dirty="0">
                <a:solidFill>
                  <a:srgbClr val="222222"/>
                </a:solidFill>
                <a:effectLst/>
                <a:latin typeface="Arial" panose="020B0604020202020204" pitchFamily="34" charset="0"/>
                <a:ea typeface="Times New Roman" panose="02020603050405020304" pitchFamily="18" charset="0"/>
              </a:rPr>
              <a:t> 17.2 (2012): 195-210.</a:t>
            </a:r>
            <a:endParaRPr lang="en-US" sz="1400" dirty="0">
              <a:effectLst/>
              <a:latin typeface="Times New Roman" panose="02020603050405020304" pitchFamily="18" charset="0"/>
              <a:ea typeface="Times New Roman" panose="02020603050405020304" pitchFamily="18" charset="0"/>
            </a:endParaRPr>
          </a:p>
          <a:p>
            <a:pPr marL="342900" marR="0" lvl="0" indent="-342900" algn="just" fontAlgn="base">
              <a:lnSpc>
                <a:spcPct val="150000"/>
              </a:lnSpc>
              <a:spcBef>
                <a:spcPts val="0"/>
              </a:spcBef>
              <a:spcAft>
                <a:spcPts val="0"/>
              </a:spcAft>
              <a:buFont typeface="+mj-lt"/>
              <a:buAutoNum type="arabicPeriod"/>
              <a:tabLst>
                <a:tab pos="457200" algn="l"/>
              </a:tabLst>
            </a:pPr>
            <a:r>
              <a:rPr lang="en-IN" sz="1400" dirty="0">
                <a:solidFill>
                  <a:srgbClr val="222222"/>
                </a:solidFill>
                <a:effectLst/>
                <a:latin typeface="Arial" panose="020B0604020202020204" pitchFamily="34" charset="0"/>
                <a:ea typeface="Times New Roman" panose="02020603050405020304" pitchFamily="18" charset="0"/>
              </a:rPr>
              <a:t>Margolin, Jonathan, Shazia Rafiullah Miller, and James E. Rosenbaum. "The community college website as virtual advisor: A usability study." </a:t>
            </a:r>
            <a:r>
              <a:rPr lang="en-IN" sz="1400" i="1" dirty="0">
                <a:solidFill>
                  <a:srgbClr val="222222"/>
                </a:solidFill>
                <a:effectLst/>
                <a:latin typeface="Arial" panose="020B0604020202020204" pitchFamily="34" charset="0"/>
                <a:ea typeface="Times New Roman" panose="02020603050405020304" pitchFamily="18" charset="0"/>
              </a:rPr>
              <a:t>Community College Review</a:t>
            </a:r>
            <a:r>
              <a:rPr lang="en-IN" sz="1400" dirty="0">
                <a:solidFill>
                  <a:srgbClr val="222222"/>
                </a:solidFill>
                <a:effectLst/>
                <a:latin typeface="Arial" panose="020B0604020202020204" pitchFamily="34" charset="0"/>
                <a:ea typeface="Times New Roman" panose="02020603050405020304" pitchFamily="18" charset="0"/>
              </a:rPr>
              <a:t> 41.1 (2013): 44-62.</a:t>
            </a:r>
            <a:endParaRPr lang="en-US" sz="1400" dirty="0">
              <a:effectLst/>
              <a:latin typeface="Times New Roman" panose="02020603050405020304" pitchFamily="18" charset="0"/>
              <a:ea typeface="Times New Roman" panose="02020603050405020304" pitchFamily="18" charset="0"/>
            </a:endParaRPr>
          </a:p>
          <a:p>
            <a:pPr marL="342900" marR="0" lvl="0" indent="-342900" algn="just" fontAlgn="base">
              <a:lnSpc>
                <a:spcPct val="150000"/>
              </a:lnSpc>
              <a:spcBef>
                <a:spcPts val="0"/>
              </a:spcBef>
              <a:spcAft>
                <a:spcPts val="0"/>
              </a:spcAft>
              <a:buFont typeface="+mj-lt"/>
              <a:buAutoNum type="arabicPeriod"/>
              <a:tabLst>
                <a:tab pos="457200" algn="l"/>
              </a:tabLst>
            </a:pPr>
            <a:r>
              <a:rPr lang="en-IN" sz="1400" dirty="0">
                <a:solidFill>
                  <a:srgbClr val="222222"/>
                </a:solidFill>
                <a:effectLst/>
                <a:latin typeface="Arial" panose="020B0604020202020204" pitchFamily="34" charset="0"/>
                <a:ea typeface="Times New Roman" panose="02020603050405020304" pitchFamily="18" charset="0"/>
              </a:rPr>
              <a:t>Tian, Weihong. "The construction of teaching system of website construction for college e-commerce major in the era of big data." </a:t>
            </a:r>
            <a:r>
              <a:rPr lang="en-IN" sz="1400" i="1" dirty="0">
                <a:solidFill>
                  <a:srgbClr val="222222"/>
                </a:solidFill>
                <a:effectLst/>
                <a:latin typeface="Arial" panose="020B0604020202020204" pitchFamily="34" charset="0"/>
                <a:ea typeface="Times New Roman" panose="02020603050405020304" pitchFamily="18" charset="0"/>
              </a:rPr>
              <a:t>Journal of Physics: Conference Series</a:t>
            </a:r>
            <a:r>
              <a:rPr lang="en-IN" sz="1400" dirty="0">
                <a:solidFill>
                  <a:srgbClr val="222222"/>
                </a:solidFill>
                <a:effectLst/>
                <a:latin typeface="Arial" panose="020B0604020202020204" pitchFamily="34" charset="0"/>
                <a:ea typeface="Times New Roman" panose="02020603050405020304" pitchFamily="18" charset="0"/>
              </a:rPr>
              <a:t>. Vol. 1574. No. 1. IOP Publishing, 2020.</a:t>
            </a:r>
            <a:endParaRPr lang="en-US" sz="1400" dirty="0">
              <a:effectLst/>
              <a:latin typeface="Times New Roman" panose="02020603050405020304" pitchFamily="18" charset="0"/>
              <a:ea typeface="Times New Roman" panose="02020603050405020304" pitchFamily="18" charset="0"/>
            </a:endParaRPr>
          </a:p>
          <a:p>
            <a:pPr marL="342900" marR="0" lvl="0" indent="-342900" algn="just" fontAlgn="base">
              <a:lnSpc>
                <a:spcPct val="150000"/>
              </a:lnSpc>
              <a:spcBef>
                <a:spcPts val="0"/>
              </a:spcBef>
              <a:spcAft>
                <a:spcPts val="0"/>
              </a:spcAft>
              <a:buFont typeface="+mj-lt"/>
              <a:buAutoNum type="arabicPeriod"/>
              <a:tabLst>
                <a:tab pos="457200" algn="l"/>
              </a:tabLst>
            </a:pPr>
            <a:r>
              <a:rPr lang="de-DE" sz="1400" dirty="0">
                <a:solidFill>
                  <a:srgbClr val="222222"/>
                </a:solidFill>
                <a:effectLst/>
                <a:latin typeface="Arial" panose="020B0604020202020204" pitchFamily="34" charset="0"/>
                <a:ea typeface="Times New Roman" panose="02020603050405020304" pitchFamily="18" charset="0"/>
              </a:rPr>
              <a:t>Antman, Elliott M., et al. </a:t>
            </a:r>
            <a:r>
              <a:rPr lang="en-IN" sz="1400" dirty="0">
                <a:solidFill>
                  <a:srgbClr val="222222"/>
                </a:solidFill>
                <a:effectLst/>
                <a:latin typeface="Arial" panose="020B0604020202020204" pitchFamily="34" charset="0"/>
                <a:ea typeface="Times New Roman" panose="02020603050405020304" pitchFamily="18" charset="0"/>
              </a:rPr>
              <a:t>"ACC/AHA guidelines for the management of patients with ST-elevation myocardial infarction: a report of the American College of Cardiology/American Heart Association Task Force on Practice Guidelines (Committee to Revise the 1999 Guidelines for the Management of Patients with Acute Myocardial Infarction)." </a:t>
            </a:r>
            <a:r>
              <a:rPr lang="en-IN" sz="1400" i="1" dirty="0">
                <a:solidFill>
                  <a:srgbClr val="222222"/>
                </a:solidFill>
                <a:effectLst/>
                <a:latin typeface="Arial" panose="020B0604020202020204" pitchFamily="34" charset="0"/>
                <a:ea typeface="Times New Roman" panose="02020603050405020304" pitchFamily="18" charset="0"/>
              </a:rPr>
              <a:t>Journal of the American college of cardiology</a:t>
            </a:r>
            <a:r>
              <a:rPr lang="en-IN" sz="1400" dirty="0">
                <a:solidFill>
                  <a:srgbClr val="222222"/>
                </a:solidFill>
                <a:effectLst/>
                <a:latin typeface="Arial" panose="020B0604020202020204" pitchFamily="34" charset="0"/>
                <a:ea typeface="Times New Roman" panose="02020603050405020304" pitchFamily="18" charset="0"/>
              </a:rPr>
              <a:t> 44.3 (2004): E1-E211.</a:t>
            </a:r>
            <a:endParaRPr lang="en-US" sz="14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6,353 Thank You Blue Stock Illustrations, Cliparts and Royalty Free Thank  You Blue Vector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 y="0"/>
            <a:ext cx="9144000" cy="68579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2883" y="1720840"/>
            <a:ext cx="6652920" cy="3415030"/>
          </a:xfrm>
          <a:prstGeom prst="rect">
            <a:avLst/>
          </a:prstGeom>
        </p:spPr>
        <p:txBody>
          <a:bodyPr wrap="square">
            <a:spAutoFit/>
          </a:bodyPr>
          <a:lstStyle/>
          <a:p>
            <a:pPr marL="285750" indent="-285750" algn="just">
              <a:buFont typeface="Wingdings" panose="05000000000000000000" charset="0"/>
              <a:buChar char="Ø"/>
            </a:pPr>
            <a:r>
              <a:rPr lang="en-US" dirty="0">
                <a:latin typeface="Times New Roman" panose="02020603050405020304" pitchFamily="18" charset="0"/>
                <a:cs typeface="Times New Roman" panose="02020603050405020304" pitchFamily="18" charset="0"/>
              </a:rPr>
              <a:t>The Student Portal website is an innovative platform designed to empower students in managing their academic journey seamlessly.</a:t>
            </a: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charset="0"/>
              <a:buChar char="Ø"/>
            </a:pPr>
            <a:r>
              <a:rPr lang="en-US" dirty="0">
                <a:latin typeface="Times New Roman" panose="02020603050405020304" pitchFamily="18" charset="0"/>
                <a:cs typeface="Times New Roman" panose="02020603050405020304" pitchFamily="18" charset="0"/>
              </a:rPr>
              <a:t> The user interface provides a personalized space for students to access and control their academic information efficiently. </a:t>
            </a: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charset="0"/>
              <a:buChar char="Ø"/>
            </a:pPr>
            <a:r>
              <a:rPr lang="en-US" dirty="0">
                <a:latin typeface="Times New Roman" panose="02020603050405020304" pitchFamily="18" charset="0"/>
                <a:cs typeface="Times New Roman" panose="02020603050405020304" pitchFamily="18" charset="0"/>
              </a:rPr>
              <a:t>Upon logging in, students are welcomed by an intuitive interface displaying their user profile. </a:t>
            </a: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charset="0"/>
              <a:buChar char="Ø"/>
            </a:pPr>
            <a:r>
              <a:rPr lang="en-US" dirty="0">
                <a:latin typeface="Times New Roman" panose="02020603050405020304" pitchFamily="18" charset="0"/>
                <a:cs typeface="Times New Roman" panose="02020603050405020304" pitchFamily="18" charset="0"/>
              </a:rPr>
              <a:t>Personalized user profiles provided to students with a central hub for  managing their academic information.</a:t>
            </a: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charset="0"/>
              <a:buChar char="Ø"/>
            </a:pPr>
            <a:r>
              <a:rPr lang="en-US" dirty="0">
                <a:latin typeface="Times New Roman" panose="02020603050405020304" pitchFamily="18" charset="0"/>
                <a:cs typeface="Times New Roman" panose="02020603050405020304" pitchFamily="18" charset="0"/>
              </a:rPr>
              <a:t> One of the key feature is the robust course search functionality. Students can easily explore available courses ,view detailed description and check prerequisites empowering them to make informed decisions about their academic path.</a:t>
            </a:r>
            <a:endParaRPr lang="en-US" dirty="0">
              <a:latin typeface="Times New Roman" panose="02020603050405020304" pitchFamily="18" charset="0"/>
              <a:cs typeface="Times New Roman" panose="02020603050405020304" pitchFamily="18" charset="0"/>
            </a:endParaRPr>
          </a:p>
        </p:txBody>
      </p:sp>
      <p:sp>
        <p:nvSpPr>
          <p:cNvPr id="3" name="Rectangle 2"/>
          <p:cNvSpPr/>
          <p:nvPr/>
        </p:nvSpPr>
        <p:spPr>
          <a:xfrm flipH="1">
            <a:off x="2025269" y="838760"/>
            <a:ext cx="4317779" cy="584775"/>
          </a:xfrm>
          <a:prstGeom prst="rect">
            <a:avLst/>
          </a:prstGeom>
        </p:spPr>
        <p:txBody>
          <a:bodyPr wrap="square">
            <a:spAutoFit/>
          </a:bodyPr>
          <a:lstStyle/>
          <a:p>
            <a:pPr algn="ctr"/>
            <a:r>
              <a:rPr lang="en-US" sz="3200"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INTRODUCTION</a:t>
            </a:r>
            <a:endParaRPr lang="en-US" sz="32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2883" y="1720840"/>
            <a:ext cx="6652920" cy="3139321"/>
          </a:xfrm>
          <a:prstGeom prst="rect">
            <a:avLst/>
          </a:prstGeom>
        </p:spPr>
        <p:txBody>
          <a:bodyPr wrap="square">
            <a:spAutoFit/>
          </a:bodyPr>
          <a:lstStyle/>
          <a:p>
            <a:pPr algn="just"/>
            <a:r>
              <a:rPr lang="en-US" dirty="0">
                <a:latin typeface="Times New Roman" panose="02020603050405020304" pitchFamily="18" charset="0"/>
                <a:cs typeface="Times New Roman" panose="02020603050405020304" pitchFamily="18" charset="0"/>
              </a:rPr>
              <a:t>In the past three decades not only has internationalization transformed higher education, it has undergone major changes itself. Education hubs are important new developments. The portal aims to empower students by providing a personalized space for managing academic information efficiently. To address this, there is a need to increase user engagement through awareness campaigns and tutorials, refine the course recommendation algorithm for accuracy, tackle integration challenges with external training platforms, and stay proactive in enhancing data security measures to ensure the confidentiality and integrity of student information. These improvements will contribute to a more effective and user-friendly Student Portal.</a:t>
            </a:r>
            <a:endParaRPr lang="en-US" dirty="0">
              <a:latin typeface="Times New Roman" panose="02020603050405020304" pitchFamily="18" charset="0"/>
              <a:cs typeface="Times New Roman" panose="02020603050405020304" pitchFamily="18" charset="0"/>
            </a:endParaRPr>
          </a:p>
        </p:txBody>
      </p:sp>
      <p:sp>
        <p:nvSpPr>
          <p:cNvPr id="3" name="Rectangle 2"/>
          <p:cNvSpPr/>
          <p:nvPr/>
        </p:nvSpPr>
        <p:spPr>
          <a:xfrm flipH="1">
            <a:off x="927989" y="915763"/>
            <a:ext cx="6011825" cy="584775"/>
          </a:xfrm>
          <a:prstGeom prst="rect">
            <a:avLst/>
          </a:prstGeom>
        </p:spPr>
        <p:txBody>
          <a:bodyPr wrap="square">
            <a:spAutoFit/>
          </a:bodyPr>
          <a:lstStyle/>
          <a:p>
            <a:pPr algn="ctr"/>
            <a:r>
              <a:rPr lang="en-US" sz="3200"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PROBLEM STATEMENT</a:t>
            </a:r>
            <a:endParaRPr lang="en-US" sz="32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2883" y="1720840"/>
            <a:ext cx="6652920" cy="3970318"/>
          </a:xfrm>
          <a:prstGeom prst="rect">
            <a:avLst/>
          </a:prstGeom>
        </p:spPr>
        <p:txBody>
          <a:bodyPr wrap="square">
            <a:spAutoFit/>
          </a:bodyPr>
          <a:lstStyle/>
          <a:p>
            <a:pPr algn="just">
              <a:buFont typeface="+mj-lt"/>
              <a:buAutoNum type="arabicPeriod"/>
            </a:pPr>
            <a:r>
              <a:rPr lang="en-US" sz="1800" b="1" i="0" dirty="0">
                <a:solidFill>
                  <a:srgbClr val="0D0D0D"/>
                </a:solidFill>
                <a:effectLst/>
                <a:latin typeface="Times New Roman" panose="02020603050405020304" pitchFamily="18" charset="0"/>
                <a:cs typeface="Times New Roman" panose="02020603050405020304" pitchFamily="18" charset="0"/>
              </a:rPr>
              <a:t>Basic Website: </a:t>
            </a:r>
            <a:r>
              <a:rPr lang="en-US" sz="1800" b="0" i="0" dirty="0">
                <a:solidFill>
                  <a:srgbClr val="0D0D0D"/>
                </a:solidFill>
                <a:effectLst/>
                <a:latin typeface="Times New Roman" panose="02020603050405020304" pitchFamily="18" charset="0"/>
                <a:cs typeface="Times New Roman" panose="02020603050405020304" pitchFamily="18" charset="0"/>
              </a:rPr>
              <a:t>The current system likely comprises a basic website where students can access limited information about courses and enrollment procedures.</a:t>
            </a:r>
            <a:endParaRPr lang="en-US" sz="1800" b="0" i="0" dirty="0">
              <a:solidFill>
                <a:srgbClr val="0D0D0D"/>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sz="1800" b="1" i="0" dirty="0">
                <a:solidFill>
                  <a:srgbClr val="0D0D0D"/>
                </a:solidFill>
                <a:effectLst/>
                <a:latin typeface="Times New Roman" panose="02020603050405020304" pitchFamily="18" charset="0"/>
                <a:cs typeface="Times New Roman" panose="02020603050405020304" pitchFamily="18" charset="0"/>
              </a:rPr>
              <a:t>Manual Registration: </a:t>
            </a:r>
            <a:r>
              <a:rPr lang="en-US" sz="1800" b="0" i="0" dirty="0">
                <a:solidFill>
                  <a:srgbClr val="0D0D0D"/>
                </a:solidFill>
                <a:effectLst/>
                <a:latin typeface="Times New Roman" panose="02020603050405020304" pitchFamily="18" charset="0"/>
                <a:cs typeface="Times New Roman" panose="02020603050405020304" pitchFamily="18" charset="0"/>
              </a:rPr>
              <a:t>Students may need to physically visit administrative offices or fill out paper forms to register for courses, which can be time-consuming and cumbersome.</a:t>
            </a:r>
            <a:endParaRPr lang="en-US" sz="1800" b="0" i="0" dirty="0">
              <a:solidFill>
                <a:srgbClr val="0D0D0D"/>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sz="1800" b="1" i="0" dirty="0">
                <a:solidFill>
                  <a:srgbClr val="0D0D0D"/>
                </a:solidFill>
                <a:effectLst/>
                <a:latin typeface="Times New Roman" panose="02020603050405020304" pitchFamily="18" charset="0"/>
                <a:cs typeface="Times New Roman" panose="02020603050405020304" pitchFamily="18" charset="0"/>
              </a:rPr>
              <a:t>Limited Course Information: </a:t>
            </a:r>
            <a:r>
              <a:rPr lang="en-US" sz="1800" b="0" i="0" dirty="0">
                <a:solidFill>
                  <a:srgbClr val="0D0D0D"/>
                </a:solidFill>
                <a:effectLst/>
                <a:latin typeface="Times New Roman" panose="02020603050405020304" pitchFamily="18" charset="0"/>
                <a:cs typeface="Times New Roman" panose="02020603050405020304" pitchFamily="18" charset="0"/>
              </a:rPr>
              <a:t>The existing system might lack detailed course descriptions, making it difficult for students to make informed decisions about their academic path.</a:t>
            </a:r>
            <a:endParaRPr lang="en-US" sz="1800" b="0" i="0" dirty="0">
              <a:solidFill>
                <a:srgbClr val="0D0D0D"/>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sz="1800" b="1" i="0" dirty="0">
                <a:solidFill>
                  <a:srgbClr val="0D0D0D"/>
                </a:solidFill>
                <a:effectLst/>
                <a:latin typeface="Times New Roman" panose="02020603050405020304" pitchFamily="18" charset="0"/>
                <a:cs typeface="Times New Roman" panose="02020603050405020304" pitchFamily="18" charset="0"/>
              </a:rPr>
              <a:t>Lack of Personalization: </a:t>
            </a:r>
            <a:r>
              <a:rPr lang="en-US" sz="1800" b="0" i="0" dirty="0">
                <a:solidFill>
                  <a:srgbClr val="0D0D0D"/>
                </a:solidFill>
                <a:effectLst/>
                <a:latin typeface="Times New Roman" panose="02020603050405020304" pitchFamily="18" charset="0"/>
                <a:cs typeface="Times New Roman" panose="02020603050405020304" pitchFamily="18" charset="0"/>
              </a:rPr>
              <a:t>Without personalized user profiles, students may struggle to manage their academic information efficiently.</a:t>
            </a:r>
            <a:endParaRPr lang="en-US" sz="1800" b="0" i="0" dirty="0">
              <a:solidFill>
                <a:srgbClr val="0D0D0D"/>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sz="1800" b="1" i="0" dirty="0">
                <a:solidFill>
                  <a:srgbClr val="0D0D0D"/>
                </a:solidFill>
                <a:effectLst/>
                <a:latin typeface="Times New Roman" panose="02020603050405020304" pitchFamily="18" charset="0"/>
                <a:cs typeface="Times New Roman" panose="02020603050405020304" pitchFamily="18" charset="0"/>
              </a:rPr>
              <a:t>Limited Resources: </a:t>
            </a:r>
            <a:r>
              <a:rPr lang="en-US" sz="1800" b="0" i="0" dirty="0">
                <a:solidFill>
                  <a:srgbClr val="0D0D0D"/>
                </a:solidFill>
                <a:effectLst/>
                <a:latin typeface="Times New Roman" panose="02020603050405020304" pitchFamily="18" charset="0"/>
                <a:cs typeface="Times New Roman" panose="02020603050405020304" pitchFamily="18" charset="0"/>
              </a:rPr>
              <a:t>Access to syllabus resources and supplementary materials such as videos may be scarce or unavailable.</a:t>
            </a:r>
            <a:endParaRPr lang="en-US" sz="1800" b="0" i="0" dirty="0">
              <a:solidFill>
                <a:srgbClr val="0D0D0D"/>
              </a:solidFill>
              <a:effectLst/>
              <a:latin typeface="Times New Roman" panose="02020603050405020304" pitchFamily="18" charset="0"/>
              <a:cs typeface="Times New Roman" panose="02020603050405020304" pitchFamily="18" charset="0"/>
            </a:endParaRPr>
          </a:p>
        </p:txBody>
      </p:sp>
      <p:sp>
        <p:nvSpPr>
          <p:cNvPr id="3" name="Rectangle 2"/>
          <p:cNvSpPr/>
          <p:nvPr/>
        </p:nvSpPr>
        <p:spPr>
          <a:xfrm flipH="1">
            <a:off x="927989" y="915763"/>
            <a:ext cx="6011825" cy="584775"/>
          </a:xfrm>
          <a:prstGeom prst="rect">
            <a:avLst/>
          </a:prstGeom>
        </p:spPr>
        <p:txBody>
          <a:bodyPr wrap="square">
            <a:spAutoFit/>
          </a:bodyPr>
          <a:lstStyle/>
          <a:p>
            <a:pPr algn="ctr"/>
            <a:r>
              <a:rPr lang="en-US" sz="3200" dirty="0">
                <a:latin typeface="Times New Roman" panose="02020603050405020304" pitchFamily="18" charset="0"/>
                <a:cs typeface="Times New Roman" panose="02020603050405020304" pitchFamily="18" charset="0"/>
              </a:rPr>
              <a:t>EXISTING SYSTEM</a:t>
            </a:r>
            <a:endParaRPr lang="en-US" sz="32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2883" y="1720840"/>
            <a:ext cx="6652920" cy="3970318"/>
          </a:xfrm>
          <a:prstGeom prst="rect">
            <a:avLst/>
          </a:prstGeom>
        </p:spPr>
        <p:txBody>
          <a:bodyPr wrap="square">
            <a:spAutoFit/>
          </a:bodyPr>
          <a:lstStyle/>
          <a:p>
            <a:pPr marL="285750" indent="-285750" algn="just">
              <a:buFont typeface="Arial" panose="020B0604020202020204" pitchFamily="34" charset="0"/>
              <a:buChar char="•"/>
            </a:pPr>
            <a:r>
              <a:rPr lang="en-US" sz="1800" b="0" i="0" dirty="0">
                <a:solidFill>
                  <a:srgbClr val="0D0D0D"/>
                </a:solidFill>
                <a:effectLst/>
                <a:latin typeface="Times New Roman" panose="02020603050405020304" pitchFamily="18" charset="0"/>
                <a:cs typeface="Times New Roman" panose="02020603050405020304" pitchFamily="18" charset="0"/>
              </a:rPr>
              <a:t>The existing system may lack accessibility features, making it difficult for students with disabilities to navigate and utilize the platform effectively.</a:t>
            </a:r>
            <a:endParaRPr lang="en-US" sz="1800" b="0" i="0" dirty="0">
              <a:solidFill>
                <a:srgbClr val="0D0D0D"/>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b="0" i="0" dirty="0">
                <a:solidFill>
                  <a:srgbClr val="0D0D0D"/>
                </a:solidFill>
                <a:effectLst/>
                <a:latin typeface="Times New Roman" panose="02020603050405020304" pitchFamily="18" charset="0"/>
                <a:cs typeface="Times New Roman" panose="02020603050405020304" pitchFamily="18" charset="0"/>
              </a:rPr>
              <a:t>Registration and course enrollment may rely heavily on manual processes such as filling out paper forms or physically visiting administrative offices. This can be time-consuming and inconvenient for students, especially those who are unable to visit the campus frequently.</a:t>
            </a:r>
            <a:endParaRPr lang="en-US" sz="1800" dirty="0">
              <a:solidFill>
                <a:srgbClr val="0D0D0D"/>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b="0" i="0" dirty="0">
                <a:solidFill>
                  <a:srgbClr val="0D0D0D"/>
                </a:solidFill>
                <a:effectLst/>
                <a:latin typeface="Times New Roman" panose="02020603050405020304" pitchFamily="18" charset="0"/>
                <a:cs typeface="Times New Roman" panose="02020603050405020304" pitchFamily="18" charset="0"/>
              </a:rPr>
              <a:t>Without an efficient online system, students may not have access to real-time updates on course availability, changes in schedules, or other important information, leading to confusion and frustration.</a:t>
            </a:r>
            <a:endParaRPr lang="en-US" sz="1800" b="0" i="0" dirty="0">
              <a:solidFill>
                <a:srgbClr val="0D0D0D"/>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b="0" i="0" dirty="0">
                <a:solidFill>
                  <a:srgbClr val="0D0D0D"/>
                </a:solidFill>
                <a:effectLst/>
                <a:latin typeface="Times New Roman" panose="02020603050405020304" pitchFamily="18" charset="0"/>
                <a:cs typeface="Times New Roman" panose="02020603050405020304" pitchFamily="18" charset="0"/>
              </a:rPr>
              <a:t>The existing system may not offer robust course search functionality, making it challenging for students to find relevant courses based on their interests, requirements, or prerequisites.</a:t>
            </a:r>
            <a:endParaRPr lang="en-US" sz="1800" b="0" i="0" dirty="0">
              <a:solidFill>
                <a:srgbClr val="0D0D0D"/>
              </a:solidFill>
              <a:effectLst/>
              <a:latin typeface="Times New Roman" panose="02020603050405020304" pitchFamily="18" charset="0"/>
              <a:cs typeface="Times New Roman" panose="02020603050405020304" pitchFamily="18" charset="0"/>
            </a:endParaRPr>
          </a:p>
        </p:txBody>
      </p:sp>
      <p:sp>
        <p:nvSpPr>
          <p:cNvPr id="3" name="Rectangle 2"/>
          <p:cNvSpPr/>
          <p:nvPr/>
        </p:nvSpPr>
        <p:spPr>
          <a:xfrm flipH="1">
            <a:off x="244594" y="874454"/>
            <a:ext cx="7041729" cy="584775"/>
          </a:xfrm>
          <a:prstGeom prst="rect">
            <a:avLst/>
          </a:prstGeom>
        </p:spPr>
        <p:txBody>
          <a:bodyPr wrap="square">
            <a:spAutoFit/>
          </a:bodyPr>
          <a:lstStyle/>
          <a:p>
            <a:pPr algn="ctr"/>
            <a:r>
              <a:rPr lang="en-US" sz="3200" dirty="0">
                <a:latin typeface="Times New Roman" panose="02020603050405020304" pitchFamily="18" charset="0"/>
                <a:cs typeface="Times New Roman" panose="02020603050405020304" pitchFamily="18" charset="0"/>
              </a:rPr>
              <a:t>PROBLEMS IN EXISTING SYSTEM</a:t>
            </a:r>
            <a:endParaRPr lang="en-US" sz="32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7798" y="609600"/>
            <a:ext cx="7848600" cy="523220"/>
          </a:xfrm>
          <a:prstGeom prst="rect">
            <a:avLst/>
          </a:prstGeom>
        </p:spPr>
        <p:txBody>
          <a:bodyPr wrap="square">
            <a:spAutoFit/>
          </a:bodyPr>
          <a:lstStyle/>
          <a:p>
            <a:pPr algn="ctr"/>
            <a:r>
              <a:rPr lang="en-US" sz="2800" b="1" dirty="0">
                <a:solidFill>
                  <a:schemeClr val="accent5"/>
                </a:solidFill>
              </a:rPr>
              <a:t>      </a:t>
            </a:r>
            <a:r>
              <a:rPr lang="en-US" sz="2800" b="1" dirty="0">
                <a:latin typeface="Times New Roman" panose="02020603050405020304" pitchFamily="18" charset="0"/>
                <a:cs typeface="Times New Roman" panose="02020603050405020304" pitchFamily="18" charset="0"/>
              </a:rPr>
              <a:t>Proposed System</a:t>
            </a:r>
            <a:endParaRPr lang="en-US" sz="2800" dirty="0">
              <a:latin typeface="Times New Roman" panose="02020603050405020304" pitchFamily="18" charset="0"/>
              <a:cs typeface="Times New Roman" panose="02020603050405020304" pitchFamily="18" charset="0"/>
            </a:endParaRPr>
          </a:p>
        </p:txBody>
      </p:sp>
      <p:sp>
        <p:nvSpPr>
          <p:cNvPr id="2" name="Rectangle 1"/>
          <p:cNvSpPr/>
          <p:nvPr/>
        </p:nvSpPr>
        <p:spPr>
          <a:xfrm>
            <a:off x="564040" y="1333695"/>
            <a:ext cx="7176115" cy="3784600"/>
          </a:xfrm>
          <a:prstGeom prst="rect">
            <a:avLst/>
          </a:prstGeom>
        </p:spPr>
        <p:txBody>
          <a:bodyPr wrap="square">
            <a:spAutoFit/>
          </a:bodyPr>
          <a:lstStyle/>
          <a:p>
            <a:pPr algn="just">
              <a:buFont typeface="+mj-lt"/>
              <a:buAutoNum type="arabicPeriod"/>
            </a:pPr>
            <a:r>
              <a:rPr lang="en-US" sz="1600" b="1" i="0" dirty="0">
                <a:solidFill>
                  <a:srgbClr val="0D0D0D"/>
                </a:solidFill>
                <a:effectLst/>
                <a:latin typeface="Times New Roman" panose="02020603050405020304" pitchFamily="18" charset="0"/>
                <a:cs typeface="Times New Roman" panose="02020603050405020304" pitchFamily="18" charset="0"/>
              </a:rPr>
              <a:t>User Profiling: </a:t>
            </a:r>
            <a:r>
              <a:rPr lang="en-US" sz="1600" i="0" dirty="0">
                <a:solidFill>
                  <a:srgbClr val="0D0D0D"/>
                </a:solidFill>
                <a:effectLst/>
                <a:latin typeface="Times New Roman" panose="02020603050405020304" pitchFamily="18" charset="0"/>
                <a:cs typeface="Times New Roman" panose="02020603050405020304" pitchFamily="18" charset="0"/>
              </a:rPr>
              <a:t>The system begins by creating user profiles based on user interactions, preferences, and historical data. Factors such as viewing history, liked videos, and user demographics are analyzed to understand individual preferences and learning objectives.</a:t>
            </a:r>
            <a:endParaRPr lang="en-US" sz="1600" i="0" dirty="0">
              <a:solidFill>
                <a:srgbClr val="0D0D0D"/>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sz="1600" b="1" i="0" dirty="0">
                <a:solidFill>
                  <a:srgbClr val="0D0D0D"/>
                </a:solidFill>
                <a:effectLst/>
                <a:latin typeface="Times New Roman" panose="02020603050405020304" pitchFamily="18" charset="0"/>
                <a:cs typeface="Times New Roman" panose="02020603050405020304" pitchFamily="18" charset="0"/>
              </a:rPr>
              <a:t>Content Analysis: </a:t>
            </a:r>
            <a:r>
              <a:rPr lang="en-US" sz="1600" i="0" dirty="0">
                <a:solidFill>
                  <a:srgbClr val="0D0D0D"/>
                </a:solidFill>
                <a:effectLst/>
                <a:latin typeface="Times New Roman" panose="02020603050405020304" pitchFamily="18" charset="0"/>
                <a:cs typeface="Times New Roman" panose="02020603050405020304" pitchFamily="18" charset="0"/>
              </a:rPr>
              <a:t>Utilizing advanced algorithms, the system analyzes the content of YouTube videos, including titles, descriptions, and tags. </a:t>
            </a:r>
            <a:endParaRPr lang="en-US" sz="1600" i="0" dirty="0">
              <a:solidFill>
                <a:srgbClr val="0D0D0D"/>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sz="1600" b="1" i="0" dirty="0">
                <a:solidFill>
                  <a:srgbClr val="0D0D0D"/>
                </a:solidFill>
                <a:effectLst/>
                <a:latin typeface="Times New Roman" panose="02020603050405020304" pitchFamily="18" charset="0"/>
                <a:cs typeface="Times New Roman" panose="02020603050405020304" pitchFamily="18" charset="0"/>
              </a:rPr>
              <a:t>Recommendation Generation: </a:t>
            </a:r>
            <a:r>
              <a:rPr lang="en-US" sz="1600" i="0" dirty="0">
                <a:solidFill>
                  <a:srgbClr val="0D0D0D"/>
                </a:solidFill>
                <a:effectLst/>
                <a:latin typeface="Times New Roman" panose="02020603050405020304" pitchFamily="18" charset="0"/>
                <a:cs typeface="Times New Roman" panose="02020603050405020304" pitchFamily="18" charset="0"/>
              </a:rPr>
              <a:t>Based on user profiles and content analysis, the system generates personalized course recommendations for each user. Recommendations are tailored to match the user's interests, skill level, and learning goals, ensuring relevance and engagement. </a:t>
            </a:r>
            <a:endParaRPr lang="en-US" sz="1600" i="0" dirty="0">
              <a:solidFill>
                <a:srgbClr val="0D0D0D"/>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sz="1600" b="1" i="0" dirty="0">
                <a:solidFill>
                  <a:srgbClr val="0D0D0D"/>
                </a:solidFill>
                <a:effectLst/>
                <a:latin typeface="Times New Roman" panose="02020603050405020304" pitchFamily="18" charset="0"/>
                <a:cs typeface="Times New Roman" panose="02020603050405020304" pitchFamily="18" charset="0"/>
              </a:rPr>
              <a:t>Feedback Loop: </a:t>
            </a:r>
            <a:r>
              <a:rPr lang="en-US" sz="1600" i="0" dirty="0">
                <a:solidFill>
                  <a:srgbClr val="0D0D0D"/>
                </a:solidFill>
                <a:effectLst/>
                <a:latin typeface="Times New Roman" panose="02020603050405020304" pitchFamily="18" charset="0"/>
                <a:cs typeface="Times New Roman" panose="02020603050405020304" pitchFamily="18" charset="0"/>
              </a:rPr>
              <a:t>The system incorporates a feedback loop mechanism to refine recommendations over time. User feedback, such as ratings, watch time, and engagement metrics, is collected and used to continuously improve the recommendation algorithms, ensuring that recommendations remain accurate and effective.</a:t>
            </a:r>
            <a:endParaRPr lang="en-US" sz="1600" i="0" dirty="0">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7798" y="609600"/>
            <a:ext cx="7848600" cy="523220"/>
          </a:xfrm>
          <a:prstGeom prst="rect">
            <a:avLst/>
          </a:prstGeom>
        </p:spPr>
        <p:txBody>
          <a:bodyPr wrap="square">
            <a:spAutoFit/>
          </a:bodyPr>
          <a:lstStyle/>
          <a:p>
            <a:pPr algn="ctr"/>
            <a:r>
              <a:rPr lang="en-US" sz="2800" b="1" dirty="0">
                <a:solidFill>
                  <a:schemeClr val="accent5"/>
                </a:solidFill>
              </a:rPr>
              <a:t>      </a:t>
            </a:r>
            <a:r>
              <a:rPr lang="en-US" sz="2800" b="1" dirty="0">
                <a:latin typeface="Times New Roman" panose="02020603050405020304" pitchFamily="18" charset="0"/>
                <a:cs typeface="Times New Roman" panose="02020603050405020304" pitchFamily="18" charset="0"/>
              </a:rPr>
              <a:t>Software Requirements Specifications</a:t>
            </a:r>
            <a:endParaRPr lang="en-US" sz="2800" dirty="0">
              <a:latin typeface="Times New Roman" panose="02020603050405020304" pitchFamily="18" charset="0"/>
              <a:cs typeface="Times New Roman" panose="02020603050405020304" pitchFamily="18" charset="0"/>
            </a:endParaRPr>
          </a:p>
        </p:txBody>
      </p:sp>
      <p:sp>
        <p:nvSpPr>
          <p:cNvPr id="2" name="Rectangle 1"/>
          <p:cNvSpPr/>
          <p:nvPr/>
        </p:nvSpPr>
        <p:spPr>
          <a:xfrm>
            <a:off x="564040" y="1333695"/>
            <a:ext cx="7176115" cy="1877437"/>
          </a:xfrm>
          <a:prstGeom prst="rect">
            <a:avLst/>
          </a:prstGeom>
        </p:spPr>
        <p:txBody>
          <a:bodyPr wrap="square">
            <a:spAutoFit/>
          </a:bodyPr>
          <a:lstStyle/>
          <a:p>
            <a:pPr algn="just"/>
            <a:r>
              <a:rPr lang="en-US" sz="2000" b="1" i="0" dirty="0">
                <a:effectLst/>
                <a:latin typeface="Times New Roman" panose="02020603050405020304" pitchFamily="18" charset="0"/>
                <a:cs typeface="Times New Roman" panose="02020603050405020304" pitchFamily="18" charset="0"/>
              </a:rPr>
              <a:t>Hardware Requirements:</a:t>
            </a:r>
            <a:endParaRPr lang="en-US" sz="2000" b="1" i="0" dirty="0">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1600" b="1" i="0" dirty="0">
                <a:effectLst/>
                <a:latin typeface="Times New Roman" panose="02020603050405020304" pitchFamily="18" charset="0"/>
                <a:cs typeface="Times New Roman" panose="02020603050405020304" pitchFamily="18" charset="0"/>
              </a:rPr>
              <a:t>Server:</a:t>
            </a:r>
            <a:r>
              <a:rPr lang="en-US" sz="1600" i="0" dirty="0">
                <a:effectLst/>
                <a:latin typeface="Times New Roman" panose="02020603050405020304" pitchFamily="18" charset="0"/>
                <a:cs typeface="Times New Roman" panose="02020603050405020304" pitchFamily="18" charset="0"/>
              </a:rPr>
              <a:t> A dedicated server with sufficient processing power, memory, and storage capacity to host the application and manage database operations. </a:t>
            </a:r>
            <a:endParaRPr lang="en-US" sz="1600" i="0" dirty="0">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1600" b="1" i="0" dirty="0">
                <a:effectLst/>
                <a:latin typeface="Times New Roman" panose="02020603050405020304" pitchFamily="18" charset="0"/>
                <a:cs typeface="Times New Roman" panose="02020603050405020304" pitchFamily="18" charset="0"/>
              </a:rPr>
              <a:t>Network Infrastructure: </a:t>
            </a:r>
            <a:r>
              <a:rPr lang="en-US" sz="1600" i="0" dirty="0">
                <a:effectLst/>
                <a:latin typeface="Times New Roman" panose="02020603050405020304" pitchFamily="18" charset="0"/>
                <a:cs typeface="Times New Roman" panose="02020603050405020304" pitchFamily="18" charset="0"/>
              </a:rPr>
              <a:t>Reliable internet connectivity with adequate bandwidth to support concurrent user access and data transfer. </a:t>
            </a:r>
            <a:endParaRPr lang="en-US" sz="1600" i="0" dirty="0">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1600" b="1" i="0" dirty="0">
                <a:effectLst/>
                <a:latin typeface="Times New Roman" panose="02020603050405020304" pitchFamily="18" charset="0"/>
                <a:cs typeface="Times New Roman" panose="02020603050405020304" pitchFamily="18" charset="0"/>
              </a:rPr>
              <a:t>Client Devices: </a:t>
            </a:r>
            <a:r>
              <a:rPr lang="en-US" sz="1600" i="0" dirty="0">
                <a:effectLst/>
                <a:latin typeface="Times New Roman" panose="02020603050405020304" pitchFamily="18" charset="0"/>
                <a:cs typeface="Times New Roman" panose="02020603050405020304" pitchFamily="18" charset="0"/>
              </a:rPr>
              <a:t>Compatible web browsers and mobile devices with internet connectivity to access the application interface.</a:t>
            </a:r>
            <a:endParaRPr lang="en-US" sz="1600" i="0" dirty="0">
              <a:effectLst/>
              <a:latin typeface="Times New Roman" panose="02020603050405020304" pitchFamily="18" charset="0"/>
              <a:cs typeface="Times New Roman" panose="02020603050405020304" pitchFamily="18" charset="0"/>
            </a:endParaRPr>
          </a:p>
        </p:txBody>
      </p:sp>
      <p:sp>
        <p:nvSpPr>
          <p:cNvPr id="3" name="Rectangle 2"/>
          <p:cNvSpPr/>
          <p:nvPr/>
        </p:nvSpPr>
        <p:spPr>
          <a:xfrm>
            <a:off x="564039" y="3235046"/>
            <a:ext cx="7176115" cy="2368550"/>
          </a:xfrm>
          <a:prstGeom prst="rect">
            <a:avLst/>
          </a:prstGeom>
        </p:spPr>
        <p:txBody>
          <a:bodyPr wrap="square">
            <a:spAutoFit/>
          </a:bodyPr>
          <a:lstStyle/>
          <a:p>
            <a:pPr algn="just"/>
            <a:r>
              <a:rPr lang="en-US" sz="2000" b="1" dirty="0">
                <a:latin typeface="Times New Roman" panose="02020603050405020304" pitchFamily="18" charset="0"/>
                <a:cs typeface="Times New Roman" panose="02020603050405020304" pitchFamily="18" charset="0"/>
              </a:rPr>
              <a:t>Soft</a:t>
            </a:r>
            <a:r>
              <a:rPr lang="en-US" sz="2000" b="1" i="0" dirty="0">
                <a:effectLst/>
                <a:latin typeface="Times New Roman" panose="02020603050405020304" pitchFamily="18" charset="0"/>
                <a:cs typeface="Times New Roman" panose="02020603050405020304" pitchFamily="18" charset="0"/>
              </a:rPr>
              <a:t>ware Requirements:</a:t>
            </a:r>
            <a:endParaRPr lang="en-US" sz="2000" b="1" i="0" dirty="0">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1600" b="1" i="0" dirty="0">
                <a:effectLst/>
                <a:latin typeface="Times New Roman" panose="02020603050405020304" pitchFamily="18" charset="0"/>
                <a:cs typeface="Times New Roman" panose="02020603050405020304" pitchFamily="18" charset="0"/>
              </a:rPr>
              <a:t>Development Tools: </a:t>
            </a:r>
            <a:r>
              <a:rPr lang="en-US" sz="1600" i="0" dirty="0">
                <a:effectLst/>
                <a:latin typeface="Times New Roman" panose="02020603050405020304" pitchFamily="18" charset="0"/>
                <a:cs typeface="Times New Roman" panose="02020603050405020304" pitchFamily="18" charset="0"/>
              </a:rPr>
              <a:t>Integrated Development Environment (IDE) - Examples: Visual Studio Code, PyCharm .</a:t>
            </a:r>
            <a:endParaRPr lang="en-US" sz="1600" i="0" dirty="0">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1600" b="1" i="0" dirty="0">
                <a:effectLst/>
                <a:latin typeface="Times New Roman" panose="02020603050405020304" pitchFamily="18" charset="0"/>
                <a:cs typeface="Times New Roman" panose="02020603050405020304" pitchFamily="18" charset="0"/>
              </a:rPr>
              <a:t>Web Frameworks: </a:t>
            </a:r>
            <a:r>
              <a:rPr lang="en-US" sz="1600" i="0" dirty="0">
                <a:effectLst/>
                <a:latin typeface="Times New Roman" panose="02020603050405020304" pitchFamily="18" charset="0"/>
                <a:cs typeface="Times New Roman" panose="02020603050405020304" pitchFamily="18" charset="0"/>
              </a:rPr>
              <a:t>Use frameworks such as Django (Python), React (JavaScript) for building the application backend and frontend components. </a:t>
            </a:r>
            <a:endParaRPr lang="en-US" sz="1600" i="0" dirty="0">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1600" b="1" i="0" dirty="0">
                <a:effectLst/>
                <a:latin typeface="Times New Roman" panose="02020603050405020304" pitchFamily="18" charset="0"/>
                <a:cs typeface="Times New Roman" panose="02020603050405020304" pitchFamily="18" charset="0"/>
              </a:rPr>
              <a:t>Security Libraries: </a:t>
            </a:r>
            <a:r>
              <a:rPr lang="en-US" sz="1600" i="0" dirty="0">
                <a:effectLst/>
                <a:latin typeface="Times New Roman" panose="02020603050405020304" pitchFamily="18" charset="0"/>
                <a:cs typeface="Times New Roman" panose="02020603050405020304" pitchFamily="18" charset="0"/>
              </a:rPr>
              <a:t>Integrate security libraries and frameworks (e.g., Spring Security, OAuth) to enforce authentication and authorization mechanisms. </a:t>
            </a:r>
            <a:endParaRPr lang="en-US" sz="1600" i="0" dirty="0">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1600" b="1" i="0" dirty="0">
                <a:effectLst/>
                <a:latin typeface="Times New Roman" panose="02020603050405020304" pitchFamily="18" charset="0"/>
                <a:cs typeface="Times New Roman" panose="02020603050405020304" pitchFamily="18" charset="0"/>
              </a:rPr>
              <a:t>Testing Tools: </a:t>
            </a:r>
            <a:r>
              <a:rPr lang="en-US" sz="1600" i="0" dirty="0">
                <a:effectLst/>
                <a:latin typeface="Times New Roman" panose="02020603050405020304" pitchFamily="18" charset="0"/>
                <a:cs typeface="Times New Roman" panose="02020603050405020304" pitchFamily="18" charset="0"/>
              </a:rPr>
              <a:t>Employ testing frameworks (e.g., JUnit, Selenium) for automated unit testing, integration testing, and user acceptance testing.</a:t>
            </a:r>
            <a:endParaRPr lang="en-US" sz="1600" i="0" dirty="0">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flipH="1">
            <a:off x="927989" y="915763"/>
            <a:ext cx="6011825" cy="584775"/>
          </a:xfrm>
          <a:prstGeom prst="rect">
            <a:avLst/>
          </a:prstGeom>
        </p:spPr>
        <p:txBody>
          <a:bodyPr wrap="square">
            <a:spAutoFit/>
          </a:bodyPr>
          <a:lstStyle/>
          <a:p>
            <a:pPr algn="ctr"/>
            <a:r>
              <a:rPr lang="en-US" sz="3200" dirty="0">
                <a:latin typeface="Times New Roman" panose="02020603050405020304" pitchFamily="18" charset="0"/>
                <a:cs typeface="Times New Roman" panose="02020603050405020304" pitchFamily="18" charset="0"/>
              </a:rPr>
              <a:t>Class Diagram</a:t>
            </a:r>
            <a:endParaRPr lang="en-US" sz="32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524423" y="1653117"/>
            <a:ext cx="4554220" cy="4635500"/>
          </a:xfrm>
          <a:prstGeom prst="rect">
            <a:avLst/>
          </a:prstGeom>
          <a:noFill/>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9811</Words>
  <Application>WPS Presentation</Application>
  <PresentationFormat>On-screen Show (4:3)</PresentationFormat>
  <Paragraphs>156</Paragraphs>
  <Slides>25</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25</vt:i4>
      </vt:variant>
    </vt:vector>
  </HeadingPairs>
  <TitlesOfParts>
    <vt:vector size="37" baseType="lpstr">
      <vt:lpstr>Arial</vt:lpstr>
      <vt:lpstr>SimSun</vt:lpstr>
      <vt:lpstr>Wingdings</vt:lpstr>
      <vt:lpstr>Wingdings 3</vt:lpstr>
      <vt:lpstr>Arial</vt:lpstr>
      <vt:lpstr>Times New Roman</vt:lpstr>
      <vt:lpstr>Microsoft YaHei</vt:lpstr>
      <vt:lpstr>Arial Unicode MS</vt:lpstr>
      <vt:lpstr>Trebuchet MS</vt:lpstr>
      <vt:lpstr>Calibri</vt:lpstr>
      <vt:lpstr>Wingdings</vt:lpstr>
      <vt:lpstr>Facet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Sravani Ganthala</dc:creator>
  <cp:lastModifiedBy>Jaswanthi Uppala</cp:lastModifiedBy>
  <cp:revision>22</cp:revision>
  <dcterms:created xsi:type="dcterms:W3CDTF">2024-04-07T16:25:46Z</dcterms:created>
  <dcterms:modified xsi:type="dcterms:W3CDTF">2024-04-07T16:47:50Z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0B829A68BFEC4C53BF4513FEE8C3A797_12</vt:lpwstr>
  </property>
  <property fmtid="{D5CDD505-2E9C-101B-9397-08002B2CF9AE}" pid="3" name="KSOProductBuildVer">
    <vt:lpwstr>1033-12.2.0.13489</vt:lpwstr>
  </property>
</Properties>
</file>