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58" r:id="rId4"/>
    <p:sldId id="259" r:id="rId5"/>
    <p:sldId id="265" r:id="rId6"/>
    <p:sldId id="261" r:id="rId7"/>
    <p:sldId id="262" r:id="rId8"/>
    <p:sldId id="266" r:id="rId9"/>
    <p:sldId id="267" r:id="rId10"/>
    <p:sldId id="268" r:id="rId11"/>
    <p:sldId id="271" r:id="rId12"/>
    <p:sldId id="272" r:id="rId13"/>
    <p:sldId id="273" r:id="rId15"/>
    <p:sldId id="274" r:id="rId16"/>
    <p:sldId id="269" r:id="rId17"/>
    <p:sldId id="275" r:id="rId18"/>
    <p:sldId id="270" r:id="rId19"/>
    <p:sldId id="282" r:id="rId20"/>
    <p:sldId id="283" r:id="rId21"/>
    <p:sldId id="284" r:id="rId22"/>
    <p:sldId id="281"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27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944" autoAdjust="0"/>
  </p:normalViewPr>
  <p:slideViewPr>
    <p:cSldViewPr snapToGrid="0">
      <p:cViewPr varScale="1">
        <p:scale>
          <a:sx n="62" d="100"/>
          <a:sy n="62"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D0FB4F3-81A9-4EEA-93A3-4B3DABD2F43D}"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3F6C90CD-C481-4C00-B564-96182AD2603F}">
      <dgm:prSet phldrT="[Text]" custT="1"/>
      <dgm:spPr/>
      <dgm:t>
        <a:bodyPr/>
        <a:lstStyle/>
        <a:p>
          <a:r>
            <a:rPr lang="en-GB" sz="2400" dirty="0" smtClean="0">
              <a:latin typeface="Helvetica LT Std Cond Light" panose="020B0406020202030204" pitchFamily="34" charset="0"/>
            </a:rPr>
            <a:t>How good does the product need to be?</a:t>
          </a:r>
          <a:endParaRPr lang="en-US" sz="2400" dirty="0">
            <a:latin typeface="Helvetica LT Std Cond Light" panose="020B0406020202030204" pitchFamily="34" charset="0"/>
          </a:endParaRPr>
        </a:p>
      </dgm:t>
    </dgm:pt>
    <dgm:pt modelId="{54B27578-1DB6-48CB-9B6C-CAD297F36088}" cxnId="{62DF9686-3891-46D7-824A-54328D199AC7}" type="parTrans">
      <dgm:prSet/>
      <dgm:spPr/>
      <dgm:t>
        <a:bodyPr/>
        <a:lstStyle/>
        <a:p>
          <a:endParaRPr lang="en-US"/>
        </a:p>
      </dgm:t>
    </dgm:pt>
    <dgm:pt modelId="{761633C1-34E8-4E4D-A685-F250C0CDF060}" cxnId="{62DF9686-3891-46D7-824A-54328D199AC7}" type="sibTrans">
      <dgm:prSet/>
      <dgm:spPr/>
      <dgm:t>
        <a:bodyPr/>
        <a:lstStyle/>
        <a:p>
          <a:endParaRPr lang="en-US"/>
        </a:p>
      </dgm:t>
    </dgm:pt>
    <dgm:pt modelId="{35FED1BE-FC1F-4DCE-AEAF-4A9F79CDF388}">
      <dgm:prSet phldrT="[Text]" custT="1"/>
      <dgm:spPr/>
      <dgm:t>
        <a:bodyPr/>
        <a:lstStyle/>
        <a:p>
          <a:r>
            <a:rPr lang="en-GB" sz="2400" dirty="0" smtClean="0">
              <a:latin typeface="Helvetica LT Std Cond Light" panose="020B0406020202030204" pitchFamily="34" charset="0"/>
            </a:rPr>
            <a:t>How do we measure it?</a:t>
          </a:r>
          <a:endParaRPr lang="en-US" sz="2400" dirty="0">
            <a:latin typeface="Helvetica LT Std Cond Light" panose="020B0406020202030204" pitchFamily="34" charset="0"/>
          </a:endParaRPr>
        </a:p>
      </dgm:t>
    </dgm:pt>
    <dgm:pt modelId="{897B15D3-C89B-455B-A545-2AE7C73878F5}" cxnId="{70EE8933-4F08-4DFB-BF9E-19D511779DFF}" type="parTrans">
      <dgm:prSet/>
      <dgm:spPr/>
      <dgm:t>
        <a:bodyPr/>
        <a:lstStyle/>
        <a:p>
          <a:endParaRPr lang="en-US"/>
        </a:p>
      </dgm:t>
    </dgm:pt>
    <dgm:pt modelId="{3AD31D7F-D8B5-4800-8737-CCBCCF8934B8}" cxnId="{70EE8933-4F08-4DFB-BF9E-19D511779DFF}" type="sibTrans">
      <dgm:prSet/>
      <dgm:spPr/>
      <dgm:t>
        <a:bodyPr/>
        <a:lstStyle/>
        <a:p>
          <a:endParaRPr lang="en-US"/>
        </a:p>
      </dgm:t>
    </dgm:pt>
    <dgm:pt modelId="{9240FDFD-CB9B-4308-9B25-8E674A0E8681}">
      <dgm:prSet phldrT="[Text]" custT="1"/>
      <dgm:spPr/>
      <dgm:t>
        <a:bodyPr/>
        <a:lstStyle/>
        <a:p>
          <a:r>
            <a:rPr lang="en-GB" sz="2400" dirty="0" smtClean="0">
              <a:latin typeface="Helvetica LT Std Cond Light" panose="020B0406020202030204" pitchFamily="34" charset="0"/>
            </a:rPr>
            <a:t>How much will it cost?</a:t>
          </a:r>
          <a:endParaRPr lang="en-US" sz="2400" dirty="0">
            <a:latin typeface="Helvetica LT Std Cond Light" panose="020B0406020202030204" pitchFamily="34" charset="0"/>
          </a:endParaRPr>
        </a:p>
      </dgm:t>
    </dgm:pt>
    <dgm:pt modelId="{D92EB3E4-35C8-4F1A-8FC7-9E85250DF3F9}" cxnId="{ED00BA2F-26CA-4CBA-BF69-CB4387BEA548}" type="parTrans">
      <dgm:prSet/>
      <dgm:spPr/>
      <dgm:t>
        <a:bodyPr/>
        <a:lstStyle/>
        <a:p>
          <a:endParaRPr lang="en-US"/>
        </a:p>
      </dgm:t>
    </dgm:pt>
    <dgm:pt modelId="{E14036BF-C05E-452A-918A-A1A0215ECC9F}" cxnId="{ED00BA2F-26CA-4CBA-BF69-CB4387BEA548}" type="sibTrans">
      <dgm:prSet/>
      <dgm:spPr/>
      <dgm:t>
        <a:bodyPr/>
        <a:lstStyle/>
        <a:p>
          <a:endParaRPr lang="en-US"/>
        </a:p>
      </dgm:t>
    </dgm:pt>
    <dgm:pt modelId="{9B01A32B-4BCF-418E-890B-4F81768F157C}">
      <dgm:prSet phldrT="[Text]" custT="1"/>
      <dgm:spPr/>
      <dgm:t>
        <a:bodyPr/>
        <a:lstStyle/>
        <a:p>
          <a:r>
            <a:rPr lang="en-GB" sz="2400" dirty="0" smtClean="0">
              <a:latin typeface="Helvetica LT Std Cond Light" panose="020B0406020202030204" pitchFamily="34" charset="0"/>
            </a:rPr>
            <a:t>Are we capable?</a:t>
          </a:r>
          <a:endParaRPr lang="en-US" sz="2400" dirty="0">
            <a:latin typeface="Helvetica LT Std Cond Light" panose="020B0406020202030204" pitchFamily="34" charset="0"/>
          </a:endParaRPr>
        </a:p>
      </dgm:t>
    </dgm:pt>
    <dgm:pt modelId="{2D3B015C-A58F-410E-B6B1-EE43A3D4E747}" cxnId="{D60FE9BB-0450-4D6D-A472-72CFE9A40AEC}" type="parTrans">
      <dgm:prSet/>
      <dgm:spPr/>
      <dgm:t>
        <a:bodyPr/>
        <a:lstStyle/>
        <a:p>
          <a:endParaRPr lang="en-US"/>
        </a:p>
      </dgm:t>
    </dgm:pt>
    <dgm:pt modelId="{DE5457B8-9257-48DE-BB92-462B0885C7F4}" cxnId="{D60FE9BB-0450-4D6D-A472-72CFE9A40AEC}" type="sibTrans">
      <dgm:prSet/>
      <dgm:spPr/>
      <dgm:t>
        <a:bodyPr/>
        <a:lstStyle/>
        <a:p>
          <a:endParaRPr lang="en-US"/>
        </a:p>
      </dgm:t>
    </dgm:pt>
    <dgm:pt modelId="{406214EE-E9BC-4EF9-BE29-9125EBC77C66}">
      <dgm:prSet custT="1"/>
      <dgm:spPr/>
      <dgm:t>
        <a:bodyPr/>
        <a:lstStyle/>
        <a:p>
          <a:r>
            <a:rPr lang="en-GB" sz="2400" dirty="0" smtClean="0">
              <a:latin typeface="Helvetica LT Std Cond Light" panose="020B0406020202030204" pitchFamily="34" charset="0"/>
            </a:rPr>
            <a:t>How do we make a decision?</a:t>
          </a:r>
          <a:endParaRPr lang="en-GB" sz="2400" dirty="0">
            <a:latin typeface="Helvetica LT Std Cond Light" panose="020B0406020202030204" pitchFamily="34" charset="0"/>
          </a:endParaRPr>
        </a:p>
      </dgm:t>
    </dgm:pt>
    <dgm:pt modelId="{7B09ACF7-1FB7-45FD-8E16-C340103AEB73}" cxnId="{8AB7D9DB-9E3E-4AE4-9235-34B6AEE18B34}" type="parTrans">
      <dgm:prSet/>
      <dgm:spPr/>
      <dgm:t>
        <a:bodyPr/>
        <a:lstStyle/>
        <a:p>
          <a:endParaRPr lang="en-US"/>
        </a:p>
      </dgm:t>
    </dgm:pt>
    <dgm:pt modelId="{FB1371A9-89AF-41A8-9C5A-ED545461D076}" cxnId="{8AB7D9DB-9E3E-4AE4-9235-34B6AEE18B34}" type="sibTrans">
      <dgm:prSet/>
      <dgm:spPr/>
      <dgm:t>
        <a:bodyPr/>
        <a:lstStyle/>
        <a:p>
          <a:endParaRPr lang="en-US"/>
        </a:p>
      </dgm:t>
    </dgm:pt>
    <dgm:pt modelId="{2CFD2146-F7B0-4CF5-9ACA-3A0B20FA2FE1}">
      <dgm:prSet custT="1"/>
      <dgm:spPr/>
      <dgm:t>
        <a:bodyPr/>
        <a:lstStyle/>
        <a:p>
          <a:r>
            <a:rPr lang="en-GB" sz="2400" dirty="0" smtClean="0">
              <a:latin typeface="Helvetica LT Std Cond Light" panose="020B0406020202030204" pitchFamily="34" charset="0"/>
            </a:rPr>
            <a:t>Time and resource [human and machine]</a:t>
          </a:r>
          <a:endParaRPr lang="en-GB" sz="2400" dirty="0">
            <a:latin typeface="Helvetica LT Std Cond Light" panose="020B0406020202030204" pitchFamily="34" charset="0"/>
          </a:endParaRPr>
        </a:p>
      </dgm:t>
    </dgm:pt>
    <dgm:pt modelId="{4AB19454-4FB1-4B05-B5B6-10750BDB52DB}" cxnId="{1457FA72-6713-427E-8909-0EC105B8E574}" type="parTrans">
      <dgm:prSet/>
      <dgm:spPr/>
      <dgm:t>
        <a:bodyPr/>
        <a:lstStyle/>
        <a:p>
          <a:endParaRPr lang="en-US"/>
        </a:p>
      </dgm:t>
    </dgm:pt>
    <dgm:pt modelId="{F014CC93-86A8-4383-A05D-A02353482777}" cxnId="{1457FA72-6713-427E-8909-0EC105B8E574}" type="sibTrans">
      <dgm:prSet/>
      <dgm:spPr/>
      <dgm:t>
        <a:bodyPr/>
        <a:lstStyle/>
        <a:p>
          <a:endParaRPr lang="en-US"/>
        </a:p>
      </dgm:t>
    </dgm:pt>
    <dgm:pt modelId="{B8DFD0E5-8985-446B-9F26-592721590955}">
      <dgm:prSet custT="1"/>
      <dgm:spPr/>
      <dgm:t>
        <a:bodyPr/>
        <a:lstStyle/>
        <a:p>
          <a:r>
            <a:rPr lang="en-GB" sz="2400" dirty="0" smtClean="0">
              <a:latin typeface="Helvetica LT Std Cond Light" panose="020B0406020202030204" pitchFamily="34" charset="0"/>
            </a:rPr>
            <a:t>We know what we need to do, but can we do it?</a:t>
          </a:r>
          <a:endParaRPr lang="en-GB" sz="2400" dirty="0">
            <a:latin typeface="Helvetica LT Std Cond Light" panose="020B0406020202030204" pitchFamily="34" charset="0"/>
          </a:endParaRPr>
        </a:p>
      </dgm:t>
    </dgm:pt>
    <dgm:pt modelId="{342E280E-0140-4A3D-BDEA-645925AED336}" cxnId="{F8F17921-4B1B-4E9B-B203-B9E1C9F49C13}" type="parTrans">
      <dgm:prSet/>
      <dgm:spPr/>
      <dgm:t>
        <a:bodyPr/>
        <a:lstStyle/>
        <a:p>
          <a:endParaRPr lang="en-US"/>
        </a:p>
      </dgm:t>
    </dgm:pt>
    <dgm:pt modelId="{40F621A1-9989-4459-8949-DD2EA887BDF7}" cxnId="{F8F17921-4B1B-4E9B-B203-B9E1C9F49C13}" type="sibTrans">
      <dgm:prSet/>
      <dgm:spPr/>
      <dgm:t>
        <a:bodyPr/>
        <a:lstStyle/>
        <a:p>
          <a:endParaRPr lang="en-US"/>
        </a:p>
      </dgm:t>
    </dgm:pt>
    <dgm:pt modelId="{DAD1E9A2-A0F0-404A-BB08-0B4BF09403F4}" type="pres">
      <dgm:prSet presAssocID="{1D0FB4F3-81A9-4EEA-93A3-4B3DABD2F43D}" presName="Name0" presStyleCnt="0">
        <dgm:presLayoutVars>
          <dgm:dir/>
          <dgm:animLvl val="lvl"/>
          <dgm:resizeHandles val="exact"/>
        </dgm:presLayoutVars>
      </dgm:prSet>
      <dgm:spPr/>
      <dgm:t>
        <a:bodyPr/>
        <a:lstStyle/>
        <a:p>
          <a:endParaRPr lang="en-US"/>
        </a:p>
      </dgm:t>
    </dgm:pt>
    <dgm:pt modelId="{F918B3D9-E333-4EA9-BF43-4CBE07B02040}" type="pres">
      <dgm:prSet presAssocID="{1D0FB4F3-81A9-4EEA-93A3-4B3DABD2F43D}" presName="tSp" presStyleCnt="0"/>
      <dgm:spPr/>
    </dgm:pt>
    <dgm:pt modelId="{C7F69643-9669-4A85-9AEE-AB4ECFACEDF8}" type="pres">
      <dgm:prSet presAssocID="{1D0FB4F3-81A9-4EEA-93A3-4B3DABD2F43D}" presName="bSp" presStyleCnt="0"/>
      <dgm:spPr/>
    </dgm:pt>
    <dgm:pt modelId="{A34EE0D6-9696-4D93-8827-C8A62B8BE13C}" type="pres">
      <dgm:prSet presAssocID="{1D0FB4F3-81A9-4EEA-93A3-4B3DABD2F43D}" presName="process" presStyleCnt="0"/>
      <dgm:spPr/>
    </dgm:pt>
    <dgm:pt modelId="{68A4ECED-44E4-46BF-B1A1-EE4A9C79405F}" type="pres">
      <dgm:prSet presAssocID="{3F6C90CD-C481-4C00-B564-96182AD2603F}" presName="composite1" presStyleCnt="0"/>
      <dgm:spPr/>
    </dgm:pt>
    <dgm:pt modelId="{AD73928F-D1D3-4815-8199-F269685F3D18}" type="pres">
      <dgm:prSet presAssocID="{3F6C90CD-C481-4C00-B564-96182AD2603F}" presName="dummyNode1" presStyleLbl="node1" presStyleIdx="0" presStyleCnt="3"/>
      <dgm:spPr/>
    </dgm:pt>
    <dgm:pt modelId="{CA287167-F739-430E-B4C9-DDABD20D1316}" type="pres">
      <dgm:prSet presAssocID="{3F6C90CD-C481-4C00-B564-96182AD2603F}" presName="childNode1" presStyleLbl="bgAcc1" presStyleIdx="0" presStyleCnt="3" custScaleX="117778" custScaleY="107523" custLinFactNeighborY="-7558">
        <dgm:presLayoutVars>
          <dgm:bulletEnabled val="1"/>
        </dgm:presLayoutVars>
      </dgm:prSet>
      <dgm:spPr>
        <a:prstGeom prst="round1Rect">
          <a:avLst/>
        </a:prstGeom>
      </dgm:spPr>
      <dgm:t>
        <a:bodyPr/>
        <a:lstStyle/>
        <a:p>
          <a:endParaRPr lang="en-US"/>
        </a:p>
      </dgm:t>
    </dgm:pt>
    <dgm:pt modelId="{414B4ACF-1ADB-434E-91B7-96F2E1B6C651}" type="pres">
      <dgm:prSet presAssocID="{3F6C90CD-C481-4C00-B564-96182AD2603F}" presName="childNode1tx" presStyleLbl="bgAcc1" presStyleIdx="0" presStyleCnt="3">
        <dgm:presLayoutVars>
          <dgm:bulletEnabled val="1"/>
        </dgm:presLayoutVars>
      </dgm:prSet>
      <dgm:spPr>
        <a:prstGeom prst="round1Rect">
          <a:avLst/>
        </a:prstGeom>
      </dgm:spPr>
      <dgm:t>
        <a:bodyPr/>
        <a:lstStyle/>
        <a:p>
          <a:endParaRPr lang="en-US"/>
        </a:p>
      </dgm:t>
    </dgm:pt>
    <dgm:pt modelId="{D4EFCC2F-F611-4C62-93FA-74D9DF02F5BA}" type="pres">
      <dgm:prSet presAssocID="{3F6C90CD-C481-4C00-B564-96182AD2603F}" presName="parentNode1" presStyleLbl="node1" presStyleIdx="0" presStyleCnt="3" custScaleX="124813" custLinFactNeighborY="15774">
        <dgm:presLayoutVars>
          <dgm:chMax val="1"/>
          <dgm:bulletEnabled val="1"/>
        </dgm:presLayoutVars>
      </dgm:prSet>
      <dgm:spPr/>
      <dgm:t>
        <a:bodyPr/>
        <a:lstStyle/>
        <a:p>
          <a:endParaRPr lang="en-US"/>
        </a:p>
      </dgm:t>
    </dgm:pt>
    <dgm:pt modelId="{6562765C-28E9-44CF-B4D5-E39BBCAB88AC}" type="pres">
      <dgm:prSet presAssocID="{3F6C90CD-C481-4C00-B564-96182AD2603F}" presName="connSite1" presStyleCnt="0"/>
      <dgm:spPr/>
    </dgm:pt>
    <dgm:pt modelId="{3BF1A136-81DE-444B-AA8B-4BF80099435F}" type="pres">
      <dgm:prSet presAssocID="{761633C1-34E8-4E4D-A685-F250C0CDF060}" presName="Name9" presStyleLbl="sibTrans2D1" presStyleIdx="0" presStyleCnt="2" custAng="0" custScaleX="117764" custLinFactNeighborX="5789" custLinFactNeighborY="-7474"/>
      <dgm:spPr/>
      <dgm:t>
        <a:bodyPr/>
        <a:lstStyle/>
        <a:p>
          <a:endParaRPr lang="en-US"/>
        </a:p>
      </dgm:t>
    </dgm:pt>
    <dgm:pt modelId="{722CF024-4831-4F66-ACC2-9D300D408444}" type="pres">
      <dgm:prSet presAssocID="{9240FDFD-CB9B-4308-9B25-8E674A0E8681}" presName="composite2" presStyleCnt="0"/>
      <dgm:spPr/>
    </dgm:pt>
    <dgm:pt modelId="{8C3F390F-FFBD-4B6C-AF03-275CC76472DB}" type="pres">
      <dgm:prSet presAssocID="{9240FDFD-CB9B-4308-9B25-8E674A0E8681}" presName="dummyNode2" presStyleLbl="node1" presStyleIdx="0" presStyleCnt="3"/>
      <dgm:spPr/>
    </dgm:pt>
    <dgm:pt modelId="{4DBCCFF4-4ECF-43B0-A46E-5B8B436435B5}" type="pres">
      <dgm:prSet presAssocID="{9240FDFD-CB9B-4308-9B25-8E674A0E8681}" presName="childNode2" presStyleLbl="bgAcc1" presStyleIdx="1" presStyleCnt="3" custScaleY="117294">
        <dgm:presLayoutVars>
          <dgm:bulletEnabled val="1"/>
        </dgm:presLayoutVars>
      </dgm:prSet>
      <dgm:spPr>
        <a:prstGeom prst="round1Rect">
          <a:avLst/>
        </a:prstGeom>
      </dgm:spPr>
      <dgm:t>
        <a:bodyPr/>
        <a:lstStyle/>
        <a:p>
          <a:endParaRPr lang="en-US"/>
        </a:p>
      </dgm:t>
    </dgm:pt>
    <dgm:pt modelId="{24F489F3-C834-48A0-BF18-360847EAFEC9}" type="pres">
      <dgm:prSet presAssocID="{9240FDFD-CB9B-4308-9B25-8E674A0E8681}" presName="childNode2tx" presStyleLbl="bgAcc1" presStyleIdx="1" presStyleCnt="3">
        <dgm:presLayoutVars>
          <dgm:bulletEnabled val="1"/>
        </dgm:presLayoutVars>
      </dgm:prSet>
      <dgm:spPr/>
      <dgm:t>
        <a:bodyPr/>
        <a:lstStyle/>
        <a:p>
          <a:endParaRPr lang="en-US"/>
        </a:p>
      </dgm:t>
    </dgm:pt>
    <dgm:pt modelId="{6C668072-00AF-47BB-BE90-76AACE6C6106}" type="pres">
      <dgm:prSet presAssocID="{9240FDFD-CB9B-4308-9B25-8E674A0E8681}" presName="parentNode2" presStyleLbl="node1" presStyleIdx="1" presStyleCnt="3" custLinFactNeighborX="-35356" custLinFactNeighborY="-19350">
        <dgm:presLayoutVars>
          <dgm:chMax val="0"/>
          <dgm:bulletEnabled val="1"/>
        </dgm:presLayoutVars>
      </dgm:prSet>
      <dgm:spPr/>
      <dgm:t>
        <a:bodyPr/>
        <a:lstStyle/>
        <a:p>
          <a:endParaRPr lang="en-US"/>
        </a:p>
      </dgm:t>
    </dgm:pt>
    <dgm:pt modelId="{617E9002-88C0-40AD-8F71-F48B5B33817A}" type="pres">
      <dgm:prSet presAssocID="{9240FDFD-CB9B-4308-9B25-8E674A0E8681}" presName="connSite2" presStyleCnt="0"/>
      <dgm:spPr/>
    </dgm:pt>
    <dgm:pt modelId="{7A02D400-318B-4A80-B362-6BA864CBC6B4}" type="pres">
      <dgm:prSet presAssocID="{E14036BF-C05E-452A-918A-A1A0215ECC9F}" presName="Name18" presStyleLbl="sibTrans2D1" presStyleIdx="1" presStyleCnt="2" custLinFactNeighborX="12320" custLinFactNeighborY="6146"/>
      <dgm:spPr/>
      <dgm:t>
        <a:bodyPr/>
        <a:lstStyle/>
        <a:p>
          <a:endParaRPr lang="en-US"/>
        </a:p>
      </dgm:t>
    </dgm:pt>
    <dgm:pt modelId="{A4FF5A31-16CB-4C7C-91F6-D8D1EAFD45C5}" type="pres">
      <dgm:prSet presAssocID="{9B01A32B-4BCF-418E-890B-4F81768F157C}" presName="composite1" presStyleCnt="0"/>
      <dgm:spPr/>
    </dgm:pt>
    <dgm:pt modelId="{47D6B31A-DB09-47EA-9193-3CE4537062D5}" type="pres">
      <dgm:prSet presAssocID="{9B01A32B-4BCF-418E-890B-4F81768F157C}" presName="dummyNode1" presStyleLbl="node1" presStyleIdx="1" presStyleCnt="3"/>
      <dgm:spPr/>
    </dgm:pt>
    <dgm:pt modelId="{B4FF637A-F0B6-4369-9869-96A873A21DDB}" type="pres">
      <dgm:prSet presAssocID="{9B01A32B-4BCF-418E-890B-4F81768F157C}" presName="childNode1" presStyleLbl="bgAcc1" presStyleIdx="2" presStyleCnt="3" custScaleY="116424" custLinFactNeighborY="-713">
        <dgm:presLayoutVars>
          <dgm:bulletEnabled val="1"/>
        </dgm:presLayoutVars>
      </dgm:prSet>
      <dgm:spPr>
        <a:prstGeom prst="round1Rect">
          <a:avLst/>
        </a:prstGeom>
      </dgm:spPr>
      <dgm:t>
        <a:bodyPr/>
        <a:lstStyle/>
        <a:p>
          <a:endParaRPr lang="en-US"/>
        </a:p>
      </dgm:t>
    </dgm:pt>
    <dgm:pt modelId="{69C0F92E-4953-4D56-BDEE-CD0AF3A5976E}" type="pres">
      <dgm:prSet presAssocID="{9B01A32B-4BCF-418E-890B-4F81768F157C}" presName="childNode1tx" presStyleLbl="bgAcc1" presStyleIdx="2" presStyleCnt="3">
        <dgm:presLayoutVars>
          <dgm:bulletEnabled val="1"/>
        </dgm:presLayoutVars>
      </dgm:prSet>
      <dgm:spPr/>
      <dgm:t>
        <a:bodyPr/>
        <a:lstStyle/>
        <a:p>
          <a:endParaRPr lang="en-US"/>
        </a:p>
      </dgm:t>
    </dgm:pt>
    <dgm:pt modelId="{05C8F318-BE66-4121-88D4-AE3E1FE96C37}" type="pres">
      <dgm:prSet presAssocID="{9B01A32B-4BCF-418E-890B-4F81768F157C}" presName="parentNode1" presStyleLbl="node1" presStyleIdx="2" presStyleCnt="3" custLinFactNeighborX="2875" custLinFactNeighborY="36246">
        <dgm:presLayoutVars>
          <dgm:chMax val="1"/>
          <dgm:bulletEnabled val="1"/>
        </dgm:presLayoutVars>
      </dgm:prSet>
      <dgm:spPr/>
      <dgm:t>
        <a:bodyPr/>
        <a:lstStyle/>
        <a:p>
          <a:endParaRPr lang="en-US"/>
        </a:p>
      </dgm:t>
    </dgm:pt>
    <dgm:pt modelId="{3E43DA95-2447-444F-A913-6D1755C9ACFB}" type="pres">
      <dgm:prSet presAssocID="{9B01A32B-4BCF-418E-890B-4F81768F157C}" presName="connSite1" presStyleCnt="0"/>
      <dgm:spPr/>
    </dgm:pt>
  </dgm:ptLst>
  <dgm:cxnLst>
    <dgm:cxn modelId="{96C0D9D1-E10A-4DF4-A7B4-B5DD47285C04}" type="presOf" srcId="{E14036BF-C05E-452A-918A-A1A0215ECC9F}" destId="{7A02D400-318B-4A80-B362-6BA864CBC6B4}" srcOrd="0" destOrd="0" presId="urn:microsoft.com/office/officeart/2005/8/layout/hProcess4"/>
    <dgm:cxn modelId="{1457FA72-6713-427E-8909-0EC105B8E574}" srcId="{9240FDFD-CB9B-4308-9B25-8E674A0E8681}" destId="{2CFD2146-F7B0-4CF5-9ACA-3A0B20FA2FE1}" srcOrd="0" destOrd="0" parTransId="{4AB19454-4FB1-4B05-B5B6-10750BDB52DB}" sibTransId="{F014CC93-86A8-4383-A05D-A02353482777}"/>
    <dgm:cxn modelId="{DB8C9FD2-9FBF-45B1-9B90-A492D5E58C10}" type="presOf" srcId="{9240FDFD-CB9B-4308-9B25-8E674A0E8681}" destId="{6C668072-00AF-47BB-BE90-76AACE6C6106}" srcOrd="0" destOrd="0" presId="urn:microsoft.com/office/officeart/2005/8/layout/hProcess4"/>
    <dgm:cxn modelId="{79641442-F133-460D-A043-1B29F5CD1DDC}" type="presOf" srcId="{B8DFD0E5-8985-446B-9F26-592721590955}" destId="{69C0F92E-4953-4D56-BDEE-CD0AF3A5976E}" srcOrd="1" destOrd="0" presId="urn:microsoft.com/office/officeart/2005/8/layout/hProcess4"/>
    <dgm:cxn modelId="{83E42622-5E71-477F-9032-061071E69F9B}" type="presOf" srcId="{406214EE-E9BC-4EF9-BE29-9125EBC77C66}" destId="{414B4ACF-1ADB-434E-91B7-96F2E1B6C651}" srcOrd="1" destOrd="1" presId="urn:microsoft.com/office/officeart/2005/8/layout/hProcess4"/>
    <dgm:cxn modelId="{D60FE9BB-0450-4D6D-A472-72CFE9A40AEC}" srcId="{1D0FB4F3-81A9-4EEA-93A3-4B3DABD2F43D}" destId="{9B01A32B-4BCF-418E-890B-4F81768F157C}" srcOrd="2" destOrd="0" parTransId="{2D3B015C-A58F-410E-B6B1-EE43A3D4E747}" sibTransId="{DE5457B8-9257-48DE-BB92-462B0885C7F4}"/>
    <dgm:cxn modelId="{62DF9686-3891-46D7-824A-54328D199AC7}" srcId="{1D0FB4F3-81A9-4EEA-93A3-4B3DABD2F43D}" destId="{3F6C90CD-C481-4C00-B564-96182AD2603F}" srcOrd="0" destOrd="0" parTransId="{54B27578-1DB6-48CB-9B6C-CAD297F36088}" sibTransId="{761633C1-34E8-4E4D-A685-F250C0CDF060}"/>
    <dgm:cxn modelId="{70EE8933-4F08-4DFB-BF9E-19D511779DFF}" srcId="{3F6C90CD-C481-4C00-B564-96182AD2603F}" destId="{35FED1BE-FC1F-4DCE-AEAF-4A9F79CDF388}" srcOrd="0" destOrd="0" parTransId="{897B15D3-C89B-455B-A545-2AE7C73878F5}" sibTransId="{3AD31D7F-D8B5-4800-8737-CCBCCF8934B8}"/>
    <dgm:cxn modelId="{F066D7C5-DBBC-4956-8EA0-40B990A6A0FB}" type="presOf" srcId="{35FED1BE-FC1F-4DCE-AEAF-4A9F79CDF388}" destId="{414B4ACF-1ADB-434E-91B7-96F2E1B6C651}" srcOrd="1" destOrd="0" presId="urn:microsoft.com/office/officeart/2005/8/layout/hProcess4"/>
    <dgm:cxn modelId="{F5ED71CC-9526-41D1-9A37-78DB1F2AE35D}" type="presOf" srcId="{3F6C90CD-C481-4C00-B564-96182AD2603F}" destId="{D4EFCC2F-F611-4C62-93FA-74D9DF02F5BA}" srcOrd="0" destOrd="0" presId="urn:microsoft.com/office/officeart/2005/8/layout/hProcess4"/>
    <dgm:cxn modelId="{F8F17921-4B1B-4E9B-B203-B9E1C9F49C13}" srcId="{9B01A32B-4BCF-418E-890B-4F81768F157C}" destId="{B8DFD0E5-8985-446B-9F26-592721590955}" srcOrd="0" destOrd="0" parTransId="{342E280E-0140-4A3D-BDEA-645925AED336}" sibTransId="{40F621A1-9989-4459-8949-DD2EA887BDF7}"/>
    <dgm:cxn modelId="{644ED953-7516-490C-BF33-34B11E81A2E9}" type="presOf" srcId="{2CFD2146-F7B0-4CF5-9ACA-3A0B20FA2FE1}" destId="{24F489F3-C834-48A0-BF18-360847EAFEC9}" srcOrd="1" destOrd="0" presId="urn:microsoft.com/office/officeart/2005/8/layout/hProcess4"/>
    <dgm:cxn modelId="{0765C67B-28A9-44C2-AB4B-1DC7422ABC9E}" type="presOf" srcId="{2CFD2146-F7B0-4CF5-9ACA-3A0B20FA2FE1}" destId="{4DBCCFF4-4ECF-43B0-A46E-5B8B436435B5}" srcOrd="0" destOrd="0" presId="urn:microsoft.com/office/officeart/2005/8/layout/hProcess4"/>
    <dgm:cxn modelId="{DA853659-4D64-45C0-812B-DE228D11ED9D}" type="presOf" srcId="{1D0FB4F3-81A9-4EEA-93A3-4B3DABD2F43D}" destId="{DAD1E9A2-A0F0-404A-BB08-0B4BF09403F4}" srcOrd="0" destOrd="0" presId="urn:microsoft.com/office/officeart/2005/8/layout/hProcess4"/>
    <dgm:cxn modelId="{6701F16F-256D-4720-BADC-FDCBB5BFF94F}" type="presOf" srcId="{761633C1-34E8-4E4D-A685-F250C0CDF060}" destId="{3BF1A136-81DE-444B-AA8B-4BF80099435F}" srcOrd="0" destOrd="0" presId="urn:microsoft.com/office/officeart/2005/8/layout/hProcess4"/>
    <dgm:cxn modelId="{1D8498F6-50FD-4498-A802-B21B9115C595}" type="presOf" srcId="{406214EE-E9BC-4EF9-BE29-9125EBC77C66}" destId="{CA287167-F739-430E-B4C9-DDABD20D1316}" srcOrd="0" destOrd="1" presId="urn:microsoft.com/office/officeart/2005/8/layout/hProcess4"/>
    <dgm:cxn modelId="{94984A76-48AE-4A4C-B845-FE97157BBEA9}" type="presOf" srcId="{9B01A32B-4BCF-418E-890B-4F81768F157C}" destId="{05C8F318-BE66-4121-88D4-AE3E1FE96C37}" srcOrd="0" destOrd="0" presId="urn:microsoft.com/office/officeart/2005/8/layout/hProcess4"/>
    <dgm:cxn modelId="{8982733C-C7C0-488A-BBFE-7120C354F4B7}" type="presOf" srcId="{B8DFD0E5-8985-446B-9F26-592721590955}" destId="{B4FF637A-F0B6-4369-9869-96A873A21DDB}" srcOrd="0" destOrd="0" presId="urn:microsoft.com/office/officeart/2005/8/layout/hProcess4"/>
    <dgm:cxn modelId="{ED00BA2F-26CA-4CBA-BF69-CB4387BEA548}" srcId="{1D0FB4F3-81A9-4EEA-93A3-4B3DABD2F43D}" destId="{9240FDFD-CB9B-4308-9B25-8E674A0E8681}" srcOrd="1" destOrd="0" parTransId="{D92EB3E4-35C8-4F1A-8FC7-9E85250DF3F9}" sibTransId="{E14036BF-C05E-452A-918A-A1A0215ECC9F}"/>
    <dgm:cxn modelId="{DBF31D9E-9254-4FDD-BF3A-831155ADB096}" type="presOf" srcId="{35FED1BE-FC1F-4DCE-AEAF-4A9F79CDF388}" destId="{CA287167-F739-430E-B4C9-DDABD20D1316}" srcOrd="0" destOrd="0" presId="urn:microsoft.com/office/officeart/2005/8/layout/hProcess4"/>
    <dgm:cxn modelId="{8AB7D9DB-9E3E-4AE4-9235-34B6AEE18B34}" srcId="{3F6C90CD-C481-4C00-B564-96182AD2603F}" destId="{406214EE-E9BC-4EF9-BE29-9125EBC77C66}" srcOrd="1" destOrd="0" parTransId="{7B09ACF7-1FB7-45FD-8E16-C340103AEB73}" sibTransId="{FB1371A9-89AF-41A8-9C5A-ED545461D076}"/>
    <dgm:cxn modelId="{062413A0-A3DD-4E49-A00A-79D988DB1A04}" type="presParOf" srcId="{DAD1E9A2-A0F0-404A-BB08-0B4BF09403F4}" destId="{F918B3D9-E333-4EA9-BF43-4CBE07B02040}" srcOrd="0" destOrd="0" presId="urn:microsoft.com/office/officeart/2005/8/layout/hProcess4"/>
    <dgm:cxn modelId="{4250BE91-4CE4-48E0-811B-A6D59D7769E2}" type="presParOf" srcId="{DAD1E9A2-A0F0-404A-BB08-0B4BF09403F4}" destId="{C7F69643-9669-4A85-9AEE-AB4ECFACEDF8}" srcOrd="1" destOrd="0" presId="urn:microsoft.com/office/officeart/2005/8/layout/hProcess4"/>
    <dgm:cxn modelId="{84D02A44-9E68-467B-BA17-44A645A4300E}" type="presParOf" srcId="{DAD1E9A2-A0F0-404A-BB08-0B4BF09403F4}" destId="{A34EE0D6-9696-4D93-8827-C8A62B8BE13C}" srcOrd="2" destOrd="0" presId="urn:microsoft.com/office/officeart/2005/8/layout/hProcess4"/>
    <dgm:cxn modelId="{2EED4811-1314-4569-B9D3-BD54A7170EF4}" type="presParOf" srcId="{A34EE0D6-9696-4D93-8827-C8A62B8BE13C}" destId="{68A4ECED-44E4-46BF-B1A1-EE4A9C79405F}" srcOrd="0" destOrd="0" presId="urn:microsoft.com/office/officeart/2005/8/layout/hProcess4"/>
    <dgm:cxn modelId="{54750939-7242-485A-82CF-875F6CB1288C}" type="presParOf" srcId="{68A4ECED-44E4-46BF-B1A1-EE4A9C79405F}" destId="{AD73928F-D1D3-4815-8199-F269685F3D18}" srcOrd="0" destOrd="0" presId="urn:microsoft.com/office/officeart/2005/8/layout/hProcess4"/>
    <dgm:cxn modelId="{799217F3-9CA3-4805-A276-84C85B9224E5}" type="presParOf" srcId="{68A4ECED-44E4-46BF-B1A1-EE4A9C79405F}" destId="{CA287167-F739-430E-B4C9-DDABD20D1316}" srcOrd="1" destOrd="0" presId="urn:microsoft.com/office/officeart/2005/8/layout/hProcess4"/>
    <dgm:cxn modelId="{C8E410CF-2816-4450-8F9F-1EF8AE489EF7}" type="presParOf" srcId="{68A4ECED-44E4-46BF-B1A1-EE4A9C79405F}" destId="{414B4ACF-1ADB-434E-91B7-96F2E1B6C651}" srcOrd="2" destOrd="0" presId="urn:microsoft.com/office/officeart/2005/8/layout/hProcess4"/>
    <dgm:cxn modelId="{FD1C48FD-1330-4F84-BA9C-C798475D3F6D}" type="presParOf" srcId="{68A4ECED-44E4-46BF-B1A1-EE4A9C79405F}" destId="{D4EFCC2F-F611-4C62-93FA-74D9DF02F5BA}" srcOrd="3" destOrd="0" presId="urn:microsoft.com/office/officeart/2005/8/layout/hProcess4"/>
    <dgm:cxn modelId="{B9152BDE-09D0-4D41-AFAD-75AF6D44EB31}" type="presParOf" srcId="{68A4ECED-44E4-46BF-B1A1-EE4A9C79405F}" destId="{6562765C-28E9-44CF-B4D5-E39BBCAB88AC}" srcOrd="4" destOrd="0" presId="urn:microsoft.com/office/officeart/2005/8/layout/hProcess4"/>
    <dgm:cxn modelId="{619E0110-D73C-4674-9CA4-C577AE794F1F}" type="presParOf" srcId="{A34EE0D6-9696-4D93-8827-C8A62B8BE13C}" destId="{3BF1A136-81DE-444B-AA8B-4BF80099435F}" srcOrd="1" destOrd="0" presId="urn:microsoft.com/office/officeart/2005/8/layout/hProcess4"/>
    <dgm:cxn modelId="{67668786-5356-487A-AB8F-B3EDECD0A85B}" type="presParOf" srcId="{A34EE0D6-9696-4D93-8827-C8A62B8BE13C}" destId="{722CF024-4831-4F66-ACC2-9D300D408444}" srcOrd="2" destOrd="0" presId="urn:microsoft.com/office/officeart/2005/8/layout/hProcess4"/>
    <dgm:cxn modelId="{A27CBA2C-DF16-4D1F-A97D-11A8942CC5DC}" type="presParOf" srcId="{722CF024-4831-4F66-ACC2-9D300D408444}" destId="{8C3F390F-FFBD-4B6C-AF03-275CC76472DB}" srcOrd="0" destOrd="0" presId="urn:microsoft.com/office/officeart/2005/8/layout/hProcess4"/>
    <dgm:cxn modelId="{5AF5707F-B8F7-420F-9D8F-9D930F9C2A34}" type="presParOf" srcId="{722CF024-4831-4F66-ACC2-9D300D408444}" destId="{4DBCCFF4-4ECF-43B0-A46E-5B8B436435B5}" srcOrd="1" destOrd="0" presId="urn:microsoft.com/office/officeart/2005/8/layout/hProcess4"/>
    <dgm:cxn modelId="{9A1D2FFF-10AB-4FBB-92DD-CCD5E904EBDD}" type="presParOf" srcId="{722CF024-4831-4F66-ACC2-9D300D408444}" destId="{24F489F3-C834-48A0-BF18-360847EAFEC9}" srcOrd="2" destOrd="0" presId="urn:microsoft.com/office/officeart/2005/8/layout/hProcess4"/>
    <dgm:cxn modelId="{49526142-9D8F-4A43-8269-0A089A3D94FD}" type="presParOf" srcId="{722CF024-4831-4F66-ACC2-9D300D408444}" destId="{6C668072-00AF-47BB-BE90-76AACE6C6106}" srcOrd="3" destOrd="0" presId="urn:microsoft.com/office/officeart/2005/8/layout/hProcess4"/>
    <dgm:cxn modelId="{54FF5474-5697-4365-9CCE-53EBA6C0BFBF}" type="presParOf" srcId="{722CF024-4831-4F66-ACC2-9D300D408444}" destId="{617E9002-88C0-40AD-8F71-F48B5B33817A}" srcOrd="4" destOrd="0" presId="urn:microsoft.com/office/officeart/2005/8/layout/hProcess4"/>
    <dgm:cxn modelId="{16754640-F80D-4E67-80BC-62B44E07425B}" type="presParOf" srcId="{A34EE0D6-9696-4D93-8827-C8A62B8BE13C}" destId="{7A02D400-318B-4A80-B362-6BA864CBC6B4}" srcOrd="3" destOrd="0" presId="urn:microsoft.com/office/officeart/2005/8/layout/hProcess4"/>
    <dgm:cxn modelId="{41F24F50-F7EB-47CF-8305-FDF989B9CD0A}" type="presParOf" srcId="{A34EE0D6-9696-4D93-8827-C8A62B8BE13C}" destId="{A4FF5A31-16CB-4C7C-91F6-D8D1EAFD45C5}" srcOrd="4" destOrd="0" presId="urn:microsoft.com/office/officeart/2005/8/layout/hProcess4"/>
    <dgm:cxn modelId="{01C34F67-98C0-4E8C-AAED-CB94DA2D77CB}" type="presParOf" srcId="{A4FF5A31-16CB-4C7C-91F6-D8D1EAFD45C5}" destId="{47D6B31A-DB09-47EA-9193-3CE4537062D5}" srcOrd="0" destOrd="0" presId="urn:microsoft.com/office/officeart/2005/8/layout/hProcess4"/>
    <dgm:cxn modelId="{9D300E6A-BA05-4DF8-ADF4-52553B22B7F1}" type="presParOf" srcId="{A4FF5A31-16CB-4C7C-91F6-D8D1EAFD45C5}" destId="{B4FF637A-F0B6-4369-9869-96A873A21DDB}" srcOrd="1" destOrd="0" presId="urn:microsoft.com/office/officeart/2005/8/layout/hProcess4"/>
    <dgm:cxn modelId="{CD5494FA-4717-4F5F-96AA-AAFC92B7ECAE}" type="presParOf" srcId="{A4FF5A31-16CB-4C7C-91F6-D8D1EAFD45C5}" destId="{69C0F92E-4953-4D56-BDEE-CD0AF3A5976E}" srcOrd="2" destOrd="0" presId="urn:microsoft.com/office/officeart/2005/8/layout/hProcess4"/>
    <dgm:cxn modelId="{771238DA-BC6E-4365-ABD6-7F2EB6DD9896}" type="presParOf" srcId="{A4FF5A31-16CB-4C7C-91F6-D8D1EAFD45C5}" destId="{05C8F318-BE66-4121-88D4-AE3E1FE96C37}" srcOrd="3" destOrd="0" presId="urn:microsoft.com/office/officeart/2005/8/layout/hProcess4"/>
    <dgm:cxn modelId="{2095FADA-0C73-47FB-96D5-D23FDA3AB5F5}" type="presParOf" srcId="{A4FF5A31-16CB-4C7C-91F6-D8D1EAFD45C5}" destId="{3E43DA95-2447-444F-A913-6D1755C9ACFB}" srcOrd="4" destOrd="0"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F1D02E-5477-42F9-97DF-77A54C2F56EB}" type="doc">
      <dgm:prSet loTypeId="urn:microsoft.com/office/officeart/2005/8/layout/cycle3" loCatId="cycle" qsTypeId="urn:microsoft.com/office/officeart/2005/8/quickstyle/simple1" qsCatId="simple" csTypeId="urn:microsoft.com/office/officeart/2005/8/colors/accent1_1" csCatId="accent1" phldr="1"/>
      <dgm:spPr/>
      <dgm:t>
        <a:bodyPr/>
        <a:lstStyle/>
        <a:p>
          <a:endParaRPr lang="en-US"/>
        </a:p>
      </dgm:t>
    </dgm:pt>
    <dgm:pt modelId="{5F6BCFA3-33E6-4BA6-9957-6D1176CD4ECF}">
      <dgm:prSet custT="1"/>
      <dgm:spPr/>
      <dgm:t>
        <a:bodyPr/>
        <a:lstStyle/>
        <a:p>
          <a:pPr algn="ctr" rtl="0"/>
          <a:r>
            <a:rPr lang="en-US" sz="1800" b="1" dirty="0" smtClean="0">
              <a:solidFill>
                <a:schemeClr val="accent4"/>
              </a:solidFill>
              <a:latin typeface="Helvetica LT Std Cond Light" panose="020B0406020202030204" pitchFamily="34" charset="0"/>
            </a:rPr>
            <a:t>Principle 1</a:t>
          </a:r>
          <a:endParaRPr lang="en-US" sz="1800" b="1" dirty="0">
            <a:solidFill>
              <a:schemeClr val="accent4"/>
            </a:solidFill>
            <a:latin typeface="Helvetica LT Std Cond Light" panose="020B0406020202030204" pitchFamily="34" charset="0"/>
          </a:endParaRPr>
        </a:p>
      </dgm:t>
    </dgm:pt>
    <dgm:pt modelId="{24D7916E-7C7E-4E33-968B-03D95CA9602D}" cxnId="{866D6313-81CC-496F-9CEA-63C624D674B7}" type="parTrans">
      <dgm:prSet/>
      <dgm:spPr/>
      <dgm:t>
        <a:bodyPr/>
        <a:lstStyle/>
        <a:p>
          <a:endParaRPr lang="en-US" sz="2000">
            <a:latin typeface="Helvetica LT Std Cond Light" panose="020B0406020202030204" pitchFamily="34" charset="0"/>
          </a:endParaRPr>
        </a:p>
      </dgm:t>
    </dgm:pt>
    <dgm:pt modelId="{68FEDB83-EA4C-49DC-A960-B71DA24347B6}" cxnId="{866D6313-81CC-496F-9CEA-63C624D674B7}" type="sibTrans">
      <dgm:prSet/>
      <dgm:spPr/>
      <dgm:t>
        <a:bodyPr/>
        <a:lstStyle/>
        <a:p>
          <a:endParaRPr lang="en-US" sz="2000">
            <a:latin typeface="Helvetica LT Std Cond Light" panose="020B0406020202030204" pitchFamily="34" charset="0"/>
          </a:endParaRPr>
        </a:p>
      </dgm:t>
    </dgm:pt>
    <dgm:pt modelId="{95A69EBA-031E-4712-B941-99D837E288D9}">
      <dgm:prSet custT="1"/>
      <dgm:spPr/>
      <dgm:t>
        <a:bodyPr/>
        <a:lstStyle/>
        <a:p>
          <a:pPr algn="l" rtl="0"/>
          <a:r>
            <a:rPr lang="en-US" sz="1800" dirty="0" smtClean="0">
              <a:latin typeface="Helvetica LT Std Cond Light" panose="020B0406020202030204" pitchFamily="34" charset="0"/>
            </a:rPr>
            <a:t>Testing shows presence of defects</a:t>
          </a:r>
          <a:endParaRPr lang="en-US" sz="1800" dirty="0">
            <a:latin typeface="Helvetica LT Std Cond Light" panose="020B0406020202030204" pitchFamily="34" charset="0"/>
          </a:endParaRPr>
        </a:p>
      </dgm:t>
    </dgm:pt>
    <dgm:pt modelId="{23DC3D1B-A8E4-4022-B420-A02B78E16FAC}" cxnId="{5788D6CE-D73D-4D94-9B6B-0B51DAF1B792}" type="parTrans">
      <dgm:prSet/>
      <dgm:spPr/>
      <dgm:t>
        <a:bodyPr/>
        <a:lstStyle/>
        <a:p>
          <a:endParaRPr lang="en-US" sz="2000">
            <a:latin typeface="Helvetica LT Std Cond Light" panose="020B0406020202030204" pitchFamily="34" charset="0"/>
          </a:endParaRPr>
        </a:p>
      </dgm:t>
    </dgm:pt>
    <dgm:pt modelId="{7536F8E0-9F49-49FD-9DB6-700B6113AAB2}" cxnId="{5788D6CE-D73D-4D94-9B6B-0B51DAF1B792}" type="sibTrans">
      <dgm:prSet/>
      <dgm:spPr/>
      <dgm:t>
        <a:bodyPr/>
        <a:lstStyle/>
        <a:p>
          <a:endParaRPr lang="en-US" sz="2000">
            <a:latin typeface="Helvetica LT Std Cond Light" panose="020B0406020202030204" pitchFamily="34" charset="0"/>
          </a:endParaRPr>
        </a:p>
      </dgm:t>
    </dgm:pt>
    <dgm:pt modelId="{D41DD391-777D-4373-AD37-17D8C36F4F0D}">
      <dgm:prSet custT="1"/>
      <dgm:spPr/>
      <dgm:t>
        <a:bodyPr/>
        <a:lstStyle/>
        <a:p>
          <a:pPr algn="ctr" rtl="0"/>
          <a:r>
            <a:rPr lang="en-US" sz="1800" b="1" dirty="0" smtClean="0">
              <a:solidFill>
                <a:schemeClr val="accent4"/>
              </a:solidFill>
              <a:latin typeface="Helvetica LT Std Cond Light" panose="020B0406020202030204" pitchFamily="34" charset="0"/>
            </a:rPr>
            <a:t>Principle 2</a:t>
          </a:r>
          <a:endParaRPr lang="en-US" sz="1800" b="1" dirty="0">
            <a:solidFill>
              <a:schemeClr val="accent4"/>
            </a:solidFill>
            <a:latin typeface="Helvetica LT Std Cond Light" panose="020B0406020202030204" pitchFamily="34" charset="0"/>
          </a:endParaRPr>
        </a:p>
      </dgm:t>
    </dgm:pt>
    <dgm:pt modelId="{FF408275-1D29-4189-BD14-6832FE7B7DEB}" cxnId="{CA63F360-4858-4B13-B5A0-C1BE5BDD47B0}" type="parTrans">
      <dgm:prSet/>
      <dgm:spPr/>
      <dgm:t>
        <a:bodyPr/>
        <a:lstStyle/>
        <a:p>
          <a:endParaRPr lang="en-US" sz="2000">
            <a:latin typeface="Helvetica LT Std Cond Light" panose="020B0406020202030204" pitchFamily="34" charset="0"/>
          </a:endParaRPr>
        </a:p>
      </dgm:t>
    </dgm:pt>
    <dgm:pt modelId="{0631AD21-2CA2-42DE-AF76-DDFD24B3C3DE}" cxnId="{CA63F360-4858-4B13-B5A0-C1BE5BDD47B0}" type="sibTrans">
      <dgm:prSet/>
      <dgm:spPr/>
      <dgm:t>
        <a:bodyPr/>
        <a:lstStyle/>
        <a:p>
          <a:endParaRPr lang="en-US" sz="2000">
            <a:latin typeface="Helvetica LT Std Cond Light" panose="020B0406020202030204" pitchFamily="34" charset="0"/>
          </a:endParaRPr>
        </a:p>
      </dgm:t>
    </dgm:pt>
    <dgm:pt modelId="{1924029B-9F98-4B26-96F2-8F77C3E7D397}">
      <dgm:prSet custT="1"/>
      <dgm:spPr/>
      <dgm:t>
        <a:bodyPr/>
        <a:lstStyle/>
        <a:p>
          <a:pPr algn="l" rtl="0"/>
          <a:r>
            <a:rPr lang="en-US" sz="1800" dirty="0" smtClean="0">
              <a:latin typeface="Helvetica LT Std Cond Light" panose="020B0406020202030204" pitchFamily="34" charset="0"/>
            </a:rPr>
            <a:t>Exhaustive testing is impossible</a:t>
          </a:r>
          <a:endParaRPr lang="en-US" sz="1800" dirty="0">
            <a:latin typeface="Helvetica LT Std Cond Light" panose="020B0406020202030204" pitchFamily="34" charset="0"/>
          </a:endParaRPr>
        </a:p>
      </dgm:t>
    </dgm:pt>
    <dgm:pt modelId="{C948F9F1-925C-4A62-AF27-3CF99640DBF8}" cxnId="{1C69DE09-087D-4AF8-8690-C8297FC9A348}" type="parTrans">
      <dgm:prSet/>
      <dgm:spPr/>
      <dgm:t>
        <a:bodyPr/>
        <a:lstStyle/>
        <a:p>
          <a:endParaRPr lang="en-US" sz="2000">
            <a:latin typeface="Helvetica LT Std Cond Light" panose="020B0406020202030204" pitchFamily="34" charset="0"/>
          </a:endParaRPr>
        </a:p>
      </dgm:t>
    </dgm:pt>
    <dgm:pt modelId="{B74E6227-83C0-4CDB-8577-F7E5A353C27B}" cxnId="{1C69DE09-087D-4AF8-8690-C8297FC9A348}" type="sibTrans">
      <dgm:prSet/>
      <dgm:spPr/>
      <dgm:t>
        <a:bodyPr/>
        <a:lstStyle/>
        <a:p>
          <a:endParaRPr lang="en-US" sz="2000">
            <a:latin typeface="Helvetica LT Std Cond Light" panose="020B0406020202030204" pitchFamily="34" charset="0"/>
          </a:endParaRPr>
        </a:p>
      </dgm:t>
    </dgm:pt>
    <dgm:pt modelId="{0A5F7478-1851-4EA6-9F50-05D479742257}">
      <dgm:prSet custT="1"/>
      <dgm:spPr/>
      <dgm:t>
        <a:bodyPr/>
        <a:lstStyle/>
        <a:p>
          <a:pPr algn="ctr" rtl="0"/>
          <a:r>
            <a:rPr lang="en-US" sz="1800" b="1" dirty="0" smtClean="0">
              <a:solidFill>
                <a:schemeClr val="accent4"/>
              </a:solidFill>
              <a:latin typeface="Helvetica LT Std Cond Light" panose="020B0406020202030204" pitchFamily="34" charset="0"/>
            </a:rPr>
            <a:t>Principle 3</a:t>
          </a:r>
          <a:endParaRPr lang="en-US" sz="1800" b="1" dirty="0">
            <a:solidFill>
              <a:schemeClr val="accent4"/>
            </a:solidFill>
            <a:latin typeface="Helvetica LT Std Cond Light" panose="020B0406020202030204" pitchFamily="34" charset="0"/>
          </a:endParaRPr>
        </a:p>
      </dgm:t>
    </dgm:pt>
    <dgm:pt modelId="{A6639BBC-7C77-4B30-B376-5B9954929755}" cxnId="{D5A5B2E8-89A7-417C-B59A-5A754D2DAB8B}" type="parTrans">
      <dgm:prSet/>
      <dgm:spPr/>
      <dgm:t>
        <a:bodyPr/>
        <a:lstStyle/>
        <a:p>
          <a:endParaRPr lang="en-US" sz="2000">
            <a:latin typeface="Helvetica LT Std Cond Light" panose="020B0406020202030204" pitchFamily="34" charset="0"/>
          </a:endParaRPr>
        </a:p>
      </dgm:t>
    </dgm:pt>
    <dgm:pt modelId="{1CB4FFCC-3E29-405A-A5B8-39391595CD73}" cxnId="{D5A5B2E8-89A7-417C-B59A-5A754D2DAB8B}" type="sibTrans">
      <dgm:prSet/>
      <dgm:spPr/>
      <dgm:t>
        <a:bodyPr/>
        <a:lstStyle/>
        <a:p>
          <a:endParaRPr lang="en-US" sz="2000">
            <a:latin typeface="Helvetica LT Std Cond Light" panose="020B0406020202030204" pitchFamily="34" charset="0"/>
          </a:endParaRPr>
        </a:p>
      </dgm:t>
    </dgm:pt>
    <dgm:pt modelId="{A76BD266-EAE1-491C-87D9-2232EFFBFC0D}">
      <dgm:prSet custT="1"/>
      <dgm:spPr/>
      <dgm:t>
        <a:bodyPr/>
        <a:lstStyle/>
        <a:p>
          <a:pPr algn="l" rtl="0"/>
          <a:r>
            <a:rPr lang="en-US" sz="1800" dirty="0" smtClean="0">
              <a:latin typeface="Helvetica LT Std Cond Light" panose="020B0406020202030204" pitchFamily="34" charset="0"/>
            </a:rPr>
            <a:t>Start testing early</a:t>
          </a:r>
          <a:endParaRPr lang="en-US" sz="1800" dirty="0">
            <a:latin typeface="Helvetica LT Std Cond Light" panose="020B0406020202030204" pitchFamily="34" charset="0"/>
          </a:endParaRPr>
        </a:p>
      </dgm:t>
    </dgm:pt>
    <dgm:pt modelId="{442ADB21-1188-4657-A451-43D6B41068FA}" cxnId="{69101FC5-F3BE-407C-9B66-F628F82D6EE2}" type="parTrans">
      <dgm:prSet/>
      <dgm:spPr/>
      <dgm:t>
        <a:bodyPr/>
        <a:lstStyle/>
        <a:p>
          <a:endParaRPr lang="en-US" sz="2000">
            <a:latin typeface="Helvetica LT Std Cond Light" panose="020B0406020202030204" pitchFamily="34" charset="0"/>
          </a:endParaRPr>
        </a:p>
      </dgm:t>
    </dgm:pt>
    <dgm:pt modelId="{54778D19-7928-4A7B-B7BE-3EEE639E4624}" cxnId="{69101FC5-F3BE-407C-9B66-F628F82D6EE2}" type="sibTrans">
      <dgm:prSet/>
      <dgm:spPr/>
      <dgm:t>
        <a:bodyPr/>
        <a:lstStyle/>
        <a:p>
          <a:endParaRPr lang="en-US" sz="2000">
            <a:latin typeface="Helvetica LT Std Cond Light" panose="020B0406020202030204" pitchFamily="34" charset="0"/>
          </a:endParaRPr>
        </a:p>
      </dgm:t>
    </dgm:pt>
    <dgm:pt modelId="{53C89552-5F4C-4E6A-9C30-4E2CA9A7AD6B}">
      <dgm:prSet custT="1"/>
      <dgm:spPr/>
      <dgm:t>
        <a:bodyPr/>
        <a:lstStyle/>
        <a:p>
          <a:pPr algn="ctr" rtl="0"/>
          <a:r>
            <a:rPr lang="en-US" sz="1800" b="1" dirty="0" smtClean="0">
              <a:solidFill>
                <a:schemeClr val="accent4"/>
              </a:solidFill>
              <a:latin typeface="Helvetica LT Std Cond Light" panose="020B0406020202030204" pitchFamily="34" charset="0"/>
            </a:rPr>
            <a:t>Principle 4</a:t>
          </a:r>
          <a:endParaRPr lang="en-US" sz="1800" b="1" dirty="0">
            <a:solidFill>
              <a:schemeClr val="accent4"/>
            </a:solidFill>
            <a:latin typeface="Helvetica LT Std Cond Light" panose="020B0406020202030204" pitchFamily="34" charset="0"/>
          </a:endParaRPr>
        </a:p>
      </dgm:t>
    </dgm:pt>
    <dgm:pt modelId="{448266CD-1DCB-4B78-8BBC-DB346996F388}" cxnId="{64191967-85EC-4090-921D-94D0143E49F5}" type="parTrans">
      <dgm:prSet/>
      <dgm:spPr/>
      <dgm:t>
        <a:bodyPr/>
        <a:lstStyle/>
        <a:p>
          <a:endParaRPr lang="en-US" sz="2000">
            <a:latin typeface="Helvetica LT Std Cond Light" panose="020B0406020202030204" pitchFamily="34" charset="0"/>
          </a:endParaRPr>
        </a:p>
      </dgm:t>
    </dgm:pt>
    <dgm:pt modelId="{35D67EF2-4BDE-46BD-A2F4-E14A46A3A234}" cxnId="{64191967-85EC-4090-921D-94D0143E49F5}" type="sibTrans">
      <dgm:prSet/>
      <dgm:spPr/>
      <dgm:t>
        <a:bodyPr/>
        <a:lstStyle/>
        <a:p>
          <a:endParaRPr lang="en-US" sz="2000">
            <a:latin typeface="Helvetica LT Std Cond Light" panose="020B0406020202030204" pitchFamily="34" charset="0"/>
          </a:endParaRPr>
        </a:p>
      </dgm:t>
    </dgm:pt>
    <dgm:pt modelId="{8FD75D0A-4E35-4578-99F9-7BE3C8003F31}">
      <dgm:prSet custT="1"/>
      <dgm:spPr/>
      <dgm:t>
        <a:bodyPr/>
        <a:lstStyle/>
        <a:p>
          <a:pPr algn="l" rtl="0"/>
          <a:r>
            <a:rPr lang="en-US" sz="1800" dirty="0" smtClean="0">
              <a:latin typeface="Helvetica LT Std Cond Light" panose="020B0406020202030204" pitchFamily="34" charset="0"/>
            </a:rPr>
            <a:t>Defects are clustered and not evenly distributed</a:t>
          </a:r>
          <a:endParaRPr lang="en-US" sz="1800" dirty="0">
            <a:latin typeface="Helvetica LT Std Cond Light" panose="020B0406020202030204" pitchFamily="34" charset="0"/>
          </a:endParaRPr>
        </a:p>
      </dgm:t>
    </dgm:pt>
    <dgm:pt modelId="{792B81DA-96EE-45E9-A675-C56183E5B372}" cxnId="{7A442B2D-A1C6-4869-B1DE-99A6865CE588}" type="parTrans">
      <dgm:prSet/>
      <dgm:spPr/>
      <dgm:t>
        <a:bodyPr/>
        <a:lstStyle/>
        <a:p>
          <a:endParaRPr lang="en-US" sz="2000">
            <a:latin typeface="Helvetica LT Std Cond Light" panose="020B0406020202030204" pitchFamily="34" charset="0"/>
          </a:endParaRPr>
        </a:p>
      </dgm:t>
    </dgm:pt>
    <dgm:pt modelId="{B72CE6C1-F38C-4FC0-A2D8-2EEEB3A67BFC}" cxnId="{7A442B2D-A1C6-4869-B1DE-99A6865CE588}" type="sibTrans">
      <dgm:prSet/>
      <dgm:spPr/>
      <dgm:t>
        <a:bodyPr/>
        <a:lstStyle/>
        <a:p>
          <a:endParaRPr lang="en-US" sz="2000">
            <a:latin typeface="Helvetica LT Std Cond Light" panose="020B0406020202030204" pitchFamily="34" charset="0"/>
          </a:endParaRPr>
        </a:p>
      </dgm:t>
    </dgm:pt>
    <dgm:pt modelId="{F34EBB69-404E-4E21-B6BE-5BF11226FBAF}">
      <dgm:prSet custT="1"/>
      <dgm:spPr/>
      <dgm:t>
        <a:bodyPr/>
        <a:lstStyle/>
        <a:p>
          <a:pPr algn="ctr" rtl="0"/>
          <a:r>
            <a:rPr lang="en-US" sz="1800" b="1" dirty="0" smtClean="0">
              <a:solidFill>
                <a:schemeClr val="accent4"/>
              </a:solidFill>
              <a:latin typeface="Helvetica LT Std Cond Light" panose="020B0406020202030204" pitchFamily="34" charset="0"/>
            </a:rPr>
            <a:t>Principle 5</a:t>
          </a:r>
          <a:endParaRPr lang="en-US" sz="1800" b="1" dirty="0">
            <a:solidFill>
              <a:schemeClr val="accent4"/>
            </a:solidFill>
            <a:latin typeface="Helvetica LT Std Cond Light" panose="020B0406020202030204" pitchFamily="34" charset="0"/>
          </a:endParaRPr>
        </a:p>
      </dgm:t>
    </dgm:pt>
    <dgm:pt modelId="{44A1F9A3-CD5C-49DE-A563-BB22B2B41271}" cxnId="{A52628CC-DCBD-457B-8B11-713065A63662}" type="parTrans">
      <dgm:prSet/>
      <dgm:spPr/>
      <dgm:t>
        <a:bodyPr/>
        <a:lstStyle/>
        <a:p>
          <a:endParaRPr lang="en-US" sz="2000">
            <a:latin typeface="Helvetica LT Std Cond Light" panose="020B0406020202030204" pitchFamily="34" charset="0"/>
          </a:endParaRPr>
        </a:p>
      </dgm:t>
    </dgm:pt>
    <dgm:pt modelId="{39EE41A5-EF49-4A81-8081-CCB59A241A18}" cxnId="{A52628CC-DCBD-457B-8B11-713065A63662}" type="sibTrans">
      <dgm:prSet/>
      <dgm:spPr/>
      <dgm:t>
        <a:bodyPr/>
        <a:lstStyle/>
        <a:p>
          <a:endParaRPr lang="en-US" sz="2000">
            <a:latin typeface="Helvetica LT Std Cond Light" panose="020B0406020202030204" pitchFamily="34" charset="0"/>
          </a:endParaRPr>
        </a:p>
      </dgm:t>
    </dgm:pt>
    <dgm:pt modelId="{FB98F20B-9119-4702-9CBA-A8A18E59CA6D}">
      <dgm:prSet custT="1"/>
      <dgm:spPr/>
      <dgm:t>
        <a:bodyPr/>
        <a:lstStyle/>
        <a:p>
          <a:pPr algn="l" rtl="0"/>
          <a:r>
            <a:rPr lang="en-US" sz="1800" dirty="0" smtClean="0">
              <a:latin typeface="Helvetica LT Std Cond Light" panose="020B0406020202030204" pitchFamily="34" charset="0"/>
            </a:rPr>
            <a:t>Pesticide Paradox- testing identifies bugs</a:t>
          </a:r>
          <a:endParaRPr lang="en-US" sz="1800" dirty="0">
            <a:latin typeface="Helvetica LT Std Cond Light" panose="020B0406020202030204" pitchFamily="34" charset="0"/>
          </a:endParaRPr>
        </a:p>
      </dgm:t>
    </dgm:pt>
    <dgm:pt modelId="{B6FCA4CE-37F8-4AC8-A865-059D32249FA7}" cxnId="{B7116C3F-04A0-4E02-AF58-AE161D850085}" type="parTrans">
      <dgm:prSet/>
      <dgm:spPr/>
      <dgm:t>
        <a:bodyPr/>
        <a:lstStyle/>
        <a:p>
          <a:endParaRPr lang="en-US" sz="2000">
            <a:latin typeface="Helvetica LT Std Cond Light" panose="020B0406020202030204" pitchFamily="34" charset="0"/>
          </a:endParaRPr>
        </a:p>
      </dgm:t>
    </dgm:pt>
    <dgm:pt modelId="{88E649A1-1CB3-4A77-ACB9-3C8D657038EC}" cxnId="{B7116C3F-04A0-4E02-AF58-AE161D850085}" type="sibTrans">
      <dgm:prSet/>
      <dgm:spPr/>
      <dgm:t>
        <a:bodyPr/>
        <a:lstStyle/>
        <a:p>
          <a:endParaRPr lang="en-US" sz="2000">
            <a:latin typeface="Helvetica LT Std Cond Light" panose="020B0406020202030204" pitchFamily="34" charset="0"/>
          </a:endParaRPr>
        </a:p>
      </dgm:t>
    </dgm:pt>
    <dgm:pt modelId="{FB065E08-31B6-43A8-AF66-CC26C95D8E8F}">
      <dgm:prSet custT="1"/>
      <dgm:spPr/>
      <dgm:t>
        <a:bodyPr/>
        <a:lstStyle/>
        <a:p>
          <a:pPr algn="ctr" rtl="0"/>
          <a:r>
            <a:rPr lang="en-US" sz="1800" b="1" dirty="0" smtClean="0">
              <a:solidFill>
                <a:schemeClr val="accent4"/>
              </a:solidFill>
              <a:latin typeface="Helvetica LT Std Cond Light" panose="020B0406020202030204" pitchFamily="34" charset="0"/>
            </a:rPr>
            <a:t>Principle 6</a:t>
          </a:r>
          <a:endParaRPr lang="en-US" sz="1800" b="1" dirty="0">
            <a:solidFill>
              <a:schemeClr val="accent4"/>
            </a:solidFill>
            <a:latin typeface="Helvetica LT Std Cond Light" panose="020B0406020202030204" pitchFamily="34" charset="0"/>
          </a:endParaRPr>
        </a:p>
      </dgm:t>
    </dgm:pt>
    <dgm:pt modelId="{01CADE82-8B97-4CD7-BE96-F46AF592BEEA}" cxnId="{D78C3C0E-37C8-4E4F-B115-B9F89EF25F9D}" type="parTrans">
      <dgm:prSet/>
      <dgm:spPr/>
      <dgm:t>
        <a:bodyPr/>
        <a:lstStyle/>
        <a:p>
          <a:endParaRPr lang="en-US" sz="2000">
            <a:latin typeface="Helvetica LT Std Cond Light" panose="020B0406020202030204" pitchFamily="34" charset="0"/>
          </a:endParaRPr>
        </a:p>
      </dgm:t>
    </dgm:pt>
    <dgm:pt modelId="{6F923ADE-8741-49B9-88B1-A5258BBC66C8}" cxnId="{D78C3C0E-37C8-4E4F-B115-B9F89EF25F9D}" type="sibTrans">
      <dgm:prSet/>
      <dgm:spPr/>
      <dgm:t>
        <a:bodyPr/>
        <a:lstStyle/>
        <a:p>
          <a:endParaRPr lang="en-US" sz="2000">
            <a:latin typeface="Helvetica LT Std Cond Light" panose="020B0406020202030204" pitchFamily="34" charset="0"/>
          </a:endParaRPr>
        </a:p>
      </dgm:t>
    </dgm:pt>
    <dgm:pt modelId="{C5A50F96-181D-4AC7-893D-F8E916ADD2EC}">
      <dgm:prSet custT="1"/>
      <dgm:spPr/>
      <dgm:t>
        <a:bodyPr/>
        <a:lstStyle/>
        <a:p>
          <a:pPr algn="l" rtl="0"/>
          <a:r>
            <a:rPr lang="en-US" sz="1800" dirty="0" smtClean="0">
              <a:latin typeface="Helvetica LT Std Cond Light" panose="020B0406020202030204" pitchFamily="34" charset="0"/>
            </a:rPr>
            <a:t>Testing is context dependent</a:t>
          </a:r>
          <a:endParaRPr lang="en-US" sz="1800" dirty="0">
            <a:latin typeface="Helvetica LT Std Cond Light" panose="020B0406020202030204" pitchFamily="34" charset="0"/>
          </a:endParaRPr>
        </a:p>
      </dgm:t>
    </dgm:pt>
    <dgm:pt modelId="{57F3072C-C45A-41E0-9E3B-4F900E43D5DD}" cxnId="{9F7E4986-AB8D-4CF6-9382-F37CA10A24C2}" type="parTrans">
      <dgm:prSet/>
      <dgm:spPr/>
      <dgm:t>
        <a:bodyPr/>
        <a:lstStyle/>
        <a:p>
          <a:endParaRPr lang="en-US" sz="2000">
            <a:latin typeface="Helvetica LT Std Cond Light" panose="020B0406020202030204" pitchFamily="34" charset="0"/>
          </a:endParaRPr>
        </a:p>
      </dgm:t>
    </dgm:pt>
    <dgm:pt modelId="{221E8BB6-23E3-420A-8FFB-97E2E6AB77F8}" cxnId="{9F7E4986-AB8D-4CF6-9382-F37CA10A24C2}" type="sibTrans">
      <dgm:prSet/>
      <dgm:spPr/>
      <dgm:t>
        <a:bodyPr/>
        <a:lstStyle/>
        <a:p>
          <a:endParaRPr lang="en-US" sz="2000">
            <a:latin typeface="Helvetica LT Std Cond Light" panose="020B0406020202030204" pitchFamily="34" charset="0"/>
          </a:endParaRPr>
        </a:p>
      </dgm:t>
    </dgm:pt>
    <dgm:pt modelId="{9DD106F3-191C-4AB8-AE00-768E4CB71B37}">
      <dgm:prSet custT="1"/>
      <dgm:spPr/>
      <dgm:t>
        <a:bodyPr/>
        <a:lstStyle/>
        <a:p>
          <a:pPr algn="ctr" rtl="0"/>
          <a:r>
            <a:rPr lang="en-US" sz="1800" b="1" dirty="0" smtClean="0">
              <a:solidFill>
                <a:schemeClr val="accent4"/>
              </a:solidFill>
              <a:latin typeface="Helvetica LT Std Cond Light" panose="020B0406020202030204" pitchFamily="34" charset="0"/>
            </a:rPr>
            <a:t>Principle 7</a:t>
          </a:r>
          <a:endParaRPr lang="en-US" sz="1800" b="1" dirty="0">
            <a:solidFill>
              <a:schemeClr val="accent4"/>
            </a:solidFill>
            <a:latin typeface="Helvetica LT Std Cond Light" panose="020B0406020202030204" pitchFamily="34" charset="0"/>
          </a:endParaRPr>
        </a:p>
      </dgm:t>
    </dgm:pt>
    <dgm:pt modelId="{A7DE4BF9-AB1C-4DDC-9D50-547658EC6B33}" cxnId="{58CC5DAF-430A-4FD1-9E29-7F7A036110B7}" type="parTrans">
      <dgm:prSet/>
      <dgm:spPr/>
      <dgm:t>
        <a:bodyPr/>
        <a:lstStyle/>
        <a:p>
          <a:endParaRPr lang="en-US" sz="2000">
            <a:latin typeface="Helvetica LT Std Cond Light" panose="020B0406020202030204" pitchFamily="34" charset="0"/>
          </a:endParaRPr>
        </a:p>
      </dgm:t>
    </dgm:pt>
    <dgm:pt modelId="{72813608-7E5D-48E7-AB5D-372F3F877335}" cxnId="{58CC5DAF-430A-4FD1-9E29-7F7A036110B7}" type="sibTrans">
      <dgm:prSet/>
      <dgm:spPr/>
      <dgm:t>
        <a:bodyPr/>
        <a:lstStyle/>
        <a:p>
          <a:endParaRPr lang="en-US" sz="2000">
            <a:latin typeface="Helvetica LT Std Cond Light" panose="020B0406020202030204" pitchFamily="34" charset="0"/>
          </a:endParaRPr>
        </a:p>
      </dgm:t>
    </dgm:pt>
    <dgm:pt modelId="{486EABC3-056D-45B8-BC4E-8060B81BCC6C}">
      <dgm:prSet custT="1"/>
      <dgm:spPr/>
      <dgm:t>
        <a:bodyPr/>
        <a:lstStyle/>
        <a:p>
          <a:pPr algn="l" rtl="0"/>
          <a:r>
            <a:rPr lang="en-US" sz="1800" dirty="0" smtClean="0">
              <a:latin typeface="Helvetica LT Std Cond Light" panose="020B0406020202030204" pitchFamily="34" charset="0"/>
            </a:rPr>
            <a:t>Complete absence of errors is not possible</a:t>
          </a:r>
          <a:endParaRPr lang="en-US" sz="1800" dirty="0">
            <a:latin typeface="Helvetica LT Std Cond Light" panose="020B0406020202030204" pitchFamily="34" charset="0"/>
          </a:endParaRPr>
        </a:p>
      </dgm:t>
    </dgm:pt>
    <dgm:pt modelId="{C8A34523-CFC0-4C53-8753-7665ACCBA242}" cxnId="{A84A753F-6405-49E9-94EC-DAD605677E25}" type="parTrans">
      <dgm:prSet/>
      <dgm:spPr/>
      <dgm:t>
        <a:bodyPr/>
        <a:lstStyle/>
        <a:p>
          <a:endParaRPr lang="en-US" sz="2000">
            <a:latin typeface="Helvetica LT Std Cond Light" panose="020B0406020202030204" pitchFamily="34" charset="0"/>
          </a:endParaRPr>
        </a:p>
      </dgm:t>
    </dgm:pt>
    <dgm:pt modelId="{E807E466-39DD-4171-97A7-AD849355AEC2}" cxnId="{A84A753F-6405-49E9-94EC-DAD605677E25}" type="sibTrans">
      <dgm:prSet/>
      <dgm:spPr/>
      <dgm:t>
        <a:bodyPr/>
        <a:lstStyle/>
        <a:p>
          <a:endParaRPr lang="en-US" sz="2000">
            <a:latin typeface="Helvetica LT Std Cond Light" panose="020B0406020202030204" pitchFamily="34" charset="0"/>
          </a:endParaRPr>
        </a:p>
      </dgm:t>
    </dgm:pt>
    <dgm:pt modelId="{122DEA6B-B006-445B-A962-A0B7364E9F82}" type="pres">
      <dgm:prSet presAssocID="{9FF1D02E-5477-42F9-97DF-77A54C2F56EB}" presName="Name0" presStyleCnt="0">
        <dgm:presLayoutVars>
          <dgm:dir/>
          <dgm:resizeHandles val="exact"/>
        </dgm:presLayoutVars>
      </dgm:prSet>
      <dgm:spPr/>
      <dgm:t>
        <a:bodyPr/>
        <a:lstStyle/>
        <a:p>
          <a:endParaRPr lang="en-US"/>
        </a:p>
      </dgm:t>
    </dgm:pt>
    <dgm:pt modelId="{5099C260-0D77-407B-A4FA-CC2C97F645A0}" type="pres">
      <dgm:prSet presAssocID="{9FF1D02E-5477-42F9-97DF-77A54C2F56EB}" presName="cycle" presStyleCnt="0"/>
      <dgm:spPr/>
    </dgm:pt>
    <dgm:pt modelId="{C1712061-BE76-4AB4-9D60-88065FEC5DE6}" type="pres">
      <dgm:prSet presAssocID="{5F6BCFA3-33E6-4BA6-9957-6D1176CD4ECF}" presName="nodeFirstNode" presStyleLbl="node1" presStyleIdx="0" presStyleCnt="7" custScaleX="122260" custScaleY="172851" custRadScaleRad="107004" custRadScaleInc="762">
        <dgm:presLayoutVars>
          <dgm:bulletEnabled val="1"/>
        </dgm:presLayoutVars>
      </dgm:prSet>
      <dgm:spPr/>
      <dgm:t>
        <a:bodyPr/>
        <a:lstStyle/>
        <a:p>
          <a:endParaRPr lang="en-US"/>
        </a:p>
      </dgm:t>
    </dgm:pt>
    <dgm:pt modelId="{12E95A00-807F-4B13-A1A9-09FDA35A54FB}" type="pres">
      <dgm:prSet presAssocID="{68FEDB83-EA4C-49DC-A960-B71DA24347B6}" presName="sibTransFirstNode" presStyleLbl="bgShp" presStyleIdx="0" presStyleCnt="1"/>
      <dgm:spPr/>
      <dgm:t>
        <a:bodyPr/>
        <a:lstStyle/>
        <a:p>
          <a:endParaRPr lang="en-US"/>
        </a:p>
      </dgm:t>
    </dgm:pt>
    <dgm:pt modelId="{C6A1F41F-1EBB-4B4E-BD09-8C68FD7F6EC8}" type="pres">
      <dgm:prSet presAssocID="{D41DD391-777D-4373-AD37-17D8C36F4F0D}" presName="nodeFollowingNodes" presStyleLbl="node1" presStyleIdx="1" presStyleCnt="7" custScaleX="120534" custScaleY="162270" custRadScaleRad="98816" custRadScaleInc="19814">
        <dgm:presLayoutVars>
          <dgm:bulletEnabled val="1"/>
        </dgm:presLayoutVars>
      </dgm:prSet>
      <dgm:spPr/>
      <dgm:t>
        <a:bodyPr/>
        <a:lstStyle/>
        <a:p>
          <a:endParaRPr lang="en-US"/>
        </a:p>
      </dgm:t>
    </dgm:pt>
    <dgm:pt modelId="{89EE1119-5179-40B3-B531-24C203A69A93}" type="pres">
      <dgm:prSet presAssocID="{0A5F7478-1851-4EA6-9F50-05D479742257}" presName="nodeFollowingNodes" presStyleLbl="node1" presStyleIdx="2" presStyleCnt="7" custScaleY="128620">
        <dgm:presLayoutVars>
          <dgm:bulletEnabled val="1"/>
        </dgm:presLayoutVars>
      </dgm:prSet>
      <dgm:spPr/>
      <dgm:t>
        <a:bodyPr/>
        <a:lstStyle/>
        <a:p>
          <a:endParaRPr lang="en-US"/>
        </a:p>
      </dgm:t>
    </dgm:pt>
    <dgm:pt modelId="{C7768B68-A0EA-4AE2-8E96-37C45E2C8A7C}" type="pres">
      <dgm:prSet presAssocID="{53C89552-5F4C-4E6A-9C30-4E2CA9A7AD6B}" presName="nodeFollowingNodes" presStyleLbl="node1" presStyleIdx="3" presStyleCnt="7" custScaleX="138964" custScaleY="191677" custRadScaleRad="106874" custRadScaleInc="-15168">
        <dgm:presLayoutVars>
          <dgm:bulletEnabled val="1"/>
        </dgm:presLayoutVars>
      </dgm:prSet>
      <dgm:spPr/>
      <dgm:t>
        <a:bodyPr/>
        <a:lstStyle/>
        <a:p>
          <a:endParaRPr lang="en-US"/>
        </a:p>
      </dgm:t>
    </dgm:pt>
    <dgm:pt modelId="{053EBE01-ADA9-4650-93A4-E20B6E80395C}" type="pres">
      <dgm:prSet presAssocID="{F34EBB69-404E-4E21-B6BE-5BF11226FBAF}" presName="nodeFollowingNodes" presStyleLbl="node1" presStyleIdx="4" presStyleCnt="7" custScaleX="126682" custScaleY="193645" custRadScaleRad="101139" custRadScaleInc="2908">
        <dgm:presLayoutVars>
          <dgm:bulletEnabled val="1"/>
        </dgm:presLayoutVars>
      </dgm:prSet>
      <dgm:spPr/>
      <dgm:t>
        <a:bodyPr/>
        <a:lstStyle/>
        <a:p>
          <a:endParaRPr lang="en-US"/>
        </a:p>
      </dgm:t>
    </dgm:pt>
    <dgm:pt modelId="{9963617F-548E-41C3-8C7E-7673C726D436}" type="pres">
      <dgm:prSet presAssocID="{FB065E08-31B6-43A8-AF66-CC26C95D8E8F}" presName="nodeFollowingNodes" presStyleLbl="node1" presStyleIdx="5" presStyleCnt="7" custScaleX="146151" custScaleY="158764">
        <dgm:presLayoutVars>
          <dgm:bulletEnabled val="1"/>
        </dgm:presLayoutVars>
      </dgm:prSet>
      <dgm:spPr/>
      <dgm:t>
        <a:bodyPr/>
        <a:lstStyle/>
        <a:p>
          <a:endParaRPr lang="en-US"/>
        </a:p>
      </dgm:t>
    </dgm:pt>
    <dgm:pt modelId="{57F555DD-FF75-485B-913D-246640BD90FA}" type="pres">
      <dgm:prSet presAssocID="{9DD106F3-191C-4AB8-AE00-768E4CB71B37}" presName="nodeFollowingNodes" presStyleLbl="node1" presStyleIdx="6" presStyleCnt="7" custScaleX="131025" custScaleY="187044" custRadScaleRad="105216" custRadScaleInc="-19695">
        <dgm:presLayoutVars>
          <dgm:bulletEnabled val="1"/>
        </dgm:presLayoutVars>
      </dgm:prSet>
      <dgm:spPr/>
      <dgm:t>
        <a:bodyPr/>
        <a:lstStyle/>
        <a:p>
          <a:endParaRPr lang="en-US"/>
        </a:p>
      </dgm:t>
    </dgm:pt>
  </dgm:ptLst>
  <dgm:cxnLst>
    <dgm:cxn modelId="{E4328A89-70AE-471F-A180-27B80A7AFBAE}" type="presOf" srcId="{D41DD391-777D-4373-AD37-17D8C36F4F0D}" destId="{C6A1F41F-1EBB-4B4E-BD09-8C68FD7F6EC8}" srcOrd="0" destOrd="0" presId="urn:microsoft.com/office/officeart/2005/8/layout/cycle3"/>
    <dgm:cxn modelId="{7F6325DE-E48C-4002-9B36-B15B58F8EC68}" type="presOf" srcId="{5F6BCFA3-33E6-4BA6-9957-6D1176CD4ECF}" destId="{C1712061-BE76-4AB4-9D60-88065FEC5DE6}" srcOrd="0" destOrd="0" presId="urn:microsoft.com/office/officeart/2005/8/layout/cycle3"/>
    <dgm:cxn modelId="{866D6313-81CC-496F-9CEA-63C624D674B7}" srcId="{9FF1D02E-5477-42F9-97DF-77A54C2F56EB}" destId="{5F6BCFA3-33E6-4BA6-9957-6D1176CD4ECF}" srcOrd="0" destOrd="0" parTransId="{24D7916E-7C7E-4E33-968B-03D95CA9602D}" sibTransId="{68FEDB83-EA4C-49DC-A960-B71DA24347B6}"/>
    <dgm:cxn modelId="{D507893E-C58F-4890-BDFD-31BF95B02137}" type="presOf" srcId="{FB98F20B-9119-4702-9CBA-A8A18E59CA6D}" destId="{053EBE01-ADA9-4650-93A4-E20B6E80395C}" srcOrd="0" destOrd="1" presId="urn:microsoft.com/office/officeart/2005/8/layout/cycle3"/>
    <dgm:cxn modelId="{69101FC5-F3BE-407C-9B66-F628F82D6EE2}" srcId="{0A5F7478-1851-4EA6-9F50-05D479742257}" destId="{A76BD266-EAE1-491C-87D9-2232EFFBFC0D}" srcOrd="0" destOrd="0" parTransId="{442ADB21-1188-4657-A451-43D6B41068FA}" sibTransId="{54778D19-7928-4A7B-B7BE-3EEE639E4624}"/>
    <dgm:cxn modelId="{ABA8D332-D869-4045-B5A6-B9A375BB7E42}" type="presOf" srcId="{486EABC3-056D-45B8-BC4E-8060B81BCC6C}" destId="{57F555DD-FF75-485B-913D-246640BD90FA}" srcOrd="0" destOrd="1" presId="urn:microsoft.com/office/officeart/2005/8/layout/cycle3"/>
    <dgm:cxn modelId="{9C2861D7-2EE1-4738-A5C1-C0DDAC8EDA41}" type="presOf" srcId="{1924029B-9F98-4B26-96F2-8F77C3E7D397}" destId="{C6A1F41F-1EBB-4B4E-BD09-8C68FD7F6EC8}" srcOrd="0" destOrd="1" presId="urn:microsoft.com/office/officeart/2005/8/layout/cycle3"/>
    <dgm:cxn modelId="{36581B0D-2537-44DA-892D-C1AA22B3D9A9}" type="presOf" srcId="{68FEDB83-EA4C-49DC-A960-B71DA24347B6}" destId="{12E95A00-807F-4B13-A1A9-09FDA35A54FB}" srcOrd="0" destOrd="0" presId="urn:microsoft.com/office/officeart/2005/8/layout/cycle3"/>
    <dgm:cxn modelId="{667A8558-4FE1-4D06-B92B-1F61340BAC79}" type="presOf" srcId="{A76BD266-EAE1-491C-87D9-2232EFFBFC0D}" destId="{89EE1119-5179-40B3-B531-24C203A69A93}" srcOrd="0" destOrd="1" presId="urn:microsoft.com/office/officeart/2005/8/layout/cycle3"/>
    <dgm:cxn modelId="{8B88AA3B-BC86-482F-9DAD-C9B0284D35BF}" type="presOf" srcId="{53C89552-5F4C-4E6A-9C30-4E2CA9A7AD6B}" destId="{C7768B68-A0EA-4AE2-8E96-37C45E2C8A7C}" srcOrd="0" destOrd="0" presId="urn:microsoft.com/office/officeart/2005/8/layout/cycle3"/>
    <dgm:cxn modelId="{1805F69F-B75D-4C99-A171-B2F033FD829A}" type="presOf" srcId="{9FF1D02E-5477-42F9-97DF-77A54C2F56EB}" destId="{122DEA6B-B006-445B-A962-A0B7364E9F82}" srcOrd="0" destOrd="0" presId="urn:microsoft.com/office/officeart/2005/8/layout/cycle3"/>
    <dgm:cxn modelId="{5788D6CE-D73D-4D94-9B6B-0B51DAF1B792}" srcId="{5F6BCFA3-33E6-4BA6-9957-6D1176CD4ECF}" destId="{95A69EBA-031E-4712-B941-99D837E288D9}" srcOrd="0" destOrd="0" parTransId="{23DC3D1B-A8E4-4022-B420-A02B78E16FAC}" sibTransId="{7536F8E0-9F49-49FD-9DB6-700B6113AAB2}"/>
    <dgm:cxn modelId="{BE4A4556-E5B8-491D-8BC9-CEC300558766}" type="presOf" srcId="{F34EBB69-404E-4E21-B6BE-5BF11226FBAF}" destId="{053EBE01-ADA9-4650-93A4-E20B6E80395C}" srcOrd="0" destOrd="0" presId="urn:microsoft.com/office/officeart/2005/8/layout/cycle3"/>
    <dgm:cxn modelId="{58CC5DAF-430A-4FD1-9E29-7F7A036110B7}" srcId="{9FF1D02E-5477-42F9-97DF-77A54C2F56EB}" destId="{9DD106F3-191C-4AB8-AE00-768E4CB71B37}" srcOrd="6" destOrd="0" parTransId="{A7DE4BF9-AB1C-4DDC-9D50-547658EC6B33}" sibTransId="{72813608-7E5D-48E7-AB5D-372F3F877335}"/>
    <dgm:cxn modelId="{1C69DE09-087D-4AF8-8690-C8297FC9A348}" srcId="{D41DD391-777D-4373-AD37-17D8C36F4F0D}" destId="{1924029B-9F98-4B26-96F2-8F77C3E7D397}" srcOrd="0" destOrd="0" parTransId="{C948F9F1-925C-4A62-AF27-3CF99640DBF8}" sibTransId="{B74E6227-83C0-4CDB-8577-F7E5A353C27B}"/>
    <dgm:cxn modelId="{F95A4AD1-E9A8-4697-B819-EACDD0E9A7B6}" type="presOf" srcId="{95A69EBA-031E-4712-B941-99D837E288D9}" destId="{C1712061-BE76-4AB4-9D60-88065FEC5DE6}" srcOrd="0" destOrd="1" presId="urn:microsoft.com/office/officeart/2005/8/layout/cycle3"/>
    <dgm:cxn modelId="{F88D6EC8-A3DD-4D17-90EB-A2ECCD8CA8F6}" type="presOf" srcId="{9DD106F3-191C-4AB8-AE00-768E4CB71B37}" destId="{57F555DD-FF75-485B-913D-246640BD90FA}" srcOrd="0" destOrd="0" presId="urn:microsoft.com/office/officeart/2005/8/layout/cycle3"/>
    <dgm:cxn modelId="{CA63F360-4858-4B13-B5A0-C1BE5BDD47B0}" srcId="{9FF1D02E-5477-42F9-97DF-77A54C2F56EB}" destId="{D41DD391-777D-4373-AD37-17D8C36F4F0D}" srcOrd="1" destOrd="0" parTransId="{FF408275-1D29-4189-BD14-6832FE7B7DEB}" sibTransId="{0631AD21-2CA2-42DE-AF76-DDFD24B3C3DE}"/>
    <dgm:cxn modelId="{D78C3C0E-37C8-4E4F-B115-B9F89EF25F9D}" srcId="{9FF1D02E-5477-42F9-97DF-77A54C2F56EB}" destId="{FB065E08-31B6-43A8-AF66-CC26C95D8E8F}" srcOrd="5" destOrd="0" parTransId="{01CADE82-8B97-4CD7-BE96-F46AF592BEEA}" sibTransId="{6F923ADE-8741-49B9-88B1-A5258BBC66C8}"/>
    <dgm:cxn modelId="{D5757DB3-0B83-426A-971A-78CED81A2568}" type="presOf" srcId="{8FD75D0A-4E35-4578-99F9-7BE3C8003F31}" destId="{C7768B68-A0EA-4AE2-8E96-37C45E2C8A7C}" srcOrd="0" destOrd="1" presId="urn:microsoft.com/office/officeart/2005/8/layout/cycle3"/>
    <dgm:cxn modelId="{A84A753F-6405-49E9-94EC-DAD605677E25}" srcId="{9DD106F3-191C-4AB8-AE00-768E4CB71B37}" destId="{486EABC3-056D-45B8-BC4E-8060B81BCC6C}" srcOrd="0" destOrd="0" parTransId="{C8A34523-CFC0-4C53-8753-7665ACCBA242}" sibTransId="{E807E466-39DD-4171-97A7-AD849355AEC2}"/>
    <dgm:cxn modelId="{7A442B2D-A1C6-4869-B1DE-99A6865CE588}" srcId="{53C89552-5F4C-4E6A-9C30-4E2CA9A7AD6B}" destId="{8FD75D0A-4E35-4578-99F9-7BE3C8003F31}" srcOrd="0" destOrd="0" parTransId="{792B81DA-96EE-45E9-A675-C56183E5B372}" sibTransId="{B72CE6C1-F38C-4FC0-A2D8-2EEEB3A67BFC}"/>
    <dgm:cxn modelId="{A52628CC-DCBD-457B-8B11-713065A63662}" srcId="{9FF1D02E-5477-42F9-97DF-77A54C2F56EB}" destId="{F34EBB69-404E-4E21-B6BE-5BF11226FBAF}" srcOrd="4" destOrd="0" parTransId="{44A1F9A3-CD5C-49DE-A563-BB22B2B41271}" sibTransId="{39EE41A5-EF49-4A81-8081-CCB59A241A18}"/>
    <dgm:cxn modelId="{D5A5B2E8-89A7-417C-B59A-5A754D2DAB8B}" srcId="{9FF1D02E-5477-42F9-97DF-77A54C2F56EB}" destId="{0A5F7478-1851-4EA6-9F50-05D479742257}" srcOrd="2" destOrd="0" parTransId="{A6639BBC-7C77-4B30-B376-5B9954929755}" sibTransId="{1CB4FFCC-3E29-405A-A5B8-39391595CD73}"/>
    <dgm:cxn modelId="{4CDFDEC4-07E0-4850-9C0C-156A30E43B5D}" type="presOf" srcId="{C5A50F96-181D-4AC7-893D-F8E916ADD2EC}" destId="{9963617F-548E-41C3-8C7E-7673C726D436}" srcOrd="0" destOrd="1" presId="urn:microsoft.com/office/officeart/2005/8/layout/cycle3"/>
    <dgm:cxn modelId="{9F7E4986-AB8D-4CF6-9382-F37CA10A24C2}" srcId="{FB065E08-31B6-43A8-AF66-CC26C95D8E8F}" destId="{C5A50F96-181D-4AC7-893D-F8E916ADD2EC}" srcOrd="0" destOrd="0" parTransId="{57F3072C-C45A-41E0-9E3B-4F900E43D5DD}" sibTransId="{221E8BB6-23E3-420A-8FFB-97E2E6AB77F8}"/>
    <dgm:cxn modelId="{72C8BF93-A2E0-4723-A07A-CE24D395A3A9}" type="presOf" srcId="{0A5F7478-1851-4EA6-9F50-05D479742257}" destId="{89EE1119-5179-40B3-B531-24C203A69A93}" srcOrd="0" destOrd="0" presId="urn:microsoft.com/office/officeart/2005/8/layout/cycle3"/>
    <dgm:cxn modelId="{64191967-85EC-4090-921D-94D0143E49F5}" srcId="{9FF1D02E-5477-42F9-97DF-77A54C2F56EB}" destId="{53C89552-5F4C-4E6A-9C30-4E2CA9A7AD6B}" srcOrd="3" destOrd="0" parTransId="{448266CD-1DCB-4B78-8BBC-DB346996F388}" sibTransId="{35D67EF2-4BDE-46BD-A2F4-E14A46A3A234}"/>
    <dgm:cxn modelId="{6AA0DD59-6CE7-4255-A3A9-AD1F50674C5B}" type="presOf" srcId="{FB065E08-31B6-43A8-AF66-CC26C95D8E8F}" destId="{9963617F-548E-41C3-8C7E-7673C726D436}" srcOrd="0" destOrd="0" presId="urn:microsoft.com/office/officeart/2005/8/layout/cycle3"/>
    <dgm:cxn modelId="{B7116C3F-04A0-4E02-AF58-AE161D850085}" srcId="{F34EBB69-404E-4E21-B6BE-5BF11226FBAF}" destId="{FB98F20B-9119-4702-9CBA-A8A18E59CA6D}" srcOrd="0" destOrd="0" parTransId="{B6FCA4CE-37F8-4AC8-A865-059D32249FA7}" sibTransId="{88E649A1-1CB3-4A77-ACB9-3C8D657038EC}"/>
    <dgm:cxn modelId="{1014B00A-412D-4171-81C2-CAE7DD7FB436}" type="presParOf" srcId="{122DEA6B-B006-445B-A962-A0B7364E9F82}" destId="{5099C260-0D77-407B-A4FA-CC2C97F645A0}" srcOrd="0" destOrd="0" presId="urn:microsoft.com/office/officeart/2005/8/layout/cycle3"/>
    <dgm:cxn modelId="{65BCA9C7-F51F-4DC8-8166-F5754084B7D4}" type="presParOf" srcId="{5099C260-0D77-407B-A4FA-CC2C97F645A0}" destId="{C1712061-BE76-4AB4-9D60-88065FEC5DE6}" srcOrd="0" destOrd="0" presId="urn:microsoft.com/office/officeart/2005/8/layout/cycle3"/>
    <dgm:cxn modelId="{821DEEEC-B617-422B-A1D7-C96801750153}" type="presParOf" srcId="{5099C260-0D77-407B-A4FA-CC2C97F645A0}" destId="{12E95A00-807F-4B13-A1A9-09FDA35A54FB}" srcOrd="1" destOrd="0" presId="urn:microsoft.com/office/officeart/2005/8/layout/cycle3"/>
    <dgm:cxn modelId="{8E03C806-B801-4988-B285-CF190A687223}" type="presParOf" srcId="{5099C260-0D77-407B-A4FA-CC2C97F645A0}" destId="{C6A1F41F-1EBB-4B4E-BD09-8C68FD7F6EC8}" srcOrd="2" destOrd="0" presId="urn:microsoft.com/office/officeart/2005/8/layout/cycle3"/>
    <dgm:cxn modelId="{6482209C-290B-4BFF-8D6E-9F753D857C84}" type="presParOf" srcId="{5099C260-0D77-407B-A4FA-CC2C97F645A0}" destId="{89EE1119-5179-40B3-B531-24C203A69A93}" srcOrd="3" destOrd="0" presId="urn:microsoft.com/office/officeart/2005/8/layout/cycle3"/>
    <dgm:cxn modelId="{48B67E95-DF66-4E7E-B51F-209DBDC06434}" type="presParOf" srcId="{5099C260-0D77-407B-A4FA-CC2C97F645A0}" destId="{C7768B68-A0EA-4AE2-8E96-37C45E2C8A7C}" srcOrd="4" destOrd="0" presId="urn:microsoft.com/office/officeart/2005/8/layout/cycle3"/>
    <dgm:cxn modelId="{7055FA8D-204B-455B-80C2-7C143491C624}" type="presParOf" srcId="{5099C260-0D77-407B-A4FA-CC2C97F645A0}" destId="{053EBE01-ADA9-4650-93A4-E20B6E80395C}" srcOrd="5" destOrd="0" presId="urn:microsoft.com/office/officeart/2005/8/layout/cycle3"/>
    <dgm:cxn modelId="{7DB42BA3-6C9B-48D3-B7C7-E6D345591AF5}" type="presParOf" srcId="{5099C260-0D77-407B-A4FA-CC2C97F645A0}" destId="{9963617F-548E-41C3-8C7E-7673C726D436}" srcOrd="6" destOrd="0" presId="urn:microsoft.com/office/officeart/2005/8/layout/cycle3"/>
    <dgm:cxn modelId="{6120A217-FF70-4B89-A843-908033570C90}" type="presParOf" srcId="{5099C260-0D77-407B-A4FA-CC2C97F645A0}" destId="{57F555DD-FF75-485B-913D-246640BD90FA}" srcOrd="7" destOrd="0" presId="urn:microsoft.com/office/officeart/2005/8/layout/cycle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87167-F739-430E-B4C9-DDABD20D1316}">
      <dsp:nvSpPr>
        <dsp:cNvPr id="0" name=""/>
        <dsp:cNvSpPr/>
      </dsp:nvSpPr>
      <dsp:spPr>
        <a:xfrm>
          <a:off x="3241" y="918237"/>
          <a:ext cx="3186565" cy="2399406"/>
        </a:xfrm>
        <a:prstGeom prst="round1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GB" sz="2400" kern="1200" dirty="0" smtClean="0">
              <a:latin typeface="Helvetica LT Std Cond Light" panose="020B0406020202030204" pitchFamily="34" charset="0"/>
            </a:rPr>
            <a:t>How do we measure it?</a:t>
          </a:r>
          <a:endParaRPr lang="en-US" sz="2400" kern="1200" dirty="0">
            <a:latin typeface="Helvetica LT Std Cond Light" panose="020B0406020202030204" pitchFamily="34" charset="0"/>
          </a:endParaRPr>
        </a:p>
        <a:p>
          <a:pPr marL="228600" lvl="1" indent="-228600" algn="l" defTabSz="1066800">
            <a:lnSpc>
              <a:spcPct val="90000"/>
            </a:lnSpc>
            <a:spcBef>
              <a:spcPct val="0"/>
            </a:spcBef>
            <a:spcAft>
              <a:spcPct val="15000"/>
            </a:spcAft>
            <a:buChar char="••"/>
          </a:pPr>
          <a:r>
            <a:rPr lang="en-GB" sz="2400" kern="1200" dirty="0" smtClean="0">
              <a:latin typeface="Helvetica LT Std Cond Light" panose="020B0406020202030204" pitchFamily="34" charset="0"/>
            </a:rPr>
            <a:t>How do we make a decision?</a:t>
          </a:r>
          <a:endParaRPr lang="en-GB" sz="2400" kern="1200" dirty="0">
            <a:latin typeface="Helvetica LT Std Cond Light" panose="020B0406020202030204" pitchFamily="34" charset="0"/>
          </a:endParaRPr>
        </a:p>
      </dsp:txBody>
      <dsp:txXfrm>
        <a:off x="3241" y="918237"/>
        <a:ext cx="3094535" cy="1885248"/>
      </dsp:txXfrm>
    </dsp:sp>
    <dsp:sp modelId="{3BF1A136-81DE-444B-AA8B-4BF80099435F}">
      <dsp:nvSpPr>
        <dsp:cNvPr id="0" name=""/>
        <dsp:cNvSpPr/>
      </dsp:nvSpPr>
      <dsp:spPr>
        <a:xfrm>
          <a:off x="1565381" y="1173011"/>
          <a:ext cx="4076103" cy="3461247"/>
        </a:xfrm>
        <a:prstGeom prst="leftCircularArrow">
          <a:avLst>
            <a:gd name="adj1" fmla="val 3210"/>
            <a:gd name="adj2" fmla="val 395510"/>
            <a:gd name="adj3" fmla="val 1986701"/>
            <a:gd name="adj4" fmla="val 8840170"/>
            <a:gd name="adj5" fmla="val 374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EFCC2F-F611-4C62-93FA-74D9DF02F5BA}">
      <dsp:nvSpPr>
        <dsp:cNvPr id="0" name=""/>
        <dsp:cNvSpPr/>
      </dsp:nvSpPr>
      <dsp:spPr>
        <a:xfrm>
          <a:off x="546606" y="3075036"/>
          <a:ext cx="3001690" cy="9563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GB" sz="2400" kern="1200" dirty="0" smtClean="0">
              <a:latin typeface="Helvetica LT Std Cond Light" panose="020B0406020202030204" pitchFamily="34" charset="0"/>
            </a:rPr>
            <a:t>How good does the product need to be?</a:t>
          </a:r>
          <a:endParaRPr lang="en-US" sz="2400" kern="1200" dirty="0">
            <a:latin typeface="Helvetica LT Std Cond Light" panose="020B0406020202030204" pitchFamily="34" charset="0"/>
          </a:endParaRPr>
        </a:p>
      </dsp:txBody>
      <dsp:txXfrm>
        <a:off x="574617" y="3103047"/>
        <a:ext cx="2945668" cy="900347"/>
      </dsp:txXfrm>
    </dsp:sp>
    <dsp:sp modelId="{4DBCCFF4-4ECF-43B0-A46E-5B8B436435B5}">
      <dsp:nvSpPr>
        <dsp:cNvPr id="0" name=""/>
        <dsp:cNvSpPr/>
      </dsp:nvSpPr>
      <dsp:spPr>
        <a:xfrm>
          <a:off x="4077321" y="975896"/>
          <a:ext cx="2705569" cy="2617449"/>
        </a:xfrm>
        <a:prstGeom prst="round1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GB" sz="2400" kern="1200" dirty="0" smtClean="0">
              <a:latin typeface="Helvetica LT Std Cond Light" panose="020B0406020202030204" pitchFamily="34" charset="0"/>
            </a:rPr>
            <a:t>Time and resource [human and machine]</a:t>
          </a:r>
          <a:endParaRPr lang="en-GB" sz="2400" kern="1200" dirty="0">
            <a:latin typeface="Helvetica LT Std Cond Light" panose="020B0406020202030204" pitchFamily="34" charset="0"/>
          </a:endParaRPr>
        </a:p>
      </dsp:txBody>
      <dsp:txXfrm>
        <a:off x="4137556" y="1597013"/>
        <a:ext cx="2585099" cy="1936097"/>
      </dsp:txXfrm>
    </dsp:sp>
    <dsp:sp modelId="{7A02D400-318B-4A80-B362-6BA864CBC6B4}">
      <dsp:nvSpPr>
        <dsp:cNvPr id="0" name=""/>
        <dsp:cNvSpPr/>
      </dsp:nvSpPr>
      <dsp:spPr>
        <a:xfrm>
          <a:off x="5133609" y="-321462"/>
          <a:ext cx="4441553" cy="4441553"/>
        </a:xfrm>
        <a:prstGeom prst="circularArrow">
          <a:avLst>
            <a:gd name="adj1" fmla="val 2501"/>
            <a:gd name="adj2" fmla="val 303145"/>
            <a:gd name="adj3" fmla="val 19680650"/>
            <a:gd name="adj4" fmla="val 12734817"/>
            <a:gd name="adj5" fmla="val 29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668072-00AF-47BB-BE90-76AACE6C6106}">
      <dsp:nvSpPr>
        <dsp:cNvPr id="0" name=""/>
        <dsp:cNvSpPr/>
      </dsp:nvSpPr>
      <dsp:spPr>
        <a:xfrm>
          <a:off x="3828264" y="505614"/>
          <a:ext cx="2404950" cy="9563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GB" sz="2400" kern="1200" dirty="0" smtClean="0">
              <a:latin typeface="Helvetica LT Std Cond Light" panose="020B0406020202030204" pitchFamily="34" charset="0"/>
            </a:rPr>
            <a:t>How much will it cost?</a:t>
          </a:r>
          <a:endParaRPr lang="en-US" sz="2400" kern="1200" dirty="0">
            <a:latin typeface="Helvetica LT Std Cond Light" panose="020B0406020202030204" pitchFamily="34" charset="0"/>
          </a:endParaRPr>
        </a:p>
      </dsp:txBody>
      <dsp:txXfrm>
        <a:off x="3856275" y="533625"/>
        <a:ext cx="2348928" cy="900347"/>
      </dsp:txXfrm>
    </dsp:sp>
    <dsp:sp modelId="{B4FF637A-F0B6-4369-9869-96A873A21DDB}">
      <dsp:nvSpPr>
        <dsp:cNvPr id="0" name=""/>
        <dsp:cNvSpPr/>
      </dsp:nvSpPr>
      <dsp:spPr>
        <a:xfrm>
          <a:off x="7612532" y="972380"/>
          <a:ext cx="2705569" cy="2598035"/>
        </a:xfrm>
        <a:prstGeom prst="round1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GB" sz="2400" kern="1200" dirty="0" smtClean="0">
              <a:latin typeface="Helvetica LT Std Cond Light" panose="020B0406020202030204" pitchFamily="34" charset="0"/>
            </a:rPr>
            <a:t>We know what we need to do, but can we do it?</a:t>
          </a:r>
          <a:endParaRPr lang="en-GB" sz="2400" kern="1200" dirty="0">
            <a:latin typeface="Helvetica LT Std Cond Light" panose="020B0406020202030204" pitchFamily="34" charset="0"/>
          </a:endParaRPr>
        </a:p>
      </dsp:txBody>
      <dsp:txXfrm>
        <a:off x="7672320" y="1032168"/>
        <a:ext cx="2585993" cy="1921737"/>
      </dsp:txXfrm>
    </dsp:sp>
    <dsp:sp modelId="{05C8F318-BE66-4121-88D4-AE3E1FE96C37}">
      <dsp:nvSpPr>
        <dsp:cNvPr id="0" name=""/>
        <dsp:cNvSpPr/>
      </dsp:nvSpPr>
      <dsp:spPr>
        <a:xfrm>
          <a:off x="8217011" y="3271534"/>
          <a:ext cx="2404950" cy="9563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GB" sz="2400" kern="1200" dirty="0" smtClean="0">
              <a:latin typeface="Helvetica LT Std Cond Light" panose="020B0406020202030204" pitchFamily="34" charset="0"/>
            </a:rPr>
            <a:t>Are we capable?</a:t>
          </a:r>
          <a:endParaRPr lang="en-US" sz="2400" kern="1200" dirty="0">
            <a:latin typeface="Helvetica LT Std Cond Light" panose="020B0406020202030204" pitchFamily="34" charset="0"/>
          </a:endParaRPr>
        </a:p>
      </dsp:txBody>
      <dsp:txXfrm>
        <a:off x="8245022" y="3299545"/>
        <a:ext cx="2348928" cy="900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95A00-807F-4B13-A1A9-09FDA35A54FB}">
      <dsp:nvSpPr>
        <dsp:cNvPr id="0" name=""/>
        <dsp:cNvSpPr/>
      </dsp:nvSpPr>
      <dsp:spPr>
        <a:xfrm>
          <a:off x="3140365" y="-141026"/>
          <a:ext cx="4712849" cy="4712849"/>
        </a:xfrm>
        <a:prstGeom prst="circularArrow">
          <a:avLst>
            <a:gd name="adj1" fmla="val 5544"/>
            <a:gd name="adj2" fmla="val 330680"/>
            <a:gd name="adj3" fmla="val 14158573"/>
            <a:gd name="adj4" fmla="val 17157224"/>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12061-BE76-4AB4-9D60-88065FEC5DE6}">
      <dsp:nvSpPr>
        <dsp:cNvPr id="0" name=""/>
        <dsp:cNvSpPr/>
      </dsp:nvSpPr>
      <dsp:spPr>
        <a:xfrm>
          <a:off x="4580512" y="-310906"/>
          <a:ext cx="1832555" cy="129543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rtl="0">
            <a:lnSpc>
              <a:spcPct val="90000"/>
            </a:lnSpc>
            <a:spcBef>
              <a:spcPct val="0"/>
            </a:spcBef>
            <a:spcAft>
              <a:spcPct val="35000"/>
            </a:spcAft>
          </a:pPr>
          <a:r>
            <a:rPr lang="en-US" sz="1800" b="1" kern="1200" dirty="0" smtClean="0">
              <a:solidFill>
                <a:schemeClr val="accent4"/>
              </a:solidFill>
              <a:latin typeface="Helvetica LT Std Cond Light" panose="020B0406020202030204" pitchFamily="34" charset="0"/>
            </a:rPr>
            <a:t>Principle 1</a:t>
          </a:r>
          <a:endParaRPr lang="en-US" sz="1800" b="1" kern="1200" dirty="0">
            <a:solidFill>
              <a:schemeClr val="accent4"/>
            </a:solidFill>
            <a:latin typeface="Helvetica LT Std Cond Light" panose="020B0406020202030204" pitchFamily="34" charset="0"/>
          </a:endParaRPr>
        </a:p>
        <a:p>
          <a:pPr marL="171450" lvl="1" indent="-171450" algn="l" defTabSz="800100" rtl="0">
            <a:lnSpc>
              <a:spcPct val="90000"/>
            </a:lnSpc>
            <a:spcBef>
              <a:spcPct val="0"/>
            </a:spcBef>
            <a:spcAft>
              <a:spcPct val="15000"/>
            </a:spcAft>
            <a:buChar char="••"/>
          </a:pPr>
          <a:r>
            <a:rPr lang="en-US" sz="1800" kern="1200" dirty="0" smtClean="0">
              <a:latin typeface="Helvetica LT Std Cond Light" panose="020B0406020202030204" pitchFamily="34" charset="0"/>
            </a:rPr>
            <a:t>Testing shows presence of defects</a:t>
          </a:r>
          <a:endParaRPr lang="en-US" sz="1800" kern="1200" dirty="0">
            <a:latin typeface="Helvetica LT Std Cond Light" panose="020B0406020202030204" pitchFamily="34" charset="0"/>
          </a:endParaRPr>
        </a:p>
      </dsp:txBody>
      <dsp:txXfrm>
        <a:off x="4643750" y="-247668"/>
        <a:ext cx="1706079" cy="1168955"/>
      </dsp:txXfrm>
    </dsp:sp>
    <dsp:sp modelId="{C6A1F41F-1EBB-4B4E-BD09-8C68FD7F6EC8}">
      <dsp:nvSpPr>
        <dsp:cNvPr id="0" name=""/>
        <dsp:cNvSpPr/>
      </dsp:nvSpPr>
      <dsp:spPr>
        <a:xfrm>
          <a:off x="6306405" y="755883"/>
          <a:ext cx="1806684" cy="121613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rtl="0">
            <a:lnSpc>
              <a:spcPct val="90000"/>
            </a:lnSpc>
            <a:spcBef>
              <a:spcPct val="0"/>
            </a:spcBef>
            <a:spcAft>
              <a:spcPct val="35000"/>
            </a:spcAft>
          </a:pPr>
          <a:r>
            <a:rPr lang="en-US" sz="1800" b="1" kern="1200" dirty="0" smtClean="0">
              <a:solidFill>
                <a:schemeClr val="accent4"/>
              </a:solidFill>
              <a:latin typeface="Helvetica LT Std Cond Light" panose="020B0406020202030204" pitchFamily="34" charset="0"/>
            </a:rPr>
            <a:t>Principle 2</a:t>
          </a:r>
          <a:endParaRPr lang="en-US" sz="1800" b="1" kern="1200" dirty="0">
            <a:solidFill>
              <a:schemeClr val="accent4"/>
            </a:solidFill>
            <a:latin typeface="Helvetica LT Std Cond Light" panose="020B0406020202030204" pitchFamily="34" charset="0"/>
          </a:endParaRPr>
        </a:p>
        <a:p>
          <a:pPr marL="171450" lvl="1" indent="-171450" algn="l" defTabSz="800100" rtl="0">
            <a:lnSpc>
              <a:spcPct val="90000"/>
            </a:lnSpc>
            <a:spcBef>
              <a:spcPct val="0"/>
            </a:spcBef>
            <a:spcAft>
              <a:spcPct val="15000"/>
            </a:spcAft>
            <a:buChar char="••"/>
          </a:pPr>
          <a:r>
            <a:rPr lang="en-US" sz="1800" kern="1200" dirty="0" smtClean="0">
              <a:latin typeface="Helvetica LT Std Cond Light" panose="020B0406020202030204" pitchFamily="34" charset="0"/>
            </a:rPr>
            <a:t>Exhaustive testing is impossible</a:t>
          </a:r>
          <a:endParaRPr lang="en-US" sz="1800" kern="1200" dirty="0">
            <a:latin typeface="Helvetica LT Std Cond Light" panose="020B0406020202030204" pitchFamily="34" charset="0"/>
          </a:endParaRPr>
        </a:p>
      </dsp:txBody>
      <dsp:txXfrm>
        <a:off x="6365772" y="815250"/>
        <a:ext cx="1687950" cy="1097398"/>
      </dsp:txXfrm>
    </dsp:sp>
    <dsp:sp modelId="{89EE1119-5179-40B3-B531-24C203A69A93}">
      <dsp:nvSpPr>
        <dsp:cNvPr id="0" name=""/>
        <dsp:cNvSpPr/>
      </dsp:nvSpPr>
      <dsp:spPr>
        <a:xfrm>
          <a:off x="6693825" y="2311792"/>
          <a:ext cx="1498899" cy="96394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rtl="0">
            <a:lnSpc>
              <a:spcPct val="90000"/>
            </a:lnSpc>
            <a:spcBef>
              <a:spcPct val="0"/>
            </a:spcBef>
            <a:spcAft>
              <a:spcPct val="35000"/>
            </a:spcAft>
          </a:pPr>
          <a:r>
            <a:rPr lang="en-US" sz="1800" b="1" kern="1200" dirty="0" smtClean="0">
              <a:solidFill>
                <a:schemeClr val="accent4"/>
              </a:solidFill>
              <a:latin typeface="Helvetica LT Std Cond Light" panose="020B0406020202030204" pitchFamily="34" charset="0"/>
            </a:rPr>
            <a:t>Principle 3</a:t>
          </a:r>
          <a:endParaRPr lang="en-US" sz="1800" b="1" kern="1200" dirty="0">
            <a:solidFill>
              <a:schemeClr val="accent4"/>
            </a:solidFill>
            <a:latin typeface="Helvetica LT Std Cond Light" panose="020B0406020202030204" pitchFamily="34" charset="0"/>
          </a:endParaRPr>
        </a:p>
        <a:p>
          <a:pPr marL="171450" lvl="1" indent="-171450" algn="l" defTabSz="800100" rtl="0">
            <a:lnSpc>
              <a:spcPct val="90000"/>
            </a:lnSpc>
            <a:spcBef>
              <a:spcPct val="0"/>
            </a:spcBef>
            <a:spcAft>
              <a:spcPct val="15000"/>
            </a:spcAft>
            <a:buChar char="••"/>
          </a:pPr>
          <a:r>
            <a:rPr lang="en-US" sz="1800" kern="1200" dirty="0" smtClean="0">
              <a:latin typeface="Helvetica LT Std Cond Light" panose="020B0406020202030204" pitchFamily="34" charset="0"/>
            </a:rPr>
            <a:t>Start testing early</a:t>
          </a:r>
          <a:endParaRPr lang="en-US" sz="1800" kern="1200" dirty="0">
            <a:latin typeface="Helvetica LT Std Cond Light" panose="020B0406020202030204" pitchFamily="34" charset="0"/>
          </a:endParaRPr>
        </a:p>
      </dsp:txBody>
      <dsp:txXfrm>
        <a:off x="6740881" y="2358848"/>
        <a:ext cx="1404787" cy="869830"/>
      </dsp:txXfrm>
    </dsp:sp>
    <dsp:sp modelId="{C7768B68-A0EA-4AE2-8E96-37C45E2C8A7C}">
      <dsp:nvSpPr>
        <dsp:cNvPr id="0" name=""/>
        <dsp:cNvSpPr/>
      </dsp:nvSpPr>
      <dsp:spPr>
        <a:xfrm>
          <a:off x="5597777" y="3439003"/>
          <a:ext cx="2082931" cy="143652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rtl="0">
            <a:lnSpc>
              <a:spcPct val="90000"/>
            </a:lnSpc>
            <a:spcBef>
              <a:spcPct val="0"/>
            </a:spcBef>
            <a:spcAft>
              <a:spcPct val="35000"/>
            </a:spcAft>
          </a:pPr>
          <a:r>
            <a:rPr lang="en-US" sz="1800" b="1" kern="1200" dirty="0" smtClean="0">
              <a:solidFill>
                <a:schemeClr val="accent4"/>
              </a:solidFill>
              <a:latin typeface="Helvetica LT Std Cond Light" panose="020B0406020202030204" pitchFamily="34" charset="0"/>
            </a:rPr>
            <a:t>Principle 4</a:t>
          </a:r>
          <a:endParaRPr lang="en-US" sz="1800" b="1" kern="1200" dirty="0">
            <a:solidFill>
              <a:schemeClr val="accent4"/>
            </a:solidFill>
            <a:latin typeface="Helvetica LT Std Cond Light" panose="020B0406020202030204" pitchFamily="34" charset="0"/>
          </a:endParaRPr>
        </a:p>
        <a:p>
          <a:pPr marL="171450" lvl="1" indent="-171450" algn="l" defTabSz="800100" rtl="0">
            <a:lnSpc>
              <a:spcPct val="90000"/>
            </a:lnSpc>
            <a:spcBef>
              <a:spcPct val="0"/>
            </a:spcBef>
            <a:spcAft>
              <a:spcPct val="15000"/>
            </a:spcAft>
            <a:buChar char="••"/>
          </a:pPr>
          <a:r>
            <a:rPr lang="en-US" sz="1800" kern="1200" dirty="0" smtClean="0">
              <a:latin typeface="Helvetica LT Std Cond Light" panose="020B0406020202030204" pitchFamily="34" charset="0"/>
            </a:rPr>
            <a:t>Defects are clustered and not evenly distributed</a:t>
          </a:r>
          <a:endParaRPr lang="en-US" sz="1800" kern="1200" dirty="0">
            <a:latin typeface="Helvetica LT Std Cond Light" panose="020B0406020202030204" pitchFamily="34" charset="0"/>
          </a:endParaRPr>
        </a:p>
      </dsp:txBody>
      <dsp:txXfrm>
        <a:off x="5667902" y="3509128"/>
        <a:ext cx="1942681" cy="1296273"/>
      </dsp:txXfrm>
    </dsp:sp>
    <dsp:sp modelId="{053EBE01-ADA9-4650-93A4-E20B6E80395C}">
      <dsp:nvSpPr>
        <dsp:cNvPr id="0" name=""/>
        <dsp:cNvSpPr/>
      </dsp:nvSpPr>
      <dsp:spPr>
        <a:xfrm>
          <a:off x="3610981" y="3431634"/>
          <a:ext cx="1898836" cy="145127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rtl="0">
            <a:lnSpc>
              <a:spcPct val="90000"/>
            </a:lnSpc>
            <a:spcBef>
              <a:spcPct val="0"/>
            </a:spcBef>
            <a:spcAft>
              <a:spcPct val="35000"/>
            </a:spcAft>
          </a:pPr>
          <a:r>
            <a:rPr lang="en-US" sz="1800" b="1" kern="1200" dirty="0" smtClean="0">
              <a:solidFill>
                <a:schemeClr val="accent4"/>
              </a:solidFill>
              <a:latin typeface="Helvetica LT Std Cond Light" panose="020B0406020202030204" pitchFamily="34" charset="0"/>
            </a:rPr>
            <a:t>Principle 5</a:t>
          </a:r>
          <a:endParaRPr lang="en-US" sz="1800" b="1" kern="1200" dirty="0">
            <a:solidFill>
              <a:schemeClr val="accent4"/>
            </a:solidFill>
            <a:latin typeface="Helvetica LT Std Cond Light" panose="020B0406020202030204" pitchFamily="34" charset="0"/>
          </a:endParaRPr>
        </a:p>
        <a:p>
          <a:pPr marL="171450" lvl="1" indent="-171450" algn="l" defTabSz="800100" rtl="0">
            <a:lnSpc>
              <a:spcPct val="90000"/>
            </a:lnSpc>
            <a:spcBef>
              <a:spcPct val="0"/>
            </a:spcBef>
            <a:spcAft>
              <a:spcPct val="15000"/>
            </a:spcAft>
            <a:buChar char="••"/>
          </a:pPr>
          <a:r>
            <a:rPr lang="en-US" sz="1800" kern="1200" dirty="0" smtClean="0">
              <a:latin typeface="Helvetica LT Std Cond Light" panose="020B0406020202030204" pitchFamily="34" charset="0"/>
            </a:rPr>
            <a:t>Pesticide Paradox- testing identifies bugs</a:t>
          </a:r>
          <a:endParaRPr lang="en-US" sz="1800" kern="1200" dirty="0">
            <a:latin typeface="Helvetica LT Std Cond Light" panose="020B0406020202030204" pitchFamily="34" charset="0"/>
          </a:endParaRPr>
        </a:p>
      </dsp:txBody>
      <dsp:txXfrm>
        <a:off x="3681826" y="3502479"/>
        <a:ext cx="1757146" cy="1309582"/>
      </dsp:txXfrm>
    </dsp:sp>
    <dsp:sp modelId="{9963617F-548E-41C3-8C7E-7673C726D436}">
      <dsp:nvSpPr>
        <dsp:cNvPr id="0" name=""/>
        <dsp:cNvSpPr/>
      </dsp:nvSpPr>
      <dsp:spPr>
        <a:xfrm>
          <a:off x="2429236" y="2198835"/>
          <a:ext cx="2190657" cy="1189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rtl="0">
            <a:lnSpc>
              <a:spcPct val="90000"/>
            </a:lnSpc>
            <a:spcBef>
              <a:spcPct val="0"/>
            </a:spcBef>
            <a:spcAft>
              <a:spcPct val="35000"/>
            </a:spcAft>
          </a:pPr>
          <a:r>
            <a:rPr lang="en-US" sz="1800" b="1" kern="1200" dirty="0" smtClean="0">
              <a:solidFill>
                <a:schemeClr val="accent4"/>
              </a:solidFill>
              <a:latin typeface="Helvetica LT Std Cond Light" panose="020B0406020202030204" pitchFamily="34" charset="0"/>
            </a:rPr>
            <a:t>Principle 6</a:t>
          </a:r>
          <a:endParaRPr lang="en-US" sz="1800" b="1" kern="1200" dirty="0">
            <a:solidFill>
              <a:schemeClr val="accent4"/>
            </a:solidFill>
            <a:latin typeface="Helvetica LT Std Cond Light" panose="020B0406020202030204" pitchFamily="34" charset="0"/>
          </a:endParaRPr>
        </a:p>
        <a:p>
          <a:pPr marL="171450" lvl="1" indent="-171450" algn="l" defTabSz="800100" rtl="0">
            <a:lnSpc>
              <a:spcPct val="90000"/>
            </a:lnSpc>
            <a:spcBef>
              <a:spcPct val="0"/>
            </a:spcBef>
            <a:spcAft>
              <a:spcPct val="15000"/>
            </a:spcAft>
            <a:buChar char="••"/>
          </a:pPr>
          <a:r>
            <a:rPr lang="en-US" sz="1800" kern="1200" dirty="0" smtClean="0">
              <a:latin typeface="Helvetica LT Std Cond Light" panose="020B0406020202030204" pitchFamily="34" charset="0"/>
            </a:rPr>
            <a:t>Testing is context dependent</a:t>
          </a:r>
          <a:endParaRPr lang="en-US" sz="1800" kern="1200" dirty="0">
            <a:latin typeface="Helvetica LT Std Cond Light" panose="020B0406020202030204" pitchFamily="34" charset="0"/>
          </a:endParaRPr>
        </a:p>
      </dsp:txBody>
      <dsp:txXfrm>
        <a:off x="2487320" y="2256919"/>
        <a:ext cx="2074489" cy="1073688"/>
      </dsp:txXfrm>
    </dsp:sp>
    <dsp:sp modelId="{57F555DD-FF75-485B-913D-246640BD90FA}">
      <dsp:nvSpPr>
        <dsp:cNvPr id="0" name=""/>
        <dsp:cNvSpPr/>
      </dsp:nvSpPr>
      <dsp:spPr>
        <a:xfrm>
          <a:off x="2665328" y="597691"/>
          <a:ext cx="1963933" cy="140180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rtl="0">
            <a:lnSpc>
              <a:spcPct val="90000"/>
            </a:lnSpc>
            <a:spcBef>
              <a:spcPct val="0"/>
            </a:spcBef>
            <a:spcAft>
              <a:spcPct val="35000"/>
            </a:spcAft>
          </a:pPr>
          <a:r>
            <a:rPr lang="en-US" sz="1800" b="1" kern="1200" dirty="0" smtClean="0">
              <a:solidFill>
                <a:schemeClr val="accent4"/>
              </a:solidFill>
              <a:latin typeface="Helvetica LT Std Cond Light" panose="020B0406020202030204" pitchFamily="34" charset="0"/>
            </a:rPr>
            <a:t>Principle 7</a:t>
          </a:r>
          <a:endParaRPr lang="en-US" sz="1800" b="1" kern="1200" dirty="0">
            <a:solidFill>
              <a:schemeClr val="accent4"/>
            </a:solidFill>
            <a:latin typeface="Helvetica LT Std Cond Light" panose="020B0406020202030204" pitchFamily="34" charset="0"/>
          </a:endParaRPr>
        </a:p>
        <a:p>
          <a:pPr marL="171450" lvl="1" indent="-171450" algn="l" defTabSz="800100" rtl="0">
            <a:lnSpc>
              <a:spcPct val="90000"/>
            </a:lnSpc>
            <a:spcBef>
              <a:spcPct val="0"/>
            </a:spcBef>
            <a:spcAft>
              <a:spcPct val="15000"/>
            </a:spcAft>
            <a:buChar char="••"/>
          </a:pPr>
          <a:r>
            <a:rPr lang="en-US" sz="1800" kern="1200" dirty="0" smtClean="0">
              <a:latin typeface="Helvetica LT Std Cond Light" panose="020B0406020202030204" pitchFamily="34" charset="0"/>
            </a:rPr>
            <a:t>Complete absence of errors is not possible</a:t>
          </a:r>
          <a:endParaRPr lang="en-US" sz="1800" kern="1200" dirty="0">
            <a:latin typeface="Helvetica LT Std Cond Light" panose="020B0406020202030204" pitchFamily="34" charset="0"/>
          </a:endParaRPr>
        </a:p>
      </dsp:txBody>
      <dsp:txXfrm>
        <a:off x="2733758" y="666121"/>
        <a:ext cx="1827073" cy="12649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dstNode" val="node1"/>
                <dgm:param type="connRout" val="longCurve"/>
                <dgm:param type="begPts" val="midR"/>
                <dgm:param type="endPts" val="midL"/>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dstNode" val="node1"/>
                <dgm:param type="connRout" val="longCurve"/>
                <dgm:param type="begPts" val="midL"/>
                <dgm:param type="endPts" val="midR"/>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dstNode" val="nodeFirstNode"/>
                      <dgm:param type="connRout" val="longCurve"/>
                      <dgm:param type="begPts" val="midR"/>
                      <dgm:param type="endPts" val="midL"/>
                    </dgm:alg>
                  </dgm:if>
                  <dgm:else name="Name15">
                    <dgm:alg type="conn">
                      <dgm:param type="dstNode" val="nodeFirstNode"/>
                      <dgm:param type="connRout" val="longCurve"/>
                      <dgm:param type="begPts" val="midL"/>
                      <dgm:param type="endPts" val="midR"/>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F516C-D051-4D1D-AF65-16FF242A9E2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84E0F-A44E-4107-A61F-B6CFC839119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endParaRPr lang="en-IN" dirty="0" smtClean="0"/>
          </a:p>
          <a:p>
            <a:pPr lvl="0"/>
            <a:r>
              <a:rPr lang="en-US" sz="1200" kern="1200" dirty="0" smtClean="0">
                <a:solidFill>
                  <a:schemeClr val="tx1"/>
                </a:solidFill>
                <a:effectLst/>
                <a:latin typeface="+mn-lt"/>
                <a:ea typeface="+mn-ea"/>
                <a:cs typeface="+mn-cs"/>
              </a:rPr>
              <a:t>Bug/defect/fault:  A flaw in a component or system that can cause the component or system to fail to perform its required function, e.g. an incorrect statement or data definition. A defect, if encountered during execution, may cause a failure of the component or system.</a:t>
            </a:r>
            <a:endParaRPr lang="en-IN"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Mistake/error: A human action that produces an incorrect result. [The same as IEEE 610 standard]</a:t>
            </a:r>
            <a:endParaRPr lang="en-IN"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Failure: Deviation of the component or system from its expected delivery, service or result.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08684E0F-A44E-4107-A61F-B6CFC8391193}"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1595" lvl="1" indent="0" defTabSz="837565">
              <a:lnSpc>
                <a:spcPct val="120000"/>
              </a:lnSpc>
              <a:buSzPct val="100000"/>
              <a:buFont typeface="Wingdings" panose="05000000000000000000" pitchFamily="2" charset="2"/>
              <a:buNone/>
            </a:pPr>
            <a:endParaRPr lang="en-US" sz="5630" dirty="0" smtClean="0">
              <a:latin typeface="Helvetica LT Std Cond" panose="020B0506020202030204" pitchFamily="34" charset="0"/>
            </a:endParaRPr>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is the planning phase. In</a:t>
            </a:r>
            <a:r>
              <a:rPr lang="en-IN" baseline="0" dirty="0" smtClean="0"/>
              <a:t> this phase planning is done for </a:t>
            </a:r>
            <a:r>
              <a:rPr lang="en-IN" dirty="0" smtClean="0">
                <a:effectLst/>
              </a:rPr>
              <a:t>what needs to be tested, how the testing will be done, test strategy to be followed, what will be the test environment, what test methodologies will be followed, hardware and software availability, resources, risks etc.</a:t>
            </a:r>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as code is designed and developed, test cases too must be designed and then written.</a:t>
            </a:r>
            <a:endParaRPr lang="en-US" dirty="0" smtClean="0"/>
          </a:p>
          <a:p>
            <a:r>
              <a:rPr lang="en-US" dirty="0" smtClean="0"/>
              <a:t>Exhaustive testing of any non-trivial system is impractical. The input data domain is extremely large.</a:t>
            </a:r>
            <a:endParaRPr lang="en-US" dirty="0" smtClean="0"/>
          </a:p>
          <a:p>
            <a:r>
              <a:rPr lang="en-US" dirty="0" smtClean="0"/>
              <a:t>Test case design is required to derive an optimal test suite which is of reasonable size and uncovers as many errors as possible.</a:t>
            </a:r>
            <a:endParaRPr lang="en-US" dirty="0" smtClean="0"/>
          </a:p>
          <a:p>
            <a:pPr lvl="1"/>
            <a:r>
              <a:rPr lang="en-US" dirty="0" smtClean="0"/>
              <a:t>Helps in Arriving an optimal number of test cases.</a:t>
            </a:r>
            <a:endParaRPr lang="en-US" dirty="0" smtClean="0"/>
          </a:p>
          <a:p>
            <a:pPr lvl="1"/>
            <a:r>
              <a:rPr lang="en-US" dirty="0" smtClean="0"/>
              <a:t>A judicious set of tests are designed that test as much of the functionality as possible in a short span of time.</a:t>
            </a:r>
            <a:endParaRPr lang="en-US" dirty="0" smtClean="0"/>
          </a:p>
          <a:p>
            <a:r>
              <a:rPr lang="en-US" dirty="0" smtClean="0"/>
              <a:t>Randomly selecting or writing test cases does not indicate effectiveness of the testing.</a:t>
            </a:r>
            <a:endParaRPr lang="en-US" dirty="0" smtClean="0"/>
          </a:p>
          <a:p>
            <a:r>
              <a:rPr lang="en-US" dirty="0" smtClean="0"/>
              <a:t>Writing a large number of test cases does not mean that many errors in the system would be uncovered.</a:t>
            </a:r>
            <a:endParaRPr lang="en-US" dirty="0" smtClean="0"/>
          </a:p>
          <a:p>
            <a:pPr eaLnBrk="1" hangingPunct="1"/>
            <a:endParaRPr lang="en-US" dirty="0" smtClean="0">
              <a:latin typeface="Arial" panose="020B0704020202020204" pitchFamily="34" charset="0"/>
            </a:endParaRPr>
          </a:p>
          <a:p>
            <a:pPr eaLnBrk="1" hangingPunct="1"/>
            <a:endParaRPr lang="en-US" dirty="0" smtClean="0">
              <a:latin typeface="Arial" panose="020B0704020202020204" pitchFamily="34" charset="0"/>
            </a:endParaRPr>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latin typeface="Arial" panose="020B0704020202020204" pitchFamily="34" charset="0"/>
            </a:endParaRPr>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Test</a:t>
            </a:r>
            <a:r>
              <a:rPr lang="en-IN" baseline="0" dirty="0" smtClean="0"/>
              <a:t> Environment is setup based on the conditions under which the software gets tested. The environment generally setup by the developer or client. This is an independent activity and can be started parallel with Test Case development. Tester has to run a few random test cases (called as smoke testing) to check the readiness of the environment.</a:t>
            </a:r>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a:noFill/>
        </p:spPr>
        <p:txBody>
          <a:bodyPr/>
          <a:lstStyle/>
          <a:p>
            <a:r>
              <a:rPr lang="en-US" dirty="0" smtClean="0"/>
              <a:t>By-products of test execution are test incident reports, test logs, testing status, and results.</a:t>
            </a:r>
            <a:endParaRPr lang="en-US" dirty="0" smtClean="0"/>
          </a:p>
          <a:p>
            <a:r>
              <a:rPr lang="en-US" dirty="0" smtClean="0"/>
              <a:t>Test Execution Process comprises of:</a:t>
            </a:r>
            <a:endParaRPr lang="en-US" dirty="0" smtClean="0"/>
          </a:p>
          <a:p>
            <a:pPr lvl="1"/>
            <a:r>
              <a:rPr lang="en-US" dirty="0" smtClean="0"/>
              <a:t>Test Case Execution </a:t>
            </a:r>
            <a:endParaRPr lang="en-US" dirty="0" smtClean="0"/>
          </a:p>
          <a:p>
            <a:pPr lvl="1"/>
            <a:r>
              <a:rPr lang="en-US" dirty="0" smtClean="0"/>
              <a:t>Error reporting </a:t>
            </a:r>
            <a:endParaRPr lang="en-US" dirty="0" smtClean="0"/>
          </a:p>
          <a:p>
            <a:pPr lvl="1"/>
            <a:r>
              <a:rPr lang="en-US" dirty="0" smtClean="0"/>
              <a:t>Error resolution</a:t>
            </a:r>
            <a:endParaRPr lang="en-US" dirty="0" smtClean="0"/>
          </a:p>
          <a:p>
            <a:pPr lvl="1"/>
            <a:r>
              <a:rPr lang="en-US" dirty="0" smtClean="0"/>
              <a:t>Test status reporting</a:t>
            </a:r>
            <a:endParaRPr lang="en-US" dirty="0" smtClean="0"/>
          </a:p>
          <a:p>
            <a:pPr lvl="1"/>
            <a:endParaRPr lang="en-US" dirty="0" smtClean="0"/>
          </a:p>
          <a:p>
            <a:r>
              <a:rPr lang="en-US" dirty="0" smtClean="0"/>
              <a:t>Execute Test cases </a:t>
            </a:r>
            <a:endParaRPr lang="en-US" dirty="0" smtClean="0"/>
          </a:p>
          <a:p>
            <a:endParaRPr lang="en-US" dirty="0" smtClean="0"/>
          </a:p>
          <a:p>
            <a:r>
              <a:rPr lang="en-US" dirty="0" smtClean="0"/>
              <a:t>Observe compliance with </a:t>
            </a:r>
            <a:endParaRPr lang="en-US" dirty="0" smtClean="0"/>
          </a:p>
          <a:p>
            <a:pPr lvl="1"/>
            <a:r>
              <a:rPr lang="en-US" dirty="0" smtClean="0"/>
              <a:t>functional requirements</a:t>
            </a:r>
            <a:endParaRPr lang="en-US" dirty="0" smtClean="0"/>
          </a:p>
          <a:p>
            <a:pPr lvl="1"/>
            <a:r>
              <a:rPr lang="en-US" dirty="0" smtClean="0"/>
              <a:t>system performance</a:t>
            </a:r>
            <a:endParaRPr lang="en-US" dirty="0" smtClean="0"/>
          </a:p>
          <a:p>
            <a:pPr lvl="1"/>
            <a:r>
              <a:rPr lang="en-US" dirty="0" smtClean="0"/>
              <a:t>capacity requirements</a:t>
            </a:r>
            <a:endParaRPr lang="en-US" dirty="0" smtClean="0"/>
          </a:p>
          <a:p>
            <a:pPr lvl="1"/>
            <a:r>
              <a:rPr lang="en-US" dirty="0" smtClean="0"/>
              <a:t>systems design effectiveness</a:t>
            </a:r>
            <a:endParaRPr lang="en-US" dirty="0" smtClean="0"/>
          </a:p>
          <a:p>
            <a:pPr lvl="1"/>
            <a:r>
              <a:rPr lang="en-US" dirty="0" smtClean="0"/>
              <a:t>system recoverability</a:t>
            </a:r>
            <a:endParaRPr lang="en-US" dirty="0" smtClean="0"/>
          </a:p>
          <a:p>
            <a:pPr lvl="1"/>
            <a:r>
              <a:rPr lang="en-US" dirty="0" smtClean="0"/>
              <a:t>system operability</a:t>
            </a:r>
            <a:endParaRPr lang="en-US" dirty="0" smtClean="0"/>
          </a:p>
          <a:p>
            <a:endParaRPr lang="en-US" dirty="0" smtClean="0"/>
          </a:p>
          <a:p>
            <a:r>
              <a:rPr lang="en-US" dirty="0" smtClean="0"/>
              <a:t>Identify, document, and report test discrepancies</a:t>
            </a:r>
            <a:endParaRPr lang="en-US" dirty="0" smtClean="0"/>
          </a:p>
          <a:p>
            <a:endParaRPr lang="en-US" dirty="0" smtClean="0"/>
          </a:p>
        </p:txBody>
      </p:sp>
      <p:sp>
        <p:nvSpPr>
          <p:cNvPr id="152580" name="Date Placeholder 3"/>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a:spLocks noGrp="1"/>
          </p:cNvSpPr>
          <p:nvPr>
            <p:ph type="body" idx="1"/>
          </p:nvPr>
        </p:nvSpPr>
        <p:spPr>
          <a:noFill/>
        </p:spPr>
        <p:txBody>
          <a:bodyPr/>
          <a:lstStyle/>
          <a:p>
            <a:endParaRPr lang="en-US" smtClean="0"/>
          </a:p>
        </p:txBody>
      </p:sp>
      <p:sp>
        <p:nvSpPr>
          <p:cNvPr id="154628" name="Slide Number Placeholder 3"/>
          <p:cNvSpPr>
            <a:spLocks noGrp="1"/>
          </p:cNvSpPr>
          <p:nvPr>
            <p:ph type="sldNum" sz="quarter" idx="5"/>
          </p:nvPr>
        </p:nvSpPr>
        <p:spPr>
          <a:noFill/>
        </p:spPr>
        <p:txBody>
          <a:bodyPr/>
          <a:lstStyle/>
          <a:p>
            <a:fld id="{FAEC5A81-DEF6-41C8-976A-E373AA5EAAD3}" type="slidenum">
              <a:rPr lang="en-US" smtClean="0">
                <a:latin typeface="Arial" panose="020B0704020202020204" pitchFamily="34" charset="0"/>
              </a:rPr>
            </a:fld>
            <a:endParaRPr lang="en-US" smtClean="0">
              <a:latin typeface="Arial" panose="020B0704020202020204" pitchFamily="34" charset="0"/>
            </a:endParaRPr>
          </a:p>
        </p:txBody>
      </p:sp>
      <p:sp>
        <p:nvSpPr>
          <p:cNvPr id="154629" name="Date Placeholder 4"/>
          <p:cNvSpPr>
            <a:spLocks noGrp="1"/>
          </p:cNvSpPr>
          <p:nvPr>
            <p:ph type="dt" sz="quarter" idx="1"/>
          </p:nvPr>
        </p:nvSpPr>
        <p:spPr>
          <a:noFill/>
        </p:spPr>
        <p:txBody>
          <a:bodyPr/>
          <a:lstStyle/>
          <a:p>
            <a:endParaRPr lang="en-US" smtClean="0">
              <a:latin typeface="Arial" panose="020B07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baseline="0" dirty="0" smtClean="0"/>
              <a:t>The “failed” defects are reported to the development team through the bug tracking system. Once the bug is fixed by the development team then the same test case can be re-executed.</a:t>
            </a:r>
            <a:endParaRPr lang="en-IN" dirty="0" smtClean="0"/>
          </a:p>
          <a:p>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endParaRPr lang="en-IN" dirty="0" smtClean="0"/>
          </a:p>
          <a:p>
            <a:pPr lvl="0"/>
            <a:r>
              <a:rPr lang="en-US" sz="1200" b="1" kern="1200" dirty="0" smtClean="0">
                <a:solidFill>
                  <a:schemeClr val="tx1"/>
                </a:solidFill>
                <a:effectLst/>
                <a:latin typeface="+mn-lt"/>
                <a:ea typeface="+mn-ea"/>
                <a:cs typeface="+mn-cs"/>
              </a:rPr>
              <a:t>Miscommunication or no communication – </a:t>
            </a:r>
            <a:r>
              <a:rPr lang="en-US" sz="1200" kern="1200" dirty="0" smtClean="0">
                <a:solidFill>
                  <a:schemeClr val="tx1"/>
                </a:solidFill>
                <a:effectLst/>
                <a:latin typeface="+mn-lt"/>
                <a:ea typeface="+mn-ea"/>
                <a:cs typeface="+mn-cs"/>
              </a:rPr>
              <a:t>As to specifics of what an application should or shouldn’t do (the application’s requirements). There is a high probability for these kinds of errors to occur when there are too many stake holders involved.</a:t>
            </a:r>
            <a:endParaRPr lang="en-IN" sz="1200"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Software complexity – </a:t>
            </a:r>
            <a:r>
              <a:rPr lang="en-US" sz="1200" kern="1200" dirty="0" smtClean="0">
                <a:solidFill>
                  <a:schemeClr val="tx1"/>
                </a:solidFill>
                <a:effectLst/>
                <a:latin typeface="+mn-lt"/>
                <a:ea typeface="+mn-ea"/>
                <a:cs typeface="+mn-cs"/>
              </a:rPr>
              <a:t>The complexity of current software applications can be difficult to comprehend for anyone without experience in modern-day software development.</a:t>
            </a:r>
            <a:endParaRPr lang="en-IN" sz="1200"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Programming errors - </a:t>
            </a:r>
            <a:r>
              <a:rPr lang="en-US" sz="1200" kern="1200" dirty="0" smtClean="0">
                <a:solidFill>
                  <a:schemeClr val="tx1"/>
                </a:solidFill>
                <a:effectLst/>
                <a:latin typeface="+mn-lt"/>
                <a:ea typeface="+mn-ea"/>
                <a:cs typeface="+mn-cs"/>
              </a:rPr>
              <a:t>Programmers, like anyone else, can make mistakes. These can be syntax or logical errors.</a:t>
            </a:r>
            <a:endParaRPr lang="en-IN" sz="1200"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Changing requirements - </a:t>
            </a:r>
            <a:r>
              <a:rPr lang="en-US" sz="1200" kern="1200" dirty="0" smtClean="0">
                <a:solidFill>
                  <a:schemeClr val="tx1"/>
                </a:solidFill>
                <a:effectLst/>
                <a:latin typeface="+mn-lt"/>
                <a:ea typeface="+mn-ea"/>
                <a:cs typeface="+mn-cs"/>
              </a:rPr>
              <a:t>The customer may not understand the effects of changes, or may understand and request them anyway – redesign, rescheduling of engineers, effects on other projects, work already completed that may have to be redone or thrown out, hardware requirements that may be affected, etc.</a:t>
            </a:r>
            <a:endParaRPr lang="en-IN" sz="1200"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Poorly documented code - </a:t>
            </a:r>
            <a:r>
              <a:rPr lang="en-US" sz="1200" kern="1200" dirty="0" smtClean="0">
                <a:solidFill>
                  <a:schemeClr val="tx1"/>
                </a:solidFill>
                <a:effectLst/>
                <a:latin typeface="+mn-lt"/>
                <a:ea typeface="+mn-ea"/>
                <a:cs typeface="+mn-cs"/>
              </a:rPr>
              <a:t>It’s tough to maintain and modify code that is badly written or poorly documented; the result is bugs.</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08684E0F-A44E-4107-A61F-B6CFC8391193}" type="slidenum">
              <a:rPr lang="en-IN" smtClean="0"/>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kern="1200" smtClean="0">
                <a:solidFill>
                  <a:schemeClr val="tx1"/>
                </a:solidFill>
                <a:effectLst/>
                <a:latin typeface="+mn-lt"/>
                <a:ea typeface="+mn-ea"/>
                <a:cs typeface="+mn-cs"/>
              </a:rPr>
              <a:t>During</a:t>
            </a:r>
            <a:r>
              <a:rPr lang="en-IN" sz="1200" kern="1200" baseline="0" smtClean="0">
                <a:solidFill>
                  <a:schemeClr val="tx1"/>
                </a:solidFill>
                <a:effectLst/>
                <a:latin typeface="+mn-lt"/>
                <a:ea typeface="+mn-ea"/>
                <a:cs typeface="+mn-cs"/>
              </a:rPr>
              <a:t> this phase a meeting of test team members is conducted and </a:t>
            </a:r>
            <a:r>
              <a:rPr lang="en-IN" sz="1200" kern="1200" smtClean="0">
                <a:solidFill>
                  <a:schemeClr val="tx1"/>
                </a:solidFill>
                <a:effectLst/>
                <a:latin typeface="+mn-lt"/>
                <a:ea typeface="+mn-ea"/>
                <a:cs typeface="+mn-cs"/>
              </a:rPr>
              <a:t>cycle completion criteria based on Test coverage, Quality, Cost, Time, Critical Business Objectives, and Software is evaluated. The strong</a:t>
            </a:r>
            <a:r>
              <a:rPr lang="en-IN" sz="1200" kern="1200" baseline="0" smtClean="0">
                <a:solidFill>
                  <a:schemeClr val="tx1"/>
                </a:solidFill>
                <a:effectLst/>
                <a:latin typeface="+mn-lt"/>
                <a:ea typeface="+mn-ea"/>
                <a:cs typeface="+mn-cs"/>
              </a:rPr>
              <a:t> and weak </a:t>
            </a:r>
            <a:r>
              <a:rPr lang="en-IN" sz="1200" kern="1200" smtClean="0">
                <a:solidFill>
                  <a:schemeClr val="tx1"/>
                </a:solidFill>
                <a:effectLst/>
                <a:latin typeface="+mn-lt"/>
                <a:ea typeface="+mn-ea"/>
                <a:cs typeface="+mn-cs"/>
              </a:rPr>
              <a:t>areas are identified and learning from current STLC is taken as input to upcoming test cycles. Test case &amp; bug reports are analysed to find out the defect distribution by type and severity. Test closure memo</a:t>
            </a:r>
            <a:r>
              <a:rPr lang="en-IN" sz="1200" kern="1200" baseline="0" smtClean="0">
                <a:solidFill>
                  <a:schemeClr val="tx1"/>
                </a:solidFill>
                <a:effectLst/>
                <a:latin typeface="+mn-lt"/>
                <a:ea typeface="+mn-ea"/>
                <a:cs typeface="+mn-cs"/>
              </a:rPr>
              <a:t> and </a:t>
            </a:r>
            <a:r>
              <a:rPr lang="en-IN" sz="1200" kern="1200" smtClean="0">
                <a:solidFill>
                  <a:schemeClr val="tx1"/>
                </a:solidFill>
                <a:effectLst/>
                <a:latin typeface="+mn-lt"/>
                <a:ea typeface="+mn-ea"/>
                <a:cs typeface="+mn-cs"/>
              </a:rPr>
              <a:t>Test metrics are prepared. </a:t>
            </a:r>
            <a:endParaRPr lang="en-IN" smtClean="0"/>
          </a:p>
          <a:p>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Here</a:t>
            </a:r>
            <a:r>
              <a:rPr lang="en-IN" baseline="0" dirty="0" smtClean="0"/>
              <a:t> is a quick summary of the different phases of STLC.</a:t>
            </a:r>
            <a:endParaRPr lang="en-IN" dirty="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smtClean="0">
                <a:solidFill>
                  <a:schemeClr val="tx1"/>
                </a:solidFill>
                <a:effectLst/>
                <a:latin typeface="+mn-lt"/>
                <a:ea typeface="+mn-ea"/>
                <a:cs typeface="+mn-cs"/>
              </a:rPr>
              <a:t>Answer: As </a:t>
            </a:r>
            <a:r>
              <a:rPr lang="en-IN" sz="1200" b="0" i="0" u="none" strike="noStrike" kern="1200" dirty="0" smtClean="0">
                <a:solidFill>
                  <a:schemeClr val="tx1"/>
                </a:solidFill>
                <a:effectLst/>
                <a:latin typeface="+mn-lt"/>
                <a:ea typeface="+mn-ea"/>
                <a:cs typeface="+mn-cs"/>
              </a:rPr>
              <a:t>soon as possible in the development life cycle</a:t>
            </a:r>
            <a:r>
              <a:rPr lang="en-IN" dirty="0" smtClean="0"/>
              <a:t> </a:t>
            </a:r>
            <a:endParaRPr lang="en-IN" dirty="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endParaRPr lang="en-IN" dirty="0" smtClean="0"/>
          </a:p>
          <a:p>
            <a:pPr marL="355600" marR="5080" indent="-342900">
              <a:lnSpc>
                <a:spcPct val="100000"/>
              </a:lnSpc>
              <a:buFont typeface="Wingdings" panose="05000000000000000000"/>
              <a:buChar char=""/>
              <a:tabLst>
                <a:tab pos="354965" algn="l"/>
                <a:tab pos="355600" algn="l"/>
              </a:tabLst>
            </a:pPr>
            <a:r>
              <a:rPr lang="en-IN" sz="1200" spc="-5" dirty="0" smtClean="0">
                <a:latin typeface="Verdana" panose="020B0604030504040204"/>
                <a:cs typeface="Verdana" panose="020B0604030504040204"/>
              </a:rPr>
              <a:t>The presence of defects </a:t>
            </a:r>
            <a:r>
              <a:rPr lang="en-IN" sz="1200" spc="5" dirty="0" smtClean="0">
                <a:latin typeface="Verdana" panose="020B0604030504040204"/>
                <a:cs typeface="Verdana" panose="020B0604030504040204"/>
              </a:rPr>
              <a:t>in </a:t>
            </a:r>
            <a:r>
              <a:rPr lang="en-IN" sz="1200" dirty="0" smtClean="0">
                <a:latin typeface="Verdana" panose="020B0604030504040204"/>
                <a:cs typeface="Verdana" panose="020B0604030504040204"/>
              </a:rPr>
              <a:t>a  </a:t>
            </a:r>
            <a:r>
              <a:rPr lang="en-IN" sz="1200" spc="-5" dirty="0" smtClean="0">
                <a:latin typeface="Verdana" panose="020B0604030504040204"/>
                <a:cs typeface="Verdana" panose="020B0604030504040204"/>
              </a:rPr>
              <a:t>Software system has </a:t>
            </a:r>
            <a:r>
              <a:rPr lang="en-IN" sz="1200" dirty="0" smtClean="0">
                <a:latin typeface="Verdana" panose="020B0604030504040204"/>
                <a:cs typeface="Verdana" panose="020B0604030504040204"/>
              </a:rPr>
              <a:t>a  </a:t>
            </a:r>
            <a:r>
              <a:rPr lang="en-IN" sz="1200" spc="-5" dirty="0" smtClean="0">
                <a:latin typeface="Verdana" panose="020B0604030504040204"/>
                <a:cs typeface="Verdana" panose="020B0604030504040204"/>
              </a:rPr>
              <a:t>negative impact on the  </a:t>
            </a:r>
            <a:r>
              <a:rPr lang="en-IN" sz="1200" dirty="0" smtClean="0">
                <a:latin typeface="Verdana" panose="020B0604030504040204"/>
                <a:cs typeface="Verdana" panose="020B0604030504040204"/>
              </a:rPr>
              <a:t>quality </a:t>
            </a:r>
            <a:r>
              <a:rPr lang="en-IN" sz="1200" spc="-5" dirty="0" smtClean="0">
                <a:latin typeface="Verdana" panose="020B0604030504040204"/>
                <a:cs typeface="Verdana" panose="020B0604030504040204"/>
              </a:rPr>
              <a:t>of the Software and  shows the deviations </a:t>
            </a:r>
            <a:r>
              <a:rPr lang="en-IN" sz="1200" spc="5" dirty="0" smtClean="0">
                <a:latin typeface="Verdana" panose="020B0604030504040204"/>
                <a:cs typeface="Verdana" panose="020B0604030504040204"/>
              </a:rPr>
              <a:t>in </a:t>
            </a:r>
            <a:r>
              <a:rPr lang="en-IN" sz="1200" spc="-5" dirty="0" smtClean="0">
                <a:latin typeface="Verdana" panose="020B0604030504040204"/>
                <a:cs typeface="Verdana" panose="020B0604030504040204"/>
              </a:rPr>
              <a:t>the  design practice and  principles.</a:t>
            </a:r>
            <a:endParaRPr lang="en-IN" sz="1200" dirty="0" smtClean="0">
              <a:latin typeface="Verdana" panose="020B0604030504040204"/>
              <a:cs typeface="Verdana" panose="020B0604030504040204"/>
            </a:endParaRPr>
          </a:p>
          <a:p>
            <a:pPr marL="355600" marR="5080" indent="-342900">
              <a:lnSpc>
                <a:spcPct val="100000"/>
              </a:lnSpc>
              <a:spcBef>
                <a:spcPts val="430"/>
              </a:spcBef>
              <a:buFont typeface="Wingdings" panose="05000000000000000000"/>
              <a:buChar char=""/>
              <a:tabLst>
                <a:tab pos="354965" algn="l"/>
                <a:tab pos="355600" algn="l"/>
              </a:tabLst>
            </a:pPr>
            <a:r>
              <a:rPr lang="en-IN" sz="1200" spc="-5" dirty="0" smtClean="0">
                <a:latin typeface="Verdana" panose="020B0604030504040204"/>
                <a:cs typeface="Verdana" panose="020B0604030504040204"/>
              </a:rPr>
              <a:t>The cost of defect </a:t>
            </a:r>
            <a:r>
              <a:rPr lang="en-IN" sz="1200" spc="5" dirty="0" smtClean="0">
                <a:latin typeface="Verdana" panose="020B0604030504040204"/>
                <a:cs typeface="Verdana" panose="020B0604030504040204"/>
              </a:rPr>
              <a:t>is </a:t>
            </a:r>
            <a:r>
              <a:rPr lang="en-IN" sz="1200" spc="-5" dirty="0" smtClean="0">
                <a:latin typeface="Verdana" panose="020B0604030504040204"/>
                <a:cs typeface="Verdana" panose="020B0604030504040204"/>
              </a:rPr>
              <a:t>directly  impacted by when those  defects are</a:t>
            </a:r>
            <a:r>
              <a:rPr lang="en-IN" sz="1200" spc="-40" dirty="0" smtClean="0">
                <a:latin typeface="Verdana" panose="020B0604030504040204"/>
                <a:cs typeface="Verdana" panose="020B0604030504040204"/>
              </a:rPr>
              <a:t> </a:t>
            </a:r>
            <a:r>
              <a:rPr lang="en-IN" sz="1200" spc="-5" dirty="0" smtClean="0">
                <a:latin typeface="Verdana" panose="020B0604030504040204"/>
                <a:cs typeface="Verdana" panose="020B0604030504040204"/>
              </a:rPr>
              <a:t>found.</a:t>
            </a:r>
            <a:endParaRPr lang="en-IN" sz="1200" dirty="0" smtClean="0">
              <a:latin typeface="Verdana" panose="020B0604030504040204"/>
              <a:cs typeface="Verdana" panose="020B0604030504040204"/>
            </a:endParaRPr>
          </a:p>
          <a:p>
            <a:pPr marL="355600" marR="127635" indent="-342900">
              <a:lnSpc>
                <a:spcPct val="100000"/>
              </a:lnSpc>
              <a:spcBef>
                <a:spcPts val="430"/>
              </a:spcBef>
              <a:buFont typeface="Wingdings" panose="05000000000000000000"/>
              <a:buChar char=""/>
              <a:tabLst>
                <a:tab pos="354965" algn="l"/>
                <a:tab pos="355600" algn="l"/>
              </a:tabLst>
            </a:pPr>
            <a:r>
              <a:rPr lang="en-IN" sz="1200" spc="-5" dirty="0" smtClean="0">
                <a:latin typeface="Verdana" panose="020B0604030504040204"/>
                <a:cs typeface="Verdana" panose="020B0604030504040204"/>
              </a:rPr>
              <a:t>The cost of </a:t>
            </a:r>
            <a:r>
              <a:rPr lang="en-IN" sz="1200" dirty="0" smtClean="0">
                <a:latin typeface="Verdana" panose="020B0604030504040204"/>
                <a:cs typeface="Verdana" panose="020B0604030504040204"/>
              </a:rPr>
              <a:t>finding </a:t>
            </a:r>
            <a:r>
              <a:rPr lang="en-IN" sz="1200" spc="-5" dirty="0" smtClean="0">
                <a:latin typeface="Verdana" panose="020B0604030504040204"/>
                <a:cs typeface="Verdana" panose="020B0604030504040204"/>
              </a:rPr>
              <a:t>and  </a:t>
            </a:r>
            <a:r>
              <a:rPr lang="en-IN" sz="1200" dirty="0" smtClean="0">
                <a:latin typeface="Verdana" panose="020B0604030504040204"/>
                <a:cs typeface="Verdana" panose="020B0604030504040204"/>
              </a:rPr>
              <a:t>fixing </a:t>
            </a:r>
            <a:r>
              <a:rPr lang="en-IN" sz="1200" spc="-5" dirty="0" smtClean="0">
                <a:latin typeface="Verdana" panose="020B0604030504040204"/>
                <a:cs typeface="Verdana" panose="020B0604030504040204"/>
              </a:rPr>
              <a:t>defects rises  considerably across the </a:t>
            </a:r>
            <a:r>
              <a:rPr lang="en-IN" sz="1200" spc="5" dirty="0" smtClean="0">
                <a:latin typeface="Verdana" panose="020B0604030504040204"/>
                <a:cs typeface="Verdana" panose="020B0604030504040204"/>
              </a:rPr>
              <a:t>life  </a:t>
            </a:r>
            <a:r>
              <a:rPr lang="en-IN" sz="1200" spc="-5" dirty="0" smtClean="0">
                <a:latin typeface="Verdana" panose="020B0604030504040204"/>
                <a:cs typeface="Verdana" panose="020B0604030504040204"/>
              </a:rPr>
              <a:t>cycle.</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08684E0F-A44E-4107-A61F-B6CFC8391193}"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endParaRPr lang="en-IN" dirty="0" smtClean="0"/>
          </a:p>
          <a:p>
            <a:r>
              <a:rPr lang="en-IN" sz="1200" b="1" kern="1200" dirty="0" smtClean="0">
                <a:solidFill>
                  <a:schemeClr val="tx1"/>
                </a:solidFill>
                <a:effectLst/>
                <a:latin typeface="+mn-lt"/>
                <a:ea typeface="+mn-ea"/>
                <a:cs typeface="+mn-cs"/>
              </a:rPr>
              <a:t>Principle 1 – Testing shows presence of Defects:</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Testing can show that defects are present, but cannot prove that there are no defects. Testing reduces the probability of undiscovered defects remaining in the software but, even if no defects are found, it is not a proof of correctness. Lesser the number of defects in software, the better is the quality of the software.</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Principle 2 – Exhaustive Testing is impossible:</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Testing everything (all combinations of inputs and preconditions) is not feasible except for trivial cases. Instead of exhaustive testing, risk analysis and priorities should be used to focus testing efforts if the detailed testing is not feasible for various other reasons.</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Principle 3 – Early Testing:</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To find defects early, testing activities shall be started as early as possible in the software or system development life cycle, and shall be focused on defined objectives.</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Principle 4 – Defect Clustering:</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Testing effort shall be focused proportionally to the expected and later observed defect density of modules. A small number of modules usually contains most of the defects discovered during pre-release testing, or is responsible for most of the operational failures.</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Principle 5 – Pesticide Paradox:</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If the same tests are repeated over and over again, eventually the same set of test cases will no longer find any new defects. To overcome this "pesticide paradox", test cases need to be regularly reviewed and revised, and new and different tests need to be written to exercise different parts of the software or system to find potentially more defects.</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Principle 6 – Testing is Context Dependant:</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Testing is done differently in different contexts. For example, safety-critical software is tested differently from an e-commerce site.</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Principle 7 – Absence-of-errors fallacy:</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Finding and fixing defects does not help if the system built is unusable and does not fulfil the users’ needs and expectations.</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08684E0F-A44E-4107-A61F-B6CFC8391193}"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a:t>
            </a:r>
            <a:r>
              <a:rPr lang="en-IN" baseline="0" dirty="0" smtClean="0"/>
              <a:t> False</a:t>
            </a:r>
            <a:endParaRPr lang="en-IN" dirty="0" smtClean="0"/>
          </a:p>
        </p:txBody>
      </p:sp>
      <p:sp>
        <p:nvSpPr>
          <p:cNvPr id="4" name="Slide Number Placeholder 3"/>
          <p:cNvSpPr>
            <a:spLocks noGrp="1"/>
          </p:cNvSpPr>
          <p:nvPr>
            <p:ph type="sldNum" sz="quarter" idx="10"/>
          </p:nvPr>
        </p:nvSpPr>
        <p:spPr/>
        <p:txBody>
          <a:bodyPr/>
          <a:lstStyle/>
          <a:p>
            <a:fld id="{08684E0F-A44E-4107-A61F-B6CFC8391193}"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smtClean="0"/>
              <a:t>Answer: Exhaustive testing is impossible</a:t>
            </a:r>
            <a:endParaRPr lang="en-IN" dirty="0" smtClean="0"/>
          </a:p>
          <a:p>
            <a:endParaRPr lang="en-IN" dirty="0"/>
          </a:p>
        </p:txBody>
      </p:sp>
      <p:sp>
        <p:nvSpPr>
          <p:cNvPr id="4" name="Slide Number Placeholder 3"/>
          <p:cNvSpPr>
            <a:spLocks noGrp="1"/>
          </p:cNvSpPr>
          <p:nvPr>
            <p:ph type="sldNum" sz="quarter" idx="10"/>
          </p:nvPr>
        </p:nvSpPr>
        <p:spPr/>
        <p:txBody>
          <a:bodyPr/>
          <a:lstStyle/>
          <a:p>
            <a:fld id="{08684E0F-A44E-4107-A61F-B6CFC8391193}"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All of </a:t>
            </a:r>
            <a:r>
              <a:rPr lang="en-IN" smtClean="0"/>
              <a:t>the above</a:t>
            </a:r>
            <a:endParaRPr lang="en-IN" dirty="0"/>
          </a:p>
        </p:txBody>
      </p:sp>
      <p:sp>
        <p:nvSpPr>
          <p:cNvPr id="4" name="Slide Number Placeholder 3"/>
          <p:cNvSpPr>
            <a:spLocks noGrp="1"/>
          </p:cNvSpPr>
          <p:nvPr>
            <p:ph type="sldNum" sz="quarter" idx="10"/>
          </p:nvPr>
        </p:nvSpPr>
        <p:spPr/>
        <p:txBody>
          <a:bodyPr/>
          <a:lstStyle/>
          <a:p>
            <a:fld id="{08684E0F-A44E-4107-A61F-B6CFC8391193}"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STLC defines the stages/phases</a:t>
            </a:r>
            <a:r>
              <a:rPr lang="en-IN" baseline="0" dirty="0" smtClean="0"/>
              <a:t> in testing of software. Sometimes some of these phases may run in parallel. For </a:t>
            </a:r>
            <a:r>
              <a:rPr lang="en-IN" baseline="0" dirty="0" err="1" smtClean="0"/>
              <a:t>e.g</a:t>
            </a:r>
            <a:r>
              <a:rPr lang="en-IN" baseline="0" dirty="0" smtClean="0"/>
              <a:t> design and execution.</a:t>
            </a:r>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is the first phase of STLC.</a:t>
            </a:r>
            <a:r>
              <a:rPr lang="en-IN" baseline="0" dirty="0" smtClean="0"/>
              <a:t> Steps for preparation of test strategy are:</a:t>
            </a:r>
            <a:endParaRPr lang="en-IN" baseline="0" dirty="0" smtClean="0"/>
          </a:p>
          <a:p>
            <a:pPr lvl="1" indent="-395605" defTabSz="837565">
              <a:lnSpc>
                <a:spcPct val="120000"/>
              </a:lnSpc>
              <a:buSzPct val="100000"/>
              <a:buFont typeface="Wingdings" panose="05000000000000000000" pitchFamily="2" charset="2"/>
              <a:buChar char="Ø"/>
            </a:pPr>
            <a:r>
              <a:rPr lang="en-US" sz="5630" dirty="0" smtClean="0">
                <a:latin typeface="Helvetica LT Std Cond" panose="020B0506020202030204" pitchFamily="34" charset="0"/>
              </a:rPr>
              <a:t>Is the system Testable </a:t>
            </a:r>
            <a:endParaRPr lang="en-US" sz="5630" dirty="0" smtClean="0">
              <a:latin typeface="Helvetica LT Std Cond" panose="020B0506020202030204" pitchFamily="34" charset="0"/>
            </a:endParaRPr>
          </a:p>
          <a:p>
            <a:pPr lvl="1" indent="-395605" defTabSz="837565">
              <a:lnSpc>
                <a:spcPct val="120000"/>
              </a:lnSpc>
              <a:buSzPct val="100000"/>
              <a:buFont typeface="Wingdings" panose="05000000000000000000" pitchFamily="2" charset="2"/>
              <a:buChar char="Ø"/>
            </a:pPr>
            <a:r>
              <a:rPr lang="en-US" sz="5630" dirty="0" smtClean="0">
                <a:latin typeface="Helvetica LT Std Cond" panose="020B0506020202030204" pitchFamily="34" charset="0"/>
              </a:rPr>
              <a:t>Identify the product elements in the system</a:t>
            </a:r>
            <a:endParaRPr lang="en-US" sz="5630" dirty="0" smtClean="0">
              <a:latin typeface="Helvetica LT Std Cond" panose="020B0506020202030204" pitchFamily="34" charset="0"/>
            </a:endParaRPr>
          </a:p>
          <a:p>
            <a:pPr lvl="1" indent="-395605" defTabSz="837565">
              <a:lnSpc>
                <a:spcPct val="120000"/>
              </a:lnSpc>
              <a:buSzPct val="100000"/>
              <a:buFont typeface="Wingdings" panose="05000000000000000000" pitchFamily="2" charset="2"/>
              <a:buChar char="Ø"/>
            </a:pPr>
            <a:r>
              <a:rPr lang="en-US" sz="5630" dirty="0" smtClean="0">
                <a:latin typeface="Helvetica LT Std Cond" panose="020B0506020202030204" pitchFamily="34" charset="0"/>
              </a:rPr>
              <a:t>Identify the quality factors expected to be demonstrated</a:t>
            </a:r>
            <a:endParaRPr lang="en-US" sz="5630" dirty="0" smtClean="0">
              <a:latin typeface="Helvetica LT Std Cond" panose="020B0506020202030204" pitchFamily="34" charset="0"/>
            </a:endParaRPr>
          </a:p>
          <a:p>
            <a:pPr lvl="1" indent="-395605" defTabSz="837565">
              <a:lnSpc>
                <a:spcPct val="120000"/>
              </a:lnSpc>
              <a:buSzPct val="100000"/>
              <a:buFont typeface="Wingdings" panose="05000000000000000000" pitchFamily="2" charset="2"/>
              <a:buChar char="Ø"/>
            </a:pPr>
            <a:r>
              <a:rPr lang="en-US" sz="5630" dirty="0" smtClean="0">
                <a:latin typeface="Helvetica LT Std Cond" panose="020B0506020202030204" pitchFamily="34" charset="0"/>
              </a:rPr>
              <a:t>Identify the quality criteria for each of the quality factors</a:t>
            </a:r>
            <a:endParaRPr lang="en-US" sz="5630" dirty="0" smtClean="0">
              <a:latin typeface="Helvetica LT Std Cond" panose="020B0506020202030204" pitchFamily="34" charset="0"/>
            </a:endParaRPr>
          </a:p>
          <a:p>
            <a:pPr lvl="1" indent="-395605" defTabSz="837565">
              <a:lnSpc>
                <a:spcPct val="120000"/>
              </a:lnSpc>
              <a:buSzPct val="100000"/>
              <a:buFont typeface="Wingdings" panose="05000000000000000000" pitchFamily="2" charset="2"/>
              <a:buChar char="Ø"/>
            </a:pPr>
            <a:r>
              <a:rPr lang="en-US" sz="5630" dirty="0" smtClean="0">
                <a:latin typeface="Helvetica LT Std Cond" panose="020B0506020202030204" pitchFamily="34" charset="0"/>
              </a:rPr>
              <a:t>Identify test factors you wish to test for</a:t>
            </a:r>
            <a:endParaRPr lang="en-US" sz="5630" dirty="0" smtClean="0">
              <a:latin typeface="Helvetica LT Std Cond" panose="020B0506020202030204" pitchFamily="34" charset="0"/>
            </a:endParaRPr>
          </a:p>
          <a:p>
            <a:pPr lvl="1" indent="-395605" defTabSz="837565">
              <a:lnSpc>
                <a:spcPct val="120000"/>
              </a:lnSpc>
              <a:buSzPct val="100000"/>
              <a:buFont typeface="Wingdings" panose="05000000000000000000" pitchFamily="2" charset="2"/>
              <a:buChar char="Ø"/>
            </a:pPr>
            <a:r>
              <a:rPr lang="en-US" sz="5630" dirty="0" smtClean="0">
                <a:latin typeface="Helvetica LT Std Cond" panose="020B0506020202030204" pitchFamily="34" charset="0"/>
              </a:rPr>
              <a:t>Prioritize the test factors to test the system </a:t>
            </a:r>
            <a:endParaRPr lang="en-US" sz="5630" dirty="0" smtClean="0">
              <a:latin typeface="Helvetica LT Std Cond" panose="020B0506020202030204" pitchFamily="34" charset="0"/>
            </a:endParaRPr>
          </a:p>
          <a:p>
            <a:pPr lvl="1" indent="-395605" defTabSz="837565">
              <a:lnSpc>
                <a:spcPct val="120000"/>
              </a:lnSpc>
              <a:buSzPct val="100000"/>
              <a:buFont typeface="Wingdings" panose="05000000000000000000" pitchFamily="2" charset="2"/>
              <a:buChar char="Ø"/>
            </a:pPr>
            <a:r>
              <a:rPr lang="en-US" sz="5630" dirty="0" smtClean="0">
                <a:latin typeface="Helvetica LT Std Cond" panose="020B0506020202030204" pitchFamily="34" charset="0"/>
              </a:rPr>
              <a:t>For each of the factor, identify the lifecycle stage in which it needs to be tested?</a:t>
            </a:r>
            <a:endParaRPr lang="en-US" sz="5630" dirty="0" smtClean="0">
              <a:latin typeface="Helvetica LT Std Cond" panose="020B0506020202030204" pitchFamily="34" charset="0"/>
            </a:endParaRPr>
          </a:p>
          <a:p>
            <a:pPr lvl="1" indent="-395605" defTabSz="837565">
              <a:lnSpc>
                <a:spcPct val="120000"/>
              </a:lnSpc>
              <a:buSzPct val="100000"/>
              <a:buFont typeface="Wingdings" panose="05000000000000000000" pitchFamily="2" charset="2"/>
              <a:buChar char="Ø"/>
            </a:pPr>
            <a:r>
              <a:rPr lang="en-US" sz="5630" dirty="0" smtClean="0">
                <a:latin typeface="Helvetica LT Std Cond" panose="020B0506020202030204" pitchFamily="34" charset="0"/>
              </a:rPr>
              <a:t>For each factor, lifecycle combination, check if the drivers are present or not?</a:t>
            </a:r>
            <a:endParaRPr lang="en-US" sz="5630" dirty="0" smtClean="0">
              <a:latin typeface="Helvetica LT Std Cond" panose="020B0506020202030204" pitchFamily="34" charset="0"/>
            </a:endParaRPr>
          </a:p>
          <a:p>
            <a:pPr lvl="1" indent="-395605" defTabSz="837565">
              <a:lnSpc>
                <a:spcPct val="120000"/>
              </a:lnSpc>
              <a:buSzPct val="100000"/>
              <a:buFont typeface="Wingdings" panose="05000000000000000000" pitchFamily="2" charset="2"/>
              <a:buChar char="Ø"/>
            </a:pPr>
            <a:r>
              <a:rPr lang="en-US" sz="5630" dirty="0" smtClean="0">
                <a:latin typeface="Helvetica LT Std Cond" panose="020B0506020202030204" pitchFamily="34" charset="0"/>
              </a:rPr>
              <a:t>Identify the following for every lifecycle – factor combination:</a:t>
            </a:r>
            <a:endParaRPr lang="en-US" sz="5630" dirty="0" smtClean="0">
              <a:latin typeface="Helvetica LT Std Cond" panose="020B0506020202030204" pitchFamily="34" charset="0"/>
            </a:endParaRPr>
          </a:p>
          <a:p>
            <a:pPr lvl="2" indent="-395605" defTabSz="837565">
              <a:lnSpc>
                <a:spcPct val="120000"/>
              </a:lnSpc>
              <a:buSzPct val="100000"/>
              <a:buFont typeface="Wingdings" panose="05000000000000000000" pitchFamily="2" charset="2"/>
              <a:buChar char="Ø"/>
            </a:pPr>
            <a:r>
              <a:rPr lang="en-US" sz="5430" dirty="0" smtClean="0">
                <a:latin typeface="Helvetica LT Std Cond" panose="020B0506020202030204" pitchFamily="34" charset="0"/>
              </a:rPr>
              <a:t>Methodology [Verification / Validation]</a:t>
            </a:r>
            <a:endParaRPr lang="en-US" sz="5430" dirty="0" smtClean="0">
              <a:latin typeface="Helvetica LT Std Cond" panose="020B0506020202030204" pitchFamily="34" charset="0"/>
            </a:endParaRPr>
          </a:p>
          <a:p>
            <a:pPr lvl="2" indent="-395605" defTabSz="837565">
              <a:lnSpc>
                <a:spcPct val="120000"/>
              </a:lnSpc>
              <a:buSzPct val="100000"/>
              <a:buFont typeface="Wingdings" panose="05000000000000000000" pitchFamily="2" charset="2"/>
              <a:buChar char="Ø"/>
            </a:pPr>
            <a:r>
              <a:rPr lang="en-US" sz="5430" dirty="0" smtClean="0">
                <a:latin typeface="Helvetica LT Std Cond" panose="020B0506020202030204" pitchFamily="34" charset="0"/>
              </a:rPr>
              <a:t>Approach [Black Box / White Box]</a:t>
            </a:r>
            <a:endParaRPr lang="en-US" sz="5430" dirty="0" smtClean="0">
              <a:latin typeface="Helvetica LT Std Cond" panose="020B0506020202030204" pitchFamily="34" charset="0"/>
            </a:endParaRPr>
          </a:p>
          <a:p>
            <a:pPr lvl="2" indent="-395605" defTabSz="837565">
              <a:lnSpc>
                <a:spcPct val="120000"/>
              </a:lnSpc>
              <a:buSzPct val="100000"/>
              <a:buFont typeface="Wingdings" panose="05000000000000000000" pitchFamily="2" charset="2"/>
              <a:buChar char="Ø"/>
            </a:pPr>
            <a:r>
              <a:rPr lang="en-US" sz="5430" dirty="0" smtClean="0">
                <a:latin typeface="Helvetica LT Std Cond" panose="020B0506020202030204" pitchFamily="34" charset="0"/>
              </a:rPr>
              <a:t>Focus [Functional / Structural]</a:t>
            </a:r>
            <a:endParaRPr lang="en-US" sz="5430" dirty="0" smtClean="0">
              <a:latin typeface="Helvetica LT Std Cond" panose="020B0506020202030204" pitchFamily="34" charset="0"/>
            </a:endParaRPr>
          </a:p>
          <a:p>
            <a:pPr lvl="2" indent="-395605" defTabSz="837565">
              <a:lnSpc>
                <a:spcPct val="120000"/>
              </a:lnSpc>
              <a:buSzPct val="100000"/>
              <a:buFont typeface="Wingdings" panose="05000000000000000000" pitchFamily="2" charset="2"/>
              <a:buChar char="Ø"/>
            </a:pPr>
            <a:r>
              <a:rPr lang="en-US" sz="5430" dirty="0" smtClean="0">
                <a:latin typeface="Helvetica LT Std Cond" panose="020B0506020202030204" pitchFamily="34" charset="0"/>
              </a:rPr>
              <a:t>Method [Dynamic / Static]</a:t>
            </a:r>
            <a:endParaRPr lang="en-US" sz="5430" dirty="0" smtClean="0">
              <a:latin typeface="Helvetica LT Std Cond" panose="020B0506020202030204" pitchFamily="34" charset="0"/>
            </a:endParaRPr>
          </a:p>
          <a:p>
            <a:pPr lvl="1" indent="-395605" defTabSz="837565">
              <a:lnSpc>
                <a:spcPct val="120000"/>
              </a:lnSpc>
              <a:buSzPct val="100000"/>
              <a:buFont typeface="Wingdings" panose="05000000000000000000" pitchFamily="2" charset="2"/>
              <a:buChar char="Ø"/>
            </a:pPr>
            <a:r>
              <a:rPr lang="en-US" sz="5630" dirty="0" smtClean="0">
                <a:latin typeface="Helvetica LT Std Cond" panose="020B0506020202030204" pitchFamily="34" charset="0"/>
              </a:rPr>
              <a:t>Prioritize the strategy in alignment with the development strategy adopted by the project</a:t>
            </a:r>
            <a:endParaRPr lang="en-US" sz="5630" dirty="0" smtClean="0">
              <a:latin typeface="Helvetica LT Std Cond" panose="020B0506020202030204" pitchFamily="34" charset="0"/>
            </a:endParaRPr>
          </a:p>
          <a:p>
            <a:pPr lvl="1" indent="-395605" defTabSz="837565">
              <a:lnSpc>
                <a:spcPct val="120000"/>
              </a:lnSpc>
              <a:buSzPct val="100000"/>
              <a:buFont typeface="Wingdings" panose="05000000000000000000" pitchFamily="2" charset="2"/>
              <a:buChar char="Ø"/>
            </a:pPr>
            <a:r>
              <a:rPr lang="en-US" sz="5630" dirty="0" smtClean="0">
                <a:latin typeface="Helvetica LT Std Cond" panose="020B0506020202030204" pitchFamily="34" charset="0"/>
              </a:rPr>
              <a:t>Discuss and base-line the strategy for testing the project</a:t>
            </a:r>
            <a:endParaRPr lang="en-US" sz="5630" dirty="0" smtClean="0">
              <a:latin typeface="Helvetica LT Std Cond" panose="020B0506020202030204" pitchFamily="34" charset="0"/>
            </a:endParaRPr>
          </a:p>
          <a:p>
            <a:r>
              <a:rPr lang="en-US" dirty="0" smtClean="0"/>
              <a:t>The intent of the Test Strategy is to establish the framework for testing the system and work products to be delivered to the client. </a:t>
            </a:r>
            <a:endParaRPr lang="en-US" dirty="0" smtClean="0"/>
          </a:p>
          <a:p>
            <a:r>
              <a:rPr lang="en-US" dirty="0" smtClean="0"/>
              <a:t>Test</a:t>
            </a:r>
            <a:r>
              <a:rPr lang="en-US" baseline="0" dirty="0" smtClean="0"/>
              <a:t> Strategy is a c</a:t>
            </a:r>
            <a:r>
              <a:rPr lang="en-US" sz="2600" dirty="0" smtClean="0">
                <a:solidFill>
                  <a:srgbClr val="0066CC"/>
                </a:solidFill>
                <a:latin typeface="Helvetica LT Std Cond" panose="020B0506020202030204" pitchFamily="34" charset="0"/>
              </a:rPr>
              <a:t>oncise statement of how to meet the objectives of software testing:</a:t>
            </a:r>
            <a:endParaRPr lang="en-US" sz="2600" dirty="0" smtClean="0">
              <a:solidFill>
                <a:srgbClr val="0066CC"/>
              </a:solidFill>
              <a:latin typeface="Helvetica LT Std Cond" panose="020B0506020202030204" pitchFamily="34" charset="0"/>
            </a:endParaRPr>
          </a:p>
          <a:p>
            <a:pPr marL="984885" lvl="2" indent="-457200" defTabSz="967105">
              <a:buSzPct val="100000"/>
              <a:buFont typeface="Wingdings" panose="05000000000000000000" pitchFamily="2" charset="2"/>
              <a:buChar char="Ø"/>
            </a:pPr>
            <a:r>
              <a:rPr lang="en-US" sz="2370" dirty="0" smtClean="0">
                <a:solidFill>
                  <a:srgbClr val="0066CC"/>
                </a:solidFill>
                <a:latin typeface="Helvetica LT Std Cond" panose="020B0506020202030204" pitchFamily="34" charset="0"/>
              </a:rPr>
              <a:t>To Clarify expectations with the user, sponsor and bidders</a:t>
            </a:r>
            <a:endParaRPr lang="en-US" sz="2370" dirty="0" smtClean="0">
              <a:solidFill>
                <a:srgbClr val="0066CC"/>
              </a:solidFill>
              <a:latin typeface="Helvetica LT Std Cond" panose="020B0506020202030204" pitchFamily="34" charset="0"/>
            </a:endParaRPr>
          </a:p>
          <a:p>
            <a:pPr marL="984885" lvl="2" indent="-457200" defTabSz="967105">
              <a:buSzPct val="100000"/>
              <a:buFont typeface="Wingdings" panose="05000000000000000000" pitchFamily="2" charset="2"/>
              <a:buChar char="Ø"/>
            </a:pPr>
            <a:r>
              <a:rPr lang="en-US" sz="2370" dirty="0" smtClean="0">
                <a:solidFill>
                  <a:srgbClr val="0066CC"/>
                </a:solidFill>
                <a:latin typeface="Helvetica LT Std Cond" panose="020B0506020202030204" pitchFamily="34" charset="0"/>
              </a:rPr>
              <a:t>To Describe the details of how the testing team will evaluate the work products, system, testing activities and results</a:t>
            </a:r>
            <a:endParaRPr lang="en-US" sz="2370" dirty="0" smtClean="0">
              <a:solidFill>
                <a:srgbClr val="0066CC"/>
              </a:solidFill>
              <a:latin typeface="Helvetica LT Std Cond" panose="020B0506020202030204" pitchFamily="34" charset="0"/>
            </a:endParaRPr>
          </a:p>
          <a:p>
            <a:pPr marL="984885" lvl="2" indent="-457200" defTabSz="967105">
              <a:buSzPct val="100000"/>
              <a:buFont typeface="Wingdings" panose="05000000000000000000" pitchFamily="2" charset="2"/>
              <a:buChar char="Ø"/>
            </a:pPr>
            <a:r>
              <a:rPr lang="en-US" sz="2370" dirty="0" smtClean="0">
                <a:solidFill>
                  <a:srgbClr val="0066CC"/>
                </a:solidFill>
                <a:latin typeface="Helvetica LT Std Cond" panose="020B0506020202030204" pitchFamily="34" charset="0"/>
              </a:rPr>
              <a:t>To describe approach to all testing phases and the activities for which they are responsible</a:t>
            </a:r>
            <a:endParaRPr lang="en-US" sz="2370" dirty="0" smtClean="0">
              <a:solidFill>
                <a:srgbClr val="0066CC"/>
              </a:solidFill>
              <a:latin typeface="Helvetica LT Std Cond" panose="020B0506020202030204" pitchFamily="34" charset="0"/>
            </a:endParaRPr>
          </a:p>
          <a:p>
            <a:pPr marL="0" indent="0" defTabSz="967105">
              <a:buSzPct val="100000"/>
              <a:buFont typeface="Wingdings" panose="05000000000000000000" pitchFamily="2" charset="2"/>
              <a:buNone/>
            </a:pPr>
            <a:r>
              <a:rPr lang="en-US" sz="2600" dirty="0" smtClean="0">
                <a:solidFill>
                  <a:srgbClr val="0066CC"/>
                </a:solidFill>
                <a:latin typeface="Helvetica LT Std Cond" panose="020B0506020202030204" pitchFamily="34" charset="0"/>
              </a:rPr>
              <a:t>A strategy for software testing must </a:t>
            </a:r>
            <a:endParaRPr lang="en-US" sz="2600" dirty="0" smtClean="0">
              <a:solidFill>
                <a:srgbClr val="0066CC"/>
              </a:solidFill>
              <a:latin typeface="Helvetica LT Std Cond" panose="020B0506020202030204" pitchFamily="34" charset="0"/>
            </a:endParaRPr>
          </a:p>
          <a:p>
            <a:pPr lvl="2" indent="-457200" defTabSz="967105">
              <a:buSzPct val="100000"/>
              <a:buFont typeface="Wingdings" panose="05000000000000000000" pitchFamily="2" charset="2"/>
              <a:buChar char="Ø"/>
            </a:pPr>
            <a:r>
              <a:rPr lang="en-US" sz="2600" dirty="0" smtClean="0">
                <a:solidFill>
                  <a:srgbClr val="0066CC"/>
                </a:solidFill>
                <a:latin typeface="Helvetica LT Std Cond" panose="020B0506020202030204" pitchFamily="34" charset="0"/>
              </a:rPr>
              <a:t>accommodate low-level tests that are necessary to verify that a small source code segment has been correctly implemented as well as high-level tests that validate major system functions against customer requirements</a:t>
            </a:r>
            <a:endParaRPr lang="en-US" sz="2600" dirty="0" smtClean="0">
              <a:solidFill>
                <a:srgbClr val="0066CC"/>
              </a:solidFill>
              <a:latin typeface="Helvetica LT Std Cond" panose="020B0506020202030204" pitchFamily="34" charset="0"/>
            </a:endParaRPr>
          </a:p>
          <a:p>
            <a:pPr lvl="2" indent="-457200" defTabSz="967105">
              <a:buSzPct val="100000"/>
              <a:buFont typeface="Wingdings" panose="05000000000000000000" pitchFamily="2" charset="2"/>
              <a:buChar char="Ø"/>
            </a:pPr>
            <a:r>
              <a:rPr lang="en-US" sz="2600" dirty="0" smtClean="0">
                <a:solidFill>
                  <a:srgbClr val="0066CC"/>
                </a:solidFill>
                <a:latin typeface="Helvetica LT Std Cond" panose="020B0506020202030204" pitchFamily="34" charset="0"/>
              </a:rPr>
              <a:t>provide guidance for the practitioner and a set milestones for the manager</a:t>
            </a:r>
            <a:endParaRPr lang="en-US" sz="2600" dirty="0" smtClean="0">
              <a:solidFill>
                <a:srgbClr val="0066CC"/>
              </a:solidFill>
              <a:latin typeface="Helvetica LT Std Cond" panose="020B0506020202030204" pitchFamily="34" charset="0"/>
            </a:endParaRPr>
          </a:p>
          <a:p>
            <a:pPr marL="0" indent="0" defTabSz="967105">
              <a:buSzPct val="100000"/>
              <a:buFont typeface="Wingdings" panose="05000000000000000000" pitchFamily="2" charset="2"/>
              <a:buNone/>
            </a:pPr>
            <a:r>
              <a:rPr lang="en-US" sz="2600" dirty="0" smtClean="0">
                <a:solidFill>
                  <a:srgbClr val="0066CC"/>
                </a:solidFill>
                <a:latin typeface="Helvetica LT Std Cond" panose="020B0506020202030204" pitchFamily="34" charset="0"/>
              </a:rPr>
              <a:t>Generic characteristics of software testing strategies:-</a:t>
            </a:r>
            <a:endParaRPr lang="en-US" sz="2600" dirty="0" smtClean="0">
              <a:solidFill>
                <a:srgbClr val="0066CC"/>
              </a:solidFill>
              <a:latin typeface="Helvetica LT Std Cond" panose="020B0506020202030204" pitchFamily="34" charset="0"/>
            </a:endParaRPr>
          </a:p>
          <a:p>
            <a:pPr lvl="2" indent="-457200" defTabSz="967105">
              <a:buSzPct val="100000"/>
              <a:buFont typeface="Wingdings" panose="05000000000000000000" pitchFamily="2" charset="2"/>
              <a:buChar char="Ø"/>
            </a:pPr>
            <a:r>
              <a:rPr lang="en-US" sz="2600" dirty="0" smtClean="0">
                <a:solidFill>
                  <a:srgbClr val="0066CC"/>
                </a:solidFill>
                <a:latin typeface="Helvetica LT Std Cond" panose="020B0506020202030204" pitchFamily="34" charset="0"/>
              </a:rPr>
              <a:t>Testing begins at module level and works outward towards the integration of entire computer based system. </a:t>
            </a:r>
            <a:endParaRPr lang="en-US" sz="2600" dirty="0" smtClean="0">
              <a:solidFill>
                <a:srgbClr val="0066CC"/>
              </a:solidFill>
              <a:latin typeface="Helvetica LT Std Cond" panose="020B0506020202030204" pitchFamily="34" charset="0"/>
            </a:endParaRPr>
          </a:p>
          <a:p>
            <a:pPr lvl="2" indent="-457200" defTabSz="967105">
              <a:buSzPct val="100000"/>
              <a:buFont typeface="Wingdings" panose="05000000000000000000" pitchFamily="2" charset="2"/>
              <a:buChar char="Ø"/>
            </a:pPr>
            <a:r>
              <a:rPr lang="en-US" sz="2600" dirty="0" smtClean="0">
                <a:solidFill>
                  <a:srgbClr val="0066CC"/>
                </a:solidFill>
                <a:latin typeface="Helvetica LT Std Cond" panose="020B0506020202030204" pitchFamily="34" charset="0"/>
              </a:rPr>
              <a:t>Different testing techniques are required at different point of time.</a:t>
            </a:r>
            <a:endParaRPr lang="en-US" sz="2600" dirty="0" smtClean="0">
              <a:solidFill>
                <a:srgbClr val="0066CC"/>
              </a:solidFill>
              <a:latin typeface="Helvetica LT Std Cond" panose="020B0506020202030204" pitchFamily="34" charset="0"/>
            </a:endParaRPr>
          </a:p>
          <a:p>
            <a:pPr marL="914400" lvl="2" indent="-457200" defTabSz="967105">
              <a:buSzPct val="100000"/>
              <a:buFont typeface="Wingdings" panose="05000000000000000000" pitchFamily="2" charset="2"/>
              <a:buChar char="Ø"/>
            </a:pPr>
            <a:r>
              <a:rPr lang="en-US" sz="2600" dirty="0" smtClean="0">
                <a:solidFill>
                  <a:srgbClr val="0066CC"/>
                </a:solidFill>
                <a:latin typeface="Helvetica LT Std Cond" panose="020B0506020202030204" pitchFamily="34" charset="0"/>
              </a:rPr>
              <a:t>Testing is conducted by the software developer and ITG (Independent Test Group ) for large projects.</a:t>
            </a:r>
            <a:endParaRPr lang="en-US" sz="2600" dirty="0" smtClean="0">
              <a:solidFill>
                <a:srgbClr val="0066CC"/>
              </a:solidFill>
              <a:latin typeface="Helvetica LT Std Cond" panose="020B0506020202030204" pitchFamily="34" charset="0"/>
            </a:endParaRPr>
          </a:p>
          <a:p>
            <a:pPr marL="914400" lvl="2" indent="-457200" defTabSz="967105">
              <a:buSzPct val="100000"/>
              <a:buFont typeface="Wingdings" panose="05000000000000000000" pitchFamily="2" charset="2"/>
              <a:buChar char="Ø"/>
            </a:pPr>
            <a:r>
              <a:rPr lang="en-US" sz="2600" dirty="0" smtClean="0">
                <a:solidFill>
                  <a:srgbClr val="0066CC"/>
                </a:solidFill>
                <a:latin typeface="Helvetica LT Std Cond" panose="020B0506020202030204" pitchFamily="34" charset="0"/>
              </a:rPr>
              <a:t>Testing and Debugging are different and Debugging is essential in any testing strategy.</a:t>
            </a:r>
            <a:endParaRPr lang="en-US" dirty="0" smtClean="0"/>
          </a:p>
          <a:p>
            <a:pPr marL="61595" lvl="1" indent="0" defTabSz="837565">
              <a:lnSpc>
                <a:spcPct val="120000"/>
              </a:lnSpc>
              <a:buSzPct val="100000"/>
              <a:buFont typeface="Wingdings" panose="05000000000000000000" pitchFamily="2" charset="2"/>
              <a:buNone/>
            </a:pPr>
            <a:endParaRPr lang="en-US" sz="5630" dirty="0" smtClean="0">
              <a:latin typeface="Helvetica LT Std Cond" panose="020B0506020202030204" pitchFamily="34" charset="0"/>
            </a:endParaRPr>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Text Placeholder 2"/>
          <p:cNvSpPr>
            <a:spLocks noGrp="1"/>
          </p:cNvSpPr>
          <p:nvPr>
            <p:ph type="body" idx="1" hasCustomPrompt="1"/>
          </p:nvPr>
        </p:nvSpPr>
        <p:spPr>
          <a:xfrm>
            <a:off x="2361644" y="4749506"/>
            <a:ext cx="3865099"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1048637" y="3964773"/>
            <a:ext cx="9055100"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794691" y="4762673"/>
            <a:ext cx="529409"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by</a:t>
            </a:r>
            <a:endParaRPr lang="en-US"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528353" y="2719878"/>
            <a:ext cx="1113355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354" y="1742499"/>
            <a:ext cx="10622576"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634369" y="2812642"/>
            <a:ext cx="10934777"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5632174" y="1742498"/>
            <a:ext cx="602973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354" y="1742498"/>
            <a:ext cx="4984550"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5738191" y="1842052"/>
            <a:ext cx="5830955"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622853" y="1480168"/>
            <a:ext cx="10946294"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763" y="1716789"/>
            <a:ext cx="5373687"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540763" y="2422472"/>
            <a:ext cx="5157787"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6170612" y="1716789"/>
            <a:ext cx="51831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0612" y="2422472"/>
            <a:ext cx="518318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6"/>
          </a:xfrm>
          <a:prstGeom prst="rect">
            <a:avLst/>
          </a:prstGeom>
        </p:spPr>
      </p:pic>
      <p:sp>
        <p:nvSpPr>
          <p:cNvPr id="3" name="Content Placeholder 2"/>
          <p:cNvSpPr>
            <a:spLocks noGrp="1"/>
          </p:cNvSpPr>
          <p:nvPr>
            <p:ph sz="half" idx="1" hasCustomPrompt="1"/>
          </p:nvPr>
        </p:nvSpPr>
        <p:spPr>
          <a:xfrm>
            <a:off x="1099941" y="2407603"/>
            <a:ext cx="5193253"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528888" y="1721063"/>
            <a:ext cx="9317020"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3" name="Content Placeholder 2"/>
          <p:cNvSpPr>
            <a:spLocks noGrp="1"/>
          </p:cNvSpPr>
          <p:nvPr>
            <p:ph sz="half" idx="1" hasCustomPrompt="1"/>
          </p:nvPr>
        </p:nvSpPr>
        <p:spPr>
          <a:xfrm>
            <a:off x="1108038" y="3550023"/>
            <a:ext cx="10144460"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528887" y="1721062"/>
            <a:ext cx="10723611"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14" name="Content Placeholder 2"/>
          <p:cNvSpPr>
            <a:spLocks noGrp="1"/>
          </p:cNvSpPr>
          <p:nvPr>
            <p:ph sz="half" idx="13" hasCustomPrompt="1"/>
          </p:nvPr>
        </p:nvSpPr>
        <p:spPr>
          <a:xfrm>
            <a:off x="528887" y="1721062"/>
            <a:ext cx="10723611"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061" y="2686453"/>
            <a:ext cx="898036"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SUMMARY</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89580" y="2488725"/>
            <a:ext cx="6637469"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8" name="TextBox 7"/>
          <p:cNvSpPr txBox="1"/>
          <p:nvPr/>
        </p:nvSpPr>
        <p:spPr>
          <a:xfrm>
            <a:off x="5271242" y="1711914"/>
            <a:ext cx="6188691" cy="492443"/>
          </a:xfrm>
          <a:prstGeom prst="rect">
            <a:avLst/>
          </a:prstGeom>
          <a:noFill/>
        </p:spPr>
        <p:txBody>
          <a:bodyPr wrap="square" rtlCol="0">
            <a:spAutoFit/>
          </a:bodyPr>
          <a:lstStyle/>
          <a:p>
            <a:r>
              <a:rPr lang="en-IN" sz="2600" dirty="0" smtClean="0">
                <a:latin typeface="Helvetica LT Std Cond Light" panose="020B0406020202030204" pitchFamily="34" charset="0"/>
              </a:rPr>
              <a:t>In </a:t>
            </a:r>
            <a:r>
              <a:rPr lang="en-IN" sz="2600" dirty="0">
                <a:latin typeface="Helvetica LT Std Cond Light" panose="020B0406020202030204" pitchFamily="34" charset="0"/>
              </a:rPr>
              <a:t>this </a:t>
            </a:r>
            <a:r>
              <a:rPr lang="en-IN" sz="2600" dirty="0" smtClean="0">
                <a:latin typeface="Helvetica LT Std Cond Light" panose="020B0406020202030204" pitchFamily="34" charset="0"/>
              </a:rPr>
              <a:t>lesson, you’ve learned to:</a:t>
            </a:r>
            <a:endParaRPr lang="en-IN" sz="2600" dirty="0">
              <a:latin typeface="Helvetica LT Std Cond Light" panose="020B0406020202030204" pitchFamily="34" charset="0"/>
            </a:endParaRPr>
          </a:p>
        </p:txBody>
      </p:sp>
      <p:sp>
        <p:nvSpPr>
          <p:cNvPr id="12" name="TextBox 11"/>
          <p:cNvSpPr txBox="1"/>
          <p:nvPr/>
        </p:nvSpPr>
        <p:spPr>
          <a:xfrm>
            <a:off x="349621" y="875714"/>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SUMMARY</a:t>
            </a:r>
            <a:endParaRPr lang="en-IN" sz="24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969308" y="2089306"/>
            <a:ext cx="3364903" cy="3954169"/>
          </a:xfrm>
          <a:prstGeom prst="rect">
            <a:avLst/>
          </a:prstGeom>
        </p:spPr>
      </p:pic>
      <p:sp>
        <p:nvSpPr>
          <p:cNvPr id="16" name="TextBox 1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743603"/>
            <a:ext cx="907200"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INTRODUCTION</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2" name="TextBox 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1046922" y="1470994"/>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p:nvSpPr>
        <p:spPr>
          <a:xfrm>
            <a:off x="2251057" y="1470994"/>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30570" y="1577011"/>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11" name="Rectangle 10"/>
          <p:cNvSpPr/>
          <p:nvPr/>
        </p:nvSpPr>
        <p:spPr>
          <a:xfrm>
            <a:off x="1046922" y="278296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p:nvSpPr>
        <p:spPr>
          <a:xfrm>
            <a:off x="2251057" y="278296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30570" y="288897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14" name="Rectangle 13"/>
          <p:cNvSpPr/>
          <p:nvPr/>
        </p:nvSpPr>
        <p:spPr>
          <a:xfrm>
            <a:off x="1046922" y="4094926"/>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p:nvSpPr>
        <p:spPr>
          <a:xfrm>
            <a:off x="2251057" y="4094926"/>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30570" y="4200943"/>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17" name="Rectangle 16"/>
          <p:cNvSpPr/>
          <p:nvPr/>
        </p:nvSpPr>
        <p:spPr>
          <a:xfrm>
            <a:off x="1046922" y="529127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p:nvSpPr>
        <p:spPr>
          <a:xfrm>
            <a:off x="2251057" y="529127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30570" y="539728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64CBA36-921C-4EB0-A28D-6D4EE57F4FBC}" type="datetimeFigureOut">
              <a:rPr lang="en-IN" smtClean="0"/>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5432665-F608-421B-9F0D-5D491C4F2A31}" type="slidenum">
              <a:rPr lang="en-IN" smtClean="0"/>
            </a:fld>
            <a:endParaRPr lang="en-IN"/>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64CBA36-921C-4EB0-A28D-6D4EE57F4FBC}" type="datetimeFigureOut">
              <a:rPr lang="en-IN" smtClean="0"/>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5432665-F608-421B-9F0D-5D491C4F2A31}" type="slidenum">
              <a:rPr lang="en-IN" smtClean="0"/>
            </a:fld>
            <a:endParaRPr lang="en-IN"/>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64CBA36-921C-4EB0-A28D-6D4EE57F4FBC}" type="datetimeFigureOut">
              <a:rPr lang="en-IN" smtClean="0"/>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5432665-F608-421B-9F0D-5D491C4F2A31}" type="slidenum">
              <a:rPr lang="en-IN" smtClean="0"/>
            </a:fld>
            <a:endParaRPr lang="en-IN"/>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64CBA36-921C-4EB0-A28D-6D4EE57F4FBC}" type="datetimeFigureOut">
              <a:rPr lang="en-IN" smtClean="0"/>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5432665-F608-421B-9F0D-5D491C4F2A31}" type="slidenum">
              <a:rPr lang="en-IN" smtClean="0"/>
            </a:fld>
            <a:endParaRPr lang="en-IN"/>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349620" y="921641"/>
            <a:ext cx="10801310"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743603"/>
            <a:ext cx="907199"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OBJECTIVES</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686453"/>
            <a:ext cx="907200"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704020202020204" pitchFamily="34" charset="0"/>
              </a:rPr>
              <a:t>CONCEPT</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6642633" y="2788863"/>
            <a:ext cx="4790698" cy="1200329"/>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CHECK YOUR UNDERSTANDING</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7" name="Oval 6"/>
          <p:cNvSpPr/>
          <p:nvPr/>
        </p:nvSpPr>
        <p:spPr>
          <a:xfrm>
            <a:off x="5645479" y="2686453"/>
            <a:ext cx="88212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747400" y="1968391"/>
            <a:ext cx="4444600" cy="3573711"/>
          </a:xfrm>
          <a:prstGeom prst="rect">
            <a:avLst/>
          </a:prstGeom>
        </p:spPr>
      </p:pic>
      <p:sp>
        <p:nvSpPr>
          <p:cNvPr id="3" name="Content Placeholder 2"/>
          <p:cNvSpPr>
            <a:spLocks noGrp="1"/>
          </p:cNvSpPr>
          <p:nvPr>
            <p:ph idx="1" hasCustomPrompt="1"/>
          </p:nvPr>
        </p:nvSpPr>
        <p:spPr>
          <a:xfrm>
            <a:off x="686746" y="2488725"/>
            <a:ext cx="1051560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528354" y="1711914"/>
            <a:ext cx="6188691"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a:t>
            </a:r>
            <a:r>
              <a:rPr lang="en-IN" sz="2600" dirty="0" smtClean="0">
                <a:latin typeface="Helvetica LT Std Cond Light" panose="020B0406020202030204" pitchFamily="34" charset="0"/>
              </a:rPr>
              <a:t>lesson, </a:t>
            </a:r>
            <a:r>
              <a:rPr lang="en-IN" sz="2600" dirty="0">
                <a:latin typeface="Helvetica LT Std Cond Light" panose="020B0406020202030204" pitchFamily="34" charset="0"/>
              </a:rPr>
              <a:t>you will be able </a:t>
            </a:r>
            <a:r>
              <a:rPr lang="en-IN" sz="2600" dirty="0" smtClean="0">
                <a:latin typeface="Helvetica LT Std Cond Light" panose="020B0406020202030204" pitchFamily="34" charset="0"/>
              </a:rPr>
              <a:t>to:</a:t>
            </a:r>
            <a:endParaRPr lang="en-IN" sz="2600" dirty="0">
              <a:latin typeface="Helvetica LT Std Cond Light" panose="020B0406020202030204" pitchFamily="34" charset="0"/>
            </a:endParaRPr>
          </a:p>
        </p:txBody>
      </p:sp>
      <p:sp>
        <p:nvSpPr>
          <p:cNvPr id="9" name="TextBox 8"/>
          <p:cNvSpPr txBox="1"/>
          <p:nvPr/>
        </p:nvSpPr>
        <p:spPr>
          <a:xfrm>
            <a:off x="349621" y="875715"/>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LEARNING</a:t>
            </a:r>
            <a:r>
              <a:rPr lang="en-IN" sz="2400" b="1" baseline="0" dirty="0" smtClean="0">
                <a:solidFill>
                  <a:srgbClr val="02918B"/>
                </a:solidFill>
                <a:latin typeface="Helvetica LT Std Cond" panose="020B0506020202030204" pitchFamily="34" charset="0"/>
                <a:cs typeface="Arial" panose="020B0704020202020204" pitchFamily="34" charset="0"/>
              </a:rPr>
              <a:t> OBJECTIVES</a:t>
            </a:r>
            <a:endParaRPr lang="en-IN" sz="24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500"/>
            <a:ext cx="679799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7412020" y="1742500"/>
            <a:ext cx="4779980"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7"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528355" y="4272147"/>
            <a:ext cx="10622575"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6"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528354" y="4192916"/>
            <a:ext cx="10622576"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12192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ight Triangle 7"/>
          <p:cNvSpPr/>
          <p:nvPr/>
        </p:nvSpPr>
        <p:spPr>
          <a:xfrm rot="10800000" flipH="1">
            <a:off x="-1" y="-5"/>
            <a:ext cx="12192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p:cNvSpPr/>
          <p:nvPr/>
        </p:nvSpPr>
        <p:spPr>
          <a:xfrm flipH="1">
            <a:off x="0" y="6488182"/>
            <a:ext cx="12191996"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p:cNvSpPr/>
          <p:nvPr/>
        </p:nvSpPr>
        <p:spPr>
          <a:xfrm flipH="1">
            <a:off x="0" y="6593187"/>
            <a:ext cx="12191996"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lide Number Placeholder 3"/>
          <p:cNvSpPr>
            <a:spLocks noGrp="1"/>
          </p:cNvSpPr>
          <p:nvPr>
            <p:ph type="sldNum" sz="quarter" idx="4"/>
          </p:nvPr>
        </p:nvSpPr>
        <p:spPr>
          <a:xfrm>
            <a:off x="5873674" y="6317304"/>
            <a:ext cx="606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32665-F608-421B-9F0D-5D491C4F2A3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0.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Title 2"/>
          <p:cNvSpPr>
            <a:spLocks noGrp="1"/>
          </p:cNvSpPr>
          <p:nvPr>
            <p:ph type="title"/>
          </p:nvPr>
        </p:nvSpPr>
        <p:spPr/>
        <p:txBody>
          <a:bodyPr/>
          <a:lstStyle/>
          <a:p>
            <a:r>
              <a:rPr lang="en-IN" dirty="0" smtClean="0"/>
              <a:t>Introduction  To Software Testing</a:t>
            </a:r>
            <a:endParaRPr lang="en-IN" dirty="0"/>
          </a:p>
        </p:txBody>
      </p:sp>
      <p:sp>
        <p:nvSpPr>
          <p:cNvPr id="4" name="Text Placeholder 3"/>
          <p:cNvSpPr>
            <a:spLocks noGrp="1"/>
          </p:cNvSpPr>
          <p:nvPr>
            <p:ph type="body" idx="10"/>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sz="2000" dirty="0" smtClean="0">
                <a:latin typeface="+mn-lt"/>
              </a:rPr>
              <a:t>Definition:</a:t>
            </a:r>
            <a:endParaRPr lang="en-IN" sz="2000" dirty="0" smtClean="0">
              <a:latin typeface="+mn-lt"/>
            </a:endParaRPr>
          </a:p>
          <a:p>
            <a:pPr marL="299085" marR="1000760" indent="-287020">
              <a:lnSpc>
                <a:spcPct val="150000"/>
              </a:lnSpc>
              <a:tabLst>
                <a:tab pos="299085" algn="l"/>
              </a:tabLst>
            </a:pPr>
            <a:r>
              <a:rPr lang="en-IN" sz="2000" spc="-5" dirty="0">
                <a:latin typeface="+mn-lt"/>
                <a:cs typeface="Verdana" panose="020B0604030504040204"/>
              </a:rPr>
              <a:t>Software </a:t>
            </a:r>
            <a:r>
              <a:rPr lang="en-IN" sz="2000" spc="-10" dirty="0">
                <a:latin typeface="+mn-lt"/>
                <a:cs typeface="Verdana" panose="020B0604030504040204"/>
              </a:rPr>
              <a:t>Defect </a:t>
            </a:r>
            <a:r>
              <a:rPr lang="en-IN" sz="2000" spc="-5" dirty="0">
                <a:latin typeface="+mn-lt"/>
                <a:cs typeface="Verdana" panose="020B0604030504040204"/>
              </a:rPr>
              <a:t>can be </a:t>
            </a:r>
            <a:r>
              <a:rPr lang="en-IN" sz="2000" spc="-10" dirty="0">
                <a:latin typeface="+mn-lt"/>
                <a:cs typeface="Verdana" panose="020B0604030504040204"/>
              </a:rPr>
              <a:t>defined </a:t>
            </a:r>
            <a:r>
              <a:rPr lang="en-IN" sz="2000" spc="-5" dirty="0">
                <a:latin typeface="+mn-lt"/>
                <a:cs typeface="Verdana" panose="020B0604030504040204"/>
              </a:rPr>
              <a:t>as</a:t>
            </a:r>
            <a:r>
              <a:rPr lang="en-IN" sz="2000" spc="105" dirty="0">
                <a:latin typeface="+mn-lt"/>
                <a:cs typeface="Verdana" panose="020B0604030504040204"/>
              </a:rPr>
              <a:t> </a:t>
            </a:r>
            <a:r>
              <a:rPr lang="en-IN" sz="2000" spc="-5" dirty="0" smtClean="0">
                <a:latin typeface="+mn-lt"/>
                <a:cs typeface="Verdana" panose="020B0604030504040204"/>
              </a:rPr>
              <a:t>non-conformance</a:t>
            </a:r>
            <a:r>
              <a:rPr lang="en-IN" sz="2000" spc="40" dirty="0" smtClean="0">
                <a:latin typeface="+mn-lt"/>
                <a:cs typeface="Verdana" panose="020B0604030504040204"/>
              </a:rPr>
              <a:t> </a:t>
            </a:r>
            <a:r>
              <a:rPr lang="en-IN" sz="2000" spc="-5" dirty="0">
                <a:latin typeface="+mn-lt"/>
                <a:cs typeface="Verdana" panose="020B0604030504040204"/>
              </a:rPr>
              <a:t>to </a:t>
            </a:r>
            <a:r>
              <a:rPr lang="en-IN" sz="2000" spc="-5" dirty="0">
                <a:latin typeface="+mn-lt"/>
                <a:cs typeface="Times New Roman" panose="02020803070505020304"/>
              </a:rPr>
              <a:t> </a:t>
            </a:r>
            <a:r>
              <a:rPr lang="en-IN" sz="2000" spc="-10" dirty="0">
                <a:latin typeface="+mn-lt"/>
                <a:cs typeface="Verdana" panose="020B0604030504040204"/>
              </a:rPr>
              <a:t>requirements </a:t>
            </a:r>
            <a:r>
              <a:rPr lang="en-IN" sz="2000" spc="-5" dirty="0">
                <a:latin typeface="+mn-lt"/>
                <a:cs typeface="Verdana" panose="020B0604030504040204"/>
              </a:rPr>
              <a:t>or </a:t>
            </a:r>
            <a:r>
              <a:rPr lang="en-IN" sz="2000" spc="-10" dirty="0">
                <a:latin typeface="+mn-lt"/>
                <a:cs typeface="Verdana" panose="020B0604030504040204"/>
              </a:rPr>
              <a:t>functional</a:t>
            </a:r>
            <a:r>
              <a:rPr lang="en-IN" sz="2000" spc="100" dirty="0">
                <a:latin typeface="+mn-lt"/>
                <a:cs typeface="Verdana" panose="020B0604030504040204"/>
              </a:rPr>
              <a:t> </a:t>
            </a:r>
            <a:r>
              <a:rPr lang="en-IN" sz="2000" spc="-5" dirty="0">
                <a:latin typeface="+mn-lt"/>
                <a:cs typeface="Verdana" panose="020B0604030504040204"/>
              </a:rPr>
              <a:t>specification.</a:t>
            </a:r>
            <a:endParaRPr lang="en-IN" sz="2000" dirty="0">
              <a:latin typeface="+mn-lt"/>
              <a:cs typeface="Verdana" panose="020B0604030504040204"/>
            </a:endParaRPr>
          </a:p>
          <a:p>
            <a:pPr marL="299085" marR="5080" indent="-287020">
              <a:lnSpc>
                <a:spcPct val="150000"/>
              </a:lnSpc>
              <a:spcBef>
                <a:spcPts val="385"/>
              </a:spcBef>
              <a:tabLst>
                <a:tab pos="299085" algn="l"/>
              </a:tabLst>
            </a:pPr>
            <a:endParaRPr lang="en-IN" sz="2000" spc="-5" dirty="0" smtClean="0">
              <a:latin typeface="+mn-lt"/>
              <a:cs typeface="Verdana" panose="020B0604030504040204"/>
            </a:endParaRPr>
          </a:p>
          <a:p>
            <a:pPr marL="299085" marR="5080" indent="-287020">
              <a:lnSpc>
                <a:spcPct val="150000"/>
              </a:lnSpc>
              <a:spcBef>
                <a:spcPts val="385"/>
              </a:spcBef>
              <a:tabLst>
                <a:tab pos="299085" algn="l"/>
              </a:tabLst>
            </a:pPr>
            <a:r>
              <a:rPr lang="en-IN" sz="2000" spc="-5" dirty="0" smtClean="0">
                <a:latin typeface="+mn-lt"/>
                <a:cs typeface="Verdana" panose="020B0604030504040204"/>
              </a:rPr>
              <a:t>Software </a:t>
            </a:r>
            <a:r>
              <a:rPr lang="en-IN" sz="2000" spc="-5" dirty="0">
                <a:latin typeface="+mn-lt"/>
                <a:cs typeface="Verdana" panose="020B0604030504040204"/>
              </a:rPr>
              <a:t>defect </a:t>
            </a:r>
            <a:r>
              <a:rPr lang="en-IN" sz="2000" spc="-10" dirty="0">
                <a:latin typeface="+mn-lt"/>
                <a:cs typeface="Verdana" panose="020B0604030504040204"/>
              </a:rPr>
              <a:t>is </a:t>
            </a:r>
            <a:r>
              <a:rPr lang="en-IN" sz="2000" spc="-5" dirty="0">
                <a:latin typeface="+mn-lt"/>
                <a:cs typeface="Verdana" panose="020B0604030504040204"/>
              </a:rPr>
              <a:t>a </a:t>
            </a:r>
            <a:r>
              <a:rPr lang="en-IN" sz="2000" spc="-10" dirty="0">
                <a:latin typeface="+mn-lt"/>
                <a:cs typeface="Verdana" panose="020B0604030504040204"/>
              </a:rPr>
              <a:t>common </a:t>
            </a:r>
            <a:r>
              <a:rPr lang="en-IN" sz="2000" spc="-5" dirty="0">
                <a:latin typeface="+mn-lt"/>
                <a:cs typeface="Verdana" panose="020B0604030504040204"/>
              </a:rPr>
              <a:t>term </a:t>
            </a:r>
            <a:r>
              <a:rPr lang="en-IN" sz="2000" spc="-10" dirty="0">
                <a:latin typeface="+mn-lt"/>
                <a:cs typeface="Verdana" panose="020B0604030504040204"/>
              </a:rPr>
              <a:t>used </a:t>
            </a:r>
            <a:r>
              <a:rPr lang="en-IN" sz="2000" spc="-5" dirty="0">
                <a:latin typeface="+mn-lt"/>
                <a:cs typeface="Verdana" panose="020B0604030504040204"/>
              </a:rPr>
              <a:t>to </a:t>
            </a:r>
            <a:r>
              <a:rPr lang="en-IN" sz="2000" spc="-10" dirty="0">
                <a:latin typeface="+mn-lt"/>
                <a:cs typeface="Verdana" panose="020B0604030504040204"/>
              </a:rPr>
              <a:t>describe</a:t>
            </a:r>
            <a:r>
              <a:rPr lang="en-IN" sz="2000" spc="240" dirty="0">
                <a:latin typeface="+mn-lt"/>
                <a:cs typeface="Verdana" panose="020B0604030504040204"/>
              </a:rPr>
              <a:t> </a:t>
            </a:r>
            <a:r>
              <a:rPr lang="en-IN" sz="2000" spc="-5" dirty="0">
                <a:latin typeface="+mn-lt"/>
                <a:cs typeface="Verdana" panose="020B0604030504040204"/>
              </a:rPr>
              <a:t>error,</a:t>
            </a:r>
            <a:r>
              <a:rPr lang="en-IN" sz="2000" spc="20" dirty="0">
                <a:latin typeface="+mn-lt"/>
                <a:cs typeface="Verdana" panose="020B0604030504040204"/>
              </a:rPr>
              <a:t> </a:t>
            </a:r>
            <a:r>
              <a:rPr lang="en-IN" sz="2000" spc="-5" dirty="0">
                <a:latin typeface="+mn-lt"/>
                <a:cs typeface="Verdana" panose="020B0604030504040204"/>
              </a:rPr>
              <a:t>fault, </a:t>
            </a:r>
            <a:r>
              <a:rPr lang="en-IN" sz="2000" spc="-5" dirty="0">
                <a:latin typeface="+mn-lt"/>
                <a:cs typeface="Times New Roman" panose="02020803070505020304"/>
              </a:rPr>
              <a:t> </a:t>
            </a:r>
            <a:r>
              <a:rPr lang="en-IN" sz="2000" spc="-10" dirty="0">
                <a:latin typeface="+mn-lt"/>
                <a:cs typeface="Verdana" panose="020B0604030504040204"/>
              </a:rPr>
              <a:t>failure, </a:t>
            </a:r>
            <a:r>
              <a:rPr lang="en-IN" sz="2000" spc="-5" dirty="0">
                <a:latin typeface="+mn-lt"/>
                <a:cs typeface="Verdana" panose="020B0604030504040204"/>
              </a:rPr>
              <a:t>bug, defect,</a:t>
            </a:r>
            <a:r>
              <a:rPr lang="en-IN" sz="2000" spc="40" dirty="0">
                <a:latin typeface="+mn-lt"/>
                <a:cs typeface="Verdana" panose="020B0604030504040204"/>
              </a:rPr>
              <a:t> </a:t>
            </a:r>
            <a:r>
              <a:rPr lang="en-IN" sz="2000" spc="-10" dirty="0" smtClean="0">
                <a:latin typeface="+mn-lt"/>
                <a:cs typeface="Verdana" panose="020B0604030504040204"/>
              </a:rPr>
              <a:t>etc.</a:t>
            </a:r>
            <a:endParaRPr lang="en-IN" sz="2000" dirty="0" smtClean="0">
              <a:latin typeface="+mn-lt"/>
              <a:cs typeface="Verdana" panose="020B0604030504040204"/>
            </a:endParaRPr>
          </a:p>
          <a:p>
            <a:pPr marL="299085" marR="5080" indent="-287020">
              <a:lnSpc>
                <a:spcPct val="150000"/>
              </a:lnSpc>
              <a:spcBef>
                <a:spcPts val="385"/>
              </a:spcBef>
              <a:tabLst>
                <a:tab pos="299085" algn="l"/>
              </a:tabLst>
            </a:pPr>
            <a:endParaRPr lang="en-IN" sz="2000" spc="-5" dirty="0" smtClean="0">
              <a:latin typeface="+mn-lt"/>
              <a:cs typeface="Verdana" panose="020B0604030504040204"/>
            </a:endParaRPr>
          </a:p>
          <a:p>
            <a:pPr marL="299085" marR="5080" indent="-287020">
              <a:lnSpc>
                <a:spcPct val="150000"/>
              </a:lnSpc>
              <a:spcBef>
                <a:spcPts val="385"/>
              </a:spcBef>
              <a:tabLst>
                <a:tab pos="299085" algn="l"/>
              </a:tabLst>
            </a:pPr>
            <a:r>
              <a:rPr lang="en-IN" sz="2000" spc="-5" dirty="0" smtClean="0">
                <a:latin typeface="+mn-lt"/>
                <a:cs typeface="Verdana" panose="020B0604030504040204"/>
              </a:rPr>
              <a:t>Software </a:t>
            </a:r>
            <a:r>
              <a:rPr lang="en-IN" sz="2000" spc="-5" dirty="0">
                <a:latin typeface="+mn-lt"/>
                <a:cs typeface="Verdana" panose="020B0604030504040204"/>
              </a:rPr>
              <a:t>defects are </a:t>
            </a:r>
            <a:r>
              <a:rPr lang="en-IN" sz="2000" spc="-10" dirty="0">
                <a:latin typeface="+mn-lt"/>
                <a:cs typeface="Verdana" panose="020B0604030504040204"/>
              </a:rPr>
              <a:t>classified </a:t>
            </a:r>
            <a:r>
              <a:rPr lang="en-IN" sz="2000" spc="-5" dirty="0">
                <a:latin typeface="+mn-lt"/>
                <a:cs typeface="Verdana" panose="020B0604030504040204"/>
              </a:rPr>
              <a:t>based on </a:t>
            </a:r>
            <a:r>
              <a:rPr lang="en-IN" sz="2000" spc="-10" dirty="0">
                <a:latin typeface="+mn-lt"/>
                <a:cs typeface="Verdana" panose="020B0604030504040204"/>
              </a:rPr>
              <a:t>severity </a:t>
            </a:r>
            <a:r>
              <a:rPr lang="en-IN" sz="2000" spc="-5" dirty="0">
                <a:latin typeface="+mn-lt"/>
                <a:cs typeface="Verdana" panose="020B0604030504040204"/>
              </a:rPr>
              <a:t>and</a:t>
            </a:r>
            <a:r>
              <a:rPr lang="en-IN" sz="2000" spc="210" dirty="0">
                <a:latin typeface="+mn-lt"/>
                <a:cs typeface="Verdana" panose="020B0604030504040204"/>
              </a:rPr>
              <a:t> </a:t>
            </a:r>
            <a:r>
              <a:rPr lang="en-IN" sz="2000" spc="-5" dirty="0">
                <a:latin typeface="+mn-lt"/>
                <a:cs typeface="Verdana" panose="020B0604030504040204"/>
              </a:rPr>
              <a:t>priority</a:t>
            </a:r>
            <a:r>
              <a:rPr lang="en-IN" sz="2000" spc="-5" dirty="0" smtClean="0">
                <a:latin typeface="+mn-lt"/>
                <a:cs typeface="Verdana" panose="020B0604030504040204"/>
              </a:rPr>
              <a:t>.</a:t>
            </a:r>
            <a:endParaRPr lang="en-IN" sz="2000" dirty="0">
              <a:latin typeface="+mn-lt"/>
              <a:cs typeface="Verdana" panose="020B0604030504040204"/>
            </a:endParaRPr>
          </a:p>
        </p:txBody>
      </p:sp>
      <p:sp>
        <p:nvSpPr>
          <p:cNvPr id="3" name="Title 2"/>
          <p:cNvSpPr>
            <a:spLocks noGrp="1"/>
          </p:cNvSpPr>
          <p:nvPr>
            <p:ph type="title"/>
          </p:nvPr>
        </p:nvSpPr>
        <p:spPr/>
        <p:txBody>
          <a:bodyPr/>
          <a:lstStyle/>
          <a:p>
            <a:r>
              <a:rPr lang="en-IN" b="0" dirty="0" smtClean="0"/>
              <a:t>What is Software Defect</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Bug /Defect / Fault</a:t>
            </a:r>
            <a:endParaRPr lang="en-IN" dirty="0" smtClean="0"/>
          </a:p>
          <a:p>
            <a:endParaRPr lang="en-IN" dirty="0"/>
          </a:p>
          <a:p>
            <a:r>
              <a:rPr lang="en-IN" dirty="0" smtClean="0"/>
              <a:t>Error / Mistake</a:t>
            </a:r>
            <a:endParaRPr lang="en-IN" dirty="0" smtClean="0"/>
          </a:p>
          <a:p>
            <a:endParaRPr lang="en-IN" dirty="0"/>
          </a:p>
          <a:p>
            <a:r>
              <a:rPr lang="en-IN" dirty="0" smtClean="0"/>
              <a:t>Failure</a:t>
            </a:r>
            <a:endParaRPr lang="en-IN" dirty="0"/>
          </a:p>
        </p:txBody>
      </p:sp>
      <p:sp>
        <p:nvSpPr>
          <p:cNvPr id="3" name="Title 2"/>
          <p:cNvSpPr>
            <a:spLocks noGrp="1"/>
          </p:cNvSpPr>
          <p:nvPr>
            <p:ph type="title"/>
          </p:nvPr>
        </p:nvSpPr>
        <p:spPr/>
        <p:txBody>
          <a:bodyPr/>
          <a:lstStyle/>
          <a:p>
            <a:r>
              <a:rPr lang="en-IN" b="0" dirty="0" smtClean="0"/>
              <a:t>Defects Classification</a:t>
            </a:r>
            <a:endParaRPr lang="en-IN"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12700">
              <a:lnSpc>
                <a:spcPct val="150000"/>
              </a:lnSpc>
              <a:spcBef>
                <a:spcPts val="1345"/>
              </a:spcBef>
              <a:tabLst>
                <a:tab pos="299085" algn="l"/>
              </a:tabLst>
            </a:pPr>
            <a:r>
              <a:rPr lang="en-IN" sz="2000" spc="-5" dirty="0">
                <a:latin typeface="+mn-lt"/>
                <a:cs typeface="Verdana" panose="020B0604030504040204"/>
              </a:rPr>
              <a:t>Common reasons for a defect </a:t>
            </a:r>
            <a:r>
              <a:rPr lang="en-IN" sz="2000" spc="-10" dirty="0">
                <a:latin typeface="+mn-lt"/>
                <a:cs typeface="Verdana" panose="020B0604030504040204"/>
              </a:rPr>
              <a:t>in </a:t>
            </a:r>
            <a:r>
              <a:rPr lang="en-IN" sz="2000" spc="-5" dirty="0">
                <a:latin typeface="+mn-lt"/>
                <a:cs typeface="Verdana" panose="020B0604030504040204"/>
              </a:rPr>
              <a:t>a</a:t>
            </a:r>
            <a:r>
              <a:rPr lang="en-IN" sz="2000" spc="60" dirty="0">
                <a:latin typeface="+mn-lt"/>
                <a:cs typeface="Verdana" panose="020B0604030504040204"/>
              </a:rPr>
              <a:t> </a:t>
            </a:r>
            <a:r>
              <a:rPr lang="en-IN" sz="2000" spc="-5" dirty="0">
                <a:latin typeface="+mn-lt"/>
                <a:cs typeface="Verdana" panose="020B0604030504040204"/>
              </a:rPr>
              <a:t>software:</a:t>
            </a:r>
            <a:endParaRPr lang="en-IN" sz="2000" dirty="0">
              <a:latin typeface="+mn-lt"/>
              <a:cs typeface="Verdana" panose="020B0604030504040204"/>
            </a:endParaRPr>
          </a:p>
          <a:p>
            <a:pPr marL="1155700" indent="-228600">
              <a:lnSpc>
                <a:spcPct val="150000"/>
              </a:lnSpc>
              <a:spcBef>
                <a:spcPts val="1230"/>
              </a:spcBef>
              <a:buChar char="–"/>
              <a:tabLst>
                <a:tab pos="1156335" algn="l"/>
              </a:tabLst>
            </a:pPr>
            <a:r>
              <a:rPr lang="en-IN" sz="2000" spc="-5" dirty="0">
                <a:latin typeface="+mn-lt"/>
                <a:cs typeface="Verdana" panose="020B0604030504040204"/>
              </a:rPr>
              <a:t>Misinterpretation/Misunderstanding of </a:t>
            </a:r>
            <a:r>
              <a:rPr lang="en-IN" sz="2000" dirty="0">
                <a:latin typeface="+mn-lt"/>
                <a:cs typeface="Verdana" panose="020B0604030504040204"/>
              </a:rPr>
              <a:t>Business</a:t>
            </a:r>
            <a:r>
              <a:rPr lang="en-IN" sz="2000" spc="-10" dirty="0">
                <a:latin typeface="+mn-lt"/>
                <a:cs typeface="Verdana" panose="020B0604030504040204"/>
              </a:rPr>
              <a:t> </a:t>
            </a:r>
            <a:r>
              <a:rPr lang="en-IN" sz="2000" dirty="0">
                <a:latin typeface="+mn-lt"/>
                <a:cs typeface="Verdana" panose="020B0604030504040204"/>
              </a:rPr>
              <a:t>Requirements</a:t>
            </a:r>
            <a:endParaRPr lang="en-IN" sz="2000" dirty="0">
              <a:latin typeface="+mn-lt"/>
              <a:cs typeface="Verdana" panose="020B0604030504040204"/>
            </a:endParaRPr>
          </a:p>
          <a:p>
            <a:pPr marL="1155700" indent="-228600">
              <a:lnSpc>
                <a:spcPct val="150000"/>
              </a:lnSpc>
              <a:spcBef>
                <a:spcPts val="1175"/>
              </a:spcBef>
              <a:buChar char="–"/>
              <a:tabLst>
                <a:tab pos="1156335" algn="l"/>
              </a:tabLst>
            </a:pPr>
            <a:r>
              <a:rPr lang="en-IN" sz="2000" dirty="0">
                <a:latin typeface="+mn-lt"/>
                <a:cs typeface="Verdana" panose="020B0604030504040204"/>
              </a:rPr>
              <a:t>Changing</a:t>
            </a:r>
            <a:r>
              <a:rPr lang="en-IN" sz="2000" spc="-100" dirty="0">
                <a:latin typeface="+mn-lt"/>
                <a:cs typeface="Verdana" panose="020B0604030504040204"/>
              </a:rPr>
              <a:t> </a:t>
            </a:r>
            <a:r>
              <a:rPr lang="en-IN" sz="2000" dirty="0">
                <a:latin typeface="+mn-lt"/>
                <a:cs typeface="Verdana" panose="020B0604030504040204"/>
              </a:rPr>
              <a:t>requirements</a:t>
            </a:r>
            <a:endParaRPr lang="en-IN" sz="2000" dirty="0">
              <a:latin typeface="+mn-lt"/>
              <a:cs typeface="Verdana" panose="020B0604030504040204"/>
            </a:endParaRPr>
          </a:p>
          <a:p>
            <a:pPr marL="1155700" indent="-228600">
              <a:lnSpc>
                <a:spcPct val="150000"/>
              </a:lnSpc>
              <a:spcBef>
                <a:spcPts val="1175"/>
              </a:spcBef>
              <a:buChar char="–"/>
              <a:tabLst>
                <a:tab pos="1156335" algn="l"/>
              </a:tabLst>
            </a:pPr>
            <a:r>
              <a:rPr lang="en-IN" sz="2000" spc="-5" dirty="0">
                <a:latin typeface="+mn-lt"/>
                <a:cs typeface="Verdana" panose="020B0604030504040204"/>
              </a:rPr>
              <a:t>Software</a:t>
            </a:r>
            <a:r>
              <a:rPr lang="en-IN" sz="2000" spc="-65" dirty="0">
                <a:latin typeface="+mn-lt"/>
                <a:cs typeface="Verdana" panose="020B0604030504040204"/>
              </a:rPr>
              <a:t> </a:t>
            </a:r>
            <a:r>
              <a:rPr lang="en-IN" sz="2000" dirty="0">
                <a:latin typeface="+mn-lt"/>
                <a:cs typeface="Verdana" panose="020B0604030504040204"/>
              </a:rPr>
              <a:t>Complexity</a:t>
            </a:r>
            <a:endParaRPr lang="en-IN" sz="2000" dirty="0">
              <a:latin typeface="+mn-lt"/>
              <a:cs typeface="Verdana" panose="020B0604030504040204"/>
            </a:endParaRPr>
          </a:p>
          <a:p>
            <a:pPr marL="1155700" indent="-228600">
              <a:lnSpc>
                <a:spcPct val="150000"/>
              </a:lnSpc>
              <a:spcBef>
                <a:spcPts val="1175"/>
              </a:spcBef>
              <a:buChar char="–"/>
              <a:tabLst>
                <a:tab pos="1156335" algn="l"/>
              </a:tabLst>
            </a:pPr>
            <a:r>
              <a:rPr lang="en-IN" sz="2000" dirty="0">
                <a:latin typeface="+mn-lt"/>
                <a:cs typeface="Verdana" panose="020B0604030504040204"/>
              </a:rPr>
              <a:t>Poor Design/Coding</a:t>
            </a:r>
            <a:r>
              <a:rPr lang="en-IN" sz="2000" spc="-114" dirty="0">
                <a:latin typeface="+mn-lt"/>
                <a:cs typeface="Verdana" panose="020B0604030504040204"/>
              </a:rPr>
              <a:t> </a:t>
            </a:r>
            <a:r>
              <a:rPr lang="en-IN" sz="2000" dirty="0">
                <a:latin typeface="+mn-lt"/>
                <a:cs typeface="Verdana" panose="020B0604030504040204"/>
              </a:rPr>
              <a:t>logic</a:t>
            </a:r>
            <a:endParaRPr lang="en-IN" sz="2000" dirty="0">
              <a:latin typeface="+mn-lt"/>
              <a:cs typeface="Verdana" panose="020B0604030504040204"/>
            </a:endParaRPr>
          </a:p>
          <a:p>
            <a:pPr marL="1155700" indent="-228600">
              <a:lnSpc>
                <a:spcPct val="150000"/>
              </a:lnSpc>
              <a:spcBef>
                <a:spcPts val="1175"/>
              </a:spcBef>
              <a:buChar char="–"/>
              <a:tabLst>
                <a:tab pos="1156335" algn="l"/>
              </a:tabLst>
            </a:pPr>
            <a:r>
              <a:rPr lang="en-IN" sz="2000" dirty="0">
                <a:latin typeface="+mn-lt"/>
                <a:cs typeface="Verdana" panose="020B0604030504040204"/>
              </a:rPr>
              <a:t>Human</a:t>
            </a:r>
            <a:r>
              <a:rPr lang="en-IN" sz="2000" spc="-120" dirty="0">
                <a:latin typeface="+mn-lt"/>
                <a:cs typeface="Verdana" panose="020B0604030504040204"/>
              </a:rPr>
              <a:t> </a:t>
            </a:r>
            <a:r>
              <a:rPr lang="en-IN" sz="2000" dirty="0" smtClean="0">
                <a:latin typeface="+mn-lt"/>
                <a:cs typeface="Verdana" panose="020B0604030504040204"/>
              </a:rPr>
              <a:t>errors</a:t>
            </a:r>
            <a:endParaRPr lang="en-IN" sz="2000" dirty="0">
              <a:latin typeface="+mn-lt"/>
              <a:cs typeface="Verdana" panose="020B0604030504040204"/>
            </a:endParaRPr>
          </a:p>
        </p:txBody>
      </p:sp>
      <p:sp>
        <p:nvSpPr>
          <p:cNvPr id="3" name="Title 2"/>
          <p:cNvSpPr>
            <a:spLocks noGrp="1"/>
          </p:cNvSpPr>
          <p:nvPr>
            <p:ph type="title"/>
          </p:nvPr>
        </p:nvSpPr>
        <p:spPr/>
        <p:txBody>
          <a:bodyPr/>
          <a:lstStyle/>
          <a:p>
            <a:pPr lvl="1" algn="l" rtl="0">
              <a:lnSpc>
                <a:spcPct val="90000"/>
              </a:lnSpc>
              <a:spcBef>
                <a:spcPct val="0"/>
              </a:spcBef>
            </a:pPr>
            <a:r>
              <a:rPr lang="en-US" sz="2400" kern="1200" dirty="0">
                <a:solidFill>
                  <a:srgbClr val="02918B"/>
                </a:solidFill>
                <a:latin typeface="Helvetica LT Std Cond" panose="020B0506020202030204" pitchFamily="34" charset="0"/>
                <a:ea typeface="+mj-ea"/>
                <a:cs typeface="+mj-cs"/>
              </a:rPr>
              <a:t>Why does Software have bugs?</a:t>
            </a:r>
            <a:endParaRPr lang="en-IN" sz="2400" kern="1200" dirty="0">
              <a:solidFill>
                <a:srgbClr val="02918B"/>
              </a:solidFill>
              <a:latin typeface="Helvetica LT Std Cond" panose="020B0506020202030204" pitchFamily="34" charset="0"/>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spc="-5" dirty="0"/>
              <a:t>Significance </a:t>
            </a:r>
            <a:r>
              <a:rPr lang="en-IN" b="0" dirty="0"/>
              <a:t>and </a:t>
            </a:r>
            <a:r>
              <a:rPr lang="en-IN" b="0" spc="-5" dirty="0"/>
              <a:t>Cost of </a:t>
            </a:r>
            <a:r>
              <a:rPr lang="en-IN" b="0" dirty="0"/>
              <a:t>Software  </a:t>
            </a:r>
            <a:r>
              <a:rPr lang="en-IN" b="0" spc="-5" dirty="0"/>
              <a:t>Defect</a:t>
            </a:r>
            <a:endParaRPr lang="en-IN" b="0" dirty="0"/>
          </a:p>
        </p:txBody>
      </p:sp>
      <p:grpSp>
        <p:nvGrpSpPr>
          <p:cNvPr id="4" name="Group 4"/>
          <p:cNvGrpSpPr/>
          <p:nvPr/>
        </p:nvGrpSpPr>
        <p:grpSpPr bwMode="auto">
          <a:xfrm>
            <a:off x="901633" y="1219199"/>
            <a:ext cx="9852456" cy="4961452"/>
            <a:chOff x="576" y="648"/>
            <a:chExt cx="4776" cy="2839"/>
          </a:xfrm>
        </p:grpSpPr>
        <p:sp>
          <p:nvSpPr>
            <p:cNvPr id="5" name="Text Box 5"/>
            <p:cNvSpPr txBox="1">
              <a:spLocks noChangeArrowheads="1"/>
            </p:cNvSpPr>
            <p:nvPr/>
          </p:nvSpPr>
          <p:spPr bwMode="auto">
            <a:xfrm>
              <a:off x="588" y="2808"/>
              <a:ext cx="90" cy="229"/>
            </a:xfrm>
            <a:prstGeom prst="rect">
              <a:avLst/>
            </a:prstGeom>
            <a:noFill/>
            <a:ln w="9525">
              <a:noFill/>
              <a:miter lim="800000"/>
            </a:ln>
            <a:effectLst/>
          </p:spPr>
          <p:txBody>
            <a:bodyPr wrap="none">
              <a:spAutoFit/>
            </a:bodyPr>
            <a:lstStyle/>
            <a:p>
              <a:endParaRPr lang="en-US" sz="2000" b="1">
                <a:latin typeface="Malgun Gothic" pitchFamily="34" charset="-127"/>
                <a:ea typeface="Malgun Gothic" pitchFamily="34" charset="-127"/>
              </a:endParaRPr>
            </a:p>
          </p:txBody>
        </p:sp>
        <p:sp>
          <p:nvSpPr>
            <p:cNvPr id="6" name="Line 6"/>
            <p:cNvSpPr>
              <a:spLocks noChangeShapeType="1"/>
            </p:cNvSpPr>
            <p:nvPr/>
          </p:nvSpPr>
          <p:spPr bwMode="auto">
            <a:xfrm>
              <a:off x="876" y="792"/>
              <a:ext cx="0" cy="2400"/>
            </a:xfrm>
            <a:prstGeom prst="line">
              <a:avLst/>
            </a:prstGeom>
            <a:noFill/>
            <a:ln w="9525">
              <a:solidFill>
                <a:schemeClr val="bg1"/>
              </a:solidFill>
              <a:round/>
            </a:ln>
            <a:effectLst/>
          </p:spPr>
          <p:txBody>
            <a:bodyPr wrap="none" anchor="ctr"/>
            <a:lstStyle/>
            <a:p>
              <a:endParaRPr lang="en-US" sz="1905"/>
            </a:p>
          </p:txBody>
        </p:sp>
        <p:sp>
          <p:nvSpPr>
            <p:cNvPr id="7" name="Line 7"/>
            <p:cNvSpPr>
              <a:spLocks noChangeShapeType="1"/>
            </p:cNvSpPr>
            <p:nvPr/>
          </p:nvSpPr>
          <p:spPr bwMode="auto">
            <a:xfrm>
              <a:off x="876" y="3192"/>
              <a:ext cx="3936" cy="0"/>
            </a:xfrm>
            <a:prstGeom prst="line">
              <a:avLst/>
            </a:prstGeom>
            <a:noFill/>
            <a:ln w="9525">
              <a:solidFill>
                <a:schemeClr val="bg1"/>
              </a:solidFill>
              <a:round/>
            </a:ln>
            <a:effectLst/>
          </p:spPr>
          <p:txBody>
            <a:bodyPr wrap="none" anchor="ctr"/>
            <a:lstStyle/>
            <a:p>
              <a:endParaRPr lang="en-US" sz="1905"/>
            </a:p>
          </p:txBody>
        </p:sp>
        <p:sp>
          <p:nvSpPr>
            <p:cNvPr id="8" name="Rectangle 8"/>
            <p:cNvSpPr>
              <a:spLocks noChangeArrowheads="1"/>
            </p:cNvSpPr>
            <p:nvPr/>
          </p:nvSpPr>
          <p:spPr bwMode="auto">
            <a:xfrm>
              <a:off x="1020" y="3144"/>
              <a:ext cx="384" cy="48"/>
            </a:xfrm>
            <a:prstGeom prst="rect">
              <a:avLst/>
            </a:prstGeom>
            <a:gradFill rotWithShape="0">
              <a:gsLst>
                <a:gs pos="0">
                  <a:srgbClr val="184776"/>
                </a:gs>
                <a:gs pos="50000">
                  <a:srgbClr val="3399FF"/>
                </a:gs>
                <a:gs pos="100000">
                  <a:srgbClr val="184776"/>
                </a:gs>
              </a:gsLst>
              <a:lin ang="0" scaled="1"/>
            </a:gradFill>
            <a:ln w="9525">
              <a:solidFill>
                <a:schemeClr val="tx1"/>
              </a:solidFill>
              <a:miter lim="800000"/>
            </a:ln>
            <a:effectLst/>
          </p:spPr>
          <p:txBody>
            <a:bodyPr wrap="none" anchor="ctr"/>
            <a:lstStyle/>
            <a:p>
              <a:endParaRPr lang="en-US" sz="1600">
                <a:latin typeface="Malgun Gothic" pitchFamily="34" charset="-127"/>
                <a:ea typeface="Malgun Gothic" pitchFamily="34" charset="-127"/>
              </a:endParaRPr>
            </a:p>
          </p:txBody>
        </p:sp>
        <p:sp>
          <p:nvSpPr>
            <p:cNvPr id="9" name="Rectangle 9"/>
            <p:cNvSpPr>
              <a:spLocks noChangeArrowheads="1"/>
            </p:cNvSpPr>
            <p:nvPr/>
          </p:nvSpPr>
          <p:spPr bwMode="auto">
            <a:xfrm>
              <a:off x="1692" y="2952"/>
              <a:ext cx="384" cy="9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sz="1600">
                <a:latin typeface="Malgun Gothic" pitchFamily="34" charset="-127"/>
                <a:ea typeface="Malgun Gothic" pitchFamily="34" charset="-127"/>
              </a:endParaRPr>
            </a:p>
          </p:txBody>
        </p:sp>
        <p:sp>
          <p:nvSpPr>
            <p:cNvPr id="10" name="Rectangle 10"/>
            <p:cNvSpPr>
              <a:spLocks noChangeArrowheads="1"/>
            </p:cNvSpPr>
            <p:nvPr/>
          </p:nvSpPr>
          <p:spPr bwMode="auto">
            <a:xfrm>
              <a:off x="4380" y="1992"/>
              <a:ext cx="384" cy="1200"/>
            </a:xfrm>
            <a:prstGeom prst="rect">
              <a:avLst/>
            </a:prstGeom>
            <a:gradFill rotWithShape="0">
              <a:gsLst>
                <a:gs pos="0">
                  <a:srgbClr val="184776"/>
                </a:gs>
                <a:gs pos="50000">
                  <a:srgbClr val="3399FF"/>
                </a:gs>
                <a:gs pos="100000">
                  <a:srgbClr val="184776"/>
                </a:gs>
              </a:gsLst>
              <a:lin ang="0" scaled="1"/>
            </a:gradFill>
            <a:ln w="9525">
              <a:solidFill>
                <a:schemeClr val="tx1"/>
              </a:solidFill>
              <a:miter lim="800000"/>
            </a:ln>
            <a:effectLst/>
          </p:spPr>
          <p:txBody>
            <a:bodyPr wrap="none" anchor="ctr"/>
            <a:lstStyle/>
            <a:p>
              <a:endParaRPr lang="en-US" sz="1600">
                <a:latin typeface="Malgun Gothic" pitchFamily="34" charset="-127"/>
                <a:ea typeface="Malgun Gothic" pitchFamily="34" charset="-127"/>
              </a:endParaRPr>
            </a:p>
          </p:txBody>
        </p:sp>
        <p:sp>
          <p:nvSpPr>
            <p:cNvPr id="11" name="Rectangle 11"/>
            <p:cNvSpPr>
              <a:spLocks noChangeArrowheads="1"/>
            </p:cNvSpPr>
            <p:nvPr/>
          </p:nvSpPr>
          <p:spPr bwMode="auto">
            <a:xfrm>
              <a:off x="3708" y="2268"/>
              <a:ext cx="384" cy="924"/>
            </a:xfrm>
            <a:prstGeom prst="rect">
              <a:avLst/>
            </a:prstGeom>
            <a:gradFill rotWithShape="0">
              <a:gsLst>
                <a:gs pos="0">
                  <a:srgbClr val="184776"/>
                </a:gs>
                <a:gs pos="50000">
                  <a:srgbClr val="3399FF"/>
                </a:gs>
                <a:gs pos="100000">
                  <a:srgbClr val="184776"/>
                </a:gs>
              </a:gsLst>
              <a:lin ang="0" scaled="1"/>
            </a:gradFill>
            <a:ln w="9525">
              <a:solidFill>
                <a:schemeClr val="tx1"/>
              </a:solidFill>
              <a:miter lim="800000"/>
            </a:ln>
            <a:effectLst/>
          </p:spPr>
          <p:txBody>
            <a:bodyPr wrap="none" anchor="ctr"/>
            <a:lstStyle/>
            <a:p>
              <a:endParaRPr lang="en-US" sz="1600">
                <a:latin typeface="Malgun Gothic" pitchFamily="34" charset="-127"/>
                <a:ea typeface="Malgun Gothic" pitchFamily="34" charset="-127"/>
              </a:endParaRPr>
            </a:p>
          </p:txBody>
        </p:sp>
        <p:sp>
          <p:nvSpPr>
            <p:cNvPr id="12" name="Rectangle 12"/>
            <p:cNvSpPr>
              <a:spLocks noChangeArrowheads="1"/>
            </p:cNvSpPr>
            <p:nvPr/>
          </p:nvSpPr>
          <p:spPr bwMode="auto">
            <a:xfrm>
              <a:off x="2988" y="2663"/>
              <a:ext cx="384" cy="529"/>
            </a:xfrm>
            <a:prstGeom prst="rect">
              <a:avLst/>
            </a:prstGeom>
            <a:gradFill rotWithShape="0">
              <a:gsLst>
                <a:gs pos="0">
                  <a:srgbClr val="184776"/>
                </a:gs>
                <a:gs pos="50000">
                  <a:srgbClr val="3399FF"/>
                </a:gs>
                <a:gs pos="100000">
                  <a:srgbClr val="184776"/>
                </a:gs>
              </a:gsLst>
              <a:lin ang="0" scaled="1"/>
            </a:gradFill>
            <a:ln w="9525">
              <a:solidFill>
                <a:schemeClr val="tx1"/>
              </a:solidFill>
              <a:miter lim="800000"/>
            </a:ln>
            <a:effectLst/>
          </p:spPr>
          <p:txBody>
            <a:bodyPr wrap="none" anchor="ctr"/>
            <a:lstStyle/>
            <a:p>
              <a:endParaRPr lang="en-US" sz="1600">
                <a:latin typeface="Malgun Gothic" pitchFamily="34" charset="-127"/>
                <a:ea typeface="Malgun Gothic" pitchFamily="34" charset="-127"/>
              </a:endParaRPr>
            </a:p>
          </p:txBody>
        </p:sp>
        <p:sp>
          <p:nvSpPr>
            <p:cNvPr id="13" name="Rectangle 13"/>
            <p:cNvSpPr>
              <a:spLocks noChangeArrowheads="1"/>
            </p:cNvSpPr>
            <p:nvPr/>
          </p:nvSpPr>
          <p:spPr bwMode="auto">
            <a:xfrm>
              <a:off x="2316" y="2760"/>
              <a:ext cx="384" cy="432"/>
            </a:xfrm>
            <a:prstGeom prst="rect">
              <a:avLst/>
            </a:prstGeom>
            <a:gradFill rotWithShape="0">
              <a:gsLst>
                <a:gs pos="0">
                  <a:srgbClr val="184776"/>
                </a:gs>
                <a:gs pos="50000">
                  <a:srgbClr val="3399FF"/>
                </a:gs>
                <a:gs pos="100000">
                  <a:srgbClr val="184776"/>
                </a:gs>
              </a:gsLst>
              <a:lin ang="0" scaled="1"/>
            </a:gradFill>
            <a:ln w="9525">
              <a:solidFill>
                <a:schemeClr val="tx1"/>
              </a:solidFill>
              <a:miter lim="800000"/>
            </a:ln>
            <a:effectLst/>
          </p:spPr>
          <p:txBody>
            <a:bodyPr wrap="none" anchor="ctr"/>
            <a:lstStyle/>
            <a:p>
              <a:endParaRPr lang="en-US" sz="1600">
                <a:latin typeface="Malgun Gothic" pitchFamily="34" charset="-127"/>
                <a:ea typeface="Malgun Gothic" pitchFamily="34" charset="-127"/>
              </a:endParaRPr>
            </a:p>
          </p:txBody>
        </p:sp>
        <p:sp>
          <p:nvSpPr>
            <p:cNvPr id="14" name="Rectangle 14"/>
            <p:cNvSpPr>
              <a:spLocks noChangeArrowheads="1"/>
            </p:cNvSpPr>
            <p:nvPr/>
          </p:nvSpPr>
          <p:spPr bwMode="auto">
            <a:xfrm>
              <a:off x="1692" y="3048"/>
              <a:ext cx="384" cy="144"/>
            </a:xfrm>
            <a:prstGeom prst="rect">
              <a:avLst/>
            </a:prstGeom>
            <a:gradFill rotWithShape="0">
              <a:gsLst>
                <a:gs pos="0">
                  <a:srgbClr val="184776"/>
                </a:gs>
                <a:gs pos="50000">
                  <a:srgbClr val="3399FF"/>
                </a:gs>
                <a:gs pos="100000">
                  <a:srgbClr val="184776"/>
                </a:gs>
              </a:gsLst>
              <a:lin ang="0" scaled="1"/>
            </a:gradFill>
            <a:ln w="9525">
              <a:solidFill>
                <a:schemeClr val="tx1"/>
              </a:solidFill>
              <a:miter lim="800000"/>
            </a:ln>
            <a:effectLst/>
          </p:spPr>
          <p:txBody>
            <a:bodyPr wrap="none" anchor="ctr"/>
            <a:lstStyle/>
            <a:p>
              <a:endParaRPr lang="en-US" sz="1600">
                <a:latin typeface="Malgun Gothic" pitchFamily="34" charset="-127"/>
                <a:ea typeface="Malgun Gothic" pitchFamily="34" charset="-127"/>
              </a:endParaRPr>
            </a:p>
          </p:txBody>
        </p:sp>
        <p:sp>
          <p:nvSpPr>
            <p:cNvPr id="15" name="Rectangle 15"/>
            <p:cNvSpPr>
              <a:spLocks noChangeArrowheads="1"/>
            </p:cNvSpPr>
            <p:nvPr/>
          </p:nvSpPr>
          <p:spPr bwMode="auto">
            <a:xfrm>
              <a:off x="2988" y="1799"/>
              <a:ext cx="384" cy="864"/>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sz="1600">
                <a:latin typeface="Malgun Gothic" pitchFamily="34" charset="-127"/>
                <a:ea typeface="Malgun Gothic" pitchFamily="34" charset="-127"/>
              </a:endParaRPr>
            </a:p>
          </p:txBody>
        </p:sp>
        <p:sp>
          <p:nvSpPr>
            <p:cNvPr id="16" name="Rectangle 16"/>
            <p:cNvSpPr>
              <a:spLocks noChangeArrowheads="1"/>
            </p:cNvSpPr>
            <p:nvPr/>
          </p:nvSpPr>
          <p:spPr bwMode="auto">
            <a:xfrm>
              <a:off x="3708" y="1176"/>
              <a:ext cx="384" cy="109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sz="1600">
                <a:latin typeface="Malgun Gothic" pitchFamily="34" charset="-127"/>
                <a:ea typeface="Malgun Gothic" pitchFamily="34" charset="-127"/>
              </a:endParaRPr>
            </a:p>
          </p:txBody>
        </p:sp>
        <p:sp>
          <p:nvSpPr>
            <p:cNvPr id="17" name="Rectangle 17"/>
            <p:cNvSpPr>
              <a:spLocks noChangeArrowheads="1"/>
            </p:cNvSpPr>
            <p:nvPr/>
          </p:nvSpPr>
          <p:spPr bwMode="auto">
            <a:xfrm>
              <a:off x="4380" y="888"/>
              <a:ext cx="384" cy="1104"/>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sz="1600">
                <a:latin typeface="Malgun Gothic" pitchFamily="34" charset="-127"/>
                <a:ea typeface="Malgun Gothic" pitchFamily="34" charset="-127"/>
              </a:endParaRPr>
            </a:p>
          </p:txBody>
        </p:sp>
        <p:sp>
          <p:nvSpPr>
            <p:cNvPr id="18" name="Text Box 18"/>
            <p:cNvSpPr txBox="1">
              <a:spLocks noChangeArrowheads="1"/>
            </p:cNvSpPr>
            <p:nvPr/>
          </p:nvSpPr>
          <p:spPr bwMode="auto">
            <a:xfrm rot="16220792">
              <a:off x="-398" y="1995"/>
              <a:ext cx="2112" cy="164"/>
            </a:xfrm>
            <a:prstGeom prst="rect">
              <a:avLst/>
            </a:prstGeom>
            <a:noFill/>
            <a:ln w="9525">
              <a:noFill/>
              <a:miter lim="800000"/>
            </a:ln>
            <a:effectLst/>
          </p:spPr>
          <p:txBody>
            <a:bodyPr>
              <a:spAutoFit/>
            </a:bodyPr>
            <a:lstStyle/>
            <a:p>
              <a:pPr>
                <a:spcBef>
                  <a:spcPct val="50000"/>
                </a:spcBef>
              </a:pPr>
              <a:r>
                <a:rPr lang="en-US" sz="1600" b="1">
                  <a:latin typeface="Malgun Gothic" pitchFamily="34" charset="-127"/>
                  <a:ea typeface="Malgun Gothic" pitchFamily="34" charset="-127"/>
                </a:rPr>
                <a:t>Relative cost to fix defect</a:t>
              </a:r>
              <a:endParaRPr lang="en-US" sz="900" b="1">
                <a:latin typeface="Malgun Gothic" pitchFamily="34" charset="-127"/>
                <a:ea typeface="Malgun Gothic" pitchFamily="34" charset="-127"/>
              </a:endParaRPr>
            </a:p>
          </p:txBody>
        </p:sp>
        <p:sp>
          <p:nvSpPr>
            <p:cNvPr id="19" name="Text Box 19"/>
            <p:cNvSpPr txBox="1">
              <a:spLocks noChangeArrowheads="1"/>
            </p:cNvSpPr>
            <p:nvPr/>
          </p:nvSpPr>
          <p:spPr bwMode="auto">
            <a:xfrm>
              <a:off x="780" y="3192"/>
              <a:ext cx="768" cy="150"/>
            </a:xfrm>
            <a:prstGeom prst="rect">
              <a:avLst/>
            </a:prstGeom>
            <a:noFill/>
            <a:ln w="9525">
              <a:noFill/>
              <a:miter lim="800000"/>
            </a:ln>
            <a:effectLst/>
          </p:spPr>
          <p:txBody>
            <a:bodyPr>
              <a:spAutoFit/>
            </a:bodyPr>
            <a:lstStyle/>
            <a:p>
              <a:pPr>
                <a:spcBef>
                  <a:spcPct val="50000"/>
                </a:spcBef>
              </a:pPr>
              <a:r>
                <a:rPr lang="en-US" sz="1100" b="1">
                  <a:latin typeface="Malgun Gothic" pitchFamily="34" charset="-127"/>
                  <a:ea typeface="Malgun Gothic" pitchFamily="34" charset="-127"/>
                </a:rPr>
                <a:t>Requirements</a:t>
              </a:r>
              <a:endParaRPr lang="en-US" sz="1100" b="1">
                <a:latin typeface="Malgun Gothic" pitchFamily="34" charset="-127"/>
                <a:ea typeface="Malgun Gothic" pitchFamily="34" charset="-127"/>
              </a:endParaRPr>
            </a:p>
          </p:txBody>
        </p:sp>
        <p:sp>
          <p:nvSpPr>
            <p:cNvPr id="20" name="Text Box 20"/>
            <p:cNvSpPr txBox="1">
              <a:spLocks noChangeArrowheads="1"/>
            </p:cNvSpPr>
            <p:nvPr/>
          </p:nvSpPr>
          <p:spPr bwMode="auto">
            <a:xfrm>
              <a:off x="1644" y="3192"/>
              <a:ext cx="480" cy="150"/>
            </a:xfrm>
            <a:prstGeom prst="rect">
              <a:avLst/>
            </a:prstGeom>
            <a:noFill/>
            <a:ln w="9525">
              <a:noFill/>
              <a:miter lim="800000"/>
            </a:ln>
            <a:effectLst/>
          </p:spPr>
          <p:txBody>
            <a:bodyPr>
              <a:spAutoFit/>
            </a:bodyPr>
            <a:lstStyle/>
            <a:p>
              <a:pPr>
                <a:spcBef>
                  <a:spcPct val="50000"/>
                </a:spcBef>
              </a:pPr>
              <a:r>
                <a:rPr lang="en-US" sz="1100" b="1" dirty="0">
                  <a:latin typeface="Malgun Gothic" pitchFamily="34" charset="-127"/>
                  <a:ea typeface="Malgun Gothic" pitchFamily="34" charset="-127"/>
                </a:rPr>
                <a:t>Design</a:t>
              </a:r>
              <a:endParaRPr lang="en-US" sz="1100" b="1" dirty="0">
                <a:latin typeface="Malgun Gothic" pitchFamily="34" charset="-127"/>
                <a:ea typeface="Malgun Gothic" pitchFamily="34" charset="-127"/>
              </a:endParaRPr>
            </a:p>
          </p:txBody>
        </p:sp>
        <p:sp>
          <p:nvSpPr>
            <p:cNvPr id="21" name="Text Box 21"/>
            <p:cNvSpPr txBox="1">
              <a:spLocks noChangeArrowheads="1"/>
            </p:cNvSpPr>
            <p:nvPr/>
          </p:nvSpPr>
          <p:spPr bwMode="auto">
            <a:xfrm>
              <a:off x="2268" y="3192"/>
              <a:ext cx="528" cy="150"/>
            </a:xfrm>
            <a:prstGeom prst="rect">
              <a:avLst/>
            </a:prstGeom>
            <a:noFill/>
            <a:ln w="9525">
              <a:noFill/>
              <a:miter lim="800000"/>
            </a:ln>
            <a:effectLst/>
          </p:spPr>
          <p:txBody>
            <a:bodyPr>
              <a:spAutoFit/>
            </a:bodyPr>
            <a:lstStyle/>
            <a:p>
              <a:pPr>
                <a:spcBef>
                  <a:spcPct val="50000"/>
                </a:spcBef>
              </a:pPr>
              <a:r>
                <a:rPr lang="en-US" sz="1100" b="1">
                  <a:latin typeface="Malgun Gothic" pitchFamily="34" charset="-127"/>
                  <a:ea typeface="Malgun Gothic" pitchFamily="34" charset="-127"/>
                </a:rPr>
                <a:t>Coding</a:t>
              </a:r>
              <a:endParaRPr lang="en-US" sz="1100" b="1">
                <a:latin typeface="Malgun Gothic" pitchFamily="34" charset="-127"/>
                <a:ea typeface="Malgun Gothic" pitchFamily="34" charset="-127"/>
              </a:endParaRPr>
            </a:p>
          </p:txBody>
        </p:sp>
        <p:sp>
          <p:nvSpPr>
            <p:cNvPr id="22" name="Text Box 22"/>
            <p:cNvSpPr txBox="1">
              <a:spLocks noChangeArrowheads="1"/>
            </p:cNvSpPr>
            <p:nvPr/>
          </p:nvSpPr>
          <p:spPr bwMode="auto">
            <a:xfrm>
              <a:off x="2796" y="3192"/>
              <a:ext cx="768" cy="295"/>
            </a:xfrm>
            <a:prstGeom prst="rect">
              <a:avLst/>
            </a:prstGeom>
            <a:noFill/>
            <a:ln w="9525">
              <a:noFill/>
              <a:miter lim="800000"/>
            </a:ln>
            <a:effectLst/>
          </p:spPr>
          <p:txBody>
            <a:bodyPr>
              <a:spAutoFit/>
            </a:bodyPr>
            <a:lstStyle/>
            <a:p>
              <a:pPr algn="ctr">
                <a:spcBef>
                  <a:spcPct val="50000"/>
                </a:spcBef>
              </a:pPr>
              <a:r>
                <a:rPr lang="en-US" sz="1100" b="1">
                  <a:latin typeface="Malgun Gothic" pitchFamily="34" charset="-127"/>
                  <a:ea typeface="Malgun Gothic" pitchFamily="34" charset="-127"/>
                </a:rPr>
                <a:t>Development</a:t>
              </a:r>
              <a:endParaRPr lang="en-US" sz="1100" b="1">
                <a:latin typeface="Malgun Gothic" pitchFamily="34" charset="-127"/>
                <a:ea typeface="Malgun Gothic" pitchFamily="34" charset="-127"/>
              </a:endParaRPr>
            </a:p>
            <a:p>
              <a:pPr algn="ctr">
                <a:spcBef>
                  <a:spcPct val="50000"/>
                </a:spcBef>
              </a:pPr>
              <a:r>
                <a:rPr lang="en-US" sz="1100" b="1">
                  <a:latin typeface="Malgun Gothic" pitchFamily="34" charset="-127"/>
                  <a:ea typeface="Malgun Gothic" pitchFamily="34" charset="-127"/>
                </a:rPr>
                <a:t>Testing</a:t>
              </a:r>
              <a:endParaRPr lang="en-US" sz="1100" b="1">
                <a:latin typeface="Malgun Gothic" pitchFamily="34" charset="-127"/>
                <a:ea typeface="Malgun Gothic" pitchFamily="34" charset="-127"/>
              </a:endParaRPr>
            </a:p>
          </p:txBody>
        </p:sp>
        <p:sp>
          <p:nvSpPr>
            <p:cNvPr id="23" name="Text Box 23"/>
            <p:cNvSpPr txBox="1">
              <a:spLocks noChangeArrowheads="1"/>
            </p:cNvSpPr>
            <p:nvPr/>
          </p:nvSpPr>
          <p:spPr bwMode="auto">
            <a:xfrm>
              <a:off x="3564" y="3192"/>
              <a:ext cx="672" cy="295"/>
            </a:xfrm>
            <a:prstGeom prst="rect">
              <a:avLst/>
            </a:prstGeom>
            <a:noFill/>
            <a:ln w="9525">
              <a:noFill/>
              <a:miter lim="800000"/>
            </a:ln>
            <a:effectLst/>
          </p:spPr>
          <p:txBody>
            <a:bodyPr>
              <a:spAutoFit/>
            </a:bodyPr>
            <a:lstStyle/>
            <a:p>
              <a:pPr algn="ctr">
                <a:spcBef>
                  <a:spcPct val="50000"/>
                </a:spcBef>
              </a:pPr>
              <a:r>
                <a:rPr lang="en-US" sz="1100" b="1">
                  <a:latin typeface="Malgun Gothic" pitchFamily="34" charset="-127"/>
                  <a:ea typeface="Malgun Gothic" pitchFamily="34" charset="-127"/>
                </a:rPr>
                <a:t>Acceptance</a:t>
              </a:r>
              <a:endParaRPr lang="en-US" sz="1100" b="1">
                <a:latin typeface="Malgun Gothic" pitchFamily="34" charset="-127"/>
                <a:ea typeface="Malgun Gothic" pitchFamily="34" charset="-127"/>
              </a:endParaRPr>
            </a:p>
            <a:p>
              <a:pPr algn="ctr">
                <a:spcBef>
                  <a:spcPct val="50000"/>
                </a:spcBef>
              </a:pPr>
              <a:r>
                <a:rPr lang="en-US" sz="1100" b="1">
                  <a:latin typeface="Malgun Gothic" pitchFamily="34" charset="-127"/>
                  <a:ea typeface="Malgun Gothic" pitchFamily="34" charset="-127"/>
                </a:rPr>
                <a:t>Testing</a:t>
              </a:r>
              <a:endParaRPr lang="en-US" sz="1100" b="1">
                <a:latin typeface="Malgun Gothic" pitchFamily="34" charset="-127"/>
                <a:ea typeface="Malgun Gothic" pitchFamily="34" charset="-127"/>
              </a:endParaRPr>
            </a:p>
          </p:txBody>
        </p:sp>
        <p:sp>
          <p:nvSpPr>
            <p:cNvPr id="24" name="Text Box 24"/>
            <p:cNvSpPr txBox="1">
              <a:spLocks noChangeArrowheads="1"/>
            </p:cNvSpPr>
            <p:nvPr/>
          </p:nvSpPr>
          <p:spPr bwMode="auto">
            <a:xfrm>
              <a:off x="4332" y="3192"/>
              <a:ext cx="576" cy="150"/>
            </a:xfrm>
            <a:prstGeom prst="rect">
              <a:avLst/>
            </a:prstGeom>
            <a:noFill/>
            <a:ln w="9525">
              <a:noFill/>
              <a:miter lim="800000"/>
            </a:ln>
            <a:effectLst/>
          </p:spPr>
          <p:txBody>
            <a:bodyPr>
              <a:spAutoFit/>
            </a:bodyPr>
            <a:lstStyle/>
            <a:p>
              <a:pPr>
                <a:spcBef>
                  <a:spcPct val="50000"/>
                </a:spcBef>
              </a:pPr>
              <a:r>
                <a:rPr lang="en-US" sz="1100" b="1">
                  <a:latin typeface="Malgun Gothic" pitchFamily="34" charset="-127"/>
                  <a:ea typeface="Malgun Gothic" pitchFamily="34" charset="-127"/>
                </a:rPr>
                <a:t>Operation</a:t>
              </a:r>
              <a:endParaRPr lang="en-US" sz="1100" b="1">
                <a:latin typeface="Malgun Gothic" pitchFamily="34" charset="-127"/>
                <a:ea typeface="Malgun Gothic" pitchFamily="34" charset="-127"/>
              </a:endParaRPr>
            </a:p>
          </p:txBody>
        </p:sp>
        <p:sp>
          <p:nvSpPr>
            <p:cNvPr id="25" name="Text Box 25"/>
            <p:cNvSpPr txBox="1">
              <a:spLocks noChangeArrowheads="1"/>
            </p:cNvSpPr>
            <p:nvPr/>
          </p:nvSpPr>
          <p:spPr bwMode="auto">
            <a:xfrm>
              <a:off x="4332" y="648"/>
              <a:ext cx="576" cy="150"/>
            </a:xfrm>
            <a:prstGeom prst="rect">
              <a:avLst/>
            </a:prstGeom>
            <a:noFill/>
            <a:ln w="9525">
              <a:noFill/>
              <a:miter lim="800000"/>
            </a:ln>
            <a:effectLst/>
          </p:spPr>
          <p:txBody>
            <a:bodyPr>
              <a:spAutoFit/>
            </a:bodyPr>
            <a:lstStyle/>
            <a:p>
              <a:pPr>
                <a:spcBef>
                  <a:spcPct val="50000"/>
                </a:spcBef>
              </a:pPr>
              <a:r>
                <a:rPr lang="en-US" sz="1100" b="1">
                  <a:latin typeface="Malgun Gothic" pitchFamily="34" charset="-127"/>
                  <a:ea typeface="Malgun Gothic" pitchFamily="34" charset="-127"/>
                </a:rPr>
                <a:t>40-1000X</a:t>
              </a:r>
              <a:endParaRPr lang="en-US" sz="1100" b="1">
                <a:latin typeface="Malgun Gothic" pitchFamily="34" charset="-127"/>
                <a:ea typeface="Malgun Gothic" pitchFamily="34" charset="-127"/>
              </a:endParaRPr>
            </a:p>
          </p:txBody>
        </p:sp>
        <p:sp>
          <p:nvSpPr>
            <p:cNvPr id="26" name="Text Box 26"/>
            <p:cNvSpPr txBox="1">
              <a:spLocks noChangeArrowheads="1"/>
            </p:cNvSpPr>
            <p:nvPr/>
          </p:nvSpPr>
          <p:spPr bwMode="auto">
            <a:xfrm>
              <a:off x="4776" y="1092"/>
              <a:ext cx="576" cy="295"/>
            </a:xfrm>
            <a:prstGeom prst="rect">
              <a:avLst/>
            </a:prstGeom>
            <a:noFill/>
            <a:ln w="9525">
              <a:noFill/>
              <a:miter lim="800000"/>
            </a:ln>
            <a:effectLst/>
          </p:spPr>
          <p:txBody>
            <a:bodyPr>
              <a:spAutoFit/>
            </a:bodyPr>
            <a:lstStyle/>
            <a:p>
              <a:pPr>
                <a:spcBef>
                  <a:spcPct val="50000"/>
                </a:spcBef>
              </a:pPr>
              <a:r>
                <a:rPr lang="en-US" sz="1100" b="1">
                  <a:latin typeface="Malgun Gothic" pitchFamily="34" charset="-127"/>
                  <a:ea typeface="Malgun Gothic" pitchFamily="34" charset="-127"/>
                </a:rPr>
                <a:t>(82XIBM</a:t>
              </a:r>
              <a:endParaRPr lang="en-US" sz="1100" b="1">
                <a:latin typeface="Malgun Gothic" pitchFamily="34" charset="-127"/>
                <a:ea typeface="Malgun Gothic" pitchFamily="34" charset="-127"/>
              </a:endParaRPr>
            </a:p>
            <a:p>
              <a:pPr>
                <a:spcBef>
                  <a:spcPct val="50000"/>
                </a:spcBef>
              </a:pPr>
              <a:r>
                <a:rPr lang="en-US" sz="1100" b="1">
                  <a:latin typeface="Malgun Gothic" pitchFamily="34" charset="-127"/>
                  <a:ea typeface="Malgun Gothic" pitchFamily="34" charset="-127"/>
                </a:rPr>
                <a:t>Average)</a:t>
              </a:r>
              <a:endParaRPr lang="en-US" sz="1100" b="1">
                <a:latin typeface="Malgun Gothic" pitchFamily="34" charset="-127"/>
                <a:ea typeface="Malgun Gothic" pitchFamily="34" charset="-127"/>
              </a:endParaRPr>
            </a:p>
          </p:txBody>
        </p:sp>
        <p:sp>
          <p:nvSpPr>
            <p:cNvPr id="27" name="Text Box 27"/>
            <p:cNvSpPr txBox="1">
              <a:spLocks noChangeArrowheads="1"/>
            </p:cNvSpPr>
            <p:nvPr/>
          </p:nvSpPr>
          <p:spPr bwMode="auto">
            <a:xfrm>
              <a:off x="1068" y="2952"/>
              <a:ext cx="288" cy="150"/>
            </a:xfrm>
            <a:prstGeom prst="rect">
              <a:avLst/>
            </a:prstGeom>
            <a:noFill/>
            <a:ln w="9525">
              <a:noFill/>
              <a:miter lim="800000"/>
            </a:ln>
            <a:effectLst/>
          </p:spPr>
          <p:txBody>
            <a:bodyPr>
              <a:spAutoFit/>
            </a:bodyPr>
            <a:lstStyle/>
            <a:p>
              <a:pPr algn="ctr">
                <a:spcBef>
                  <a:spcPct val="50000"/>
                </a:spcBef>
              </a:pPr>
              <a:r>
                <a:rPr lang="en-US" sz="1100" b="1">
                  <a:latin typeface="Malgun Gothic" pitchFamily="34" charset="-127"/>
                  <a:ea typeface="Malgun Gothic" pitchFamily="34" charset="-127"/>
                </a:rPr>
                <a:t>1</a:t>
              </a:r>
              <a:endParaRPr lang="en-US" sz="1100" b="1">
                <a:latin typeface="Malgun Gothic" pitchFamily="34" charset="-127"/>
                <a:ea typeface="Malgun Gothic" pitchFamily="34" charset="-127"/>
              </a:endParaRPr>
            </a:p>
          </p:txBody>
        </p:sp>
        <p:sp>
          <p:nvSpPr>
            <p:cNvPr id="28" name="Text Box 28"/>
            <p:cNvSpPr txBox="1">
              <a:spLocks noChangeArrowheads="1"/>
            </p:cNvSpPr>
            <p:nvPr/>
          </p:nvSpPr>
          <p:spPr bwMode="auto">
            <a:xfrm>
              <a:off x="1644" y="2760"/>
              <a:ext cx="480" cy="150"/>
            </a:xfrm>
            <a:prstGeom prst="rect">
              <a:avLst/>
            </a:prstGeom>
            <a:noFill/>
            <a:ln w="9525">
              <a:noFill/>
              <a:miter lim="800000"/>
            </a:ln>
            <a:effectLst/>
          </p:spPr>
          <p:txBody>
            <a:bodyPr>
              <a:spAutoFit/>
            </a:bodyPr>
            <a:lstStyle/>
            <a:p>
              <a:pPr algn="ctr">
                <a:spcBef>
                  <a:spcPct val="50000"/>
                </a:spcBef>
              </a:pPr>
              <a:r>
                <a:rPr lang="en-US" sz="1100" b="1">
                  <a:latin typeface="Malgun Gothic" pitchFamily="34" charset="-127"/>
                  <a:ea typeface="Malgun Gothic" pitchFamily="34" charset="-127"/>
                </a:rPr>
                <a:t>3-6X</a:t>
              </a:r>
              <a:endParaRPr lang="en-US" sz="1100" b="1">
                <a:latin typeface="Malgun Gothic" pitchFamily="34" charset="-127"/>
                <a:ea typeface="Malgun Gothic" pitchFamily="34" charset="-127"/>
              </a:endParaRPr>
            </a:p>
          </p:txBody>
        </p:sp>
        <p:sp>
          <p:nvSpPr>
            <p:cNvPr id="29" name="Text Box 29"/>
            <p:cNvSpPr txBox="1">
              <a:spLocks noChangeArrowheads="1"/>
            </p:cNvSpPr>
            <p:nvPr/>
          </p:nvSpPr>
          <p:spPr bwMode="auto">
            <a:xfrm>
              <a:off x="2268" y="2568"/>
              <a:ext cx="480" cy="150"/>
            </a:xfrm>
            <a:prstGeom prst="rect">
              <a:avLst/>
            </a:prstGeom>
            <a:noFill/>
            <a:ln w="9525">
              <a:noFill/>
              <a:miter lim="800000"/>
            </a:ln>
            <a:effectLst/>
          </p:spPr>
          <p:txBody>
            <a:bodyPr>
              <a:spAutoFit/>
            </a:bodyPr>
            <a:lstStyle/>
            <a:p>
              <a:pPr algn="ctr">
                <a:spcBef>
                  <a:spcPct val="50000"/>
                </a:spcBef>
              </a:pPr>
              <a:r>
                <a:rPr lang="en-US" sz="1100" b="1">
                  <a:latin typeface="Malgun Gothic" pitchFamily="34" charset="-127"/>
                  <a:ea typeface="Malgun Gothic" pitchFamily="34" charset="-127"/>
                </a:rPr>
                <a:t>10X</a:t>
              </a:r>
              <a:endParaRPr lang="en-US" sz="1100" b="1">
                <a:latin typeface="Malgun Gothic" pitchFamily="34" charset="-127"/>
                <a:ea typeface="Malgun Gothic" pitchFamily="34" charset="-127"/>
              </a:endParaRPr>
            </a:p>
          </p:txBody>
        </p:sp>
        <p:sp>
          <p:nvSpPr>
            <p:cNvPr id="30" name="Text Box 30"/>
            <p:cNvSpPr txBox="1">
              <a:spLocks noChangeArrowheads="1"/>
            </p:cNvSpPr>
            <p:nvPr/>
          </p:nvSpPr>
          <p:spPr bwMode="auto">
            <a:xfrm>
              <a:off x="2892" y="1626"/>
              <a:ext cx="540" cy="150"/>
            </a:xfrm>
            <a:prstGeom prst="rect">
              <a:avLst/>
            </a:prstGeom>
            <a:noFill/>
            <a:ln w="9525">
              <a:noFill/>
              <a:miter lim="800000"/>
            </a:ln>
            <a:effectLst/>
          </p:spPr>
          <p:txBody>
            <a:bodyPr>
              <a:spAutoFit/>
            </a:bodyPr>
            <a:lstStyle/>
            <a:p>
              <a:pPr algn="ctr">
                <a:spcBef>
                  <a:spcPct val="50000"/>
                </a:spcBef>
              </a:pPr>
              <a:r>
                <a:rPr lang="en-US" sz="1100" b="1">
                  <a:latin typeface="Malgun Gothic" pitchFamily="34" charset="-127"/>
                  <a:ea typeface="Malgun Gothic" pitchFamily="34" charset="-127"/>
                </a:rPr>
                <a:t>15-40X</a:t>
              </a:r>
              <a:endParaRPr lang="en-US" sz="1100" b="1">
                <a:latin typeface="Malgun Gothic" pitchFamily="34" charset="-127"/>
                <a:ea typeface="Malgun Gothic" pitchFamily="34" charset="-127"/>
              </a:endParaRPr>
            </a:p>
          </p:txBody>
        </p:sp>
        <p:sp>
          <p:nvSpPr>
            <p:cNvPr id="31" name="Text Box 31"/>
            <p:cNvSpPr txBox="1">
              <a:spLocks noChangeArrowheads="1"/>
            </p:cNvSpPr>
            <p:nvPr/>
          </p:nvSpPr>
          <p:spPr bwMode="auto">
            <a:xfrm>
              <a:off x="3660" y="984"/>
              <a:ext cx="480" cy="150"/>
            </a:xfrm>
            <a:prstGeom prst="rect">
              <a:avLst/>
            </a:prstGeom>
            <a:noFill/>
            <a:ln w="9525">
              <a:noFill/>
              <a:miter lim="800000"/>
            </a:ln>
            <a:effectLst/>
          </p:spPr>
          <p:txBody>
            <a:bodyPr>
              <a:spAutoFit/>
            </a:bodyPr>
            <a:lstStyle/>
            <a:p>
              <a:pPr algn="ctr">
                <a:spcBef>
                  <a:spcPct val="50000"/>
                </a:spcBef>
              </a:pPr>
              <a:r>
                <a:rPr lang="en-US" sz="1100" b="1">
                  <a:latin typeface="Malgun Gothic" pitchFamily="34" charset="-127"/>
                  <a:ea typeface="Malgun Gothic" pitchFamily="34" charset="-127"/>
                </a:rPr>
                <a:t>30-70X</a:t>
              </a:r>
              <a:endParaRPr lang="en-US" sz="1100" b="1">
                <a:latin typeface="Malgun Gothic" pitchFamily="34" charset="-127"/>
                <a:ea typeface="Malgun Gothic" pitchFamily="34" charset="-127"/>
              </a:endParaRPr>
            </a:p>
          </p:txBody>
        </p:sp>
      </p:grpSp>
      <p:sp>
        <p:nvSpPr>
          <p:cNvPr id="32" name="Text Box 33"/>
          <p:cNvSpPr txBox="1">
            <a:spLocks noChangeArrowheads="1"/>
          </p:cNvSpPr>
          <p:nvPr/>
        </p:nvSpPr>
        <p:spPr bwMode="auto">
          <a:xfrm>
            <a:off x="3023701" y="1677086"/>
            <a:ext cx="3429000" cy="738664"/>
          </a:xfrm>
          <a:prstGeom prst="rect">
            <a:avLst/>
          </a:prstGeom>
          <a:noFill/>
          <a:ln w="9525">
            <a:noFill/>
            <a:miter lim="800000"/>
          </a:ln>
          <a:effectLst/>
        </p:spPr>
        <p:txBody>
          <a:bodyPr>
            <a:spAutoFit/>
          </a:bodyPr>
          <a:lstStyle/>
          <a:p>
            <a:pPr>
              <a:spcBef>
                <a:spcPct val="50000"/>
              </a:spcBef>
            </a:pPr>
            <a:r>
              <a:rPr lang="en-US" sz="1400" dirty="0">
                <a:latin typeface="Malgun Gothic" pitchFamily="34" charset="-127"/>
                <a:ea typeface="Malgun Gothic" pitchFamily="34" charset="-127"/>
              </a:rPr>
              <a:t>Analysis of 63 projects cited in Software engineering economics: Boehm, 1981</a:t>
            </a:r>
            <a:endParaRPr lang="en-US" sz="1400" dirty="0">
              <a:latin typeface="Malgun Gothic" pitchFamily="34" charset="-127"/>
              <a:ea typeface="Malgun Gothic" pitchFamily="34" charset="-127"/>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spc="-5" dirty="0" smtClean="0">
                <a:latin typeface="+mj-lt"/>
                <a:cs typeface="Verdana" panose="020B0604030504040204"/>
              </a:rPr>
              <a:t>Key Considerations For Software Testing</a:t>
            </a:r>
            <a:endParaRPr lang="en-IN" b="0" spc="-5" dirty="0">
              <a:latin typeface="+mj-lt"/>
              <a:cs typeface="Verdana" panose="020B0604030504040204"/>
            </a:endParaRPr>
          </a:p>
        </p:txBody>
      </p:sp>
      <p:graphicFrame>
        <p:nvGraphicFramePr>
          <p:cNvPr id="4" name="Content Placeholder 3"/>
          <p:cNvGraphicFramePr>
            <a:graphicFrameLocks noGrp="1"/>
          </p:cNvGraphicFramePr>
          <p:nvPr>
            <p:ph sz="half" idx="1"/>
          </p:nvPr>
        </p:nvGraphicFramePr>
        <p:xfrm>
          <a:off x="528638" y="1743075"/>
          <a:ext cx="10621962"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D4EFCC2F-F611-4C62-93FA-74D9DF02F5B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CA287167-F739-430E-B4C9-DDABD20D131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3BF1A136-81DE-444B-AA8B-4BF80099435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6C668072-00AF-47BB-BE90-76AACE6C6106}"/>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4DBCCFF4-4ECF-43B0-A46E-5B8B436435B5}"/>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7A02D400-318B-4A80-B362-6BA864CBC6B4}"/>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05C8F318-BE66-4121-88D4-AE3E1FE96C37}"/>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B4FF637A-F0B6-4369-9869-96A873A21DD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469900">
              <a:lnSpc>
                <a:spcPct val="150000"/>
              </a:lnSpc>
              <a:spcBef>
                <a:spcPts val="470"/>
              </a:spcBef>
            </a:pPr>
            <a:r>
              <a:rPr lang="en-IN" sz="2000" spc="-5" dirty="0">
                <a:latin typeface="+mn-lt"/>
                <a:cs typeface="Verdana" panose="020B0604030504040204"/>
              </a:rPr>
              <a:t>Critical or Key Test cases successfully</a:t>
            </a:r>
            <a:r>
              <a:rPr lang="en-IN" sz="2000" spc="235" dirty="0">
                <a:latin typeface="+mn-lt"/>
                <a:cs typeface="Verdana" panose="020B0604030504040204"/>
              </a:rPr>
              <a:t> </a:t>
            </a:r>
            <a:r>
              <a:rPr lang="en-IN" sz="2000" spc="-5" dirty="0">
                <a:latin typeface="+mn-lt"/>
                <a:cs typeface="Verdana" panose="020B0604030504040204"/>
              </a:rPr>
              <a:t>completed.</a:t>
            </a:r>
            <a:endParaRPr lang="en-IN" sz="2000" dirty="0">
              <a:latin typeface="+mn-lt"/>
              <a:cs typeface="Verdana" panose="020B0604030504040204"/>
            </a:endParaRPr>
          </a:p>
          <a:p>
            <a:pPr marL="756285" marR="5080">
              <a:lnSpc>
                <a:spcPct val="150000"/>
              </a:lnSpc>
            </a:pPr>
            <a:r>
              <a:rPr lang="en-IN" sz="2000" spc="-5" dirty="0">
                <a:latin typeface="+mn-lt"/>
                <a:cs typeface="Verdana" panose="020B0604030504040204"/>
              </a:rPr>
              <a:t>Certain test cases, even if they fail, may </a:t>
            </a:r>
            <a:r>
              <a:rPr lang="en-IN" sz="2000" dirty="0">
                <a:latin typeface="+mn-lt"/>
                <a:cs typeface="Verdana" panose="020B0604030504040204"/>
              </a:rPr>
              <a:t>not be show  </a:t>
            </a:r>
            <a:r>
              <a:rPr lang="en-IN" sz="2000" spc="-5" dirty="0" smtClean="0">
                <a:latin typeface="+mn-lt"/>
                <a:cs typeface="Verdana" panose="020B0604030504040204"/>
              </a:rPr>
              <a:t>stoppers.</a:t>
            </a:r>
            <a:endParaRPr lang="en-IN" sz="2000" dirty="0" smtClean="0">
              <a:latin typeface="+mn-lt"/>
              <a:cs typeface="Verdana" panose="020B0604030504040204"/>
            </a:endParaRPr>
          </a:p>
          <a:p>
            <a:pPr marL="756285" marR="5080">
              <a:lnSpc>
                <a:spcPct val="150000"/>
              </a:lnSpc>
            </a:pPr>
            <a:r>
              <a:rPr lang="en-IN" sz="2000" spc="-5" dirty="0" smtClean="0">
                <a:latin typeface="+mn-lt"/>
                <a:cs typeface="Verdana" panose="020B0604030504040204"/>
              </a:rPr>
              <a:t>Testing </a:t>
            </a:r>
            <a:r>
              <a:rPr lang="en-IN" sz="2000" spc="-5" dirty="0">
                <a:latin typeface="+mn-lt"/>
                <a:cs typeface="Verdana" panose="020B0604030504040204"/>
              </a:rPr>
              <a:t>budget of </a:t>
            </a:r>
            <a:r>
              <a:rPr lang="en-IN" sz="2000" dirty="0">
                <a:latin typeface="+mn-lt"/>
                <a:cs typeface="Verdana" panose="020B0604030504040204"/>
              </a:rPr>
              <a:t>the </a:t>
            </a:r>
            <a:r>
              <a:rPr lang="en-IN" sz="2000" spc="-5" dirty="0">
                <a:latin typeface="+mn-lt"/>
                <a:cs typeface="Verdana" panose="020B0604030504040204"/>
              </a:rPr>
              <a:t>project or </a:t>
            </a:r>
            <a:r>
              <a:rPr lang="en-IN" sz="2000" dirty="0">
                <a:latin typeface="+mn-lt"/>
                <a:cs typeface="Verdana" panose="020B0604030504040204"/>
              </a:rPr>
              <a:t>when the cost </a:t>
            </a:r>
            <a:r>
              <a:rPr lang="en-IN" sz="2000" spc="-5" dirty="0">
                <a:latin typeface="+mn-lt"/>
                <a:cs typeface="Verdana" panose="020B0604030504040204"/>
              </a:rPr>
              <a:t>of  continued testing, does </a:t>
            </a:r>
            <a:r>
              <a:rPr lang="en-IN" sz="2000" dirty="0">
                <a:latin typeface="+mn-lt"/>
                <a:cs typeface="Verdana" panose="020B0604030504040204"/>
              </a:rPr>
              <a:t>not </a:t>
            </a:r>
            <a:r>
              <a:rPr lang="en-IN" sz="2000" spc="-5" dirty="0">
                <a:latin typeface="+mn-lt"/>
                <a:cs typeface="Verdana" panose="020B0604030504040204"/>
              </a:rPr>
              <a:t>justify </a:t>
            </a:r>
            <a:r>
              <a:rPr lang="en-IN" sz="2000" dirty="0">
                <a:latin typeface="+mn-lt"/>
                <a:cs typeface="Verdana" panose="020B0604030504040204"/>
              </a:rPr>
              <a:t>the </a:t>
            </a:r>
            <a:r>
              <a:rPr lang="en-IN" sz="2000" spc="-5" dirty="0">
                <a:latin typeface="+mn-lt"/>
                <a:cs typeface="Verdana" panose="020B0604030504040204"/>
              </a:rPr>
              <a:t>project</a:t>
            </a:r>
            <a:r>
              <a:rPr lang="en-IN" sz="2000" spc="-75" dirty="0">
                <a:latin typeface="+mn-lt"/>
                <a:cs typeface="Verdana" panose="020B0604030504040204"/>
              </a:rPr>
              <a:t> </a:t>
            </a:r>
            <a:r>
              <a:rPr lang="en-IN" sz="2000" dirty="0" smtClean="0">
                <a:latin typeface="+mn-lt"/>
                <a:cs typeface="Verdana" panose="020B0604030504040204"/>
              </a:rPr>
              <a:t>cost.</a:t>
            </a:r>
            <a:endParaRPr lang="en-IN" sz="2000" dirty="0" smtClean="0">
              <a:latin typeface="+mn-lt"/>
              <a:cs typeface="Verdana" panose="020B0604030504040204"/>
            </a:endParaRPr>
          </a:p>
          <a:p>
            <a:pPr marL="756285" marR="5080">
              <a:lnSpc>
                <a:spcPct val="150000"/>
              </a:lnSpc>
            </a:pPr>
            <a:r>
              <a:rPr lang="en-IN" sz="2000" dirty="0" smtClean="0">
                <a:latin typeface="+mn-lt"/>
                <a:cs typeface="Verdana" panose="020B0604030504040204"/>
              </a:rPr>
              <a:t>Functional </a:t>
            </a:r>
            <a:r>
              <a:rPr lang="en-IN" sz="2000" spc="-5" dirty="0">
                <a:latin typeface="+mn-lt"/>
                <a:cs typeface="Verdana" panose="020B0604030504040204"/>
              </a:rPr>
              <a:t>coverage, code coverage, meeting </a:t>
            </a:r>
            <a:r>
              <a:rPr lang="en-IN" sz="2000" dirty="0">
                <a:latin typeface="+mn-lt"/>
                <a:cs typeface="Verdana" panose="020B0604030504040204"/>
              </a:rPr>
              <a:t>the  </a:t>
            </a:r>
            <a:r>
              <a:rPr lang="en-IN" sz="2000" spc="-5" dirty="0">
                <a:latin typeface="+mn-lt"/>
                <a:cs typeface="Verdana" panose="020B0604030504040204"/>
              </a:rPr>
              <a:t>client requirements as per </a:t>
            </a:r>
            <a:r>
              <a:rPr lang="en-IN" sz="2000" dirty="0">
                <a:latin typeface="+mn-lt"/>
                <a:cs typeface="Verdana" panose="020B0604030504040204"/>
              </a:rPr>
              <a:t>the </a:t>
            </a:r>
            <a:r>
              <a:rPr lang="en-IN" sz="2000" spc="-5" dirty="0">
                <a:latin typeface="+mn-lt"/>
                <a:cs typeface="Verdana" panose="020B0604030504040204"/>
              </a:rPr>
              <a:t>target</a:t>
            </a:r>
            <a:r>
              <a:rPr lang="en-IN" sz="2000" spc="-60" dirty="0">
                <a:latin typeface="+mn-lt"/>
                <a:cs typeface="Verdana" panose="020B0604030504040204"/>
              </a:rPr>
              <a:t> </a:t>
            </a:r>
            <a:r>
              <a:rPr lang="en-IN" sz="2000" spc="-5" dirty="0" smtClean="0">
                <a:latin typeface="+mn-lt"/>
                <a:cs typeface="Verdana" panose="020B0604030504040204"/>
              </a:rPr>
              <a:t>benchmark.</a:t>
            </a:r>
            <a:endParaRPr lang="en-IN" sz="2000" dirty="0" smtClean="0">
              <a:latin typeface="+mn-lt"/>
              <a:cs typeface="Verdana" panose="020B0604030504040204"/>
            </a:endParaRPr>
          </a:p>
          <a:p>
            <a:pPr marL="756285" marR="5080">
              <a:lnSpc>
                <a:spcPct val="150000"/>
              </a:lnSpc>
            </a:pPr>
            <a:r>
              <a:rPr lang="en-IN" sz="2000" spc="-5" dirty="0" smtClean="0">
                <a:latin typeface="+mn-lt"/>
                <a:cs typeface="Verdana" panose="020B0604030504040204"/>
              </a:rPr>
              <a:t>Defect </a:t>
            </a:r>
            <a:r>
              <a:rPr lang="en-IN" sz="2000" spc="-5" dirty="0">
                <a:latin typeface="+mn-lt"/>
                <a:cs typeface="Verdana" panose="020B0604030504040204"/>
              </a:rPr>
              <a:t>detection rates fall below certain specified  level </a:t>
            </a:r>
            <a:r>
              <a:rPr lang="en-IN" sz="2000" dirty="0">
                <a:latin typeface="+mn-lt"/>
                <a:cs typeface="Verdana" panose="020B0604030504040204"/>
              </a:rPr>
              <a:t>&amp; </a:t>
            </a:r>
            <a:r>
              <a:rPr lang="en-IN" sz="2000" spc="-5" dirty="0">
                <a:latin typeface="+mn-lt"/>
                <a:cs typeface="Verdana" panose="020B0604030504040204"/>
              </a:rPr>
              <a:t>High priority bugs are</a:t>
            </a:r>
            <a:r>
              <a:rPr lang="en-IN" sz="2000" spc="-25" dirty="0">
                <a:latin typeface="+mn-lt"/>
                <a:cs typeface="Verdana" panose="020B0604030504040204"/>
              </a:rPr>
              <a:t> </a:t>
            </a:r>
            <a:r>
              <a:rPr lang="en-IN" sz="2000" spc="-5" dirty="0">
                <a:latin typeface="+mn-lt"/>
                <a:cs typeface="Verdana" panose="020B0604030504040204"/>
              </a:rPr>
              <a:t>resolved</a:t>
            </a:r>
            <a:r>
              <a:rPr lang="en-IN" sz="2000" spc="-5" dirty="0" smtClean="0">
                <a:latin typeface="+mn-lt"/>
                <a:cs typeface="Verdana" panose="020B0604030504040204"/>
              </a:rPr>
              <a:t>.</a:t>
            </a:r>
            <a:endParaRPr lang="en-IN" sz="2000" dirty="0">
              <a:latin typeface="+mn-lt"/>
              <a:cs typeface="Verdana" panose="020B0604030504040204"/>
            </a:endParaRPr>
          </a:p>
        </p:txBody>
      </p:sp>
      <p:sp>
        <p:nvSpPr>
          <p:cNvPr id="3" name="Title 2"/>
          <p:cNvSpPr>
            <a:spLocks noGrp="1"/>
          </p:cNvSpPr>
          <p:nvPr>
            <p:ph type="title"/>
          </p:nvPr>
        </p:nvSpPr>
        <p:spPr/>
        <p:txBody>
          <a:bodyPr/>
          <a:lstStyle/>
          <a:p>
            <a:r>
              <a:rPr lang="en-IN" b="0" dirty="0" smtClean="0"/>
              <a:t>When To Stop Testing</a:t>
            </a:r>
            <a:endParaRPr lang="en-IN"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a:t>Principles Of Software Testing</a:t>
            </a:r>
            <a:endParaRPr lang="en-IN"/>
          </a:p>
        </p:txBody>
      </p:sp>
      <p:graphicFrame>
        <p:nvGraphicFramePr>
          <p:cNvPr id="4" name="Content Placeholder 3"/>
          <p:cNvGraphicFramePr>
            <a:graphicFrameLocks noGrp="1"/>
          </p:cNvGraphicFramePr>
          <p:nvPr>
            <p:ph sz="half" idx="1"/>
          </p:nvPr>
        </p:nvGraphicFramePr>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1712061-BE76-4AB4-9D60-88065FEC5DE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12E95A00-807F-4B13-A1A9-09FDA35A54F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C6A1F41F-1EBB-4B4E-BD09-8C68FD7F6EC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89EE1119-5179-40B3-B531-24C203A69A9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C7768B68-A0EA-4AE2-8E96-37C45E2C8A7C}"/>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053EBE01-ADA9-4650-93A4-E20B6E80395C}"/>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9963617F-548E-41C3-8C7E-7673C726D43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57F555DD-FF75-485B-913D-246640BD90F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25951" y="2963863"/>
            <a:ext cx="5193253" cy="3831796"/>
          </a:xfrm>
        </p:spPr>
        <p:txBody>
          <a:bodyPr/>
          <a:lstStyle/>
          <a:p>
            <a:r>
              <a:rPr lang="en-IN" dirty="0" smtClean="0"/>
              <a:t>True</a:t>
            </a:r>
            <a:endParaRPr lang="en-IN" dirty="0" smtClean="0"/>
          </a:p>
          <a:p>
            <a:endParaRPr lang="en-IN" dirty="0"/>
          </a:p>
          <a:p>
            <a:r>
              <a:rPr lang="en-IN" dirty="0" smtClean="0"/>
              <a:t>False</a:t>
            </a:r>
            <a:endParaRPr lang="en-IN" dirty="0"/>
          </a:p>
        </p:txBody>
      </p:sp>
      <p:sp>
        <p:nvSpPr>
          <p:cNvPr id="3" name="Content Placeholder 2"/>
          <p:cNvSpPr>
            <a:spLocks noGrp="1"/>
          </p:cNvSpPr>
          <p:nvPr>
            <p:ph sz="half" idx="13"/>
          </p:nvPr>
        </p:nvSpPr>
        <p:spPr/>
        <p:txBody>
          <a:bodyPr/>
          <a:lstStyle/>
          <a:p>
            <a:pPr marL="0" indent="0">
              <a:buNone/>
            </a:pPr>
            <a:r>
              <a:rPr lang="en-IN" dirty="0" smtClean="0"/>
              <a:t>1. Coast of fixing the defect decreases as it moves to later stages</a:t>
            </a:r>
            <a:endParaRPr lang="en-IN" dirty="0"/>
          </a:p>
        </p:txBody>
      </p:sp>
      <p:sp>
        <p:nvSpPr>
          <p:cNvPr id="4" name="Title 3"/>
          <p:cNvSpPr>
            <a:spLocks noGrp="1"/>
          </p:cNvSpPr>
          <p:nvPr>
            <p:ph type="title"/>
          </p:nvPr>
        </p:nvSpPr>
        <p:spPr/>
        <p:txBody>
          <a:bodyPr/>
          <a:lstStyle/>
          <a:p>
            <a:r>
              <a:rPr lang="en-IN" b="0" dirty="0"/>
              <a:t>Introduction </a:t>
            </a:r>
            <a:r>
              <a:rPr lang="en-IN" b="0" dirty="0" smtClean="0"/>
              <a:t>To </a:t>
            </a:r>
            <a:r>
              <a:rPr lang="en-IN" b="0" dirty="0"/>
              <a:t>Software Testing</a:t>
            </a:r>
            <a:endParaRPr lang="en-IN"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95166" y="2929573"/>
            <a:ext cx="5193253" cy="3831796"/>
          </a:xfrm>
        </p:spPr>
        <p:txBody>
          <a:bodyPr/>
          <a:lstStyle/>
          <a:p>
            <a:r>
              <a:rPr lang="en-IN" dirty="0" smtClean="0"/>
              <a:t>Pesticide paradox</a:t>
            </a:r>
            <a:endParaRPr lang="en-IN" dirty="0" smtClean="0"/>
          </a:p>
          <a:p>
            <a:endParaRPr lang="en-IN" dirty="0"/>
          </a:p>
          <a:p>
            <a:r>
              <a:rPr lang="en-IN" dirty="0" smtClean="0"/>
              <a:t>Early testing is better</a:t>
            </a:r>
            <a:endParaRPr lang="en-IN" dirty="0" smtClean="0"/>
          </a:p>
          <a:p>
            <a:endParaRPr lang="en-IN" dirty="0"/>
          </a:p>
          <a:p>
            <a:r>
              <a:rPr lang="en-IN" dirty="0" smtClean="0"/>
              <a:t>Exhaustive testing is impossible</a:t>
            </a:r>
            <a:endParaRPr lang="en-IN" dirty="0" smtClean="0"/>
          </a:p>
          <a:p>
            <a:endParaRPr lang="en-IN" dirty="0"/>
          </a:p>
          <a:p>
            <a:r>
              <a:rPr lang="en-IN" dirty="0" smtClean="0"/>
              <a:t>Defect clustering</a:t>
            </a:r>
            <a:endParaRPr lang="en-IN" dirty="0"/>
          </a:p>
        </p:txBody>
      </p:sp>
      <p:sp>
        <p:nvSpPr>
          <p:cNvPr id="3" name="Content Placeholder 2"/>
          <p:cNvSpPr>
            <a:spLocks noGrp="1"/>
          </p:cNvSpPr>
          <p:nvPr>
            <p:ph sz="half" idx="13"/>
          </p:nvPr>
        </p:nvSpPr>
        <p:spPr>
          <a:xfrm>
            <a:off x="528888" y="1721063"/>
            <a:ext cx="11404032" cy="665024"/>
          </a:xfrm>
        </p:spPr>
        <p:txBody>
          <a:bodyPr/>
          <a:lstStyle/>
          <a:p>
            <a:pPr marL="0" indent="0">
              <a:buNone/>
            </a:pPr>
            <a:r>
              <a:rPr lang="en-IN" dirty="0" smtClean="0"/>
              <a:t>2. Which principle of testing says we cannot perform rigorous testing on the application</a:t>
            </a:r>
            <a:endParaRPr lang="en-IN" dirty="0"/>
          </a:p>
        </p:txBody>
      </p:sp>
      <p:sp>
        <p:nvSpPr>
          <p:cNvPr id="4" name="Title 3"/>
          <p:cNvSpPr>
            <a:spLocks noGrp="1"/>
          </p:cNvSpPr>
          <p:nvPr>
            <p:ph type="title"/>
          </p:nvPr>
        </p:nvSpPr>
        <p:spPr/>
        <p:txBody>
          <a:bodyPr/>
          <a:lstStyle/>
          <a:p>
            <a:r>
              <a:rPr lang="en-IN" b="0" dirty="0"/>
              <a:t>Introduction To Software Testing</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Human Errors</a:t>
            </a:r>
            <a:endParaRPr lang="en-IN" dirty="0" smtClean="0"/>
          </a:p>
          <a:p>
            <a:endParaRPr lang="en-IN" dirty="0"/>
          </a:p>
          <a:p>
            <a:r>
              <a:rPr lang="en-IN" dirty="0" smtClean="0"/>
              <a:t>Changing Requirements</a:t>
            </a:r>
            <a:endParaRPr lang="en-IN" dirty="0" smtClean="0"/>
          </a:p>
          <a:p>
            <a:endParaRPr lang="en-IN" dirty="0"/>
          </a:p>
          <a:p>
            <a:r>
              <a:rPr lang="en-IN" dirty="0" smtClean="0"/>
              <a:t>Complexity of the project</a:t>
            </a:r>
            <a:endParaRPr lang="en-IN" dirty="0" smtClean="0"/>
          </a:p>
          <a:p>
            <a:endParaRPr lang="en-IN" dirty="0"/>
          </a:p>
          <a:p>
            <a:r>
              <a:rPr lang="en-IN" dirty="0" smtClean="0"/>
              <a:t>All of the Above</a:t>
            </a:r>
            <a:endParaRPr lang="en-IN" dirty="0" smtClean="0"/>
          </a:p>
          <a:p>
            <a:endParaRPr lang="en-IN" dirty="0"/>
          </a:p>
        </p:txBody>
      </p:sp>
      <p:sp>
        <p:nvSpPr>
          <p:cNvPr id="3" name="Content Placeholder 2"/>
          <p:cNvSpPr>
            <a:spLocks noGrp="1"/>
          </p:cNvSpPr>
          <p:nvPr>
            <p:ph sz="half" idx="13"/>
          </p:nvPr>
        </p:nvSpPr>
        <p:spPr/>
        <p:txBody>
          <a:bodyPr/>
          <a:lstStyle/>
          <a:p>
            <a:pPr marL="0" indent="0">
              <a:buNone/>
            </a:pPr>
            <a:r>
              <a:rPr lang="en-IN" dirty="0" smtClean="0"/>
              <a:t>3. Reasons for defect in application are:</a:t>
            </a:r>
            <a:endParaRPr lang="en-IN" dirty="0"/>
          </a:p>
        </p:txBody>
      </p:sp>
      <p:sp>
        <p:nvSpPr>
          <p:cNvPr id="4" name="Title 3"/>
          <p:cNvSpPr>
            <a:spLocks noGrp="1"/>
          </p:cNvSpPr>
          <p:nvPr>
            <p:ph type="title"/>
          </p:nvPr>
        </p:nvSpPr>
        <p:spPr/>
        <p:txBody>
          <a:bodyPr/>
          <a:lstStyle/>
          <a:p>
            <a:r>
              <a:rPr lang="en-IN" b="0" dirty="0"/>
              <a:t>Introduction To Software Testing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 to Software Testing</a:t>
            </a:r>
            <a:endParaRPr lang="en-IN" dirty="0" smtClean="0"/>
          </a:p>
          <a:p>
            <a:endParaRPr lang="en-IN" dirty="0"/>
          </a:p>
          <a:p>
            <a:r>
              <a:rPr lang="en-IN" dirty="0" smtClean="0"/>
              <a:t>Software Failure</a:t>
            </a:r>
            <a:endParaRPr lang="en-IN" dirty="0" smtClean="0"/>
          </a:p>
          <a:p>
            <a:endParaRPr lang="en-IN" dirty="0"/>
          </a:p>
          <a:p>
            <a:r>
              <a:rPr lang="en-IN" dirty="0" smtClean="0"/>
              <a:t>Importance of Software Testing</a:t>
            </a:r>
            <a:endParaRPr lang="en-IN" dirty="0" smtClean="0"/>
          </a:p>
          <a:p>
            <a:endParaRPr lang="en-IN" dirty="0"/>
          </a:p>
          <a:p>
            <a:r>
              <a:rPr lang="en-IN" dirty="0" smtClean="0"/>
              <a:t>Software Test Life Cycle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smtClean="0"/>
              <a:t>Software Test Life Cycle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What is Software Testing Life Cycle?</a:t>
            </a:r>
            <a:endParaRPr lang="en-US" dirty="0" smtClean="0"/>
          </a:p>
          <a:p>
            <a:r>
              <a:rPr lang="en-US" dirty="0" smtClean="0"/>
              <a:t>Phases of STLC</a:t>
            </a:r>
            <a:endParaRPr lang="en-US" dirty="0" smtClean="0"/>
          </a:p>
          <a:p>
            <a:pPr lvl="1"/>
            <a:r>
              <a:rPr lang="en-US" dirty="0" smtClean="0"/>
              <a:t>Test Strategy</a:t>
            </a:r>
            <a:endParaRPr lang="en-US" dirty="0" smtClean="0"/>
          </a:p>
          <a:p>
            <a:pPr lvl="1"/>
            <a:r>
              <a:rPr lang="en-US" dirty="0" smtClean="0"/>
              <a:t>Test Plan</a:t>
            </a:r>
            <a:endParaRPr lang="en-US" dirty="0" smtClean="0"/>
          </a:p>
          <a:p>
            <a:pPr lvl="1"/>
            <a:r>
              <a:rPr lang="en-US" dirty="0" smtClean="0"/>
              <a:t>Test Design</a:t>
            </a:r>
            <a:endParaRPr lang="en-US" dirty="0" smtClean="0"/>
          </a:p>
          <a:p>
            <a:pPr lvl="1"/>
            <a:r>
              <a:rPr lang="en-US" dirty="0" smtClean="0"/>
              <a:t>Test Environment Setup</a:t>
            </a:r>
            <a:endParaRPr lang="en-US" dirty="0" smtClean="0"/>
          </a:p>
          <a:p>
            <a:pPr lvl="1"/>
            <a:r>
              <a:rPr lang="en-US" dirty="0" smtClean="0"/>
              <a:t>Test Execution</a:t>
            </a:r>
            <a:endParaRPr lang="en-US" dirty="0" smtClean="0"/>
          </a:p>
          <a:p>
            <a:pPr lvl="1"/>
            <a:r>
              <a:rPr lang="en-US" dirty="0" smtClean="0"/>
              <a:t>Defect Reporting</a:t>
            </a:r>
            <a:endParaRPr lang="en-US" dirty="0" smtClean="0"/>
          </a:p>
          <a:p>
            <a:pPr lvl="1"/>
            <a:r>
              <a:rPr lang="en-US" dirty="0" smtClean="0"/>
              <a:t>Test Closure</a:t>
            </a:r>
            <a:endParaRPr lang="en-US" dirty="0" smtClean="0"/>
          </a:p>
          <a:p>
            <a:pPr lvl="1"/>
            <a:endParaRPr lang="en-US" dirty="0" smtClean="0"/>
          </a:p>
          <a:p>
            <a:pPr lvl="1"/>
            <a:endParaRPr lang="en-US" dirty="0" smtClean="0"/>
          </a:p>
          <a:p>
            <a:pPr lvl="1"/>
            <a:endParaRPr lang="en-IN" dirty="0"/>
          </a:p>
        </p:txBody>
      </p:sp>
      <p:sp>
        <p:nvSpPr>
          <p:cNvPr id="3" name="Title 2"/>
          <p:cNvSpPr>
            <a:spLocks noGrp="1"/>
          </p:cNvSpPr>
          <p:nvPr>
            <p:ph type="title"/>
          </p:nvPr>
        </p:nvSpPr>
        <p:spPr>
          <a:prstGeom prst="rect">
            <a:avLst/>
          </a:prstGeom>
        </p:spPr>
        <p:txBody>
          <a:bodyPr/>
          <a:lstStyle/>
          <a:p>
            <a:r>
              <a:rPr lang="en-US" dirty="0" smtClean="0"/>
              <a:t>CONTENT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extBox 2"/>
          <p:cNvSpPr txBox="1"/>
          <p:nvPr/>
        </p:nvSpPr>
        <p:spPr>
          <a:xfrm>
            <a:off x="9235898" y="1935748"/>
            <a:ext cx="2351792" cy="461665"/>
          </a:xfrm>
          <a:prstGeom prst="rect">
            <a:avLst/>
          </a:prstGeom>
          <a:noFill/>
        </p:spPr>
        <p:txBody>
          <a:bodyPr wrap="square" rtlCol="0">
            <a:spAutoFit/>
          </a:bodyPr>
          <a:lstStyle/>
          <a:p>
            <a:r>
              <a:rPr lang="en-IN" sz="2400" dirty="0" smtClean="0"/>
              <a:t>Stages of STLC</a:t>
            </a:r>
            <a:endParaRPr lang="en-IN" sz="2400" dirty="0"/>
          </a:p>
        </p:txBody>
      </p:sp>
      <p:sp>
        <p:nvSpPr>
          <p:cNvPr id="5" name="Title 4"/>
          <p:cNvSpPr>
            <a:spLocks noGrp="1"/>
          </p:cNvSpPr>
          <p:nvPr>
            <p:ph type="title"/>
          </p:nvPr>
        </p:nvSpPr>
        <p:spPr/>
        <p:txBody>
          <a:bodyPr/>
          <a:lstStyle/>
          <a:p>
            <a:r>
              <a:rPr lang="en-US" cap="all" dirty="0" smtClean="0"/>
              <a:t>SOFTWARE TESTING LIFE CYCLE </a:t>
            </a:r>
            <a:endParaRPr lang="en-US" cap="all" dirty="0"/>
          </a:p>
        </p:txBody>
      </p:sp>
      <p:sp>
        <p:nvSpPr>
          <p:cNvPr id="6" name="Content Placeholder 5"/>
          <p:cNvSpPr>
            <a:spLocks noGrp="1"/>
          </p:cNvSpPr>
          <p:nvPr>
            <p:ph sz="half" idx="1"/>
          </p:nvPr>
        </p:nvSpPr>
        <p:spPr>
          <a:xfrm>
            <a:off x="528354" y="1742500"/>
            <a:ext cx="4149663" cy="4351338"/>
          </a:xfrm>
        </p:spPr>
        <p:txBody>
          <a:bodyPr/>
          <a:lstStyle/>
          <a:p>
            <a:r>
              <a:rPr lang="en-IN" dirty="0"/>
              <a:t>STLC defines the stages/phases in testing of software</a:t>
            </a:r>
            <a:r>
              <a:rPr lang="en-US" dirty="0" smtClean="0"/>
              <a:t>.</a:t>
            </a:r>
            <a:endParaRPr lang="en-US" dirty="0" smtClean="0"/>
          </a:p>
          <a:p>
            <a:pPr marL="0" indent="0">
              <a:buNone/>
            </a:pPr>
            <a:endParaRPr lang="en-US" dirty="0"/>
          </a:p>
          <a:p>
            <a:r>
              <a:rPr lang="en-US" dirty="0"/>
              <a:t>In general, software testing starts from the requirement phase and ends with the deployment phase.</a:t>
            </a:r>
            <a:endParaRPr lang="en-US" dirty="0"/>
          </a:p>
          <a:p>
            <a:endParaRPr lang="en-US" dirty="0"/>
          </a:p>
        </p:txBody>
      </p:sp>
      <p:sp>
        <p:nvSpPr>
          <p:cNvPr id="7" name="Bent-Up Arrow 6"/>
          <p:cNvSpPr/>
          <p:nvPr/>
        </p:nvSpPr>
        <p:spPr>
          <a:xfrm rot="5400000">
            <a:off x="5577589" y="2423567"/>
            <a:ext cx="456872" cy="520132"/>
          </a:xfrm>
          <a:prstGeom prst="bentUpArrow">
            <a:avLst>
              <a:gd name="adj1" fmla="val 32840"/>
              <a:gd name="adj2" fmla="val 25000"/>
              <a:gd name="adj3" fmla="val 35780"/>
            </a:avLst>
          </a:prstGeom>
          <a:solidFill>
            <a:schemeClr val="bg1">
              <a:lumMod val="85000"/>
            </a:schemeClr>
          </a:solidFill>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8" name="Group 7"/>
          <p:cNvGrpSpPr/>
          <p:nvPr/>
        </p:nvGrpSpPr>
        <p:grpSpPr>
          <a:xfrm>
            <a:off x="5181529" y="1917115"/>
            <a:ext cx="1696627" cy="538347"/>
            <a:chOff x="241" y="653449"/>
            <a:chExt cx="1696627" cy="538347"/>
          </a:xfrm>
        </p:grpSpPr>
        <p:sp>
          <p:nvSpPr>
            <p:cNvPr id="38" name="Rounded Rectangle 37"/>
            <p:cNvSpPr/>
            <p:nvPr/>
          </p:nvSpPr>
          <p:spPr>
            <a:xfrm>
              <a:off x="241" y="653449"/>
              <a:ext cx="1696627" cy="538347"/>
            </a:xfrm>
            <a:prstGeom prst="roundRect">
              <a:avLst>
                <a:gd name="adj" fmla="val 16670"/>
              </a:avLst>
            </a:prstGeom>
            <a:solidFill>
              <a:schemeClr val="bg2">
                <a:lumMod val="75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39" name="Rounded Rectangle 5"/>
            <p:cNvSpPr/>
            <p:nvPr/>
          </p:nvSpPr>
          <p:spPr>
            <a:xfrm>
              <a:off x="26526" y="679734"/>
              <a:ext cx="1644057" cy="4857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Test Strategy</a:t>
              </a:r>
              <a:endParaRPr lang="en-US" sz="1800" b="1" kern="1200" dirty="0">
                <a:solidFill>
                  <a:schemeClr val="tx1"/>
                </a:solidFill>
              </a:endParaRPr>
            </a:p>
          </p:txBody>
        </p:sp>
      </p:grpSp>
      <p:sp>
        <p:nvSpPr>
          <p:cNvPr id="9" name="Rectangle 8"/>
          <p:cNvSpPr/>
          <p:nvPr/>
        </p:nvSpPr>
        <p:spPr>
          <a:xfrm>
            <a:off x="6414395" y="1968459"/>
            <a:ext cx="559372" cy="43511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Bent-Up Arrow 9"/>
          <p:cNvSpPr/>
          <p:nvPr/>
        </p:nvSpPr>
        <p:spPr>
          <a:xfrm rot="10800000" flipH="1">
            <a:off x="7744151" y="2728743"/>
            <a:ext cx="456872" cy="411480"/>
          </a:xfrm>
          <a:prstGeom prst="bentUpArrow">
            <a:avLst>
              <a:gd name="adj1" fmla="val 32840"/>
              <a:gd name="adj2" fmla="val 25000"/>
              <a:gd name="adj3" fmla="val 35780"/>
            </a:avLst>
          </a:prstGeom>
          <a:solidFill>
            <a:schemeClr val="bg1">
              <a:lumMod val="85000"/>
            </a:schemeClr>
          </a:solidFill>
        </p:spPr>
        <p:style>
          <a:lnRef idx="2">
            <a:schemeClr val="lt1">
              <a:hueOff val="0"/>
              <a:satOff val="0"/>
              <a:lumOff val="0"/>
              <a:alphaOff val="0"/>
            </a:schemeClr>
          </a:lnRef>
          <a:fillRef idx="1">
            <a:schemeClr val="accent2">
              <a:tint val="50000"/>
              <a:hueOff val="-1825849"/>
              <a:satOff val="10185"/>
              <a:lumOff val="2812"/>
              <a:alphaOff val="0"/>
            </a:schemeClr>
          </a:fillRef>
          <a:effectRef idx="0">
            <a:schemeClr val="accent2">
              <a:tint val="50000"/>
              <a:hueOff val="-1825849"/>
              <a:satOff val="10185"/>
              <a:lumOff val="2812"/>
              <a:alphaOff val="0"/>
            </a:schemeClr>
          </a:effectRef>
          <a:fontRef idx="minor">
            <a:schemeClr val="lt1">
              <a:hueOff val="0"/>
              <a:satOff val="0"/>
              <a:lumOff val="0"/>
              <a:alphaOff val="0"/>
            </a:schemeClr>
          </a:fontRef>
        </p:style>
      </p:sp>
      <p:grpSp>
        <p:nvGrpSpPr>
          <p:cNvPr id="11" name="Group 10"/>
          <p:cNvGrpSpPr/>
          <p:nvPr/>
        </p:nvGrpSpPr>
        <p:grpSpPr>
          <a:xfrm>
            <a:off x="6041804" y="2521857"/>
            <a:ext cx="1696627" cy="538347"/>
            <a:chOff x="860516" y="1258191"/>
            <a:chExt cx="1696627" cy="538347"/>
          </a:xfrm>
        </p:grpSpPr>
        <p:sp>
          <p:nvSpPr>
            <p:cNvPr id="36" name="Rounded Rectangle 35"/>
            <p:cNvSpPr/>
            <p:nvPr/>
          </p:nvSpPr>
          <p:spPr>
            <a:xfrm>
              <a:off x="860516" y="1258191"/>
              <a:ext cx="1696627" cy="538347"/>
            </a:xfrm>
            <a:prstGeom prst="roundRect">
              <a:avLst>
                <a:gd name="adj" fmla="val 16670"/>
              </a:avLst>
            </a:prstGeom>
          </p:spPr>
          <p:style>
            <a:lnRef idx="2">
              <a:schemeClr val="lt1">
                <a:hueOff val="0"/>
                <a:satOff val="0"/>
                <a:lumOff val="0"/>
                <a:alphaOff val="0"/>
              </a:schemeClr>
            </a:lnRef>
            <a:fillRef idx="1">
              <a:schemeClr val="accent2">
                <a:hueOff val="-1449172"/>
                <a:satOff val="5455"/>
                <a:lumOff val="3039"/>
                <a:alphaOff val="0"/>
              </a:schemeClr>
            </a:fillRef>
            <a:effectRef idx="0">
              <a:schemeClr val="accent2">
                <a:hueOff val="-1449172"/>
                <a:satOff val="5455"/>
                <a:lumOff val="3039"/>
                <a:alphaOff val="0"/>
              </a:schemeClr>
            </a:effectRef>
            <a:fontRef idx="minor">
              <a:schemeClr val="lt1"/>
            </a:fontRef>
          </p:style>
        </p:sp>
        <p:sp>
          <p:nvSpPr>
            <p:cNvPr id="37" name="Rounded Rectangle 9"/>
            <p:cNvSpPr/>
            <p:nvPr/>
          </p:nvSpPr>
          <p:spPr>
            <a:xfrm>
              <a:off x="886801" y="1284476"/>
              <a:ext cx="1644057" cy="4857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Test Plan</a:t>
              </a:r>
              <a:endParaRPr lang="en-US" sz="1800" b="1" kern="1200" dirty="0">
                <a:solidFill>
                  <a:schemeClr val="tx1"/>
                </a:solidFill>
              </a:endParaRPr>
            </a:p>
          </p:txBody>
        </p:sp>
      </p:grpSp>
      <p:sp>
        <p:nvSpPr>
          <p:cNvPr id="12" name="Rectangle 11"/>
          <p:cNvSpPr/>
          <p:nvPr/>
        </p:nvSpPr>
        <p:spPr>
          <a:xfrm>
            <a:off x="7274669" y="2573201"/>
            <a:ext cx="559372" cy="43511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Bent-Up Arrow 12"/>
          <p:cNvSpPr/>
          <p:nvPr/>
        </p:nvSpPr>
        <p:spPr>
          <a:xfrm rot="5400000">
            <a:off x="7298138" y="3633051"/>
            <a:ext cx="456872" cy="520132"/>
          </a:xfrm>
          <a:prstGeom prst="bentUpArrow">
            <a:avLst>
              <a:gd name="adj1" fmla="val 32840"/>
              <a:gd name="adj2" fmla="val 25000"/>
              <a:gd name="adj3" fmla="val 35780"/>
            </a:avLst>
          </a:prstGeom>
          <a:solidFill>
            <a:schemeClr val="bg1">
              <a:lumMod val="85000"/>
            </a:schemeClr>
          </a:solidFill>
        </p:spPr>
        <p:style>
          <a:lnRef idx="2">
            <a:schemeClr val="lt1">
              <a:hueOff val="0"/>
              <a:satOff val="0"/>
              <a:lumOff val="0"/>
              <a:alphaOff val="0"/>
            </a:schemeClr>
          </a:lnRef>
          <a:fillRef idx="1">
            <a:schemeClr val="accent2">
              <a:tint val="50000"/>
              <a:hueOff val="-3651697"/>
              <a:satOff val="20371"/>
              <a:lumOff val="5624"/>
              <a:alphaOff val="0"/>
            </a:schemeClr>
          </a:fillRef>
          <a:effectRef idx="0">
            <a:schemeClr val="accent2">
              <a:tint val="50000"/>
              <a:hueOff val="-3651697"/>
              <a:satOff val="20371"/>
              <a:lumOff val="5624"/>
              <a:alphaOff val="0"/>
            </a:schemeClr>
          </a:effectRef>
          <a:fontRef idx="minor">
            <a:schemeClr val="lt1">
              <a:hueOff val="0"/>
              <a:satOff val="0"/>
              <a:lumOff val="0"/>
              <a:alphaOff val="0"/>
            </a:schemeClr>
          </a:fontRef>
        </p:style>
      </p:sp>
      <p:grpSp>
        <p:nvGrpSpPr>
          <p:cNvPr id="14" name="Group 13"/>
          <p:cNvGrpSpPr/>
          <p:nvPr/>
        </p:nvGrpSpPr>
        <p:grpSpPr>
          <a:xfrm>
            <a:off x="6902078" y="3126599"/>
            <a:ext cx="1696627" cy="538347"/>
            <a:chOff x="1720790" y="1862933"/>
            <a:chExt cx="1696627" cy="538347"/>
          </a:xfrm>
        </p:grpSpPr>
        <p:sp>
          <p:nvSpPr>
            <p:cNvPr id="34" name="Rounded Rectangle 33"/>
            <p:cNvSpPr/>
            <p:nvPr/>
          </p:nvSpPr>
          <p:spPr>
            <a:xfrm>
              <a:off x="1720790" y="1862933"/>
              <a:ext cx="1696627" cy="538347"/>
            </a:xfrm>
            <a:prstGeom prst="roundRect">
              <a:avLst>
                <a:gd name="adj" fmla="val 16670"/>
              </a:avLst>
            </a:prstGeom>
          </p:spPr>
          <p:style>
            <a:lnRef idx="2">
              <a:schemeClr val="lt1">
                <a:hueOff val="0"/>
                <a:satOff val="0"/>
                <a:lumOff val="0"/>
                <a:alphaOff val="0"/>
              </a:schemeClr>
            </a:lnRef>
            <a:fillRef idx="1">
              <a:schemeClr val="accent2">
                <a:hueOff val="-2898344"/>
                <a:satOff val="10910"/>
                <a:lumOff val="6078"/>
                <a:alphaOff val="0"/>
              </a:schemeClr>
            </a:fillRef>
            <a:effectRef idx="0">
              <a:schemeClr val="accent2">
                <a:hueOff val="-2898344"/>
                <a:satOff val="10910"/>
                <a:lumOff val="6078"/>
                <a:alphaOff val="0"/>
              </a:schemeClr>
            </a:effectRef>
            <a:fontRef idx="minor">
              <a:schemeClr val="lt1"/>
            </a:fontRef>
          </p:style>
        </p:sp>
        <p:sp>
          <p:nvSpPr>
            <p:cNvPr id="35" name="Rounded Rectangle 13"/>
            <p:cNvSpPr/>
            <p:nvPr/>
          </p:nvSpPr>
          <p:spPr>
            <a:xfrm>
              <a:off x="1747075" y="1889218"/>
              <a:ext cx="1644057" cy="4857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Test Design</a:t>
              </a:r>
              <a:endParaRPr lang="en-US" sz="1800" b="1" kern="1200" dirty="0">
                <a:solidFill>
                  <a:schemeClr val="tx1"/>
                </a:solidFill>
              </a:endParaRPr>
            </a:p>
          </p:txBody>
        </p:sp>
      </p:grpSp>
      <p:grpSp>
        <p:nvGrpSpPr>
          <p:cNvPr id="17" name="Group 16"/>
          <p:cNvGrpSpPr/>
          <p:nvPr/>
        </p:nvGrpSpPr>
        <p:grpSpPr>
          <a:xfrm>
            <a:off x="7762353" y="3731342"/>
            <a:ext cx="1696627" cy="538347"/>
            <a:chOff x="2581065" y="2467676"/>
            <a:chExt cx="1696627" cy="538347"/>
          </a:xfrm>
        </p:grpSpPr>
        <p:sp>
          <p:nvSpPr>
            <p:cNvPr id="32" name="Rounded Rectangle 31"/>
            <p:cNvSpPr/>
            <p:nvPr/>
          </p:nvSpPr>
          <p:spPr>
            <a:xfrm>
              <a:off x="2581065" y="2467676"/>
              <a:ext cx="1696627" cy="538347"/>
            </a:xfrm>
            <a:prstGeom prst="roundRect">
              <a:avLst>
                <a:gd name="adj" fmla="val 16670"/>
              </a:avLst>
            </a:prstGeom>
          </p:spPr>
          <p:style>
            <a:lnRef idx="2">
              <a:schemeClr val="lt1">
                <a:hueOff val="0"/>
                <a:satOff val="0"/>
                <a:lumOff val="0"/>
                <a:alphaOff val="0"/>
              </a:schemeClr>
            </a:lnRef>
            <a:fillRef idx="1">
              <a:schemeClr val="accent2">
                <a:hueOff val="-4347516"/>
                <a:satOff val="16366"/>
                <a:lumOff val="9117"/>
                <a:alphaOff val="0"/>
              </a:schemeClr>
            </a:fillRef>
            <a:effectRef idx="0">
              <a:schemeClr val="accent2">
                <a:hueOff val="-4347516"/>
                <a:satOff val="16366"/>
                <a:lumOff val="9117"/>
                <a:alphaOff val="0"/>
              </a:schemeClr>
            </a:effectRef>
            <a:fontRef idx="minor">
              <a:schemeClr val="lt1"/>
            </a:fontRef>
          </p:style>
        </p:sp>
        <p:sp>
          <p:nvSpPr>
            <p:cNvPr id="33" name="Rounded Rectangle 17"/>
            <p:cNvSpPr/>
            <p:nvPr/>
          </p:nvSpPr>
          <p:spPr>
            <a:xfrm>
              <a:off x="2607350" y="2493961"/>
              <a:ext cx="1644057" cy="4857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Test Environment</a:t>
              </a:r>
              <a:endParaRPr lang="en-US" sz="1800" b="1" kern="1200" dirty="0">
                <a:solidFill>
                  <a:schemeClr val="tx1"/>
                </a:solidFill>
              </a:endParaRPr>
            </a:p>
          </p:txBody>
        </p:sp>
      </p:grpSp>
      <p:sp>
        <p:nvSpPr>
          <p:cNvPr id="18" name="Rectangle 17"/>
          <p:cNvSpPr/>
          <p:nvPr/>
        </p:nvSpPr>
        <p:spPr>
          <a:xfrm>
            <a:off x="8995218" y="3782685"/>
            <a:ext cx="559372" cy="43511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Bent-Up Arrow 18"/>
          <p:cNvSpPr/>
          <p:nvPr/>
        </p:nvSpPr>
        <p:spPr>
          <a:xfrm rot="5400000">
            <a:off x="9018687" y="4842536"/>
            <a:ext cx="456872" cy="520132"/>
          </a:xfrm>
          <a:prstGeom prst="bentUpArrow">
            <a:avLst>
              <a:gd name="adj1" fmla="val 32840"/>
              <a:gd name="adj2" fmla="val 25000"/>
              <a:gd name="adj3" fmla="val 35780"/>
            </a:avLst>
          </a:prstGeom>
          <a:solidFill>
            <a:schemeClr val="bg1">
              <a:lumMod val="85000"/>
            </a:schemeClr>
          </a:solidFill>
        </p:spPr>
        <p:style>
          <a:lnRef idx="2">
            <a:schemeClr val="lt1">
              <a:hueOff val="0"/>
              <a:satOff val="0"/>
              <a:lumOff val="0"/>
              <a:alphaOff val="0"/>
            </a:schemeClr>
          </a:lnRef>
          <a:fillRef idx="1">
            <a:schemeClr val="accent2">
              <a:tint val="50000"/>
              <a:hueOff val="-7303395"/>
              <a:satOff val="40742"/>
              <a:lumOff val="11247"/>
              <a:alphaOff val="0"/>
            </a:schemeClr>
          </a:fillRef>
          <a:effectRef idx="0">
            <a:schemeClr val="accent2">
              <a:tint val="50000"/>
              <a:hueOff val="-7303395"/>
              <a:satOff val="40742"/>
              <a:lumOff val="11247"/>
              <a:alphaOff val="0"/>
            </a:schemeClr>
          </a:effectRef>
          <a:fontRef idx="minor">
            <a:schemeClr val="lt1">
              <a:hueOff val="0"/>
              <a:satOff val="0"/>
              <a:lumOff val="0"/>
              <a:alphaOff val="0"/>
            </a:schemeClr>
          </a:fontRef>
        </p:style>
      </p:sp>
      <p:grpSp>
        <p:nvGrpSpPr>
          <p:cNvPr id="20" name="Group 19"/>
          <p:cNvGrpSpPr/>
          <p:nvPr/>
        </p:nvGrpSpPr>
        <p:grpSpPr>
          <a:xfrm>
            <a:off x="8622627" y="4336084"/>
            <a:ext cx="1696627" cy="538347"/>
            <a:chOff x="3441339" y="3072418"/>
            <a:chExt cx="1696627" cy="538347"/>
          </a:xfrm>
        </p:grpSpPr>
        <p:sp>
          <p:nvSpPr>
            <p:cNvPr id="30" name="Rounded Rectangle 29"/>
            <p:cNvSpPr/>
            <p:nvPr/>
          </p:nvSpPr>
          <p:spPr>
            <a:xfrm>
              <a:off x="3441339" y="3072418"/>
              <a:ext cx="1696627" cy="538347"/>
            </a:xfrm>
            <a:prstGeom prst="roundRect">
              <a:avLst>
                <a:gd name="adj" fmla="val 16670"/>
              </a:avLst>
            </a:prstGeom>
          </p:spPr>
          <p:style>
            <a:lnRef idx="2">
              <a:schemeClr val="lt1">
                <a:hueOff val="0"/>
                <a:satOff val="0"/>
                <a:lumOff val="0"/>
                <a:alphaOff val="0"/>
              </a:schemeClr>
            </a:lnRef>
            <a:fillRef idx="1">
              <a:schemeClr val="accent2">
                <a:hueOff val="-5796688"/>
                <a:satOff val="21821"/>
                <a:lumOff val="12157"/>
                <a:alphaOff val="0"/>
              </a:schemeClr>
            </a:fillRef>
            <a:effectRef idx="0">
              <a:schemeClr val="accent2">
                <a:hueOff val="-5796688"/>
                <a:satOff val="21821"/>
                <a:lumOff val="12157"/>
                <a:alphaOff val="0"/>
              </a:schemeClr>
            </a:effectRef>
            <a:fontRef idx="minor">
              <a:schemeClr val="lt1"/>
            </a:fontRef>
          </p:style>
        </p:sp>
        <p:sp>
          <p:nvSpPr>
            <p:cNvPr id="31" name="Rounded Rectangle 21"/>
            <p:cNvSpPr/>
            <p:nvPr/>
          </p:nvSpPr>
          <p:spPr>
            <a:xfrm>
              <a:off x="3467624" y="3098703"/>
              <a:ext cx="1644057" cy="4857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Test Execution</a:t>
              </a:r>
              <a:endParaRPr lang="en-US" sz="1800" b="1" kern="1200" dirty="0">
                <a:solidFill>
                  <a:schemeClr val="tx1"/>
                </a:solidFill>
              </a:endParaRPr>
            </a:p>
          </p:txBody>
        </p:sp>
      </p:grpSp>
      <p:sp>
        <p:nvSpPr>
          <p:cNvPr id="21" name="Rectangle 20"/>
          <p:cNvSpPr/>
          <p:nvPr/>
        </p:nvSpPr>
        <p:spPr>
          <a:xfrm>
            <a:off x="9855493" y="4387428"/>
            <a:ext cx="559372" cy="43511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3" name="Group 22"/>
          <p:cNvGrpSpPr/>
          <p:nvPr/>
        </p:nvGrpSpPr>
        <p:grpSpPr>
          <a:xfrm>
            <a:off x="9482902" y="4940826"/>
            <a:ext cx="1696627" cy="538347"/>
            <a:chOff x="4301614" y="3677160"/>
            <a:chExt cx="1696627" cy="538347"/>
          </a:xfrm>
        </p:grpSpPr>
        <p:sp>
          <p:nvSpPr>
            <p:cNvPr id="28" name="Rounded Rectangle 27"/>
            <p:cNvSpPr/>
            <p:nvPr/>
          </p:nvSpPr>
          <p:spPr>
            <a:xfrm>
              <a:off x="4301614" y="3677160"/>
              <a:ext cx="1696627" cy="538347"/>
            </a:xfrm>
            <a:prstGeom prst="roundRect">
              <a:avLst>
                <a:gd name="adj" fmla="val 16670"/>
              </a:avLst>
            </a:prstGeom>
          </p:spPr>
          <p:style>
            <a:lnRef idx="2">
              <a:schemeClr val="lt1">
                <a:hueOff val="0"/>
                <a:satOff val="0"/>
                <a:lumOff val="0"/>
                <a:alphaOff val="0"/>
              </a:schemeClr>
            </a:lnRef>
            <a:fillRef idx="1">
              <a:schemeClr val="accent2">
                <a:hueOff val="-7245860"/>
                <a:satOff val="27276"/>
                <a:lumOff val="15196"/>
                <a:alphaOff val="0"/>
              </a:schemeClr>
            </a:fillRef>
            <a:effectRef idx="0">
              <a:schemeClr val="accent2">
                <a:hueOff val="-7245860"/>
                <a:satOff val="27276"/>
                <a:lumOff val="15196"/>
                <a:alphaOff val="0"/>
              </a:schemeClr>
            </a:effectRef>
            <a:fontRef idx="minor">
              <a:schemeClr val="lt1"/>
            </a:fontRef>
          </p:style>
        </p:sp>
        <p:sp>
          <p:nvSpPr>
            <p:cNvPr id="29" name="Rounded Rectangle 25"/>
            <p:cNvSpPr/>
            <p:nvPr/>
          </p:nvSpPr>
          <p:spPr>
            <a:xfrm>
              <a:off x="4327899" y="3703445"/>
              <a:ext cx="1644057" cy="4857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Defect Reporting</a:t>
              </a:r>
              <a:endParaRPr lang="en-US" sz="1800" b="1" kern="1200" dirty="0">
                <a:solidFill>
                  <a:schemeClr val="tx1"/>
                </a:solidFill>
              </a:endParaRPr>
            </a:p>
          </p:txBody>
        </p:sp>
      </p:grpSp>
      <p:sp>
        <p:nvSpPr>
          <p:cNvPr id="24" name="Rectangle 23"/>
          <p:cNvSpPr/>
          <p:nvPr/>
        </p:nvSpPr>
        <p:spPr>
          <a:xfrm>
            <a:off x="10715768" y="4992170"/>
            <a:ext cx="559372" cy="43511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5" name="Group 24"/>
          <p:cNvGrpSpPr/>
          <p:nvPr/>
        </p:nvGrpSpPr>
        <p:grpSpPr>
          <a:xfrm>
            <a:off x="10343176" y="5545568"/>
            <a:ext cx="1696627" cy="538347"/>
            <a:chOff x="5161888" y="4281902"/>
            <a:chExt cx="1696627" cy="538347"/>
          </a:xfrm>
        </p:grpSpPr>
        <p:sp>
          <p:nvSpPr>
            <p:cNvPr id="26" name="Rounded Rectangle 25"/>
            <p:cNvSpPr/>
            <p:nvPr/>
          </p:nvSpPr>
          <p:spPr>
            <a:xfrm>
              <a:off x="5161888" y="4281902"/>
              <a:ext cx="1696627" cy="538347"/>
            </a:xfrm>
            <a:prstGeom prst="roundRect">
              <a:avLst>
                <a:gd name="adj" fmla="val 16670"/>
              </a:avLst>
            </a:prstGeom>
          </p:spPr>
          <p:style>
            <a:lnRef idx="2">
              <a:schemeClr val="lt1">
                <a:hueOff val="0"/>
                <a:satOff val="0"/>
                <a:lumOff val="0"/>
                <a:alphaOff val="0"/>
              </a:schemeClr>
            </a:lnRef>
            <a:fillRef idx="1">
              <a:schemeClr val="accent2">
                <a:hueOff val="-8695032"/>
                <a:satOff val="32731"/>
                <a:lumOff val="18235"/>
                <a:alphaOff val="0"/>
              </a:schemeClr>
            </a:fillRef>
            <a:effectRef idx="0">
              <a:schemeClr val="accent2">
                <a:hueOff val="-8695032"/>
                <a:satOff val="32731"/>
                <a:lumOff val="18235"/>
                <a:alphaOff val="0"/>
              </a:schemeClr>
            </a:effectRef>
            <a:fontRef idx="minor">
              <a:schemeClr val="lt1"/>
            </a:fontRef>
          </p:style>
        </p:sp>
        <p:sp>
          <p:nvSpPr>
            <p:cNvPr id="27" name="Rounded Rectangle 28"/>
            <p:cNvSpPr/>
            <p:nvPr/>
          </p:nvSpPr>
          <p:spPr>
            <a:xfrm>
              <a:off x="5188173" y="4308187"/>
              <a:ext cx="1644057" cy="4857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Test Closure</a:t>
              </a:r>
              <a:endParaRPr lang="en-US" sz="1800" b="1" kern="1200" dirty="0">
                <a:solidFill>
                  <a:schemeClr val="tx1"/>
                </a:solidFill>
              </a:endParaRPr>
            </a:p>
          </p:txBody>
        </p:sp>
      </p:grpSp>
      <p:sp>
        <p:nvSpPr>
          <p:cNvPr id="40" name="Bent-Up Arrow 39"/>
          <p:cNvSpPr/>
          <p:nvPr/>
        </p:nvSpPr>
        <p:spPr>
          <a:xfrm rot="10800000" flipH="1">
            <a:off x="9447806" y="3942528"/>
            <a:ext cx="456872" cy="411480"/>
          </a:xfrm>
          <a:prstGeom prst="bentUpArrow">
            <a:avLst>
              <a:gd name="adj1" fmla="val 32840"/>
              <a:gd name="adj2" fmla="val 25000"/>
              <a:gd name="adj3" fmla="val 35780"/>
            </a:avLst>
          </a:prstGeom>
          <a:solidFill>
            <a:schemeClr val="bg1">
              <a:lumMod val="85000"/>
            </a:schemeClr>
          </a:solidFill>
        </p:spPr>
        <p:style>
          <a:lnRef idx="2">
            <a:schemeClr val="lt1">
              <a:hueOff val="0"/>
              <a:satOff val="0"/>
              <a:lumOff val="0"/>
              <a:alphaOff val="0"/>
            </a:schemeClr>
          </a:lnRef>
          <a:fillRef idx="1">
            <a:schemeClr val="accent2">
              <a:tint val="50000"/>
              <a:hueOff val="-1825849"/>
              <a:satOff val="10185"/>
              <a:lumOff val="2812"/>
              <a:alphaOff val="0"/>
            </a:schemeClr>
          </a:fillRef>
          <a:effectRef idx="0">
            <a:schemeClr val="accent2">
              <a:tint val="50000"/>
              <a:hueOff val="-1825849"/>
              <a:satOff val="10185"/>
              <a:lumOff val="2812"/>
              <a:alphaOff val="0"/>
            </a:schemeClr>
          </a:effectRef>
          <a:fontRef idx="minor">
            <a:schemeClr val="lt1">
              <a:hueOff val="0"/>
              <a:satOff val="0"/>
              <a:lumOff val="0"/>
              <a:alphaOff val="0"/>
            </a:schemeClr>
          </a:fontRef>
        </p:style>
      </p:sp>
      <p:sp>
        <p:nvSpPr>
          <p:cNvPr id="41" name="Bent-Up Arrow 40"/>
          <p:cNvSpPr/>
          <p:nvPr/>
        </p:nvSpPr>
        <p:spPr>
          <a:xfrm rot="10800000" flipH="1">
            <a:off x="11184077" y="5156286"/>
            <a:ext cx="456872" cy="411480"/>
          </a:xfrm>
          <a:prstGeom prst="bentUpArrow">
            <a:avLst>
              <a:gd name="adj1" fmla="val 32840"/>
              <a:gd name="adj2" fmla="val 25000"/>
              <a:gd name="adj3" fmla="val 35780"/>
            </a:avLst>
          </a:prstGeom>
          <a:solidFill>
            <a:schemeClr val="bg1">
              <a:lumMod val="85000"/>
            </a:schemeClr>
          </a:solidFill>
        </p:spPr>
        <p:style>
          <a:lnRef idx="2">
            <a:schemeClr val="lt1">
              <a:hueOff val="0"/>
              <a:satOff val="0"/>
              <a:lumOff val="0"/>
              <a:alphaOff val="0"/>
            </a:schemeClr>
          </a:lnRef>
          <a:fillRef idx="1">
            <a:schemeClr val="accent2">
              <a:tint val="50000"/>
              <a:hueOff val="-1825849"/>
              <a:satOff val="10185"/>
              <a:lumOff val="2812"/>
              <a:alphaOff val="0"/>
            </a:schemeClr>
          </a:fillRef>
          <a:effectRef idx="0">
            <a:schemeClr val="accent2">
              <a:tint val="50000"/>
              <a:hueOff val="-1825849"/>
              <a:satOff val="10185"/>
              <a:lumOff val="2812"/>
              <a:alphaOff val="0"/>
            </a:schemeClr>
          </a:effectRef>
          <a:fontRef idx="minor">
            <a:schemeClr val="lt1">
              <a:hueOff val="0"/>
              <a:satOff val="0"/>
              <a:lumOff val="0"/>
              <a:alphaOff val="0"/>
            </a:schemeClr>
          </a:fontRef>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7607701" y="673115"/>
            <a:ext cx="5962060" cy="1860527"/>
          </a:xfrm>
          <a:prstGeom prst="rect">
            <a:avLst/>
          </a:prstGeom>
        </p:spPr>
        <p:txBody>
          <a:bodyPr>
            <a:noAutofit/>
          </a:bodyPr>
          <a:lstStyle>
            <a:lvl1pPr marL="330200"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770" kern="1200" cap="none">
                <a:solidFill>
                  <a:schemeClr val="tx1"/>
                </a:solidFill>
                <a:effectLst/>
                <a:latin typeface="+mn-lt"/>
                <a:ea typeface="+mn-ea"/>
                <a:cs typeface="+mn-cs"/>
              </a:defRPr>
            </a:lvl1pPr>
            <a:lvl2pPr marL="85788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310" kern="1200" cap="none">
                <a:solidFill>
                  <a:schemeClr val="tx1"/>
                </a:solidFill>
                <a:effectLst/>
                <a:latin typeface="+mn-lt"/>
                <a:ea typeface="+mn-ea"/>
                <a:cs typeface="+mn-cs"/>
              </a:defRPr>
            </a:lvl2pPr>
            <a:lvl3pPr marL="138620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080" kern="1200" cap="none">
                <a:solidFill>
                  <a:schemeClr val="tx1"/>
                </a:solidFill>
                <a:effectLst/>
                <a:latin typeface="+mn-lt"/>
                <a:ea typeface="+mn-ea"/>
                <a:cs typeface="+mn-cs"/>
              </a:defRPr>
            </a:lvl3pPr>
            <a:lvl4pPr marL="178181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850" kern="1200" cap="none">
                <a:solidFill>
                  <a:schemeClr val="tx1"/>
                </a:solidFill>
                <a:effectLst/>
                <a:latin typeface="+mn-lt"/>
                <a:ea typeface="+mn-ea"/>
                <a:cs typeface="+mn-cs"/>
              </a:defRPr>
            </a:lvl4pPr>
            <a:lvl5pPr marL="231013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5pPr>
            <a:lvl6pPr marL="290385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6pPr>
            <a:lvl7pPr marL="343154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7pPr>
            <a:lvl8pPr marL="395986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8pPr>
            <a:lvl9pPr marL="448754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9pPr>
          </a:lstStyle>
          <a:p>
            <a:endParaRPr lang="en-US" sz="1905" dirty="0">
              <a:latin typeface="Helvetica LT Std Cond" panose="020B0506020202030204"/>
            </a:endParaRPr>
          </a:p>
        </p:txBody>
      </p:sp>
      <p:sp>
        <p:nvSpPr>
          <p:cNvPr id="13" name="Title 2"/>
          <p:cNvSpPr txBox="1"/>
          <p:nvPr/>
        </p:nvSpPr>
        <p:spPr>
          <a:xfrm>
            <a:off x="169207" y="1102070"/>
            <a:ext cx="12039497" cy="372344"/>
          </a:xfrm>
          <a:prstGeom prst="rect">
            <a:avLst/>
          </a:prstGeom>
        </p:spPr>
        <p:txBody>
          <a:bodyPr vert="horz" lIns="79178" tIns="39589" rIns="79178" bIns="39589"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pPr marL="395605" indent="-395605">
              <a:spcBef>
                <a:spcPct val="20000"/>
              </a:spcBef>
              <a:spcAft>
                <a:spcPts val="600"/>
              </a:spcAft>
              <a:buClr>
                <a:schemeClr val="accent1">
                  <a:lumMod val="75000"/>
                </a:schemeClr>
              </a:buClr>
              <a:buSzPct val="100000"/>
            </a:pPr>
            <a:endParaRPr lang="en-US" sz="2400" dirty="0">
              <a:latin typeface="Helvetica LT Std Cond" panose="020B0506020202030204" pitchFamily="34" charset="0"/>
            </a:endParaRPr>
          </a:p>
        </p:txBody>
      </p:sp>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smtClean="0"/>
              <a:t>PHASES OF STLC</a:t>
            </a:r>
            <a:endParaRPr lang="en-US" dirty="0"/>
          </a:p>
        </p:txBody>
      </p:sp>
      <p:sp>
        <p:nvSpPr>
          <p:cNvPr id="5" name="Content Placeholder 4"/>
          <p:cNvSpPr>
            <a:spLocks noGrp="1"/>
          </p:cNvSpPr>
          <p:nvPr>
            <p:ph sz="half" idx="1"/>
          </p:nvPr>
        </p:nvSpPr>
        <p:spPr>
          <a:xfrm>
            <a:off x="625842" y="3403598"/>
            <a:ext cx="10624543" cy="2673305"/>
          </a:xfrm>
        </p:spPr>
        <p:txBody>
          <a:bodyPr/>
          <a:lstStyle/>
          <a:p>
            <a:r>
              <a:rPr lang="en-US" dirty="0" smtClean="0"/>
              <a:t>A </a:t>
            </a:r>
            <a:r>
              <a:rPr lang="en-US" dirty="0"/>
              <a:t>concise statement of how to meet the objectives of testing effectively in limited time by optimal use of resources. </a:t>
            </a:r>
            <a:endParaRPr lang="en-US" dirty="0"/>
          </a:p>
          <a:p>
            <a:r>
              <a:rPr lang="en-US" dirty="0"/>
              <a:t>The intent </a:t>
            </a:r>
            <a:r>
              <a:rPr lang="en-US" dirty="0" smtClean="0"/>
              <a:t>is </a:t>
            </a:r>
            <a:r>
              <a:rPr lang="en-US" dirty="0"/>
              <a:t>to establish the framework for testing the system and work products to be delivered to the client. </a:t>
            </a:r>
            <a:endParaRPr lang="en-US" dirty="0"/>
          </a:p>
          <a:p>
            <a:r>
              <a:rPr lang="en-US" dirty="0"/>
              <a:t>Depending on the type of testing, different set of requirements such as functional, business, technical, performance etc., are </a:t>
            </a:r>
            <a:r>
              <a:rPr lang="en-US" dirty="0" smtClean="0"/>
              <a:t>analyzed.</a:t>
            </a:r>
            <a:endParaRPr lang="en-US" dirty="0"/>
          </a:p>
          <a:p>
            <a:endParaRPr lang="en-US" dirty="0"/>
          </a:p>
        </p:txBody>
      </p:sp>
      <p:sp>
        <p:nvSpPr>
          <p:cNvPr id="25" name="Freeform 24"/>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b="1" kern="1200" dirty="0" smtClean="0">
                <a:latin typeface="Helvetica LT Std Cond Light" panose="020B0406020202030204" pitchFamily="34" charset="0"/>
              </a:rPr>
              <a:t>Test Strategy</a:t>
            </a:r>
            <a:endParaRPr lang="en-US" sz="1800" b="1" kern="1200" dirty="0">
              <a:latin typeface="Helvetica LT Std Cond Light" panose="020B0406020202030204" pitchFamily="34" charset="0"/>
            </a:endParaRPr>
          </a:p>
        </p:txBody>
      </p:sp>
      <p:sp>
        <p:nvSpPr>
          <p:cNvPr id="26" name="Freeform 25"/>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7" name="Freeform 26"/>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Plan</a:t>
            </a:r>
            <a:endParaRPr lang="en-US" sz="1800" kern="1200" dirty="0">
              <a:latin typeface="Helvetica LT Std Cond Light" panose="020B0406020202030204" pitchFamily="34" charset="0"/>
            </a:endParaRPr>
          </a:p>
        </p:txBody>
      </p:sp>
      <p:sp>
        <p:nvSpPr>
          <p:cNvPr id="28" name="Freeform 27"/>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9" name="Freeform 28"/>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Design</a:t>
            </a:r>
            <a:endParaRPr lang="en-US" sz="1800" kern="1200" dirty="0">
              <a:latin typeface="Helvetica LT Std Cond Light" panose="020B0406020202030204" pitchFamily="34" charset="0"/>
            </a:endParaRPr>
          </a:p>
        </p:txBody>
      </p:sp>
      <p:sp>
        <p:nvSpPr>
          <p:cNvPr id="30" name="Freeform 29"/>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1" name="Freeform 30"/>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dirty="0" smtClean="0">
                <a:latin typeface="Helvetica LT Std Cond Light" panose="020B0406020202030204" pitchFamily="34" charset="0"/>
              </a:rPr>
              <a:t>Test Environment Setup</a:t>
            </a:r>
            <a:endParaRPr lang="en-US" sz="1800" kern="1200" dirty="0">
              <a:latin typeface="Helvetica LT Std Cond Light" panose="020B0406020202030204" pitchFamily="34" charset="0"/>
            </a:endParaRPr>
          </a:p>
        </p:txBody>
      </p:sp>
      <p:sp>
        <p:nvSpPr>
          <p:cNvPr id="32" name="Freeform 31"/>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3" name="Freeform 32"/>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Execution</a:t>
            </a:r>
            <a:endParaRPr lang="en-US" sz="1800" kern="1200" dirty="0">
              <a:latin typeface="Helvetica LT Std Cond Light" panose="020B0406020202030204" pitchFamily="34" charset="0"/>
            </a:endParaRPr>
          </a:p>
        </p:txBody>
      </p:sp>
      <p:sp>
        <p:nvSpPr>
          <p:cNvPr id="34" name="Freeform 33"/>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5" name="Freeform 34"/>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Defect Reporting</a:t>
            </a:r>
            <a:endParaRPr lang="en-US" sz="1800" kern="1200" dirty="0">
              <a:latin typeface="Helvetica LT Std Cond Light" panose="020B0406020202030204" pitchFamily="34" charset="0"/>
            </a:endParaRPr>
          </a:p>
        </p:txBody>
      </p:sp>
      <p:sp>
        <p:nvSpPr>
          <p:cNvPr id="36" name="Freeform 35"/>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7" name="Freeform 36"/>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7607701" y="673115"/>
            <a:ext cx="5962060" cy="1860527"/>
          </a:xfrm>
          <a:prstGeom prst="rect">
            <a:avLst/>
          </a:prstGeom>
        </p:spPr>
        <p:txBody>
          <a:bodyPr>
            <a:noAutofit/>
          </a:bodyPr>
          <a:lstStyle>
            <a:lvl1pPr marL="330200"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770" kern="1200" cap="none">
                <a:solidFill>
                  <a:schemeClr val="tx1"/>
                </a:solidFill>
                <a:effectLst/>
                <a:latin typeface="+mn-lt"/>
                <a:ea typeface="+mn-ea"/>
                <a:cs typeface="+mn-cs"/>
              </a:defRPr>
            </a:lvl1pPr>
            <a:lvl2pPr marL="85788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310" kern="1200" cap="none">
                <a:solidFill>
                  <a:schemeClr val="tx1"/>
                </a:solidFill>
                <a:effectLst/>
                <a:latin typeface="+mn-lt"/>
                <a:ea typeface="+mn-ea"/>
                <a:cs typeface="+mn-cs"/>
              </a:defRPr>
            </a:lvl2pPr>
            <a:lvl3pPr marL="138620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080" kern="1200" cap="none">
                <a:solidFill>
                  <a:schemeClr val="tx1"/>
                </a:solidFill>
                <a:effectLst/>
                <a:latin typeface="+mn-lt"/>
                <a:ea typeface="+mn-ea"/>
                <a:cs typeface="+mn-cs"/>
              </a:defRPr>
            </a:lvl3pPr>
            <a:lvl4pPr marL="178181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850" kern="1200" cap="none">
                <a:solidFill>
                  <a:schemeClr val="tx1"/>
                </a:solidFill>
                <a:effectLst/>
                <a:latin typeface="+mn-lt"/>
                <a:ea typeface="+mn-ea"/>
                <a:cs typeface="+mn-cs"/>
              </a:defRPr>
            </a:lvl4pPr>
            <a:lvl5pPr marL="231013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5pPr>
            <a:lvl6pPr marL="290385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6pPr>
            <a:lvl7pPr marL="343154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7pPr>
            <a:lvl8pPr marL="395986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8pPr>
            <a:lvl9pPr marL="448754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9pPr>
          </a:lstStyle>
          <a:p>
            <a:endParaRPr lang="en-US" sz="1905" dirty="0">
              <a:latin typeface="Helvetica LT Std Cond" panose="020B0506020202030204"/>
            </a:endParaRPr>
          </a:p>
        </p:txBody>
      </p:sp>
      <p:sp>
        <p:nvSpPr>
          <p:cNvPr id="13" name="Title 2"/>
          <p:cNvSpPr txBox="1"/>
          <p:nvPr/>
        </p:nvSpPr>
        <p:spPr>
          <a:xfrm>
            <a:off x="169207" y="1102070"/>
            <a:ext cx="12039497" cy="372344"/>
          </a:xfrm>
          <a:prstGeom prst="rect">
            <a:avLst/>
          </a:prstGeom>
        </p:spPr>
        <p:txBody>
          <a:bodyPr vert="horz" lIns="79178" tIns="39589" rIns="79178" bIns="39589"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pPr marL="395605" indent="-395605">
              <a:spcBef>
                <a:spcPct val="20000"/>
              </a:spcBef>
              <a:spcAft>
                <a:spcPts val="600"/>
              </a:spcAft>
              <a:buClr>
                <a:schemeClr val="accent1">
                  <a:lumMod val="75000"/>
                </a:schemeClr>
              </a:buClr>
              <a:buSzPct val="100000"/>
            </a:pPr>
            <a:endParaRPr lang="en-US" sz="2400" dirty="0">
              <a:latin typeface="Helvetica LT Std Cond" panose="020B0506020202030204" pitchFamily="34" charset="0"/>
            </a:endParaRPr>
          </a:p>
        </p:txBody>
      </p:sp>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smtClean="0"/>
              <a:t>PHASES OF STLC</a:t>
            </a:r>
            <a:endParaRPr lang="en-US" dirty="0"/>
          </a:p>
        </p:txBody>
      </p:sp>
      <p:sp>
        <p:nvSpPr>
          <p:cNvPr id="5" name="Content Placeholder 4"/>
          <p:cNvSpPr>
            <a:spLocks noGrp="1"/>
          </p:cNvSpPr>
          <p:nvPr>
            <p:ph sz="half" idx="1"/>
          </p:nvPr>
        </p:nvSpPr>
        <p:spPr>
          <a:xfrm>
            <a:off x="531544" y="3403598"/>
            <a:ext cx="11362461" cy="2673305"/>
          </a:xfrm>
        </p:spPr>
        <p:txBody>
          <a:bodyPr/>
          <a:lstStyle/>
          <a:p>
            <a:pPr marL="0" indent="0">
              <a:spcBef>
                <a:spcPct val="20000"/>
              </a:spcBef>
              <a:spcAft>
                <a:spcPts val="600"/>
              </a:spcAft>
              <a:buClr>
                <a:schemeClr val="accent1">
                  <a:lumMod val="75000"/>
                </a:schemeClr>
              </a:buClr>
              <a:buSzPct val="100000"/>
              <a:buNone/>
            </a:pPr>
            <a:r>
              <a:rPr lang="en-US" dirty="0" smtClean="0"/>
              <a:t>Activities:</a:t>
            </a:r>
            <a:endParaRPr lang="en-US" dirty="0"/>
          </a:p>
        </p:txBody>
      </p:sp>
      <p:sp>
        <p:nvSpPr>
          <p:cNvPr id="25" name="Freeform 24"/>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b="1" kern="1200" dirty="0" smtClean="0">
                <a:latin typeface="Helvetica LT Std Cond Light" panose="020B0406020202030204" pitchFamily="34" charset="0"/>
              </a:rPr>
              <a:t>Test Strategy</a:t>
            </a:r>
            <a:endParaRPr lang="en-US" sz="1800" b="1" kern="1200" dirty="0">
              <a:latin typeface="Helvetica LT Std Cond Light" panose="020B0406020202030204" pitchFamily="34" charset="0"/>
            </a:endParaRPr>
          </a:p>
        </p:txBody>
      </p:sp>
      <p:sp>
        <p:nvSpPr>
          <p:cNvPr id="26" name="Freeform 25"/>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7" name="Freeform 26"/>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Plan</a:t>
            </a:r>
            <a:endParaRPr lang="en-US" sz="1800" kern="1200" dirty="0">
              <a:latin typeface="Helvetica LT Std Cond Light" panose="020B0406020202030204" pitchFamily="34" charset="0"/>
            </a:endParaRPr>
          </a:p>
        </p:txBody>
      </p:sp>
      <p:sp>
        <p:nvSpPr>
          <p:cNvPr id="28" name="Freeform 27"/>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9" name="Freeform 28"/>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Design</a:t>
            </a:r>
            <a:endParaRPr lang="en-US" sz="1800" kern="1200" dirty="0">
              <a:latin typeface="Helvetica LT Std Cond Light" panose="020B0406020202030204" pitchFamily="34" charset="0"/>
            </a:endParaRPr>
          </a:p>
        </p:txBody>
      </p:sp>
      <p:sp>
        <p:nvSpPr>
          <p:cNvPr id="30" name="Freeform 29"/>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1" name="Freeform 30"/>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dirty="0" smtClean="0">
                <a:latin typeface="Helvetica LT Std Cond Light" panose="020B0406020202030204" pitchFamily="34" charset="0"/>
              </a:rPr>
              <a:t>Test Environment Setup</a:t>
            </a:r>
            <a:endParaRPr lang="en-US" sz="1800" kern="1200" dirty="0">
              <a:latin typeface="Helvetica LT Std Cond Light" panose="020B0406020202030204" pitchFamily="34" charset="0"/>
            </a:endParaRPr>
          </a:p>
        </p:txBody>
      </p:sp>
      <p:sp>
        <p:nvSpPr>
          <p:cNvPr id="32" name="Freeform 31"/>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3" name="Freeform 32"/>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Execution</a:t>
            </a:r>
            <a:endParaRPr lang="en-US" sz="1800" kern="1200" dirty="0">
              <a:latin typeface="Helvetica LT Std Cond Light" panose="020B0406020202030204" pitchFamily="34" charset="0"/>
            </a:endParaRPr>
          </a:p>
        </p:txBody>
      </p:sp>
      <p:sp>
        <p:nvSpPr>
          <p:cNvPr id="34" name="Freeform 33"/>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5" name="Freeform 34"/>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Defect Reporting</a:t>
            </a:r>
            <a:endParaRPr lang="en-US" sz="1800" kern="1200" dirty="0">
              <a:latin typeface="Helvetica LT Std Cond Light" panose="020B0406020202030204" pitchFamily="34" charset="0"/>
            </a:endParaRPr>
          </a:p>
        </p:txBody>
      </p:sp>
      <p:sp>
        <p:nvSpPr>
          <p:cNvPr id="36" name="Freeform 35"/>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7" name="Freeform 36"/>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pic>
        <p:nvPicPr>
          <p:cNvPr id="1026" name="Picture 2" descr="http://thumb7.shutterstock.com/display_pic_with_logo/2553562/343443329/stock-vector-software-developer-or-freelancer-is-coding-this-also-represents-a-business-analyst-gathering-343443329.jpg"/>
          <p:cNvPicPr>
            <a:picLocks noChangeAspect="1" noChangeArrowheads="1"/>
          </p:cNvPicPr>
          <p:nvPr/>
        </p:nvPicPr>
        <p:blipFill>
          <a:blip r:embed="rId1" cstate="print"/>
          <a:stretch>
            <a:fillRect/>
          </a:stretch>
        </p:blipFill>
        <p:spPr bwMode="auto">
          <a:xfrm>
            <a:off x="640477" y="4029103"/>
            <a:ext cx="3041128" cy="243290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7829860" y="3168962"/>
            <a:ext cx="4286943" cy="1477328"/>
          </a:xfrm>
          <a:prstGeom prst="rect">
            <a:avLst/>
          </a:prstGeom>
        </p:spPr>
        <p:txBody>
          <a:bodyPr wrap="square">
            <a:spAutoFit/>
          </a:bodyPr>
          <a:lstStyle/>
          <a:p>
            <a:pPr lvl="0">
              <a:lnSpc>
                <a:spcPct val="90000"/>
              </a:lnSpc>
              <a:spcBef>
                <a:spcPct val="20000"/>
              </a:spcBef>
              <a:spcAft>
                <a:spcPts val="600"/>
              </a:spcAft>
              <a:buSzPct val="100000"/>
            </a:pPr>
            <a:r>
              <a:rPr lang="en-US" sz="2000" dirty="0" smtClean="0">
                <a:solidFill>
                  <a:prstClr val="black"/>
                </a:solidFill>
                <a:latin typeface="Helvetica LT Std Cond Light" panose="020B0406020202030204" pitchFamily="34" charset="0"/>
              </a:rPr>
              <a:t>Defines the level of participation &amp; responsibilities for the relevant stakeholders such as Project manager, Development team, Test team, QA Team, Technical writers, Logistics, Users and Sponsors</a:t>
            </a:r>
            <a:endParaRPr lang="en-US" sz="2000" dirty="0">
              <a:solidFill>
                <a:prstClr val="black"/>
              </a:solidFill>
              <a:latin typeface="Helvetica LT Std Cond Light" panose="020B0406020202030204" pitchFamily="34" charset="0"/>
            </a:endParaRPr>
          </a:p>
        </p:txBody>
      </p:sp>
      <p:sp>
        <p:nvSpPr>
          <p:cNvPr id="9" name="Rectangle 8"/>
          <p:cNvSpPr/>
          <p:nvPr/>
        </p:nvSpPr>
        <p:spPr>
          <a:xfrm>
            <a:off x="1230632" y="6332619"/>
            <a:ext cx="1806585" cy="461665"/>
          </a:xfrm>
          <a:prstGeom prst="rect">
            <a:avLst/>
          </a:prstGeom>
        </p:spPr>
        <p:txBody>
          <a:bodyPr wrap="none">
            <a:spAutoFit/>
          </a:bodyPr>
          <a:lstStyle/>
          <a:p>
            <a:r>
              <a:rPr lang="en-US" sz="2400" dirty="0" smtClean="0">
                <a:solidFill>
                  <a:prstClr val="black"/>
                </a:solidFill>
                <a:latin typeface="Helvetica LT Std Cond Light" panose="020B0406020202030204" pitchFamily="34" charset="0"/>
              </a:rPr>
              <a:t>Software Tester</a:t>
            </a:r>
            <a:endParaRPr lang="en-US" dirty="0"/>
          </a:p>
        </p:txBody>
      </p:sp>
      <p:sp>
        <p:nvSpPr>
          <p:cNvPr id="10" name="Rectangle 9"/>
          <p:cNvSpPr/>
          <p:nvPr/>
        </p:nvSpPr>
        <p:spPr>
          <a:xfrm>
            <a:off x="3553476" y="5143954"/>
            <a:ext cx="7736144" cy="173113"/>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Oval 10"/>
          <p:cNvSpPr/>
          <p:nvPr/>
        </p:nvSpPr>
        <p:spPr>
          <a:xfrm>
            <a:off x="4369123" y="4944533"/>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ectangle 14"/>
          <p:cNvSpPr/>
          <p:nvPr/>
        </p:nvSpPr>
        <p:spPr>
          <a:xfrm>
            <a:off x="3619088" y="3630592"/>
            <a:ext cx="3510133" cy="1015663"/>
          </a:xfrm>
          <a:prstGeom prst="rect">
            <a:avLst/>
          </a:prstGeom>
        </p:spPr>
        <p:txBody>
          <a:bodyPr wrap="square">
            <a:spAutoFit/>
          </a:bodyPr>
          <a:lstStyle/>
          <a:p>
            <a:r>
              <a:rPr lang="en-US" sz="2000" dirty="0">
                <a:solidFill>
                  <a:prstClr val="black"/>
                </a:solidFill>
                <a:latin typeface="Helvetica LT Std Cond Light" panose="020B0406020202030204" pitchFamily="34" charset="0"/>
              </a:rPr>
              <a:t>Identifies the types of testing to be performed based on the different types of requirements</a:t>
            </a:r>
            <a:endParaRPr lang="en-US" sz="1600" dirty="0"/>
          </a:p>
        </p:txBody>
      </p:sp>
      <p:sp>
        <p:nvSpPr>
          <p:cNvPr id="38" name="Oval 37"/>
          <p:cNvSpPr/>
          <p:nvPr/>
        </p:nvSpPr>
        <p:spPr>
          <a:xfrm>
            <a:off x="7491027" y="5180370"/>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39" name="Oval 38"/>
          <p:cNvSpPr/>
          <p:nvPr/>
        </p:nvSpPr>
        <p:spPr>
          <a:xfrm>
            <a:off x="11027551" y="4952966"/>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16" name="Rectangle 15"/>
          <p:cNvSpPr/>
          <p:nvPr/>
        </p:nvSpPr>
        <p:spPr>
          <a:xfrm>
            <a:off x="6390435" y="5624845"/>
            <a:ext cx="2748850" cy="707886"/>
          </a:xfrm>
          <a:prstGeom prst="rect">
            <a:avLst/>
          </a:prstGeom>
        </p:spPr>
        <p:txBody>
          <a:bodyPr wrap="square">
            <a:spAutoFit/>
          </a:bodyPr>
          <a:lstStyle/>
          <a:p>
            <a:r>
              <a:rPr lang="en-US" sz="2000" dirty="0" smtClean="0">
                <a:solidFill>
                  <a:prstClr val="black"/>
                </a:solidFill>
                <a:latin typeface="Helvetica LT Std Cond Light" panose="020B0406020202030204" pitchFamily="34" charset="0"/>
              </a:rPr>
              <a:t>Analyses and understands </a:t>
            </a:r>
            <a:r>
              <a:rPr lang="en-US" sz="2000" dirty="0">
                <a:solidFill>
                  <a:prstClr val="black"/>
                </a:solidFill>
                <a:latin typeface="Helvetica LT Std Cond Light" panose="020B0406020202030204" pitchFamily="34" charset="0"/>
              </a:rPr>
              <a:t>the requirements</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7607701" y="673115"/>
            <a:ext cx="5962060" cy="1860527"/>
          </a:xfrm>
          <a:prstGeom prst="rect">
            <a:avLst/>
          </a:prstGeom>
        </p:spPr>
        <p:txBody>
          <a:bodyPr>
            <a:noAutofit/>
          </a:bodyPr>
          <a:lstStyle>
            <a:lvl1pPr marL="330200"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770" kern="1200" cap="none">
                <a:solidFill>
                  <a:schemeClr val="tx1"/>
                </a:solidFill>
                <a:effectLst/>
                <a:latin typeface="+mn-lt"/>
                <a:ea typeface="+mn-ea"/>
                <a:cs typeface="+mn-cs"/>
              </a:defRPr>
            </a:lvl1pPr>
            <a:lvl2pPr marL="85788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310" kern="1200" cap="none">
                <a:solidFill>
                  <a:schemeClr val="tx1"/>
                </a:solidFill>
                <a:effectLst/>
                <a:latin typeface="+mn-lt"/>
                <a:ea typeface="+mn-ea"/>
                <a:cs typeface="+mn-cs"/>
              </a:defRPr>
            </a:lvl2pPr>
            <a:lvl3pPr marL="138620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080" kern="1200" cap="none">
                <a:solidFill>
                  <a:schemeClr val="tx1"/>
                </a:solidFill>
                <a:effectLst/>
                <a:latin typeface="+mn-lt"/>
                <a:ea typeface="+mn-ea"/>
                <a:cs typeface="+mn-cs"/>
              </a:defRPr>
            </a:lvl3pPr>
            <a:lvl4pPr marL="178181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850" kern="1200" cap="none">
                <a:solidFill>
                  <a:schemeClr val="tx1"/>
                </a:solidFill>
                <a:effectLst/>
                <a:latin typeface="+mn-lt"/>
                <a:ea typeface="+mn-ea"/>
                <a:cs typeface="+mn-cs"/>
              </a:defRPr>
            </a:lvl4pPr>
            <a:lvl5pPr marL="231013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5pPr>
            <a:lvl6pPr marL="290385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6pPr>
            <a:lvl7pPr marL="343154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7pPr>
            <a:lvl8pPr marL="395986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8pPr>
            <a:lvl9pPr marL="448754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9pPr>
          </a:lstStyle>
          <a:p>
            <a:endParaRPr lang="en-US" sz="1905" dirty="0">
              <a:latin typeface="Helvetica LT Std Cond" panose="020B0506020202030204"/>
            </a:endParaRPr>
          </a:p>
        </p:txBody>
      </p:sp>
      <p:sp>
        <p:nvSpPr>
          <p:cNvPr id="13" name="Title 2"/>
          <p:cNvSpPr txBox="1"/>
          <p:nvPr/>
        </p:nvSpPr>
        <p:spPr>
          <a:xfrm>
            <a:off x="169207" y="1102070"/>
            <a:ext cx="12039497" cy="372344"/>
          </a:xfrm>
          <a:prstGeom prst="rect">
            <a:avLst/>
          </a:prstGeom>
        </p:spPr>
        <p:txBody>
          <a:bodyPr vert="horz" lIns="79178" tIns="39589" rIns="79178" bIns="39589"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pPr marL="395605" indent="-395605">
              <a:spcBef>
                <a:spcPct val="20000"/>
              </a:spcBef>
              <a:spcAft>
                <a:spcPts val="600"/>
              </a:spcAft>
              <a:buClr>
                <a:schemeClr val="accent1">
                  <a:lumMod val="75000"/>
                </a:schemeClr>
              </a:buClr>
              <a:buSzPct val="100000"/>
            </a:pPr>
            <a:endParaRPr lang="en-US" sz="2400" dirty="0">
              <a:latin typeface="Helvetica LT Std Cond" panose="020B0506020202030204" pitchFamily="34" charset="0"/>
            </a:endParaRPr>
          </a:p>
        </p:txBody>
      </p:sp>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smtClean="0"/>
              <a:t>PHASES OF STLC</a:t>
            </a:r>
            <a:endParaRPr lang="en-US" dirty="0"/>
          </a:p>
        </p:txBody>
      </p:sp>
      <p:sp>
        <p:nvSpPr>
          <p:cNvPr id="5" name="Content Placeholder 4"/>
          <p:cNvSpPr>
            <a:spLocks noGrp="1"/>
          </p:cNvSpPr>
          <p:nvPr>
            <p:ph sz="half" idx="1"/>
          </p:nvPr>
        </p:nvSpPr>
        <p:spPr>
          <a:xfrm>
            <a:off x="531545" y="3403598"/>
            <a:ext cx="6946942" cy="2673305"/>
          </a:xfrm>
        </p:spPr>
        <p:txBody>
          <a:bodyPr/>
          <a:lstStyle/>
          <a:p>
            <a:pPr marL="0" indent="0">
              <a:buNone/>
            </a:pPr>
            <a:r>
              <a:rPr lang="en-US" dirty="0" smtClean="0"/>
              <a:t>A document </a:t>
            </a:r>
            <a:r>
              <a:rPr lang="en-US" dirty="0"/>
              <a:t>that </a:t>
            </a:r>
            <a:r>
              <a:rPr lang="en-US" dirty="0" smtClean="0"/>
              <a:t>contains:</a:t>
            </a:r>
            <a:endParaRPr lang="en-US" dirty="0" smtClean="0"/>
          </a:p>
          <a:p>
            <a:r>
              <a:rPr lang="en-US" dirty="0" smtClean="0"/>
              <a:t>Objectives</a:t>
            </a:r>
            <a:endParaRPr lang="en-US" dirty="0" smtClean="0"/>
          </a:p>
          <a:p>
            <a:r>
              <a:rPr lang="en-US" dirty="0" smtClean="0"/>
              <a:t>Scope of testing</a:t>
            </a:r>
            <a:endParaRPr lang="en-US" dirty="0" smtClean="0"/>
          </a:p>
          <a:p>
            <a:r>
              <a:rPr lang="en-US" dirty="0" smtClean="0"/>
              <a:t>Approach to be followed</a:t>
            </a:r>
            <a:endParaRPr lang="en-US" dirty="0" smtClean="0"/>
          </a:p>
          <a:p>
            <a:r>
              <a:rPr lang="en-US" dirty="0" smtClean="0"/>
              <a:t>Schedule</a:t>
            </a:r>
            <a:endParaRPr lang="en-US" dirty="0" smtClean="0"/>
          </a:p>
          <a:p>
            <a:r>
              <a:rPr lang="en-US" dirty="0" smtClean="0"/>
              <a:t>Roles and responsibilities</a:t>
            </a:r>
            <a:endParaRPr lang="en-US" dirty="0"/>
          </a:p>
        </p:txBody>
      </p:sp>
      <p:sp>
        <p:nvSpPr>
          <p:cNvPr id="25" name="Freeform 24"/>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26" name="Freeform 25"/>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7" name="Freeform 26"/>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b="1" dirty="0">
                <a:latin typeface="Helvetica LT Std Cond Light" panose="020B0406020202030204" pitchFamily="34" charset="0"/>
              </a:rPr>
              <a:t>Test Plan</a:t>
            </a:r>
            <a:endParaRPr lang="en-US" b="1" dirty="0">
              <a:latin typeface="Helvetica LT Std Cond Light" panose="020B0406020202030204" pitchFamily="34" charset="0"/>
            </a:endParaRPr>
          </a:p>
        </p:txBody>
      </p:sp>
      <p:sp>
        <p:nvSpPr>
          <p:cNvPr id="28" name="Freeform 27"/>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9" name="Freeform 28"/>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Design</a:t>
            </a:r>
            <a:endParaRPr lang="en-US" sz="1800" kern="1200" dirty="0">
              <a:latin typeface="Helvetica LT Std Cond Light" panose="020B0406020202030204" pitchFamily="34" charset="0"/>
            </a:endParaRPr>
          </a:p>
        </p:txBody>
      </p:sp>
      <p:sp>
        <p:nvSpPr>
          <p:cNvPr id="30" name="Freeform 29"/>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1" name="Freeform 30"/>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dirty="0" smtClean="0">
                <a:latin typeface="Helvetica LT Std Cond Light" panose="020B0406020202030204" pitchFamily="34" charset="0"/>
              </a:rPr>
              <a:t>Test Environment Setup</a:t>
            </a:r>
            <a:endParaRPr lang="en-US" sz="1800" kern="1200" dirty="0">
              <a:latin typeface="Helvetica LT Std Cond Light" panose="020B0406020202030204" pitchFamily="34" charset="0"/>
            </a:endParaRPr>
          </a:p>
        </p:txBody>
      </p:sp>
      <p:sp>
        <p:nvSpPr>
          <p:cNvPr id="32" name="Freeform 31"/>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3" name="Freeform 32"/>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Execution</a:t>
            </a:r>
            <a:endParaRPr lang="en-US" sz="1800" kern="1200" dirty="0">
              <a:latin typeface="Helvetica LT Std Cond Light" panose="020B0406020202030204" pitchFamily="34" charset="0"/>
            </a:endParaRPr>
          </a:p>
        </p:txBody>
      </p:sp>
      <p:sp>
        <p:nvSpPr>
          <p:cNvPr id="34" name="Freeform 33"/>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5" name="Freeform 34"/>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Defect Reporting</a:t>
            </a:r>
            <a:endParaRPr lang="en-US" sz="1800" kern="1200" dirty="0">
              <a:latin typeface="Helvetica LT Std Cond Light" panose="020B0406020202030204" pitchFamily="34" charset="0"/>
            </a:endParaRPr>
          </a:p>
        </p:txBody>
      </p:sp>
      <p:sp>
        <p:nvSpPr>
          <p:cNvPr id="36" name="Freeform 35"/>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7" name="Freeform 36"/>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7607701" y="673115"/>
            <a:ext cx="5962060" cy="1860527"/>
          </a:xfrm>
          <a:prstGeom prst="rect">
            <a:avLst/>
          </a:prstGeom>
        </p:spPr>
        <p:txBody>
          <a:bodyPr>
            <a:noAutofit/>
          </a:bodyPr>
          <a:lstStyle>
            <a:lvl1pPr marL="330200"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770" kern="1200" cap="none">
                <a:solidFill>
                  <a:schemeClr val="tx1"/>
                </a:solidFill>
                <a:effectLst/>
                <a:latin typeface="+mn-lt"/>
                <a:ea typeface="+mn-ea"/>
                <a:cs typeface="+mn-cs"/>
              </a:defRPr>
            </a:lvl1pPr>
            <a:lvl2pPr marL="85788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310" kern="1200" cap="none">
                <a:solidFill>
                  <a:schemeClr val="tx1"/>
                </a:solidFill>
                <a:effectLst/>
                <a:latin typeface="+mn-lt"/>
                <a:ea typeface="+mn-ea"/>
                <a:cs typeface="+mn-cs"/>
              </a:defRPr>
            </a:lvl2pPr>
            <a:lvl3pPr marL="138620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080" kern="1200" cap="none">
                <a:solidFill>
                  <a:schemeClr val="tx1"/>
                </a:solidFill>
                <a:effectLst/>
                <a:latin typeface="+mn-lt"/>
                <a:ea typeface="+mn-ea"/>
                <a:cs typeface="+mn-cs"/>
              </a:defRPr>
            </a:lvl3pPr>
            <a:lvl4pPr marL="178181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850" kern="1200" cap="none">
                <a:solidFill>
                  <a:schemeClr val="tx1"/>
                </a:solidFill>
                <a:effectLst/>
                <a:latin typeface="+mn-lt"/>
                <a:ea typeface="+mn-ea"/>
                <a:cs typeface="+mn-cs"/>
              </a:defRPr>
            </a:lvl4pPr>
            <a:lvl5pPr marL="231013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5pPr>
            <a:lvl6pPr marL="290385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6pPr>
            <a:lvl7pPr marL="343154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7pPr>
            <a:lvl8pPr marL="395986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8pPr>
            <a:lvl9pPr marL="448754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9pPr>
          </a:lstStyle>
          <a:p>
            <a:endParaRPr lang="en-US" sz="1905" dirty="0">
              <a:latin typeface="Helvetica LT Std Cond" panose="020B0506020202030204"/>
            </a:endParaRPr>
          </a:p>
        </p:txBody>
      </p:sp>
      <p:sp>
        <p:nvSpPr>
          <p:cNvPr id="13" name="Title 2"/>
          <p:cNvSpPr txBox="1"/>
          <p:nvPr/>
        </p:nvSpPr>
        <p:spPr>
          <a:xfrm>
            <a:off x="169207" y="1102070"/>
            <a:ext cx="12039497" cy="372344"/>
          </a:xfrm>
          <a:prstGeom prst="rect">
            <a:avLst/>
          </a:prstGeom>
        </p:spPr>
        <p:txBody>
          <a:bodyPr vert="horz" lIns="79178" tIns="39589" rIns="79178" bIns="39589"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pPr marL="395605" indent="-395605">
              <a:spcBef>
                <a:spcPct val="20000"/>
              </a:spcBef>
              <a:spcAft>
                <a:spcPts val="600"/>
              </a:spcAft>
              <a:buClr>
                <a:schemeClr val="accent1">
                  <a:lumMod val="75000"/>
                </a:schemeClr>
              </a:buClr>
              <a:buSzPct val="100000"/>
            </a:pPr>
            <a:endParaRPr lang="en-US" sz="2400" dirty="0">
              <a:latin typeface="Helvetica LT Std Cond" panose="020B0506020202030204" pitchFamily="34" charset="0"/>
            </a:endParaRPr>
          </a:p>
        </p:txBody>
      </p:sp>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smtClean="0"/>
              <a:t>PHASES OF STLC</a:t>
            </a:r>
            <a:endParaRPr lang="en-US" dirty="0"/>
          </a:p>
        </p:txBody>
      </p:sp>
      <p:sp>
        <p:nvSpPr>
          <p:cNvPr id="5" name="Content Placeholder 4"/>
          <p:cNvSpPr>
            <a:spLocks noGrp="1"/>
          </p:cNvSpPr>
          <p:nvPr>
            <p:ph sz="half" idx="1"/>
          </p:nvPr>
        </p:nvSpPr>
        <p:spPr>
          <a:xfrm>
            <a:off x="531545" y="3370940"/>
            <a:ext cx="6946942" cy="400959"/>
          </a:xfrm>
        </p:spPr>
        <p:txBody>
          <a:bodyPr/>
          <a:lstStyle/>
          <a:p>
            <a:pPr marL="395605" lvl="0" indent="-395605">
              <a:lnSpc>
                <a:spcPct val="100000"/>
              </a:lnSpc>
              <a:spcBef>
                <a:spcPct val="20000"/>
              </a:spcBef>
              <a:spcAft>
                <a:spcPts val="600"/>
              </a:spcAft>
              <a:buClr>
                <a:srgbClr val="02918B">
                  <a:lumMod val="75000"/>
                </a:srgbClr>
              </a:buClr>
              <a:buSzPct val="100000"/>
              <a:buNone/>
            </a:pPr>
            <a:r>
              <a:rPr lang="en-US" dirty="0" smtClean="0">
                <a:solidFill>
                  <a:prstClr val="black"/>
                </a:solidFill>
                <a:latin typeface="Helvetica LT Std Cond" panose="020B0506020202030204" pitchFamily="34" charset="0"/>
              </a:rPr>
              <a:t>Activities:</a:t>
            </a:r>
            <a:endParaRPr lang="en-US" altLang="en-US" dirty="0">
              <a:solidFill>
                <a:prstClr val="black"/>
              </a:solidFill>
              <a:latin typeface="Helvetica LT Std Cond" panose="020B0506020202030204" pitchFamily="34" charset="0"/>
            </a:endParaRPr>
          </a:p>
        </p:txBody>
      </p:sp>
      <p:sp>
        <p:nvSpPr>
          <p:cNvPr id="25" name="Freeform 24"/>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26" name="Freeform 25"/>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7" name="Freeform 26"/>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b="1" dirty="0">
                <a:latin typeface="Helvetica LT Std Cond Light" panose="020B0406020202030204" pitchFamily="34" charset="0"/>
              </a:rPr>
              <a:t>Test Plan</a:t>
            </a:r>
            <a:endParaRPr lang="en-US" b="1" dirty="0">
              <a:latin typeface="Helvetica LT Std Cond Light" panose="020B0406020202030204" pitchFamily="34" charset="0"/>
            </a:endParaRPr>
          </a:p>
        </p:txBody>
      </p:sp>
      <p:sp>
        <p:nvSpPr>
          <p:cNvPr id="28" name="Freeform 27"/>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9" name="Freeform 28"/>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Design</a:t>
            </a:r>
            <a:endParaRPr lang="en-US" sz="1800" kern="1200" dirty="0">
              <a:latin typeface="Helvetica LT Std Cond Light" panose="020B0406020202030204" pitchFamily="34" charset="0"/>
            </a:endParaRPr>
          </a:p>
        </p:txBody>
      </p:sp>
      <p:sp>
        <p:nvSpPr>
          <p:cNvPr id="30" name="Freeform 29"/>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1" name="Freeform 30"/>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dirty="0" smtClean="0">
                <a:latin typeface="Helvetica LT Std Cond Light" panose="020B0406020202030204" pitchFamily="34" charset="0"/>
              </a:rPr>
              <a:t>Test Environment Setup</a:t>
            </a:r>
            <a:endParaRPr lang="en-US" sz="1800" kern="1200" dirty="0">
              <a:latin typeface="Helvetica LT Std Cond Light" panose="020B0406020202030204" pitchFamily="34" charset="0"/>
            </a:endParaRPr>
          </a:p>
        </p:txBody>
      </p:sp>
      <p:sp>
        <p:nvSpPr>
          <p:cNvPr id="32" name="Freeform 31"/>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3" name="Freeform 32"/>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Execution</a:t>
            </a:r>
            <a:endParaRPr lang="en-US" sz="1800" kern="1200" dirty="0">
              <a:latin typeface="Helvetica LT Std Cond Light" panose="020B0406020202030204" pitchFamily="34" charset="0"/>
            </a:endParaRPr>
          </a:p>
        </p:txBody>
      </p:sp>
      <p:sp>
        <p:nvSpPr>
          <p:cNvPr id="34" name="Freeform 33"/>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5" name="Freeform 34"/>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Defect Reporting</a:t>
            </a:r>
            <a:endParaRPr lang="en-US" sz="1800" kern="1200" dirty="0">
              <a:latin typeface="Helvetica LT Std Cond Light" panose="020B0406020202030204" pitchFamily="34" charset="0"/>
            </a:endParaRPr>
          </a:p>
        </p:txBody>
      </p:sp>
      <p:sp>
        <p:nvSpPr>
          <p:cNvPr id="36" name="Freeform 35"/>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7" name="Freeform 36"/>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sp>
        <p:nvSpPr>
          <p:cNvPr id="22" name="Rectangle 21"/>
          <p:cNvSpPr/>
          <p:nvPr/>
        </p:nvSpPr>
        <p:spPr>
          <a:xfrm>
            <a:off x="9645015" y="4095750"/>
            <a:ext cx="2563495" cy="645160"/>
          </a:xfrm>
          <a:prstGeom prst="rect">
            <a:avLst/>
          </a:prstGeom>
        </p:spPr>
        <p:txBody>
          <a:bodyPr wrap="square">
            <a:spAutoFit/>
          </a:bodyPr>
          <a:lstStyle/>
          <a:p>
            <a:pPr lvl="0">
              <a:lnSpc>
                <a:spcPct val="90000"/>
              </a:lnSpc>
              <a:spcBef>
                <a:spcPct val="20000"/>
              </a:spcBef>
              <a:spcAft>
                <a:spcPts val="600"/>
              </a:spcAft>
              <a:buSzPct val="100000"/>
            </a:pPr>
            <a:r>
              <a:rPr lang="en-US" sz="2000" dirty="0">
                <a:solidFill>
                  <a:prstClr val="black"/>
                </a:solidFill>
                <a:latin typeface="Helvetica LT Std Cond Light" panose="020B0406020202030204" pitchFamily="34" charset="0"/>
              </a:rPr>
              <a:t>Determine roles and responsibilities</a:t>
            </a:r>
            <a:endParaRPr lang="en-US" sz="2000" dirty="0">
              <a:solidFill>
                <a:prstClr val="black"/>
              </a:solidFill>
              <a:latin typeface="Helvetica LT Std Cond Light" panose="020B0406020202030204" pitchFamily="34" charset="0"/>
            </a:endParaRPr>
          </a:p>
        </p:txBody>
      </p:sp>
      <p:sp>
        <p:nvSpPr>
          <p:cNvPr id="23" name="Rectangle 22"/>
          <p:cNvSpPr/>
          <p:nvPr/>
        </p:nvSpPr>
        <p:spPr>
          <a:xfrm>
            <a:off x="1508221" y="6332619"/>
            <a:ext cx="1258358" cy="461665"/>
          </a:xfrm>
          <a:prstGeom prst="rect">
            <a:avLst/>
          </a:prstGeom>
        </p:spPr>
        <p:txBody>
          <a:bodyPr wrap="none">
            <a:spAutoFit/>
          </a:bodyPr>
          <a:lstStyle/>
          <a:p>
            <a:r>
              <a:rPr lang="en-US" sz="2400" dirty="0">
                <a:solidFill>
                  <a:prstClr val="black"/>
                </a:solidFill>
                <a:latin typeface="Helvetica LT Std Cond Light" panose="020B0406020202030204" pitchFamily="34" charset="0"/>
              </a:rPr>
              <a:t>Test Lead </a:t>
            </a:r>
            <a:endParaRPr lang="en-US" dirty="0"/>
          </a:p>
        </p:txBody>
      </p:sp>
      <p:sp>
        <p:nvSpPr>
          <p:cNvPr id="24" name="Rectangle 23"/>
          <p:cNvSpPr/>
          <p:nvPr/>
        </p:nvSpPr>
        <p:spPr>
          <a:xfrm>
            <a:off x="3553476" y="5143954"/>
            <a:ext cx="7736144" cy="173113"/>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Oval 37"/>
          <p:cNvSpPr/>
          <p:nvPr/>
        </p:nvSpPr>
        <p:spPr>
          <a:xfrm>
            <a:off x="4369123" y="4944533"/>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9" name="Rectangle 38"/>
          <p:cNvSpPr/>
          <p:nvPr/>
        </p:nvSpPr>
        <p:spPr>
          <a:xfrm>
            <a:off x="3564568" y="3772110"/>
            <a:ext cx="3373630" cy="707886"/>
          </a:xfrm>
          <a:prstGeom prst="rect">
            <a:avLst/>
          </a:prstGeom>
        </p:spPr>
        <p:txBody>
          <a:bodyPr wrap="square">
            <a:spAutoFit/>
          </a:bodyPr>
          <a:lstStyle/>
          <a:p>
            <a:pPr>
              <a:spcBef>
                <a:spcPct val="20000"/>
              </a:spcBef>
              <a:spcAft>
                <a:spcPts val="600"/>
              </a:spcAft>
              <a:buClr>
                <a:schemeClr val="accent1">
                  <a:lumMod val="75000"/>
                </a:schemeClr>
              </a:buClr>
              <a:buSzPct val="100000"/>
            </a:pPr>
            <a:r>
              <a:rPr lang="en-US" sz="2000" dirty="0">
                <a:solidFill>
                  <a:prstClr val="black"/>
                </a:solidFill>
                <a:latin typeface="Helvetica LT Std Cond Light" panose="020B0406020202030204" pitchFamily="34" charset="0"/>
              </a:rPr>
              <a:t>Creates the test plan deliverable according to </a:t>
            </a:r>
            <a:r>
              <a:rPr lang="en-US" sz="2000" dirty="0" smtClean="0">
                <a:solidFill>
                  <a:prstClr val="black"/>
                </a:solidFill>
                <a:latin typeface="Helvetica LT Std Cond Light" panose="020B0406020202030204" pitchFamily="34" charset="0"/>
              </a:rPr>
              <a:t>standards</a:t>
            </a:r>
            <a:endParaRPr lang="en-US" sz="2000" dirty="0">
              <a:solidFill>
                <a:prstClr val="black"/>
              </a:solidFill>
              <a:latin typeface="Helvetica LT Std Cond Light" panose="020B0406020202030204" pitchFamily="34" charset="0"/>
            </a:endParaRPr>
          </a:p>
        </p:txBody>
      </p:sp>
      <p:sp>
        <p:nvSpPr>
          <p:cNvPr id="40" name="Oval 39"/>
          <p:cNvSpPr/>
          <p:nvPr/>
        </p:nvSpPr>
        <p:spPr>
          <a:xfrm>
            <a:off x="7772203" y="5219457"/>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41" name="Oval 40"/>
          <p:cNvSpPr/>
          <p:nvPr/>
        </p:nvSpPr>
        <p:spPr>
          <a:xfrm>
            <a:off x="11024088" y="4924134"/>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42" name="Rectangle 41"/>
          <p:cNvSpPr/>
          <p:nvPr/>
        </p:nvSpPr>
        <p:spPr>
          <a:xfrm>
            <a:off x="6895870" y="5590675"/>
            <a:ext cx="2748850" cy="400110"/>
          </a:xfrm>
          <a:prstGeom prst="rect">
            <a:avLst/>
          </a:prstGeom>
        </p:spPr>
        <p:txBody>
          <a:bodyPr wrap="square">
            <a:spAutoFit/>
          </a:bodyPr>
          <a:lstStyle/>
          <a:p>
            <a:r>
              <a:rPr lang="en-US" sz="2000" dirty="0">
                <a:solidFill>
                  <a:prstClr val="black"/>
                </a:solidFill>
                <a:latin typeface="Helvetica LT Std Cond Light" panose="020B0406020202030204" pitchFamily="34" charset="0"/>
              </a:rPr>
              <a:t>Test Effort Estimation</a:t>
            </a:r>
            <a:endParaRPr lang="en-US" sz="2000" dirty="0">
              <a:solidFill>
                <a:prstClr val="black"/>
              </a:solidFill>
              <a:latin typeface="Helvetica LT Std Cond Light" panose="020B0406020202030204" pitchFamily="34" charset="0"/>
            </a:endParaRPr>
          </a:p>
        </p:txBody>
      </p:sp>
      <p:pic>
        <p:nvPicPr>
          <p:cNvPr id="3076" name="Picture 4" descr="http://thumb9.shutterstock.com/display_pic_with_logo/345733/271543352/stock-photo-web-designer-working-on-the-best-framework-of-a-new-application-271543352.jpg"/>
          <p:cNvPicPr>
            <a:picLocks noChangeAspect="1" noChangeArrowheads="1"/>
          </p:cNvPicPr>
          <p:nvPr/>
        </p:nvPicPr>
        <p:blipFill>
          <a:blip r:embed="rId1" cstate="print"/>
          <a:stretch>
            <a:fillRect/>
          </a:stretch>
        </p:blipFill>
        <p:spPr bwMode="auto">
          <a:xfrm>
            <a:off x="349621" y="4096012"/>
            <a:ext cx="3368651" cy="224689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txBox="1"/>
          <p:nvPr/>
        </p:nvSpPr>
        <p:spPr>
          <a:xfrm>
            <a:off x="169207" y="1102070"/>
            <a:ext cx="12039497" cy="372344"/>
          </a:xfrm>
          <a:prstGeom prst="rect">
            <a:avLst/>
          </a:prstGeom>
        </p:spPr>
        <p:txBody>
          <a:bodyPr vert="horz" lIns="79178" tIns="39589" rIns="79178" bIns="39589"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pPr marL="395605" indent="-395605">
              <a:spcBef>
                <a:spcPct val="20000"/>
              </a:spcBef>
              <a:spcAft>
                <a:spcPts val="600"/>
              </a:spcAft>
              <a:buClr>
                <a:schemeClr val="accent1">
                  <a:lumMod val="75000"/>
                </a:schemeClr>
              </a:buClr>
              <a:buSzPct val="100000"/>
            </a:pPr>
            <a:endParaRPr lang="en-US" sz="2400" dirty="0">
              <a:latin typeface="Helvetica LT Std Cond" panose="020B0506020202030204" pitchFamily="34" charset="0"/>
            </a:endParaRPr>
          </a:p>
        </p:txBody>
      </p:sp>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smtClean="0"/>
              <a:t>PHASES OF STLC</a:t>
            </a:r>
            <a:endParaRPr lang="en-US" dirty="0"/>
          </a:p>
        </p:txBody>
      </p:sp>
      <p:sp>
        <p:nvSpPr>
          <p:cNvPr id="5" name="Content Placeholder 4"/>
          <p:cNvSpPr>
            <a:spLocks noGrp="1"/>
          </p:cNvSpPr>
          <p:nvPr>
            <p:ph sz="half" idx="1"/>
          </p:nvPr>
        </p:nvSpPr>
        <p:spPr>
          <a:xfrm>
            <a:off x="531544" y="3126008"/>
            <a:ext cx="10914785" cy="2948221"/>
          </a:xfrm>
        </p:spPr>
        <p:txBody>
          <a:bodyPr/>
          <a:lstStyle/>
          <a:p>
            <a:pPr marL="395605" lvl="0" indent="-395605">
              <a:lnSpc>
                <a:spcPct val="100000"/>
              </a:lnSpc>
              <a:spcBef>
                <a:spcPct val="20000"/>
              </a:spcBef>
              <a:spcAft>
                <a:spcPts val="600"/>
              </a:spcAft>
              <a:buClr>
                <a:srgbClr val="02918B">
                  <a:lumMod val="75000"/>
                </a:srgbClr>
              </a:buClr>
              <a:buSzPct val="100000"/>
              <a:buNone/>
            </a:pPr>
            <a:r>
              <a:rPr lang="en-US" dirty="0">
                <a:solidFill>
                  <a:prstClr val="black"/>
                </a:solidFill>
              </a:rPr>
              <a:t>Test Case </a:t>
            </a:r>
            <a:r>
              <a:rPr lang="en-US" dirty="0" smtClean="0">
                <a:solidFill>
                  <a:prstClr val="black"/>
                </a:solidFill>
              </a:rPr>
              <a:t>Basics</a:t>
            </a:r>
            <a:endParaRPr lang="en-US" dirty="0" smtClean="0">
              <a:solidFill>
                <a:prstClr val="black"/>
              </a:solidFill>
            </a:endParaRPr>
          </a:p>
          <a:p>
            <a:r>
              <a:rPr lang="en-US" dirty="0"/>
              <a:t>IEEE Standard 610 (1990) defines a test case </a:t>
            </a:r>
            <a:r>
              <a:rPr lang="en-US" dirty="0" smtClean="0"/>
              <a:t>as, “A </a:t>
            </a:r>
            <a:r>
              <a:rPr lang="en-US" dirty="0"/>
              <a:t>set of test inputs, execution conditions, and expected results developed for a particular objective, such as to exercise a particular program path or to verify compliance with a specific requirement.” </a:t>
            </a:r>
            <a:endParaRPr lang="en-US" dirty="0"/>
          </a:p>
          <a:p>
            <a:r>
              <a:rPr lang="en-US" dirty="0"/>
              <a:t>A test is not necessarily designed to expose a defect but to gain information. </a:t>
            </a:r>
            <a:endParaRPr lang="en-US" dirty="0" smtClean="0"/>
          </a:p>
          <a:p>
            <a:pPr lvl="1"/>
            <a:r>
              <a:rPr lang="en-US" dirty="0" smtClean="0"/>
              <a:t>E.g</a:t>
            </a:r>
            <a:r>
              <a:rPr lang="en-US" dirty="0"/>
              <a:t>. whether the program will pass or fail the test. </a:t>
            </a:r>
            <a:endParaRPr lang="en-US" dirty="0"/>
          </a:p>
          <a:p>
            <a:r>
              <a:rPr lang="en-US" dirty="0"/>
              <a:t>Very often, the information sought involves defects, but not always</a:t>
            </a:r>
            <a:r>
              <a:rPr lang="en-US" dirty="0" smtClean="0"/>
              <a:t>.</a:t>
            </a:r>
            <a:endParaRPr lang="en-US" altLang="en-US" dirty="0">
              <a:solidFill>
                <a:prstClr val="black"/>
              </a:solidFill>
            </a:endParaRPr>
          </a:p>
        </p:txBody>
      </p:sp>
      <p:sp>
        <p:nvSpPr>
          <p:cNvPr id="25" name="Freeform 24"/>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26" name="Freeform 25"/>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7" name="Freeform 26"/>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Plan</a:t>
            </a:r>
            <a:endParaRPr lang="en-US" dirty="0">
              <a:latin typeface="Helvetica LT Std Cond Light" panose="020B0406020202030204" pitchFamily="34" charset="0"/>
            </a:endParaRPr>
          </a:p>
        </p:txBody>
      </p:sp>
      <p:sp>
        <p:nvSpPr>
          <p:cNvPr id="28" name="Freeform 27"/>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9" name="Freeform 28"/>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b="1" dirty="0">
                <a:latin typeface="Helvetica LT Std Cond Light" panose="020B0406020202030204" pitchFamily="34" charset="0"/>
              </a:rPr>
              <a:t>Test Design</a:t>
            </a:r>
            <a:endParaRPr lang="en-US" b="1" dirty="0">
              <a:latin typeface="Helvetica LT Std Cond Light" panose="020B0406020202030204" pitchFamily="34" charset="0"/>
            </a:endParaRPr>
          </a:p>
        </p:txBody>
      </p:sp>
      <p:sp>
        <p:nvSpPr>
          <p:cNvPr id="30" name="Freeform 29"/>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1" name="Freeform 30"/>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dirty="0" smtClean="0">
                <a:latin typeface="Helvetica LT Std Cond Light" panose="020B0406020202030204" pitchFamily="34" charset="0"/>
              </a:rPr>
              <a:t>Test Environment Setup</a:t>
            </a:r>
            <a:endParaRPr lang="en-US" sz="1800" kern="1200" dirty="0">
              <a:latin typeface="Helvetica LT Std Cond Light" panose="020B0406020202030204" pitchFamily="34" charset="0"/>
            </a:endParaRPr>
          </a:p>
        </p:txBody>
      </p:sp>
      <p:sp>
        <p:nvSpPr>
          <p:cNvPr id="32" name="Freeform 31"/>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3" name="Freeform 32"/>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Execution</a:t>
            </a:r>
            <a:endParaRPr lang="en-US" sz="1800" kern="1200" dirty="0">
              <a:latin typeface="Helvetica LT Std Cond Light" panose="020B0406020202030204" pitchFamily="34" charset="0"/>
            </a:endParaRPr>
          </a:p>
        </p:txBody>
      </p:sp>
      <p:sp>
        <p:nvSpPr>
          <p:cNvPr id="34" name="Freeform 33"/>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5" name="Freeform 34"/>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Defect Reporting</a:t>
            </a:r>
            <a:endParaRPr lang="en-US" sz="1800" kern="1200" dirty="0">
              <a:latin typeface="Helvetica LT Std Cond Light" panose="020B0406020202030204" pitchFamily="34" charset="0"/>
            </a:endParaRPr>
          </a:p>
        </p:txBody>
      </p:sp>
      <p:sp>
        <p:nvSpPr>
          <p:cNvPr id="36" name="Freeform 35"/>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7" name="Freeform 36"/>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7607701" y="673115"/>
            <a:ext cx="5962060" cy="1860527"/>
          </a:xfrm>
          <a:prstGeom prst="rect">
            <a:avLst/>
          </a:prstGeom>
        </p:spPr>
        <p:txBody>
          <a:bodyPr>
            <a:noAutofit/>
          </a:bodyPr>
          <a:lstStyle>
            <a:lvl1pPr marL="330200"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770" kern="1200" cap="none">
                <a:solidFill>
                  <a:schemeClr val="tx1"/>
                </a:solidFill>
                <a:effectLst/>
                <a:latin typeface="+mn-lt"/>
                <a:ea typeface="+mn-ea"/>
                <a:cs typeface="+mn-cs"/>
              </a:defRPr>
            </a:lvl1pPr>
            <a:lvl2pPr marL="85788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310" kern="1200" cap="none">
                <a:solidFill>
                  <a:schemeClr val="tx1"/>
                </a:solidFill>
                <a:effectLst/>
                <a:latin typeface="+mn-lt"/>
                <a:ea typeface="+mn-ea"/>
                <a:cs typeface="+mn-cs"/>
              </a:defRPr>
            </a:lvl2pPr>
            <a:lvl3pPr marL="138620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080" kern="1200" cap="none">
                <a:solidFill>
                  <a:schemeClr val="tx1"/>
                </a:solidFill>
                <a:effectLst/>
                <a:latin typeface="+mn-lt"/>
                <a:ea typeface="+mn-ea"/>
                <a:cs typeface="+mn-cs"/>
              </a:defRPr>
            </a:lvl3pPr>
            <a:lvl4pPr marL="178181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850" kern="1200" cap="none">
                <a:solidFill>
                  <a:schemeClr val="tx1"/>
                </a:solidFill>
                <a:effectLst/>
                <a:latin typeface="+mn-lt"/>
                <a:ea typeface="+mn-ea"/>
                <a:cs typeface="+mn-cs"/>
              </a:defRPr>
            </a:lvl4pPr>
            <a:lvl5pPr marL="231013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5pPr>
            <a:lvl6pPr marL="290385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6pPr>
            <a:lvl7pPr marL="343154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7pPr>
            <a:lvl8pPr marL="395986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8pPr>
            <a:lvl9pPr marL="448754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9pPr>
          </a:lstStyle>
          <a:p>
            <a:endParaRPr lang="en-US" sz="1905" dirty="0">
              <a:latin typeface="Helvetica LT Std Cond" panose="020B0506020202030204"/>
            </a:endParaRPr>
          </a:p>
        </p:txBody>
      </p:sp>
      <p:sp>
        <p:nvSpPr>
          <p:cNvPr id="13" name="Title 2"/>
          <p:cNvSpPr txBox="1"/>
          <p:nvPr/>
        </p:nvSpPr>
        <p:spPr>
          <a:xfrm>
            <a:off x="169207" y="1102070"/>
            <a:ext cx="12039497" cy="372344"/>
          </a:xfrm>
          <a:prstGeom prst="rect">
            <a:avLst/>
          </a:prstGeom>
        </p:spPr>
        <p:txBody>
          <a:bodyPr vert="horz" lIns="79178" tIns="39589" rIns="79178" bIns="39589"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pPr marL="395605" indent="-395605">
              <a:spcBef>
                <a:spcPct val="20000"/>
              </a:spcBef>
              <a:spcAft>
                <a:spcPts val="600"/>
              </a:spcAft>
              <a:buClr>
                <a:schemeClr val="accent1">
                  <a:lumMod val="75000"/>
                </a:schemeClr>
              </a:buClr>
              <a:buSzPct val="100000"/>
            </a:pPr>
            <a:endParaRPr lang="en-US" sz="2400" dirty="0">
              <a:latin typeface="Helvetica LT Std Cond" panose="020B0506020202030204" pitchFamily="34" charset="0"/>
            </a:endParaRPr>
          </a:p>
        </p:txBody>
      </p:sp>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smtClean="0"/>
              <a:t>PHASES OF STLC</a:t>
            </a:r>
            <a:endParaRPr lang="en-US" dirty="0"/>
          </a:p>
        </p:txBody>
      </p:sp>
      <p:sp>
        <p:nvSpPr>
          <p:cNvPr id="5" name="Content Placeholder 4"/>
          <p:cNvSpPr>
            <a:spLocks noGrp="1"/>
          </p:cNvSpPr>
          <p:nvPr>
            <p:ph sz="half" idx="1"/>
          </p:nvPr>
        </p:nvSpPr>
        <p:spPr>
          <a:xfrm>
            <a:off x="531543" y="3126008"/>
            <a:ext cx="10816813" cy="2948221"/>
          </a:xfrm>
        </p:spPr>
        <p:txBody>
          <a:bodyPr/>
          <a:lstStyle/>
          <a:p>
            <a:pPr marL="395605" lvl="0" indent="-395605">
              <a:lnSpc>
                <a:spcPct val="100000"/>
              </a:lnSpc>
              <a:spcBef>
                <a:spcPct val="20000"/>
              </a:spcBef>
              <a:spcAft>
                <a:spcPts val="600"/>
              </a:spcAft>
              <a:buClr>
                <a:srgbClr val="02918B">
                  <a:lumMod val="75000"/>
                </a:srgbClr>
              </a:buClr>
              <a:buSzPct val="100000"/>
              <a:buNone/>
            </a:pPr>
            <a:r>
              <a:rPr lang="en-US" dirty="0">
                <a:solidFill>
                  <a:prstClr val="black"/>
                </a:solidFill>
              </a:rPr>
              <a:t>Test </a:t>
            </a:r>
            <a:r>
              <a:rPr lang="en-US" dirty="0" smtClean="0">
                <a:solidFill>
                  <a:prstClr val="black"/>
                </a:solidFill>
              </a:rPr>
              <a:t>Cases:</a:t>
            </a:r>
            <a:endParaRPr lang="en-US" dirty="0" smtClean="0">
              <a:solidFill>
                <a:prstClr val="black"/>
              </a:solidFill>
            </a:endParaRPr>
          </a:p>
          <a:p>
            <a:r>
              <a:rPr lang="en-US" dirty="0"/>
              <a:t>Identify and communicate the conditions that will be implemented in test </a:t>
            </a:r>
            <a:endParaRPr lang="en-US" dirty="0"/>
          </a:p>
          <a:p>
            <a:r>
              <a:rPr lang="en-US" dirty="0"/>
              <a:t>Necessary to verify successful and acceptable implementation of the product requirements</a:t>
            </a:r>
            <a:endParaRPr lang="en-US" dirty="0"/>
          </a:p>
          <a:p>
            <a:r>
              <a:rPr lang="en-US" dirty="0"/>
              <a:t>Help find problems in the requirements or design of an application</a:t>
            </a:r>
            <a:endParaRPr lang="en-US" dirty="0"/>
          </a:p>
          <a:p>
            <a:r>
              <a:rPr lang="en-US" dirty="0"/>
              <a:t>Determine whether we meet the Client expectations</a:t>
            </a:r>
            <a:endParaRPr lang="en-US" dirty="0"/>
          </a:p>
          <a:p>
            <a:r>
              <a:rPr lang="en-US" dirty="0"/>
              <a:t>Help managers make ship / no-ship decisions</a:t>
            </a:r>
            <a:endParaRPr lang="en-US" dirty="0"/>
          </a:p>
        </p:txBody>
      </p:sp>
      <p:sp>
        <p:nvSpPr>
          <p:cNvPr id="25" name="Freeform 24"/>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26" name="Freeform 25"/>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7" name="Freeform 26"/>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Plan</a:t>
            </a:r>
            <a:endParaRPr lang="en-US" dirty="0">
              <a:latin typeface="Helvetica LT Std Cond Light" panose="020B0406020202030204" pitchFamily="34" charset="0"/>
            </a:endParaRPr>
          </a:p>
        </p:txBody>
      </p:sp>
      <p:sp>
        <p:nvSpPr>
          <p:cNvPr id="28" name="Freeform 27"/>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9" name="Freeform 28"/>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b="1" dirty="0">
                <a:latin typeface="Helvetica LT Std Cond Light" panose="020B0406020202030204" pitchFamily="34" charset="0"/>
              </a:rPr>
              <a:t>Test Design</a:t>
            </a:r>
            <a:endParaRPr lang="en-US" b="1" dirty="0">
              <a:latin typeface="Helvetica LT Std Cond Light" panose="020B0406020202030204" pitchFamily="34" charset="0"/>
            </a:endParaRPr>
          </a:p>
        </p:txBody>
      </p:sp>
      <p:sp>
        <p:nvSpPr>
          <p:cNvPr id="30" name="Freeform 29"/>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1" name="Freeform 30"/>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dirty="0" smtClean="0">
                <a:latin typeface="Helvetica LT Std Cond Light" panose="020B0406020202030204" pitchFamily="34" charset="0"/>
              </a:rPr>
              <a:t>Test Environment Setup</a:t>
            </a:r>
            <a:endParaRPr lang="en-US" sz="1800" kern="1200" dirty="0">
              <a:latin typeface="Helvetica LT Std Cond Light" panose="020B0406020202030204" pitchFamily="34" charset="0"/>
            </a:endParaRPr>
          </a:p>
        </p:txBody>
      </p:sp>
      <p:sp>
        <p:nvSpPr>
          <p:cNvPr id="32" name="Freeform 31"/>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3" name="Freeform 32"/>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Execution</a:t>
            </a:r>
            <a:endParaRPr lang="en-US" sz="1800" kern="1200" dirty="0">
              <a:latin typeface="Helvetica LT Std Cond Light" panose="020B0406020202030204" pitchFamily="34" charset="0"/>
            </a:endParaRPr>
          </a:p>
        </p:txBody>
      </p:sp>
      <p:sp>
        <p:nvSpPr>
          <p:cNvPr id="34" name="Freeform 33"/>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5" name="Freeform 34"/>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Defect Reporting</a:t>
            </a:r>
            <a:endParaRPr lang="en-US" sz="1800" kern="1200" dirty="0">
              <a:latin typeface="Helvetica LT Std Cond Light" panose="020B0406020202030204" pitchFamily="34" charset="0"/>
            </a:endParaRPr>
          </a:p>
        </p:txBody>
      </p:sp>
      <p:sp>
        <p:nvSpPr>
          <p:cNvPr id="36" name="Freeform 35"/>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7" name="Freeform 36"/>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7607701" y="673115"/>
            <a:ext cx="5962060" cy="1860527"/>
          </a:xfrm>
          <a:prstGeom prst="rect">
            <a:avLst/>
          </a:prstGeom>
        </p:spPr>
        <p:txBody>
          <a:bodyPr>
            <a:noAutofit/>
          </a:bodyPr>
          <a:lstStyle>
            <a:lvl1pPr marL="330200"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770" kern="1200" cap="none">
                <a:solidFill>
                  <a:schemeClr val="tx1"/>
                </a:solidFill>
                <a:effectLst/>
                <a:latin typeface="+mn-lt"/>
                <a:ea typeface="+mn-ea"/>
                <a:cs typeface="+mn-cs"/>
              </a:defRPr>
            </a:lvl1pPr>
            <a:lvl2pPr marL="85788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310" kern="1200" cap="none">
                <a:solidFill>
                  <a:schemeClr val="tx1"/>
                </a:solidFill>
                <a:effectLst/>
                <a:latin typeface="+mn-lt"/>
                <a:ea typeface="+mn-ea"/>
                <a:cs typeface="+mn-cs"/>
              </a:defRPr>
            </a:lvl2pPr>
            <a:lvl3pPr marL="138620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080" kern="1200" cap="none">
                <a:solidFill>
                  <a:schemeClr val="tx1"/>
                </a:solidFill>
                <a:effectLst/>
                <a:latin typeface="+mn-lt"/>
                <a:ea typeface="+mn-ea"/>
                <a:cs typeface="+mn-cs"/>
              </a:defRPr>
            </a:lvl3pPr>
            <a:lvl4pPr marL="178181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850" kern="1200" cap="none">
                <a:solidFill>
                  <a:schemeClr val="tx1"/>
                </a:solidFill>
                <a:effectLst/>
                <a:latin typeface="+mn-lt"/>
                <a:ea typeface="+mn-ea"/>
                <a:cs typeface="+mn-cs"/>
              </a:defRPr>
            </a:lvl4pPr>
            <a:lvl5pPr marL="231013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5pPr>
            <a:lvl6pPr marL="290385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6pPr>
            <a:lvl7pPr marL="343154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7pPr>
            <a:lvl8pPr marL="395986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8pPr>
            <a:lvl9pPr marL="448754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9pPr>
          </a:lstStyle>
          <a:p>
            <a:endParaRPr lang="en-US" sz="1905" dirty="0">
              <a:latin typeface="Helvetica LT Std Cond" panose="020B0506020202030204"/>
            </a:endParaRPr>
          </a:p>
        </p:txBody>
      </p:sp>
      <p:sp>
        <p:nvSpPr>
          <p:cNvPr id="13" name="Title 2"/>
          <p:cNvSpPr txBox="1"/>
          <p:nvPr/>
        </p:nvSpPr>
        <p:spPr>
          <a:xfrm>
            <a:off x="169207" y="1102070"/>
            <a:ext cx="12039497" cy="372344"/>
          </a:xfrm>
          <a:prstGeom prst="rect">
            <a:avLst/>
          </a:prstGeom>
        </p:spPr>
        <p:txBody>
          <a:bodyPr vert="horz" lIns="79178" tIns="39589" rIns="79178" bIns="39589"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pPr marL="395605" indent="-395605">
              <a:spcBef>
                <a:spcPct val="20000"/>
              </a:spcBef>
              <a:spcAft>
                <a:spcPts val="600"/>
              </a:spcAft>
              <a:buClr>
                <a:schemeClr val="accent1">
                  <a:lumMod val="75000"/>
                </a:schemeClr>
              </a:buClr>
              <a:buSzPct val="100000"/>
            </a:pPr>
            <a:endParaRPr lang="en-US" sz="2400" dirty="0">
              <a:latin typeface="Helvetica LT Std Cond" panose="020B0506020202030204" pitchFamily="34" charset="0"/>
            </a:endParaRPr>
          </a:p>
        </p:txBody>
      </p:sp>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smtClean="0"/>
              <a:t>PHASES OF STLC</a:t>
            </a:r>
            <a:endParaRPr lang="en-US" dirty="0"/>
          </a:p>
        </p:txBody>
      </p:sp>
      <p:sp>
        <p:nvSpPr>
          <p:cNvPr id="25" name="Freeform 24"/>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26" name="Freeform 25"/>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7" name="Freeform 26"/>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Plan</a:t>
            </a:r>
            <a:endParaRPr lang="en-US" dirty="0">
              <a:latin typeface="Helvetica LT Std Cond Light" panose="020B0406020202030204" pitchFamily="34" charset="0"/>
            </a:endParaRPr>
          </a:p>
        </p:txBody>
      </p:sp>
      <p:sp>
        <p:nvSpPr>
          <p:cNvPr id="28" name="Freeform 27"/>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9" name="Freeform 28"/>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Design</a:t>
            </a:r>
            <a:endParaRPr lang="en-US" dirty="0">
              <a:latin typeface="Helvetica LT Std Cond Light" panose="020B0406020202030204" pitchFamily="34" charset="0"/>
            </a:endParaRPr>
          </a:p>
        </p:txBody>
      </p:sp>
      <p:sp>
        <p:nvSpPr>
          <p:cNvPr id="30" name="Freeform 29"/>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1" name="Freeform 30"/>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sz="1700" b="1" dirty="0">
                <a:latin typeface="Helvetica LT Std Cond Light" panose="020B0406020202030204" pitchFamily="34" charset="0"/>
              </a:rPr>
              <a:t>Test Environment Setup</a:t>
            </a:r>
            <a:endParaRPr lang="en-US" sz="1700" b="1" dirty="0">
              <a:latin typeface="Helvetica LT Std Cond Light" panose="020B0406020202030204" pitchFamily="34" charset="0"/>
            </a:endParaRPr>
          </a:p>
        </p:txBody>
      </p:sp>
      <p:sp>
        <p:nvSpPr>
          <p:cNvPr id="32" name="Freeform 31"/>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3" name="Freeform 32"/>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Execution</a:t>
            </a:r>
            <a:endParaRPr lang="en-US" sz="1800" kern="1200" dirty="0">
              <a:latin typeface="Helvetica LT Std Cond Light" panose="020B0406020202030204" pitchFamily="34" charset="0"/>
            </a:endParaRPr>
          </a:p>
        </p:txBody>
      </p:sp>
      <p:sp>
        <p:nvSpPr>
          <p:cNvPr id="34" name="Freeform 33"/>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5" name="Freeform 34"/>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Defect Reporting</a:t>
            </a:r>
            <a:endParaRPr lang="en-US" sz="1800" kern="1200" dirty="0">
              <a:latin typeface="Helvetica LT Std Cond Light" panose="020B0406020202030204" pitchFamily="34" charset="0"/>
            </a:endParaRPr>
          </a:p>
        </p:txBody>
      </p:sp>
      <p:sp>
        <p:nvSpPr>
          <p:cNvPr id="36" name="Freeform 35"/>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7" name="Freeform 36"/>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sp>
        <p:nvSpPr>
          <p:cNvPr id="7" name="Content Placeholder 6"/>
          <p:cNvSpPr>
            <a:spLocks noGrp="1"/>
          </p:cNvSpPr>
          <p:nvPr>
            <p:ph sz="half" idx="1"/>
          </p:nvPr>
        </p:nvSpPr>
        <p:spPr>
          <a:xfrm>
            <a:off x="481168" y="3197953"/>
            <a:ext cx="10507961" cy="2876276"/>
          </a:xfrm>
        </p:spPr>
        <p:txBody>
          <a:bodyPr/>
          <a:lstStyle/>
          <a:p>
            <a:pPr marL="395605" indent="-395605">
              <a:spcBef>
                <a:spcPct val="20000"/>
              </a:spcBef>
              <a:spcAft>
                <a:spcPts val="600"/>
              </a:spcAft>
              <a:buSzPct val="100000"/>
            </a:pPr>
            <a:r>
              <a:rPr lang="en-US" dirty="0" smtClean="0"/>
              <a:t>Decides </a:t>
            </a:r>
            <a:r>
              <a:rPr lang="en-US" dirty="0"/>
              <a:t>the software and hardware conditions in which the software is tested.</a:t>
            </a:r>
            <a:endParaRPr lang="en-US" dirty="0"/>
          </a:p>
          <a:p>
            <a:pPr marL="395605" indent="-395605">
              <a:spcBef>
                <a:spcPct val="20000"/>
              </a:spcBef>
              <a:spcAft>
                <a:spcPts val="600"/>
              </a:spcAft>
              <a:buSzPct val="100000"/>
            </a:pPr>
            <a:r>
              <a:rPr lang="en-IN" dirty="0"/>
              <a:t>Input data for any kind of test is called </a:t>
            </a:r>
            <a:r>
              <a:rPr lang="en-IN" b="1" dirty="0"/>
              <a:t>Test Data</a:t>
            </a:r>
            <a:r>
              <a:rPr lang="en-IN" dirty="0"/>
              <a:t>. Tester may provide this input data at the time of executing the test cases or application may pick the required input data from the predefined data locations. </a:t>
            </a:r>
            <a:endParaRPr lang="en-IN" dirty="0" smtClean="0"/>
          </a:p>
          <a:p>
            <a:pPr lvl="1">
              <a:spcAft>
                <a:spcPts val="600"/>
              </a:spcAft>
              <a:buSzPct val="100000"/>
            </a:pPr>
            <a:r>
              <a:rPr lang="en-IN" dirty="0" err="1"/>
              <a:t>E.g</a:t>
            </a:r>
            <a:r>
              <a:rPr lang="en-IN" dirty="0"/>
              <a:t>: Files, tables, xml files etc</a:t>
            </a:r>
            <a:r>
              <a:rPr lang="en-IN"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28320" y="1290955"/>
            <a:ext cx="10622915" cy="5023485"/>
          </a:xfrm>
        </p:spPr>
        <p:txBody>
          <a:bodyPr/>
          <a:lstStyle/>
          <a:p>
            <a:pPr marL="355600" indent="-342900">
              <a:lnSpc>
                <a:spcPct val="150000"/>
              </a:lnSpc>
              <a:buFont typeface="Wingdings" panose="05000000000000000000"/>
              <a:buChar char=""/>
              <a:tabLst>
                <a:tab pos="354965" algn="l"/>
                <a:tab pos="355600" algn="l"/>
              </a:tabLst>
            </a:pPr>
            <a:r>
              <a:rPr lang="en-IN" sz="2000" spc="-5" dirty="0">
                <a:latin typeface="+mn-lt"/>
                <a:cs typeface="Verdana" panose="020B0604030504040204"/>
              </a:rPr>
              <a:t>Introduction:</a:t>
            </a:r>
            <a:endParaRPr lang="en-IN" sz="2000" dirty="0">
              <a:latin typeface="+mn-lt"/>
              <a:cs typeface="Verdana" panose="020B0604030504040204"/>
            </a:endParaRPr>
          </a:p>
          <a:p>
            <a:pPr marL="756285" marR="77470" indent="-287020">
              <a:lnSpc>
                <a:spcPct val="150000"/>
              </a:lnSpc>
              <a:spcBef>
                <a:spcPts val="470"/>
              </a:spcBef>
            </a:pPr>
            <a:r>
              <a:rPr lang="en-IN" sz="2000" spc="-5" dirty="0" smtClean="0">
                <a:latin typeface="+mn-lt"/>
                <a:cs typeface="Verdana" panose="020B0604030504040204"/>
              </a:rPr>
              <a:t>Software </a:t>
            </a:r>
            <a:r>
              <a:rPr lang="en-IN" sz="2000" spc="-5" dirty="0">
                <a:latin typeface="+mn-lt"/>
                <a:cs typeface="Verdana" panose="020B0604030504040204"/>
              </a:rPr>
              <a:t>Testing is </a:t>
            </a:r>
            <a:r>
              <a:rPr lang="en-IN" sz="2000" dirty="0">
                <a:latin typeface="+mn-lt"/>
                <a:cs typeface="Verdana" panose="020B0604030504040204"/>
              </a:rPr>
              <a:t>an </a:t>
            </a:r>
            <a:r>
              <a:rPr lang="en-IN" sz="2000" spc="-5" dirty="0">
                <a:latin typeface="+mn-lt"/>
                <a:cs typeface="Verdana" panose="020B0604030504040204"/>
              </a:rPr>
              <a:t>activity </a:t>
            </a:r>
            <a:r>
              <a:rPr lang="en-IN" sz="2000" dirty="0">
                <a:latin typeface="+mn-lt"/>
                <a:cs typeface="Verdana" panose="020B0604030504040204"/>
              </a:rPr>
              <a:t>that </a:t>
            </a:r>
            <a:r>
              <a:rPr lang="en-IN" sz="2000" spc="-5" dirty="0">
                <a:latin typeface="+mn-lt"/>
                <a:cs typeface="Verdana" panose="020B0604030504040204"/>
              </a:rPr>
              <a:t>helps in  identifying bugs/defects/errors in </a:t>
            </a:r>
            <a:r>
              <a:rPr lang="en-IN" sz="2000" dirty="0">
                <a:latin typeface="+mn-lt"/>
                <a:cs typeface="Verdana" panose="020B0604030504040204"/>
              </a:rPr>
              <a:t>a software system  </a:t>
            </a:r>
            <a:r>
              <a:rPr lang="en-IN" sz="2000" spc="-5" dirty="0">
                <a:latin typeface="+mn-lt"/>
                <a:cs typeface="Verdana" panose="020B0604030504040204"/>
              </a:rPr>
              <a:t>under development, in order </a:t>
            </a:r>
            <a:r>
              <a:rPr lang="en-IN" sz="2000" dirty="0">
                <a:latin typeface="+mn-lt"/>
                <a:cs typeface="Verdana" panose="020B0604030504040204"/>
              </a:rPr>
              <a:t>to </a:t>
            </a:r>
            <a:r>
              <a:rPr lang="en-IN" sz="2000" spc="-5" dirty="0">
                <a:latin typeface="+mn-lt"/>
                <a:cs typeface="Verdana" panose="020B0604030504040204"/>
              </a:rPr>
              <a:t>provide </a:t>
            </a:r>
            <a:r>
              <a:rPr lang="en-IN" sz="2000" dirty="0">
                <a:latin typeface="+mn-lt"/>
                <a:cs typeface="Verdana" panose="020B0604030504040204"/>
              </a:rPr>
              <a:t>a </a:t>
            </a:r>
            <a:r>
              <a:rPr lang="en-IN" sz="2000" spc="-5" dirty="0">
                <a:latin typeface="+mn-lt"/>
                <a:cs typeface="Verdana" panose="020B0604030504040204"/>
              </a:rPr>
              <a:t>defect-free  </a:t>
            </a:r>
            <a:r>
              <a:rPr lang="en-IN" sz="2000" dirty="0">
                <a:latin typeface="+mn-lt"/>
                <a:cs typeface="Verdana" panose="020B0604030504040204"/>
              </a:rPr>
              <a:t>and </a:t>
            </a:r>
            <a:r>
              <a:rPr lang="en-IN" sz="2000" spc="-5" dirty="0">
                <a:latin typeface="+mn-lt"/>
                <a:cs typeface="Verdana" panose="020B0604030504040204"/>
              </a:rPr>
              <a:t>reliable system/solution </a:t>
            </a:r>
            <a:r>
              <a:rPr lang="en-IN" sz="2000" dirty="0">
                <a:latin typeface="+mn-lt"/>
                <a:cs typeface="Verdana" panose="020B0604030504040204"/>
              </a:rPr>
              <a:t>to the</a:t>
            </a:r>
            <a:r>
              <a:rPr lang="en-IN" sz="2000" spc="-50" dirty="0">
                <a:latin typeface="+mn-lt"/>
                <a:cs typeface="Verdana" panose="020B0604030504040204"/>
              </a:rPr>
              <a:t> </a:t>
            </a:r>
            <a:r>
              <a:rPr lang="en-IN" sz="2000" spc="-5" dirty="0">
                <a:latin typeface="+mn-lt"/>
                <a:cs typeface="Verdana" panose="020B0604030504040204"/>
              </a:rPr>
              <a:t>customer.</a:t>
            </a:r>
            <a:endParaRPr lang="en-IN" sz="2000" dirty="0">
              <a:latin typeface="+mn-lt"/>
              <a:cs typeface="Verdana" panose="020B0604030504040204"/>
            </a:endParaRPr>
          </a:p>
          <a:p>
            <a:pPr marL="756285" marR="5080" indent="-287020">
              <a:lnSpc>
                <a:spcPct val="150000"/>
              </a:lnSpc>
              <a:spcBef>
                <a:spcPts val="480"/>
              </a:spcBef>
            </a:pPr>
            <a:r>
              <a:rPr lang="en-IN" sz="2000" spc="-5" dirty="0" smtClean="0">
                <a:latin typeface="+mn-lt"/>
                <a:cs typeface="Verdana" panose="020B0604030504040204"/>
              </a:rPr>
              <a:t>Software </a:t>
            </a:r>
            <a:r>
              <a:rPr lang="en-IN" sz="2000" spc="-5" dirty="0">
                <a:latin typeface="+mn-lt"/>
                <a:cs typeface="Verdana" panose="020B0604030504040204"/>
              </a:rPr>
              <a:t>Testing is </a:t>
            </a:r>
            <a:r>
              <a:rPr lang="en-IN" sz="2000" dirty="0">
                <a:latin typeface="+mn-lt"/>
                <a:cs typeface="Verdana" panose="020B0604030504040204"/>
              </a:rPr>
              <a:t>the </a:t>
            </a:r>
            <a:r>
              <a:rPr lang="en-IN" sz="2000" spc="-5" dirty="0">
                <a:latin typeface="+mn-lt"/>
                <a:cs typeface="Verdana" panose="020B0604030504040204"/>
              </a:rPr>
              <a:t>process of questioning </a:t>
            </a:r>
            <a:r>
              <a:rPr lang="en-IN" sz="2000" dirty="0">
                <a:latin typeface="+mn-lt"/>
                <a:cs typeface="Verdana" panose="020B0604030504040204"/>
              </a:rPr>
              <a:t>a  </a:t>
            </a:r>
            <a:r>
              <a:rPr lang="en-IN" sz="2000" spc="-5" dirty="0">
                <a:latin typeface="+mn-lt"/>
                <a:cs typeface="Verdana" panose="020B0604030504040204"/>
              </a:rPr>
              <a:t>product in order </a:t>
            </a:r>
            <a:r>
              <a:rPr lang="en-IN" sz="2000" dirty="0">
                <a:latin typeface="+mn-lt"/>
                <a:cs typeface="Verdana" panose="020B0604030504040204"/>
              </a:rPr>
              <a:t>to </a:t>
            </a:r>
            <a:r>
              <a:rPr lang="en-IN" sz="2000" spc="-5" dirty="0">
                <a:latin typeface="+mn-lt"/>
                <a:cs typeface="Verdana" panose="020B0604030504040204"/>
              </a:rPr>
              <a:t>evaluate it, where </a:t>
            </a:r>
            <a:r>
              <a:rPr lang="en-IN" sz="2000" dirty="0">
                <a:latin typeface="+mn-lt"/>
                <a:cs typeface="Verdana" panose="020B0604030504040204"/>
              </a:rPr>
              <a:t>the </a:t>
            </a:r>
            <a:r>
              <a:rPr lang="en-IN" sz="2000" spc="-5" dirty="0">
                <a:latin typeface="+mn-lt"/>
                <a:cs typeface="Verdana" panose="020B0604030504040204"/>
              </a:rPr>
              <a:t>"questions"  are things </a:t>
            </a:r>
            <a:r>
              <a:rPr lang="en-IN" sz="2000" dirty="0">
                <a:latin typeface="+mn-lt"/>
                <a:cs typeface="Verdana" panose="020B0604030504040204"/>
              </a:rPr>
              <a:t>the </a:t>
            </a:r>
            <a:r>
              <a:rPr lang="en-IN" sz="2000" spc="-5" dirty="0">
                <a:latin typeface="+mn-lt"/>
                <a:cs typeface="Verdana" panose="020B0604030504040204"/>
              </a:rPr>
              <a:t>tester tries </a:t>
            </a:r>
            <a:r>
              <a:rPr lang="en-IN" sz="2000" dirty="0">
                <a:latin typeface="+mn-lt"/>
                <a:cs typeface="Verdana" panose="020B0604030504040204"/>
              </a:rPr>
              <a:t>to do </a:t>
            </a:r>
            <a:r>
              <a:rPr lang="en-IN" sz="2000" spc="-5" dirty="0">
                <a:latin typeface="+mn-lt"/>
                <a:cs typeface="Verdana" panose="020B0604030504040204"/>
              </a:rPr>
              <a:t>with </a:t>
            </a:r>
            <a:r>
              <a:rPr lang="en-IN" sz="2000" dirty="0">
                <a:latin typeface="+mn-lt"/>
                <a:cs typeface="Verdana" panose="020B0604030504040204"/>
              </a:rPr>
              <a:t>the </a:t>
            </a:r>
            <a:r>
              <a:rPr lang="en-IN" sz="2000" spc="-5" dirty="0">
                <a:latin typeface="+mn-lt"/>
                <a:cs typeface="Verdana" panose="020B0604030504040204"/>
              </a:rPr>
              <a:t>product, and  </a:t>
            </a:r>
            <a:r>
              <a:rPr lang="en-IN" sz="2000" dirty="0">
                <a:latin typeface="+mn-lt"/>
                <a:cs typeface="Verdana" panose="020B0604030504040204"/>
              </a:rPr>
              <a:t>the </a:t>
            </a:r>
            <a:r>
              <a:rPr lang="en-IN" sz="2000" spc="-5" dirty="0">
                <a:latin typeface="+mn-lt"/>
                <a:cs typeface="Verdana" panose="020B0604030504040204"/>
              </a:rPr>
              <a:t>product answers with its </a:t>
            </a:r>
            <a:r>
              <a:rPr lang="en-IN" sz="2000" spc="-5" dirty="0" err="1">
                <a:latin typeface="+mn-lt"/>
                <a:cs typeface="Verdana" panose="020B0604030504040204"/>
              </a:rPr>
              <a:t>behavior</a:t>
            </a:r>
            <a:r>
              <a:rPr lang="en-IN" sz="2000" spc="-5" dirty="0">
                <a:latin typeface="+mn-lt"/>
                <a:cs typeface="Verdana" panose="020B0604030504040204"/>
              </a:rPr>
              <a:t> in reaction </a:t>
            </a:r>
            <a:r>
              <a:rPr lang="en-IN" sz="2000" dirty="0">
                <a:latin typeface="+mn-lt"/>
                <a:cs typeface="Verdana" panose="020B0604030504040204"/>
              </a:rPr>
              <a:t>to  the </a:t>
            </a:r>
            <a:r>
              <a:rPr lang="en-IN" sz="2000" spc="-5" dirty="0">
                <a:latin typeface="+mn-lt"/>
                <a:cs typeface="Verdana" panose="020B0604030504040204"/>
              </a:rPr>
              <a:t>probing of </a:t>
            </a:r>
            <a:r>
              <a:rPr lang="en-IN" sz="2000" dirty="0">
                <a:latin typeface="+mn-lt"/>
                <a:cs typeface="Verdana" panose="020B0604030504040204"/>
              </a:rPr>
              <a:t>the</a:t>
            </a:r>
            <a:r>
              <a:rPr lang="en-IN" sz="2000" spc="-90" dirty="0">
                <a:latin typeface="+mn-lt"/>
                <a:cs typeface="Verdana" panose="020B0604030504040204"/>
              </a:rPr>
              <a:t> </a:t>
            </a:r>
            <a:r>
              <a:rPr lang="en-IN" sz="2000" spc="-5" dirty="0">
                <a:latin typeface="+mn-lt"/>
                <a:cs typeface="Verdana" panose="020B0604030504040204"/>
              </a:rPr>
              <a:t>tester.</a:t>
            </a:r>
            <a:endParaRPr lang="en-IN" sz="2000" dirty="0">
              <a:latin typeface="+mn-lt"/>
              <a:cs typeface="Verdana" panose="020B0604030504040204"/>
            </a:endParaRPr>
          </a:p>
          <a:p>
            <a:pPr marL="756285" marR="410845" indent="-287020" algn="just">
              <a:lnSpc>
                <a:spcPct val="150000"/>
              </a:lnSpc>
              <a:spcBef>
                <a:spcPts val="480"/>
              </a:spcBef>
            </a:pPr>
            <a:r>
              <a:rPr lang="en-IN" sz="2000" spc="-5" dirty="0" smtClean="0">
                <a:latin typeface="+mn-lt"/>
                <a:cs typeface="Verdana" panose="020B0604030504040204"/>
              </a:rPr>
              <a:t>Software </a:t>
            </a:r>
            <a:r>
              <a:rPr lang="en-IN" sz="2000" spc="-5" dirty="0">
                <a:latin typeface="+mn-lt"/>
                <a:cs typeface="Verdana" panose="020B0604030504040204"/>
              </a:rPr>
              <a:t>Testing helps </a:t>
            </a:r>
            <a:r>
              <a:rPr lang="en-IN" sz="2000" dirty="0">
                <a:latin typeface="+mn-lt"/>
                <a:cs typeface="Verdana" panose="020B0604030504040204"/>
              </a:rPr>
              <a:t>to </a:t>
            </a:r>
            <a:r>
              <a:rPr lang="en-IN" sz="2000" spc="-5" dirty="0">
                <a:latin typeface="+mn-lt"/>
                <a:cs typeface="Verdana" panose="020B0604030504040204"/>
              </a:rPr>
              <a:t>identify </a:t>
            </a:r>
            <a:r>
              <a:rPr lang="en-IN" sz="2000" dirty="0">
                <a:latin typeface="+mn-lt"/>
                <a:cs typeface="Verdana" panose="020B0604030504040204"/>
              </a:rPr>
              <a:t>the </a:t>
            </a:r>
            <a:r>
              <a:rPr lang="en-IN" sz="2000" spc="-5" dirty="0">
                <a:latin typeface="+mn-lt"/>
                <a:cs typeface="Verdana" panose="020B0604030504040204"/>
              </a:rPr>
              <a:t>correctness,  completeness, </a:t>
            </a:r>
            <a:r>
              <a:rPr lang="en-IN" sz="2000" dirty="0">
                <a:latin typeface="+mn-lt"/>
                <a:cs typeface="Verdana" panose="020B0604030504040204"/>
              </a:rPr>
              <a:t>and </a:t>
            </a:r>
            <a:r>
              <a:rPr lang="en-IN" sz="2000" spc="-5" dirty="0">
                <a:latin typeface="+mn-lt"/>
                <a:cs typeface="Verdana" panose="020B0604030504040204"/>
              </a:rPr>
              <a:t>quality of developed computer  </a:t>
            </a:r>
            <a:r>
              <a:rPr lang="en-IN" sz="2000" spc="-5" dirty="0" smtClean="0">
                <a:latin typeface="+mn-lt"/>
                <a:cs typeface="Verdana" panose="020B0604030504040204"/>
              </a:rPr>
              <a:t>software.</a:t>
            </a:r>
            <a:r>
              <a:rPr lang="en-US" sz="2000" dirty="0" smtClean="0">
                <a:solidFill>
                  <a:schemeClr val="bg1"/>
                </a:solidFill>
                <a:latin typeface="Helvetica LT Std Cond" panose="020B0506020202030204" pitchFamily="34" charset="0"/>
              </a:rPr>
              <a:t>Testing </a:t>
            </a:r>
            <a:r>
              <a:rPr lang="en-US" sz="2000" dirty="0">
                <a:solidFill>
                  <a:schemeClr val="bg1"/>
                </a:solidFill>
                <a:latin typeface="Helvetica LT Std Cond" panose="020B0506020202030204" pitchFamily="34" charset="0"/>
              </a:rPr>
              <a:t>is the process of evatent of finding errors.  </a:t>
            </a:r>
            <a:endParaRPr lang="en-US" sz="2000" dirty="0">
              <a:solidFill>
                <a:schemeClr val="bg1"/>
              </a:solidFill>
              <a:latin typeface="Helvetica LT Std Cond" panose="020B0506020202030204" pitchFamily="34" charset="0"/>
            </a:endParaRPr>
          </a:p>
          <a:p>
            <a:pPr marL="756285" marR="410845" indent="-287020" algn="just">
              <a:lnSpc>
                <a:spcPct val="150000"/>
              </a:lnSpc>
              <a:spcBef>
                <a:spcPts val="480"/>
              </a:spcBef>
            </a:pPr>
            <a:r>
              <a:rPr lang="en-US" sz="2000" spc="-5" dirty="0">
                <a:latin typeface="+mn-lt"/>
                <a:cs typeface="Verdana" panose="020B0604030504040204"/>
              </a:rPr>
              <a:t>Software Testing is the process of evaluating a deliverable with the intent of finding errors.  </a:t>
            </a:r>
            <a:endParaRPr lang="en-US" sz="2000" spc="-5" dirty="0">
              <a:latin typeface="+mn-lt"/>
              <a:cs typeface="Verdana" panose="020B0604030504040204"/>
            </a:endParaRPr>
          </a:p>
        </p:txBody>
      </p:sp>
      <p:sp>
        <p:nvSpPr>
          <p:cNvPr id="3" name="Title 2"/>
          <p:cNvSpPr>
            <a:spLocks noGrp="1"/>
          </p:cNvSpPr>
          <p:nvPr>
            <p:ph type="title"/>
          </p:nvPr>
        </p:nvSpPr>
        <p:spPr/>
        <p:txBody>
          <a:bodyPr/>
          <a:lstStyle/>
          <a:p>
            <a:r>
              <a:rPr lang="en-IN" b="0" dirty="0" smtClean="0"/>
              <a:t>What is Software Testing</a:t>
            </a:r>
            <a:endParaRPr lang="en-IN"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7607701" y="673115"/>
            <a:ext cx="5962060" cy="1860527"/>
          </a:xfrm>
          <a:prstGeom prst="rect">
            <a:avLst/>
          </a:prstGeom>
        </p:spPr>
        <p:txBody>
          <a:bodyPr>
            <a:noAutofit/>
          </a:bodyPr>
          <a:lstStyle>
            <a:lvl1pPr marL="330200"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770" kern="1200" cap="none">
                <a:solidFill>
                  <a:schemeClr val="tx1"/>
                </a:solidFill>
                <a:effectLst/>
                <a:latin typeface="+mn-lt"/>
                <a:ea typeface="+mn-ea"/>
                <a:cs typeface="+mn-cs"/>
              </a:defRPr>
            </a:lvl1pPr>
            <a:lvl2pPr marL="85788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310" kern="1200" cap="none">
                <a:solidFill>
                  <a:schemeClr val="tx1"/>
                </a:solidFill>
                <a:effectLst/>
                <a:latin typeface="+mn-lt"/>
                <a:ea typeface="+mn-ea"/>
                <a:cs typeface="+mn-cs"/>
              </a:defRPr>
            </a:lvl2pPr>
            <a:lvl3pPr marL="1386205" indent="-33020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2080" kern="1200" cap="none">
                <a:solidFill>
                  <a:schemeClr val="tx1"/>
                </a:solidFill>
                <a:effectLst/>
                <a:latin typeface="+mn-lt"/>
                <a:ea typeface="+mn-ea"/>
                <a:cs typeface="+mn-cs"/>
              </a:defRPr>
            </a:lvl3pPr>
            <a:lvl4pPr marL="178181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850" kern="1200" cap="none">
                <a:solidFill>
                  <a:schemeClr val="tx1"/>
                </a:solidFill>
                <a:effectLst/>
                <a:latin typeface="+mn-lt"/>
                <a:ea typeface="+mn-ea"/>
                <a:cs typeface="+mn-cs"/>
              </a:defRPr>
            </a:lvl4pPr>
            <a:lvl5pPr marL="2310130" indent="-19812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5pPr>
            <a:lvl6pPr marL="290385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6pPr>
            <a:lvl7pPr marL="343154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7pPr>
            <a:lvl8pPr marL="3959860"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8pPr>
            <a:lvl9pPr marL="4487545" indent="-264160" algn="l" defTabSz="527685" rtl="0" eaLnBrk="1" latinLnBrk="0" hangingPunct="1">
              <a:spcBef>
                <a:spcPct val="20000"/>
              </a:spcBef>
              <a:spcAft>
                <a:spcPts val="695"/>
              </a:spcAft>
              <a:buClr>
                <a:schemeClr val="accent1">
                  <a:lumMod val="75000"/>
                </a:schemeClr>
              </a:buClr>
              <a:buSzPct val="145000"/>
              <a:buFont typeface="Arial" panose="020B0704020202020204"/>
              <a:buChar char="•"/>
              <a:defRPr sz="1615" kern="1200" cap="none">
                <a:solidFill>
                  <a:schemeClr val="tx1"/>
                </a:solidFill>
                <a:effectLst/>
                <a:latin typeface="+mn-lt"/>
                <a:ea typeface="+mn-ea"/>
                <a:cs typeface="+mn-cs"/>
              </a:defRPr>
            </a:lvl9pPr>
          </a:lstStyle>
          <a:p>
            <a:endParaRPr lang="en-US" sz="1905" dirty="0">
              <a:latin typeface="Helvetica LT Std Cond" panose="020B0506020202030204"/>
            </a:endParaRPr>
          </a:p>
        </p:txBody>
      </p:sp>
      <p:sp>
        <p:nvSpPr>
          <p:cNvPr id="13" name="Title 2"/>
          <p:cNvSpPr txBox="1"/>
          <p:nvPr/>
        </p:nvSpPr>
        <p:spPr>
          <a:xfrm>
            <a:off x="169207" y="1102070"/>
            <a:ext cx="12039497" cy="372344"/>
          </a:xfrm>
          <a:prstGeom prst="rect">
            <a:avLst/>
          </a:prstGeom>
        </p:spPr>
        <p:txBody>
          <a:bodyPr vert="horz" lIns="79178" tIns="39589" rIns="79178" bIns="39589"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pPr marL="395605" indent="-395605">
              <a:spcBef>
                <a:spcPct val="20000"/>
              </a:spcBef>
              <a:spcAft>
                <a:spcPts val="600"/>
              </a:spcAft>
              <a:buClr>
                <a:schemeClr val="accent1">
                  <a:lumMod val="75000"/>
                </a:schemeClr>
              </a:buClr>
              <a:buSzPct val="100000"/>
            </a:pPr>
            <a:endParaRPr lang="en-US" sz="2400" dirty="0">
              <a:latin typeface="Helvetica LT Std Cond" panose="020B0506020202030204" pitchFamily="34" charset="0"/>
            </a:endParaRPr>
          </a:p>
        </p:txBody>
      </p:sp>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smtClean="0"/>
              <a:t>PHASES OF STLC</a:t>
            </a:r>
            <a:endParaRPr lang="en-US" dirty="0"/>
          </a:p>
        </p:txBody>
      </p:sp>
      <p:sp>
        <p:nvSpPr>
          <p:cNvPr id="25" name="Freeform 24"/>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26" name="Freeform 25"/>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7" name="Freeform 26"/>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Plan</a:t>
            </a:r>
            <a:endParaRPr lang="en-US" dirty="0">
              <a:latin typeface="Helvetica LT Std Cond Light" panose="020B0406020202030204" pitchFamily="34" charset="0"/>
            </a:endParaRPr>
          </a:p>
        </p:txBody>
      </p:sp>
      <p:sp>
        <p:nvSpPr>
          <p:cNvPr id="28" name="Freeform 27"/>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9" name="Freeform 28"/>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Design</a:t>
            </a:r>
            <a:endParaRPr lang="en-US" dirty="0">
              <a:latin typeface="Helvetica LT Std Cond Light" panose="020B0406020202030204" pitchFamily="34" charset="0"/>
            </a:endParaRPr>
          </a:p>
        </p:txBody>
      </p:sp>
      <p:sp>
        <p:nvSpPr>
          <p:cNvPr id="30" name="Freeform 29"/>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1" name="Freeform 30"/>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sz="1700" b="1" dirty="0">
                <a:latin typeface="Helvetica LT Std Cond Light" panose="020B0406020202030204" pitchFamily="34" charset="0"/>
              </a:rPr>
              <a:t>Test Environment Setup</a:t>
            </a:r>
            <a:endParaRPr lang="en-US" sz="1700" b="1" dirty="0">
              <a:latin typeface="Helvetica LT Std Cond Light" panose="020B0406020202030204" pitchFamily="34" charset="0"/>
            </a:endParaRPr>
          </a:p>
        </p:txBody>
      </p:sp>
      <p:sp>
        <p:nvSpPr>
          <p:cNvPr id="32" name="Freeform 31"/>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3" name="Freeform 32"/>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Execution</a:t>
            </a:r>
            <a:endParaRPr lang="en-US" sz="1800" kern="1200" dirty="0">
              <a:latin typeface="Helvetica LT Std Cond Light" panose="020B0406020202030204" pitchFamily="34" charset="0"/>
            </a:endParaRPr>
          </a:p>
        </p:txBody>
      </p:sp>
      <p:sp>
        <p:nvSpPr>
          <p:cNvPr id="34" name="Freeform 33"/>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5" name="Freeform 34"/>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Defect Reporting</a:t>
            </a:r>
            <a:endParaRPr lang="en-US" sz="1800" kern="1200" dirty="0">
              <a:latin typeface="Helvetica LT Std Cond Light" panose="020B0406020202030204" pitchFamily="34" charset="0"/>
            </a:endParaRPr>
          </a:p>
        </p:txBody>
      </p:sp>
      <p:sp>
        <p:nvSpPr>
          <p:cNvPr id="36" name="Freeform 35"/>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37" name="Freeform 36"/>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sp>
        <p:nvSpPr>
          <p:cNvPr id="7" name="Content Placeholder 6"/>
          <p:cNvSpPr>
            <a:spLocks noGrp="1"/>
          </p:cNvSpPr>
          <p:nvPr>
            <p:ph sz="half" idx="1"/>
          </p:nvPr>
        </p:nvSpPr>
        <p:spPr>
          <a:xfrm>
            <a:off x="481168" y="3197953"/>
            <a:ext cx="6797997" cy="2876276"/>
          </a:xfrm>
        </p:spPr>
        <p:txBody>
          <a:bodyPr/>
          <a:lstStyle/>
          <a:p>
            <a:pPr marL="0" indent="0">
              <a:spcBef>
                <a:spcPct val="20000"/>
              </a:spcBef>
              <a:spcAft>
                <a:spcPts val="600"/>
              </a:spcAft>
              <a:buSzPct val="100000"/>
              <a:buNone/>
            </a:pPr>
            <a:r>
              <a:rPr lang="en-US" dirty="0" smtClean="0"/>
              <a:t>Activities:</a:t>
            </a:r>
            <a:endParaRPr lang="en-US" dirty="0"/>
          </a:p>
        </p:txBody>
      </p:sp>
      <p:pic>
        <p:nvPicPr>
          <p:cNvPr id="21" name="Picture 2" descr="http://thumb7.shutterstock.com/display_pic_with_logo/2553562/343443329/stock-vector-software-developer-or-freelancer-is-coding-this-also-represents-a-business-analyst-gathering-343443329.jpg"/>
          <p:cNvPicPr>
            <a:picLocks noChangeAspect="1" noChangeArrowheads="1"/>
          </p:cNvPicPr>
          <p:nvPr/>
        </p:nvPicPr>
        <p:blipFill>
          <a:blip r:embed="rId1" cstate="print"/>
          <a:stretch>
            <a:fillRect/>
          </a:stretch>
        </p:blipFill>
        <p:spPr bwMode="auto">
          <a:xfrm>
            <a:off x="640477" y="4029103"/>
            <a:ext cx="3041128" cy="243290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2" name="Rectangle 21"/>
          <p:cNvSpPr/>
          <p:nvPr/>
        </p:nvSpPr>
        <p:spPr>
          <a:xfrm>
            <a:off x="9246711" y="3945144"/>
            <a:ext cx="2990807" cy="1200329"/>
          </a:xfrm>
          <a:prstGeom prst="rect">
            <a:avLst/>
          </a:prstGeom>
        </p:spPr>
        <p:txBody>
          <a:bodyPr wrap="square">
            <a:spAutoFit/>
          </a:bodyPr>
          <a:lstStyle/>
          <a:p>
            <a:pPr lvl="0">
              <a:lnSpc>
                <a:spcPct val="90000"/>
              </a:lnSpc>
              <a:spcBef>
                <a:spcPct val="20000"/>
              </a:spcBef>
              <a:spcAft>
                <a:spcPts val="600"/>
              </a:spcAft>
              <a:buSzPct val="100000"/>
            </a:pPr>
            <a:r>
              <a:rPr lang="en-US" sz="2000" dirty="0" smtClean="0">
                <a:solidFill>
                  <a:prstClr val="black"/>
                </a:solidFill>
                <a:latin typeface="Helvetica LT Std Cond Light" panose="020B0406020202030204" pitchFamily="34" charset="0"/>
              </a:rPr>
              <a:t>Performs </a:t>
            </a:r>
            <a:r>
              <a:rPr lang="en-US" sz="2000" dirty="0">
                <a:solidFill>
                  <a:prstClr val="black"/>
                </a:solidFill>
                <a:latin typeface="Helvetica LT Std Cond Light" panose="020B0406020202030204" pitchFamily="34" charset="0"/>
              </a:rPr>
              <a:t>readiness test on the test environment to ensure that the environment is ready to perform </a:t>
            </a:r>
            <a:r>
              <a:rPr lang="en-US" sz="2000" dirty="0" smtClean="0">
                <a:solidFill>
                  <a:prstClr val="black"/>
                </a:solidFill>
                <a:latin typeface="Helvetica LT Std Cond Light" panose="020B0406020202030204" pitchFamily="34" charset="0"/>
              </a:rPr>
              <a:t>testing</a:t>
            </a:r>
            <a:endParaRPr lang="en-US" sz="2000" dirty="0">
              <a:solidFill>
                <a:prstClr val="black"/>
              </a:solidFill>
              <a:latin typeface="Helvetica LT Std Cond Light" panose="020B0406020202030204" pitchFamily="34" charset="0"/>
            </a:endParaRPr>
          </a:p>
        </p:txBody>
      </p:sp>
      <p:sp>
        <p:nvSpPr>
          <p:cNvPr id="23" name="Rectangle 22"/>
          <p:cNvSpPr/>
          <p:nvPr/>
        </p:nvSpPr>
        <p:spPr>
          <a:xfrm>
            <a:off x="1230632" y="6332619"/>
            <a:ext cx="1806585" cy="461665"/>
          </a:xfrm>
          <a:prstGeom prst="rect">
            <a:avLst/>
          </a:prstGeom>
        </p:spPr>
        <p:txBody>
          <a:bodyPr wrap="none">
            <a:spAutoFit/>
          </a:bodyPr>
          <a:lstStyle/>
          <a:p>
            <a:r>
              <a:rPr lang="en-US" sz="2400" dirty="0" smtClean="0">
                <a:solidFill>
                  <a:prstClr val="black"/>
                </a:solidFill>
                <a:latin typeface="Helvetica LT Std Cond Light" panose="020B0406020202030204" pitchFamily="34" charset="0"/>
              </a:rPr>
              <a:t>Software Tester</a:t>
            </a:r>
            <a:endParaRPr lang="en-US" dirty="0"/>
          </a:p>
        </p:txBody>
      </p:sp>
      <p:sp>
        <p:nvSpPr>
          <p:cNvPr id="24" name="Rectangle 23"/>
          <p:cNvSpPr/>
          <p:nvPr/>
        </p:nvSpPr>
        <p:spPr>
          <a:xfrm>
            <a:off x="3553476" y="5143954"/>
            <a:ext cx="7736144" cy="173113"/>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Oval 37"/>
          <p:cNvSpPr/>
          <p:nvPr/>
        </p:nvSpPr>
        <p:spPr>
          <a:xfrm>
            <a:off x="4369123" y="4944533"/>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9" name="Rectangle 38"/>
          <p:cNvSpPr/>
          <p:nvPr/>
        </p:nvSpPr>
        <p:spPr>
          <a:xfrm>
            <a:off x="3790538" y="3963967"/>
            <a:ext cx="3510133" cy="1015663"/>
          </a:xfrm>
          <a:prstGeom prst="rect">
            <a:avLst/>
          </a:prstGeom>
        </p:spPr>
        <p:txBody>
          <a:bodyPr wrap="square">
            <a:spAutoFit/>
          </a:bodyPr>
          <a:lstStyle/>
          <a:p>
            <a:r>
              <a:rPr lang="en-US" sz="2000" dirty="0">
                <a:solidFill>
                  <a:prstClr val="black"/>
                </a:solidFill>
                <a:latin typeface="Helvetica LT Std Cond Light" panose="020B0406020202030204" pitchFamily="34" charset="0"/>
              </a:rPr>
              <a:t>Depending on the type of </a:t>
            </a:r>
            <a:r>
              <a:rPr lang="en-US" sz="2000" dirty="0" smtClean="0">
                <a:solidFill>
                  <a:prstClr val="black"/>
                </a:solidFill>
                <a:latin typeface="Helvetica LT Std Cond Light" panose="020B0406020202030204" pitchFamily="34" charset="0"/>
              </a:rPr>
              <a:t>test, hardware </a:t>
            </a:r>
            <a:r>
              <a:rPr lang="en-US" sz="2000" dirty="0">
                <a:solidFill>
                  <a:prstClr val="black"/>
                </a:solidFill>
                <a:latin typeface="Helvetica LT Std Cond Light" panose="020B0406020202030204" pitchFamily="34" charset="0"/>
              </a:rPr>
              <a:t>and software requirement </a:t>
            </a:r>
            <a:r>
              <a:rPr lang="en-US" sz="2000" dirty="0" smtClean="0">
                <a:solidFill>
                  <a:prstClr val="black"/>
                </a:solidFill>
                <a:latin typeface="Helvetica LT Std Cond Light" panose="020B0406020202030204" pitchFamily="34" charset="0"/>
              </a:rPr>
              <a:t>list is prepared</a:t>
            </a:r>
            <a:endParaRPr lang="en-US" sz="2000" dirty="0">
              <a:solidFill>
                <a:prstClr val="black"/>
              </a:solidFill>
              <a:latin typeface="Helvetica LT Std Cond Light" panose="020B0406020202030204" pitchFamily="34" charset="0"/>
            </a:endParaRPr>
          </a:p>
        </p:txBody>
      </p:sp>
      <p:sp>
        <p:nvSpPr>
          <p:cNvPr id="40" name="Oval 39"/>
          <p:cNvSpPr/>
          <p:nvPr/>
        </p:nvSpPr>
        <p:spPr>
          <a:xfrm>
            <a:off x="7491027" y="5180370"/>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41" name="Oval 40"/>
          <p:cNvSpPr/>
          <p:nvPr/>
        </p:nvSpPr>
        <p:spPr>
          <a:xfrm>
            <a:off x="11027551" y="4952966"/>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42" name="Rectangle 41"/>
          <p:cNvSpPr/>
          <p:nvPr/>
        </p:nvSpPr>
        <p:spPr>
          <a:xfrm>
            <a:off x="6695870" y="5474985"/>
            <a:ext cx="2748850" cy="707886"/>
          </a:xfrm>
          <a:prstGeom prst="rect">
            <a:avLst/>
          </a:prstGeom>
        </p:spPr>
        <p:txBody>
          <a:bodyPr wrap="square">
            <a:spAutoFit/>
          </a:bodyPr>
          <a:lstStyle/>
          <a:p>
            <a:r>
              <a:rPr lang="en-US" sz="2000" dirty="0">
                <a:solidFill>
                  <a:prstClr val="black"/>
                </a:solidFill>
                <a:latin typeface="Helvetica LT Std Cond Light" panose="020B0406020202030204" pitchFamily="34" charset="0"/>
              </a:rPr>
              <a:t>Technical team sets up the test environment</a:t>
            </a:r>
            <a:endParaRPr lang="en-US" sz="2000" dirty="0">
              <a:solidFill>
                <a:prstClr val="black"/>
              </a:solidFill>
              <a:latin typeface="Helvetica LT Std Cond Light" panose="020B0406020202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sz="half" idx="1"/>
          </p:nvPr>
        </p:nvSpPr>
        <p:spPr>
          <a:xfrm>
            <a:off x="349621" y="2813291"/>
            <a:ext cx="10622576" cy="702423"/>
          </a:xfrm>
        </p:spPr>
        <p:txBody>
          <a:bodyPr/>
          <a:lstStyle/>
          <a:p>
            <a:pPr marL="0" indent="0">
              <a:buNone/>
            </a:pPr>
            <a:r>
              <a:rPr lang="en-US" dirty="0" smtClean="0"/>
              <a:t>Test execution is the process of executing all or a selected number of test cases and observing the results.</a:t>
            </a:r>
            <a:endParaRPr lang="en-US" dirty="0" smtClean="0"/>
          </a:p>
        </p:txBody>
      </p:sp>
      <p:sp>
        <p:nvSpPr>
          <p:cNvPr id="30722" name="Rectangle 2"/>
          <p:cNvSpPr>
            <a:spLocks noGrp="1" noChangeArrowheads="1"/>
          </p:cNvSpPr>
          <p:nvPr>
            <p:ph type="title"/>
          </p:nvPr>
        </p:nvSpPr>
        <p:spPr/>
        <p:txBody>
          <a:bodyPr/>
          <a:lstStyle/>
          <a:p>
            <a:r>
              <a:rPr lang="en-US" dirty="0"/>
              <a:t>PHASES OF STLC</a:t>
            </a:r>
            <a:endParaRPr lang="en-US" dirty="0" smtClean="0"/>
          </a:p>
        </p:txBody>
      </p:sp>
      <p:sp>
        <p:nvSpPr>
          <p:cNvPr id="26628" name="AutoShape 5" descr="fig270%5F01%5F0%2Ejpg"/>
          <p:cNvSpPr>
            <a:spLocks noChangeAspect="1" noChangeArrowheads="1"/>
          </p:cNvSpPr>
          <p:nvPr/>
        </p:nvSpPr>
        <p:spPr bwMode="auto">
          <a:xfrm>
            <a:off x="1758950" y="46038"/>
            <a:ext cx="304800" cy="304800"/>
          </a:xfrm>
          <a:prstGeom prst="rect">
            <a:avLst/>
          </a:prstGeom>
          <a:noFill/>
          <a:ln w="9525">
            <a:noFill/>
            <a:miter lim="800000"/>
          </a:ln>
        </p:spPr>
        <p:txBody>
          <a:bodyPr/>
          <a:lstStyle/>
          <a:p>
            <a:endParaRPr lang="en-US"/>
          </a:p>
        </p:txBody>
      </p:sp>
      <p:sp>
        <p:nvSpPr>
          <p:cNvPr id="41" name="Freeform 40"/>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42" name="Freeform 41"/>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43" name="Freeform 42"/>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Plan</a:t>
            </a:r>
            <a:endParaRPr lang="en-US" dirty="0">
              <a:latin typeface="Helvetica LT Std Cond Light" panose="020B0406020202030204" pitchFamily="34" charset="0"/>
            </a:endParaRPr>
          </a:p>
        </p:txBody>
      </p:sp>
      <p:sp>
        <p:nvSpPr>
          <p:cNvPr id="44" name="Freeform 43"/>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45" name="Freeform 44"/>
          <p:cNvSpPr/>
          <p:nvPr/>
        </p:nvSpPr>
        <p:spPr>
          <a:xfrm>
            <a:off x="3949763"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Design</a:t>
            </a:r>
            <a:endParaRPr lang="en-US" dirty="0">
              <a:latin typeface="Helvetica LT Std Cond Light" panose="020B0406020202030204" pitchFamily="34" charset="0"/>
            </a:endParaRPr>
          </a:p>
        </p:txBody>
      </p:sp>
      <p:sp>
        <p:nvSpPr>
          <p:cNvPr id="46" name="Freeform 45"/>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47" name="Freeform 46"/>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Environment Setup</a:t>
            </a:r>
            <a:endParaRPr lang="en-US" dirty="0">
              <a:latin typeface="Helvetica LT Std Cond Light" panose="020B0406020202030204" pitchFamily="34" charset="0"/>
            </a:endParaRPr>
          </a:p>
        </p:txBody>
      </p:sp>
      <p:sp>
        <p:nvSpPr>
          <p:cNvPr id="48" name="Freeform 47"/>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49" name="Freeform 48"/>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sz="1700" b="1" dirty="0">
                <a:latin typeface="Helvetica LT Std Cond Light" panose="020B0406020202030204" pitchFamily="34" charset="0"/>
              </a:rPr>
              <a:t>Test Execution</a:t>
            </a:r>
            <a:endParaRPr lang="en-US" sz="1700" b="1" dirty="0">
              <a:latin typeface="Helvetica LT Std Cond Light" panose="020B0406020202030204" pitchFamily="34" charset="0"/>
            </a:endParaRPr>
          </a:p>
        </p:txBody>
      </p:sp>
      <p:sp>
        <p:nvSpPr>
          <p:cNvPr id="50" name="Freeform 49"/>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51" name="Freeform 50"/>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Defect Reporting</a:t>
            </a:r>
            <a:endParaRPr lang="en-US" sz="1800" kern="1200" dirty="0">
              <a:latin typeface="Helvetica LT Std Cond Light" panose="020B0406020202030204" pitchFamily="34" charset="0"/>
            </a:endParaRPr>
          </a:p>
        </p:txBody>
      </p:sp>
      <p:sp>
        <p:nvSpPr>
          <p:cNvPr id="52" name="Freeform 51"/>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53" name="Freeform 52"/>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grpSp>
        <p:nvGrpSpPr>
          <p:cNvPr id="83" name="Group 82"/>
          <p:cNvGrpSpPr/>
          <p:nvPr/>
        </p:nvGrpSpPr>
        <p:grpSpPr>
          <a:xfrm>
            <a:off x="6102985" y="3272790"/>
            <a:ext cx="5791200" cy="2827655"/>
            <a:chOff x="1950076" y="1215959"/>
            <a:chExt cx="7635940" cy="3470318"/>
          </a:xfrm>
        </p:grpSpPr>
        <p:sp>
          <p:nvSpPr>
            <p:cNvPr id="66" name="AutoShape 9" descr="fig270%5F01%5F0%2Ejpg"/>
            <p:cNvSpPr>
              <a:spLocks noChangeAspect="1" noChangeArrowheads="1"/>
            </p:cNvSpPr>
            <p:nvPr/>
          </p:nvSpPr>
          <p:spPr bwMode="auto">
            <a:xfrm>
              <a:off x="5845855" y="2865705"/>
              <a:ext cx="402545" cy="402545"/>
            </a:xfrm>
            <a:prstGeom prst="rect">
              <a:avLst/>
            </a:prstGeom>
            <a:noFill/>
            <a:ln w="9525">
              <a:noFill/>
              <a:miter lim="800000"/>
            </a:ln>
          </p:spPr>
          <p:txBody>
            <a:bodyPr anchor="ctr"/>
            <a:lstStyle/>
            <a:p>
              <a:pPr algn="ctr"/>
              <a:endParaRPr lang="en-US" sz="2900" b="1">
                <a:solidFill>
                  <a:prstClr val="black"/>
                </a:solidFill>
                <a:latin typeface="Helvetica LT Std Cond Light"/>
              </a:endParaRPr>
            </a:p>
          </p:txBody>
        </p:sp>
        <p:sp>
          <p:nvSpPr>
            <p:cNvPr id="67" name="AutoShape 11" descr="fig270%5F01%5F0%2Ejpg"/>
            <p:cNvSpPr>
              <a:spLocks noChangeAspect="1" noChangeArrowheads="1"/>
            </p:cNvSpPr>
            <p:nvPr/>
          </p:nvSpPr>
          <p:spPr bwMode="auto">
            <a:xfrm>
              <a:off x="5845855" y="2865705"/>
              <a:ext cx="402545" cy="402545"/>
            </a:xfrm>
            <a:prstGeom prst="rect">
              <a:avLst/>
            </a:prstGeom>
            <a:noFill/>
            <a:ln w="9525">
              <a:noFill/>
              <a:miter lim="800000"/>
            </a:ln>
          </p:spPr>
          <p:txBody>
            <a:bodyPr anchor="ctr"/>
            <a:lstStyle/>
            <a:p>
              <a:pPr algn="ctr"/>
              <a:endParaRPr lang="en-US" sz="2900" b="1">
                <a:solidFill>
                  <a:prstClr val="black"/>
                </a:solidFill>
                <a:latin typeface="Helvetica LT Std Cond Light"/>
              </a:endParaRPr>
            </a:p>
          </p:txBody>
        </p:sp>
        <p:sp>
          <p:nvSpPr>
            <p:cNvPr id="68" name="Flowchart: Document 67"/>
            <p:cNvSpPr/>
            <p:nvPr/>
          </p:nvSpPr>
          <p:spPr>
            <a:xfrm>
              <a:off x="1950076" y="1227649"/>
              <a:ext cx="3113822" cy="1221976"/>
            </a:xfrm>
            <a:prstGeom prst="flowChartDocument">
              <a:avLst/>
            </a:prstGeom>
            <a:ln>
              <a:solidFill>
                <a:schemeClr val="bg1">
                  <a:lumMod val="65000"/>
                </a:schemeClr>
              </a:solidFill>
            </a:ln>
          </p:spPr>
          <p:style>
            <a:lnRef idx="1">
              <a:schemeClr val="accent1"/>
            </a:lnRef>
            <a:fillRef idx="1002">
              <a:schemeClr val="dk2"/>
            </a:fillRef>
            <a:effectRef idx="1">
              <a:schemeClr val="accent1"/>
            </a:effectRef>
            <a:fontRef idx="minor">
              <a:schemeClr val="dk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sz="2900" b="1" i="0" u="none" strike="noStrike" kern="0" cap="none" spc="0" normalizeH="0" baseline="-25000" noProof="0" dirty="0">
                  <a:ln>
                    <a:noFill/>
                  </a:ln>
                  <a:solidFill>
                    <a:prstClr val="white"/>
                  </a:solidFill>
                  <a:effectLst/>
                  <a:uLnTx/>
                  <a:uFillTx/>
                  <a:latin typeface="Helvetica LT Std Cond Light"/>
                </a:rPr>
                <a:t>• Test </a:t>
              </a:r>
              <a:r>
                <a:rPr kumimoji="0" lang="en-US" sz="2900" b="1" i="0" u="none" strike="noStrike" kern="0" cap="none" spc="0" normalizeH="0" baseline="-25000" noProof="0" dirty="0" smtClean="0">
                  <a:ln>
                    <a:noFill/>
                  </a:ln>
                  <a:solidFill>
                    <a:prstClr val="white"/>
                  </a:solidFill>
                  <a:effectLst/>
                  <a:uLnTx/>
                  <a:uFillTx/>
                  <a:latin typeface="Helvetica LT Std Cond Light"/>
                </a:rPr>
                <a:t>Cases/Procedures</a:t>
              </a:r>
              <a:endParaRPr kumimoji="0" lang="en-US" sz="2900" b="1" i="0" u="none" strike="noStrike" kern="0" cap="none" spc="0" normalizeH="0" baseline="-25000" noProof="0" dirty="0">
                <a:ln>
                  <a:noFill/>
                </a:ln>
                <a:solidFill>
                  <a:prstClr val="white"/>
                </a:solidFill>
                <a:effectLst/>
                <a:uLnTx/>
                <a:uFillTx/>
                <a:latin typeface="Helvetica LT Std Cond Light"/>
              </a:endParaRPr>
            </a:p>
            <a:p>
              <a:pPr marL="0" marR="0" lvl="0" indent="0" defTabSz="914400" eaLnBrk="1" fontAlgn="auto" latinLnBrk="0" hangingPunct="1">
                <a:lnSpc>
                  <a:spcPct val="100000"/>
                </a:lnSpc>
                <a:spcBef>
                  <a:spcPts val="0"/>
                </a:spcBef>
                <a:spcAft>
                  <a:spcPts val="0"/>
                </a:spcAft>
                <a:buClrTx/>
                <a:buSzTx/>
                <a:buFontTx/>
                <a:buNone/>
                <a:defRPr/>
              </a:pPr>
              <a:r>
                <a:rPr kumimoji="0" lang="en-US" sz="2900" b="1" i="0" u="none" strike="noStrike" kern="0" cap="none" spc="0" normalizeH="0" baseline="-25000" noProof="0" dirty="0">
                  <a:ln>
                    <a:noFill/>
                  </a:ln>
                  <a:solidFill>
                    <a:prstClr val="white"/>
                  </a:solidFill>
                  <a:effectLst/>
                  <a:uLnTx/>
                  <a:uFillTx/>
                  <a:latin typeface="Helvetica LT Std Cond Light"/>
                </a:rPr>
                <a:t>• Test Data</a:t>
              </a:r>
              <a:endParaRPr kumimoji="0" lang="en-US" sz="2900" b="1" i="0" u="none" strike="noStrike" kern="0" cap="none" spc="0" normalizeH="0" baseline="-25000" noProof="0" dirty="0">
                <a:ln>
                  <a:noFill/>
                </a:ln>
                <a:solidFill>
                  <a:prstClr val="white"/>
                </a:solidFill>
                <a:effectLst/>
                <a:uLnTx/>
                <a:uFillTx/>
                <a:latin typeface="Helvetica LT Std Cond Light"/>
              </a:endParaRPr>
            </a:p>
            <a:p>
              <a:pPr marL="0" marR="0" lvl="0" indent="0" defTabSz="914400" eaLnBrk="1" fontAlgn="auto" latinLnBrk="0" hangingPunct="1">
                <a:lnSpc>
                  <a:spcPct val="100000"/>
                </a:lnSpc>
                <a:spcBef>
                  <a:spcPts val="0"/>
                </a:spcBef>
                <a:spcAft>
                  <a:spcPts val="0"/>
                </a:spcAft>
                <a:buClrTx/>
                <a:buSzTx/>
                <a:buFontTx/>
                <a:buNone/>
                <a:defRPr/>
              </a:pPr>
              <a:r>
                <a:rPr kumimoji="0" lang="en-US" sz="2900" b="1" i="0" u="none" strike="noStrike" kern="0" cap="none" spc="0" normalizeH="0" baseline="-25000" noProof="0" dirty="0">
                  <a:ln>
                    <a:noFill/>
                  </a:ln>
                  <a:solidFill>
                    <a:prstClr val="white"/>
                  </a:solidFill>
                  <a:effectLst/>
                  <a:uLnTx/>
                  <a:uFillTx/>
                  <a:latin typeface="Helvetica LT Std Cond Light"/>
                </a:rPr>
                <a:t>• Test Environment</a:t>
              </a:r>
              <a:endParaRPr kumimoji="0" lang="en-US" sz="2900" b="1" i="0" u="none" strike="noStrike" kern="0" cap="none" spc="0" normalizeH="0" baseline="-25000" noProof="0" dirty="0">
                <a:ln>
                  <a:noFill/>
                </a:ln>
                <a:solidFill>
                  <a:prstClr val="white"/>
                </a:solidFill>
                <a:effectLst/>
                <a:uLnTx/>
                <a:uFillTx/>
                <a:latin typeface="Helvetica LT Std Cond Light"/>
              </a:endParaRPr>
            </a:p>
          </p:txBody>
        </p:sp>
        <p:sp>
          <p:nvSpPr>
            <p:cNvPr id="69" name="Flowchart: Document 68"/>
            <p:cNvSpPr/>
            <p:nvPr/>
          </p:nvSpPr>
          <p:spPr>
            <a:xfrm>
              <a:off x="7492764" y="1215959"/>
              <a:ext cx="2085454" cy="1168018"/>
            </a:xfrm>
            <a:prstGeom prst="flowChartDocument">
              <a:avLst/>
            </a:prstGeom>
            <a:ln w="12700" cap="flat" cmpd="sng" algn="ctr">
              <a:solidFill>
                <a:srgbClr val="02918B">
                  <a:shade val="50000"/>
                </a:srgbClr>
              </a:solidFill>
              <a:prstDash val="solid"/>
              <a:miter lim="800000"/>
            </a:ln>
            <a:effectLst/>
          </p:spPr>
          <p:style>
            <a:lnRef idx="0">
              <a:scrgbClr r="0" g="0" b="0"/>
            </a:lnRef>
            <a:fillRef idx="1002">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900" b="1" i="0" u="none" strike="noStrike" kern="0" cap="none" spc="0" normalizeH="0" baseline="-25000" noProof="0" dirty="0" smtClean="0">
                  <a:ln>
                    <a:noFill/>
                  </a:ln>
                  <a:solidFill>
                    <a:prstClr val="white"/>
                  </a:solidFill>
                  <a:effectLst/>
                  <a:uLnTx/>
                  <a:uFillTx/>
                  <a:latin typeface="Helvetica LT Std Cond Light"/>
                </a:rPr>
                <a:t>Previous Defect Information</a:t>
              </a:r>
              <a:endParaRPr kumimoji="0" lang="en-US" sz="2900" b="1" i="0" u="none" strike="noStrike" kern="0" cap="none" spc="0" normalizeH="0" baseline="-25000" noProof="0" dirty="0">
                <a:ln>
                  <a:noFill/>
                </a:ln>
                <a:solidFill>
                  <a:prstClr val="white"/>
                </a:solidFill>
                <a:effectLst/>
                <a:uLnTx/>
                <a:uFillTx/>
                <a:latin typeface="Helvetica LT Std Cond Light"/>
              </a:endParaRPr>
            </a:p>
          </p:txBody>
        </p:sp>
        <p:sp>
          <p:nvSpPr>
            <p:cNvPr id="70" name="Flowchart: Document 69"/>
            <p:cNvSpPr/>
            <p:nvPr/>
          </p:nvSpPr>
          <p:spPr>
            <a:xfrm>
              <a:off x="8107160" y="2542601"/>
              <a:ext cx="1478856" cy="902718"/>
            </a:xfrm>
            <a:prstGeom prst="flowChartDocument">
              <a:avLst/>
            </a:prstGeom>
          </p:spPr>
          <p:style>
            <a:lnRef idx="0">
              <a:schemeClr val="accent5"/>
            </a:lnRef>
            <a:fillRef idx="1003">
              <a:schemeClr val="lt2"/>
            </a:fillRef>
            <a:effectRef idx="3">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900" b="1" i="0" u="none" strike="noStrike" kern="0" cap="none" spc="0" normalizeH="0" baseline="-25000" noProof="0" dirty="0">
                  <a:ln>
                    <a:noFill/>
                  </a:ln>
                  <a:solidFill>
                    <a:schemeClr val="tx1"/>
                  </a:solidFill>
                  <a:effectLst/>
                  <a:uLnTx/>
                  <a:uFillTx/>
                  <a:latin typeface="Helvetica LT Std Cond Light"/>
                </a:rPr>
                <a:t>Test Plans &amp; Strategy</a:t>
              </a:r>
              <a:endParaRPr kumimoji="0" lang="en-US" sz="2900" b="1" i="0" u="none" strike="noStrike" kern="0" cap="none" spc="0" normalizeH="0" baseline="-25000" noProof="0" dirty="0">
                <a:ln>
                  <a:noFill/>
                </a:ln>
                <a:solidFill>
                  <a:schemeClr val="tx1"/>
                </a:solidFill>
                <a:effectLst/>
                <a:uLnTx/>
                <a:uFillTx/>
                <a:latin typeface="Helvetica LT Std Cond Light"/>
              </a:endParaRPr>
            </a:p>
          </p:txBody>
        </p:sp>
        <p:sp>
          <p:nvSpPr>
            <p:cNvPr id="71" name="Flowchart: Document 70"/>
            <p:cNvSpPr/>
            <p:nvPr/>
          </p:nvSpPr>
          <p:spPr>
            <a:xfrm>
              <a:off x="3583910" y="3693796"/>
              <a:ext cx="1478856" cy="992481"/>
            </a:xfrm>
            <a:prstGeom prst="flowChartDocument">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900" b="1" i="0" u="none" strike="noStrike" kern="0" cap="none" spc="0" normalizeH="0" baseline="-25000" noProof="0" dirty="0">
                  <a:ln>
                    <a:noFill/>
                  </a:ln>
                  <a:solidFill>
                    <a:prstClr val="white"/>
                  </a:solidFill>
                  <a:effectLst/>
                  <a:uLnTx/>
                  <a:uFillTx/>
                  <a:latin typeface="Helvetica LT Std Cond Light"/>
                </a:rPr>
                <a:t>Test Incident Reports</a:t>
              </a:r>
              <a:endParaRPr kumimoji="0" lang="en-US" sz="2900" b="1" i="0" u="none" strike="noStrike" kern="0" cap="none" spc="0" normalizeH="0" baseline="-25000" noProof="0" dirty="0">
                <a:ln>
                  <a:noFill/>
                </a:ln>
                <a:solidFill>
                  <a:prstClr val="white"/>
                </a:solidFill>
                <a:effectLst/>
                <a:uLnTx/>
                <a:uFillTx/>
                <a:latin typeface="Helvetica LT Std Cond Light"/>
              </a:endParaRPr>
            </a:p>
          </p:txBody>
        </p:sp>
        <p:sp>
          <p:nvSpPr>
            <p:cNvPr id="72" name="Flowchart: Document 71"/>
            <p:cNvSpPr/>
            <p:nvPr/>
          </p:nvSpPr>
          <p:spPr>
            <a:xfrm>
              <a:off x="5433918" y="3693796"/>
              <a:ext cx="1478856" cy="992481"/>
            </a:xfrm>
            <a:prstGeom prst="flowChartDocument">
              <a:avLst/>
            </a:prstGeom>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900" b="1" i="0" u="none" strike="noStrike" kern="0" cap="none" spc="0" normalizeH="0" baseline="-25000" noProof="0">
                  <a:ln>
                    <a:noFill/>
                  </a:ln>
                  <a:solidFill>
                    <a:prstClr val="white"/>
                  </a:solidFill>
                  <a:effectLst/>
                  <a:uLnTx/>
                  <a:uFillTx/>
                  <a:latin typeface="Helvetica LT Std Cond Light"/>
                </a:rPr>
                <a:t>Test Log</a:t>
              </a:r>
              <a:endParaRPr kumimoji="0" lang="en-US" sz="2900" b="1" i="0" u="none" strike="noStrike" kern="0" cap="none" spc="0" normalizeH="0" baseline="-25000" noProof="0">
                <a:ln>
                  <a:noFill/>
                </a:ln>
                <a:solidFill>
                  <a:prstClr val="white"/>
                </a:solidFill>
                <a:effectLst/>
                <a:uLnTx/>
                <a:uFillTx/>
                <a:latin typeface="Helvetica LT Std Cond Light"/>
              </a:endParaRPr>
            </a:p>
          </p:txBody>
        </p:sp>
        <p:sp>
          <p:nvSpPr>
            <p:cNvPr id="73" name="Flowchart: Document 72"/>
            <p:cNvSpPr/>
            <p:nvPr/>
          </p:nvSpPr>
          <p:spPr>
            <a:xfrm>
              <a:off x="7660609" y="3628479"/>
              <a:ext cx="1720985" cy="992481"/>
            </a:xfrm>
            <a:prstGeom prst="flowChartDocument">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900" b="1" i="0" u="none" strike="noStrike" kern="0" cap="none" spc="0" normalizeH="0" baseline="-25000" noProof="0" dirty="0">
                  <a:ln>
                    <a:noFill/>
                  </a:ln>
                  <a:solidFill>
                    <a:prstClr val="white"/>
                  </a:solidFill>
                  <a:effectLst/>
                  <a:uLnTx/>
                  <a:uFillTx/>
                  <a:latin typeface="Helvetica LT Std Cond Light"/>
                </a:rPr>
                <a:t>Testing Status </a:t>
              </a:r>
              <a:r>
                <a:rPr kumimoji="0" lang="en-US" sz="2900" b="1" i="0" u="none" strike="noStrike" kern="0" cap="none" spc="0" normalizeH="0" baseline="-25000" noProof="0" dirty="0" smtClean="0">
                  <a:ln>
                    <a:noFill/>
                  </a:ln>
                  <a:solidFill>
                    <a:prstClr val="white"/>
                  </a:solidFill>
                  <a:effectLst/>
                  <a:uLnTx/>
                  <a:uFillTx/>
                  <a:latin typeface="Helvetica LT Std Cond Light"/>
                </a:rPr>
                <a:t>&amp; Resu</a:t>
              </a:r>
              <a:r>
                <a:rPr kumimoji="0" lang="en-US" sz="2900" b="1" i="0" u="none" strike="noStrike" kern="0" cap="none" spc="0" normalizeH="0" baseline="-25000" noProof="0" dirty="0">
                  <a:ln>
                    <a:noFill/>
                  </a:ln>
                  <a:solidFill>
                    <a:prstClr val="white"/>
                  </a:solidFill>
                  <a:effectLst/>
                  <a:uLnTx/>
                  <a:uFillTx/>
                  <a:latin typeface="Helvetica LT Std Cond Light"/>
                </a:rPr>
                <a:t>l</a:t>
              </a:r>
              <a:r>
                <a:rPr kumimoji="0" lang="en-US" sz="2900" b="1" i="0" u="none" strike="noStrike" kern="0" cap="none" spc="0" normalizeH="0" baseline="-25000" noProof="0" dirty="0" smtClean="0">
                  <a:ln>
                    <a:noFill/>
                  </a:ln>
                  <a:solidFill>
                    <a:prstClr val="white"/>
                  </a:solidFill>
                  <a:effectLst/>
                  <a:uLnTx/>
                  <a:uFillTx/>
                  <a:latin typeface="Helvetica LT Std Cond Light"/>
                </a:rPr>
                <a:t>ts</a:t>
              </a:r>
              <a:endParaRPr kumimoji="0" lang="en-US" sz="2900" b="1" i="0" u="none" strike="noStrike" kern="0" cap="none" spc="0" normalizeH="0" baseline="-25000" noProof="0" dirty="0">
                <a:ln>
                  <a:noFill/>
                </a:ln>
                <a:solidFill>
                  <a:prstClr val="white"/>
                </a:solidFill>
                <a:effectLst/>
                <a:uLnTx/>
                <a:uFillTx/>
                <a:latin typeface="Helvetica LT Std Cond Light"/>
              </a:endParaRPr>
            </a:p>
          </p:txBody>
        </p:sp>
        <p:sp>
          <p:nvSpPr>
            <p:cNvPr id="74" name="Flowchart: Predefined Process 73"/>
            <p:cNvSpPr/>
            <p:nvPr/>
          </p:nvSpPr>
          <p:spPr>
            <a:xfrm>
              <a:off x="2095762" y="2591461"/>
              <a:ext cx="2244732" cy="1036498"/>
            </a:xfrm>
            <a:prstGeom prst="flowChartPredefinedProcess">
              <a:avLst/>
            </a:prstGeom>
          </p:spPr>
          <p:style>
            <a:lnRef idx="1">
              <a:schemeClr val="accent1"/>
            </a:lnRef>
            <a:fillRef idx="1003">
              <a:schemeClr val="lt2"/>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900" b="1" i="0" u="none" strike="noStrike" kern="0" cap="none" spc="0" normalizeH="0" baseline="-25000" noProof="0" dirty="0" smtClean="0">
                  <a:ln>
                    <a:noFill/>
                  </a:ln>
                  <a:solidFill>
                    <a:prstClr val="black"/>
                  </a:solidFill>
                  <a:effectLst/>
                  <a:uLnTx/>
                  <a:uFillTx/>
                  <a:latin typeface="Helvetica LT Std Cond Light"/>
                </a:rPr>
                <a:t>Software (To Be Tested)</a:t>
              </a:r>
              <a:endParaRPr kumimoji="0" lang="en-US" sz="2900" b="1" i="0" u="none" strike="noStrike" kern="0" cap="none" spc="0" normalizeH="0" baseline="-25000" noProof="0" dirty="0">
                <a:ln>
                  <a:noFill/>
                </a:ln>
                <a:solidFill>
                  <a:prstClr val="black"/>
                </a:solidFill>
                <a:effectLst/>
                <a:uLnTx/>
                <a:uFillTx/>
                <a:latin typeface="Helvetica LT Std Cond Light"/>
              </a:endParaRPr>
            </a:p>
          </p:txBody>
        </p:sp>
        <p:sp>
          <p:nvSpPr>
            <p:cNvPr id="75" name="Oval 74"/>
            <p:cNvSpPr/>
            <p:nvPr/>
          </p:nvSpPr>
          <p:spPr>
            <a:xfrm>
              <a:off x="5348990" y="2160031"/>
              <a:ext cx="1639639" cy="130163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900" b="1" i="0" u="none" strike="noStrike" kern="0" cap="none" spc="0" normalizeH="0" baseline="-25000" noProof="0">
                  <a:ln>
                    <a:noFill/>
                  </a:ln>
                  <a:solidFill>
                    <a:schemeClr val="bg1"/>
                  </a:solidFill>
                  <a:effectLst/>
                  <a:uLnTx/>
                  <a:uFillTx/>
                  <a:latin typeface="Helvetica LT Std Cond Light"/>
                </a:rPr>
                <a:t>Execute Tests</a:t>
              </a:r>
              <a:endParaRPr kumimoji="0" lang="en-US" sz="2900" b="1" i="0" u="none" strike="noStrike" kern="0" cap="none" spc="0" normalizeH="0" baseline="-25000" noProof="0">
                <a:ln>
                  <a:noFill/>
                </a:ln>
                <a:solidFill>
                  <a:schemeClr val="bg1"/>
                </a:solidFill>
                <a:effectLst/>
                <a:uLnTx/>
                <a:uFillTx/>
                <a:latin typeface="Helvetica LT Std Cond Light"/>
              </a:endParaRPr>
            </a:p>
          </p:txBody>
        </p:sp>
        <p:cxnSp>
          <p:nvCxnSpPr>
            <p:cNvPr id="76" name="Elbow Connector 30"/>
            <p:cNvCxnSpPr>
              <a:stCxn id="68" idx="3"/>
              <a:endCxn id="75" idx="1"/>
            </p:cNvCxnSpPr>
            <p:nvPr/>
          </p:nvCxnSpPr>
          <p:spPr>
            <a:xfrm>
              <a:off x="5063898" y="1838637"/>
              <a:ext cx="524971" cy="512014"/>
            </a:xfrm>
            <a:prstGeom prst="bentConnector2">
              <a:avLst/>
            </a:prstGeom>
            <a:noFill/>
            <a:ln w="38100" cap="flat" cmpd="sng" algn="ctr">
              <a:solidFill>
                <a:schemeClr val="bg1">
                  <a:lumMod val="50000"/>
                </a:schemeClr>
              </a:solidFill>
              <a:prstDash val="solid"/>
              <a:miter lim="800000"/>
              <a:tailEnd type="triangle"/>
            </a:ln>
            <a:effectLst/>
          </p:spPr>
        </p:cxnSp>
        <p:cxnSp>
          <p:nvCxnSpPr>
            <p:cNvPr id="77" name="Elbow Connector 31"/>
            <p:cNvCxnSpPr/>
            <p:nvPr/>
          </p:nvCxnSpPr>
          <p:spPr>
            <a:xfrm rot="10800000" flipV="1">
              <a:off x="6809016" y="1743895"/>
              <a:ext cx="683751" cy="640080"/>
            </a:xfrm>
            <a:prstGeom prst="bentConnector3">
              <a:avLst>
                <a:gd name="adj1" fmla="val 100150"/>
              </a:avLst>
            </a:prstGeom>
            <a:noFill/>
            <a:ln w="38100" cap="flat" cmpd="sng" algn="ctr">
              <a:solidFill>
                <a:schemeClr val="bg1">
                  <a:lumMod val="50000"/>
                </a:schemeClr>
              </a:solidFill>
              <a:prstDash val="solid"/>
              <a:miter lim="800000"/>
              <a:tailEnd type="triangle"/>
            </a:ln>
            <a:effectLst/>
          </p:spPr>
        </p:cxnSp>
        <p:cxnSp>
          <p:nvCxnSpPr>
            <p:cNvPr id="78" name="Straight Arrow Connector 77"/>
            <p:cNvCxnSpPr/>
            <p:nvPr/>
          </p:nvCxnSpPr>
          <p:spPr>
            <a:xfrm rot="10800000" flipV="1">
              <a:off x="6944643" y="3003180"/>
              <a:ext cx="1188720" cy="1286"/>
            </a:xfrm>
            <a:prstGeom prst="straightConnector1">
              <a:avLst/>
            </a:prstGeom>
            <a:noFill/>
            <a:ln w="38100" cap="flat" cmpd="sng" algn="ctr">
              <a:solidFill>
                <a:schemeClr val="bg1">
                  <a:lumMod val="50000"/>
                </a:schemeClr>
              </a:solidFill>
              <a:prstDash val="solid"/>
              <a:miter lim="800000"/>
              <a:tailEnd type="triangle"/>
            </a:ln>
            <a:effectLst/>
          </p:spPr>
        </p:cxnSp>
        <p:cxnSp>
          <p:nvCxnSpPr>
            <p:cNvPr id="79" name="Straight Arrow Connector 78"/>
            <p:cNvCxnSpPr>
              <a:stCxn id="75" idx="3"/>
            </p:cNvCxnSpPr>
            <p:nvPr/>
          </p:nvCxnSpPr>
          <p:spPr>
            <a:xfrm rot="5400000">
              <a:off x="5115874" y="3249688"/>
              <a:ext cx="451878" cy="494594"/>
            </a:xfrm>
            <a:prstGeom prst="straightConnector1">
              <a:avLst/>
            </a:prstGeom>
            <a:noFill/>
            <a:ln w="38100" cap="flat" cmpd="sng" algn="ctr">
              <a:solidFill>
                <a:schemeClr val="bg1">
                  <a:lumMod val="50000"/>
                </a:schemeClr>
              </a:solidFill>
              <a:prstDash val="solid"/>
              <a:miter lim="800000"/>
              <a:tailEnd type="triangle"/>
            </a:ln>
            <a:effectLst/>
          </p:spPr>
        </p:cxnSp>
        <p:cxnSp>
          <p:nvCxnSpPr>
            <p:cNvPr id="80" name="Straight Arrow Connector 79"/>
            <p:cNvCxnSpPr>
              <a:stCxn id="75" idx="4"/>
              <a:endCxn id="72" idx="0"/>
            </p:cNvCxnSpPr>
            <p:nvPr/>
          </p:nvCxnSpPr>
          <p:spPr>
            <a:xfrm rot="16200000" flipH="1">
              <a:off x="6055013" y="3575463"/>
              <a:ext cx="232130" cy="4536"/>
            </a:xfrm>
            <a:prstGeom prst="straightConnector1">
              <a:avLst/>
            </a:prstGeom>
            <a:noFill/>
            <a:ln w="38100" cap="flat" cmpd="sng" algn="ctr">
              <a:solidFill>
                <a:schemeClr val="bg1">
                  <a:lumMod val="50000"/>
                </a:schemeClr>
              </a:solidFill>
              <a:prstDash val="solid"/>
              <a:miter lim="800000"/>
              <a:tailEnd type="triangle"/>
            </a:ln>
            <a:effectLst/>
          </p:spPr>
        </p:cxnSp>
        <p:cxnSp>
          <p:nvCxnSpPr>
            <p:cNvPr id="81" name="Straight Arrow Connector 80"/>
            <p:cNvCxnSpPr>
              <a:stCxn id="75" idx="5"/>
            </p:cNvCxnSpPr>
            <p:nvPr/>
          </p:nvCxnSpPr>
          <p:spPr>
            <a:xfrm rot="16200000" flipH="1">
              <a:off x="6961037" y="3058518"/>
              <a:ext cx="500862" cy="925918"/>
            </a:xfrm>
            <a:prstGeom prst="straightConnector1">
              <a:avLst/>
            </a:prstGeom>
            <a:noFill/>
            <a:ln w="38100" cap="flat" cmpd="sng" algn="ctr">
              <a:solidFill>
                <a:schemeClr val="bg1">
                  <a:lumMod val="50000"/>
                </a:schemeClr>
              </a:solidFill>
              <a:prstDash val="solid"/>
              <a:miter lim="800000"/>
              <a:tailEnd type="triangle"/>
            </a:ln>
            <a:effectLst/>
          </p:spPr>
        </p:cxnSp>
        <p:cxnSp>
          <p:nvCxnSpPr>
            <p:cNvPr id="82" name="Straight Arrow Connector 81"/>
            <p:cNvCxnSpPr/>
            <p:nvPr/>
          </p:nvCxnSpPr>
          <p:spPr>
            <a:xfrm>
              <a:off x="4344370" y="3066781"/>
              <a:ext cx="1097280" cy="3097"/>
            </a:xfrm>
            <a:prstGeom prst="straightConnector1">
              <a:avLst/>
            </a:prstGeom>
            <a:noFill/>
            <a:ln w="38100" cap="flat" cmpd="sng" algn="ctr">
              <a:solidFill>
                <a:schemeClr val="bg1">
                  <a:lumMod val="50000"/>
                </a:schemeClr>
              </a:solidFill>
              <a:prstDash val="solid"/>
              <a:miter lim="800000"/>
              <a:tailEnd type="triangle"/>
            </a:ln>
            <a:effectLst/>
          </p:spPr>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sz="half" idx="1"/>
          </p:nvPr>
        </p:nvSpPr>
        <p:spPr>
          <a:xfrm>
            <a:off x="201930" y="2849245"/>
            <a:ext cx="6581140" cy="3749675"/>
          </a:xfrm>
        </p:spPr>
        <p:txBody>
          <a:bodyPr/>
          <a:lstStyle/>
          <a:p>
            <a:r>
              <a:rPr lang="en-US" sz="2000" dirty="0" smtClean="0"/>
              <a:t>By executing Unit, Integration and System Test Cases we can: </a:t>
            </a:r>
            <a:endParaRPr lang="en-US" sz="2000" dirty="0" smtClean="0"/>
          </a:p>
          <a:p>
            <a:pPr lvl="1"/>
            <a:r>
              <a:rPr lang="en-US" sz="2000" dirty="0" smtClean="0"/>
              <a:t>Validate the system against requirements</a:t>
            </a:r>
            <a:endParaRPr lang="en-US" sz="2000" dirty="0" smtClean="0"/>
          </a:p>
          <a:p>
            <a:pPr lvl="1"/>
            <a:r>
              <a:rPr lang="en-US" sz="2000" dirty="0" smtClean="0"/>
              <a:t>Verify code for correctness and conformance to standards</a:t>
            </a:r>
            <a:endParaRPr lang="en-US" sz="2000" dirty="0" smtClean="0"/>
          </a:p>
          <a:p>
            <a:pPr lvl="1"/>
            <a:r>
              <a:rPr lang="en-US" sz="2000" dirty="0" smtClean="0"/>
              <a:t>Build the system by having good interfaces among constituents </a:t>
            </a:r>
            <a:endParaRPr lang="en-US" sz="2000" dirty="0" smtClean="0"/>
          </a:p>
          <a:p>
            <a:pPr lvl="1"/>
            <a:r>
              <a:rPr lang="en-US" sz="2000" dirty="0" smtClean="0"/>
              <a:t>Understand limitations of the system</a:t>
            </a:r>
            <a:endParaRPr lang="en-US" sz="2000" dirty="0" smtClean="0"/>
          </a:p>
          <a:p>
            <a:pPr lvl="1"/>
            <a:r>
              <a:rPr lang="en-US" sz="2000" dirty="0" smtClean="0"/>
              <a:t>Compare system performance</a:t>
            </a:r>
            <a:endParaRPr lang="en-US" sz="2000" dirty="0" smtClean="0"/>
          </a:p>
          <a:p>
            <a:pPr lvl="1"/>
            <a:r>
              <a:rPr lang="en-US" sz="2000" dirty="0" smtClean="0"/>
              <a:t>Identify list of open bugs </a:t>
            </a:r>
            <a:endParaRPr lang="en-US" sz="2000" dirty="0" smtClean="0"/>
          </a:p>
          <a:p>
            <a:pPr lvl="1"/>
            <a:r>
              <a:rPr lang="en-US" sz="2000" dirty="0" smtClean="0"/>
              <a:t>Have sufficient grounds to decide on releasing the product </a:t>
            </a:r>
            <a:endParaRPr lang="en-US" sz="2000" dirty="0" smtClean="0"/>
          </a:p>
        </p:txBody>
      </p:sp>
      <p:sp>
        <p:nvSpPr>
          <p:cNvPr id="33794" name="Rectangle 2"/>
          <p:cNvSpPr>
            <a:spLocks noGrp="1" noChangeArrowheads="1"/>
          </p:cNvSpPr>
          <p:nvPr>
            <p:ph type="title"/>
          </p:nvPr>
        </p:nvSpPr>
        <p:spPr/>
        <p:txBody>
          <a:bodyPr/>
          <a:lstStyle/>
          <a:p>
            <a:r>
              <a:rPr lang="en-US" dirty="0"/>
              <a:t>PHASES OF STLC</a:t>
            </a:r>
            <a:endParaRPr lang="en-US" dirty="0" smtClean="0"/>
          </a:p>
        </p:txBody>
      </p:sp>
      <p:graphicFrame>
        <p:nvGraphicFramePr>
          <p:cNvPr id="3" name="Table 2"/>
          <p:cNvGraphicFramePr>
            <a:graphicFrameLocks noGrp="1"/>
          </p:cNvGraphicFramePr>
          <p:nvPr/>
        </p:nvGraphicFramePr>
        <p:xfrm>
          <a:off x="6975058" y="3757225"/>
          <a:ext cx="5084417" cy="1824202"/>
        </p:xfrm>
        <a:graphic>
          <a:graphicData uri="http://schemas.openxmlformats.org/drawingml/2006/table">
            <a:tbl>
              <a:tblPr firstRow="1" bandRow="1">
                <a:tableStyleId>{3C2FFA5D-87B4-456A-9821-1D502468CF0F}</a:tableStyleId>
              </a:tblPr>
              <a:tblGrid>
                <a:gridCol w="1625600"/>
                <a:gridCol w="742122"/>
                <a:gridCol w="967408"/>
                <a:gridCol w="768627"/>
                <a:gridCol w="980660"/>
              </a:tblGrid>
              <a:tr h="428574">
                <a:tc>
                  <a:txBody>
                    <a:bodyPr/>
                    <a:lstStyle/>
                    <a:p>
                      <a:pPr marL="0" algn="ctr" defTabSz="914400" rtl="0" eaLnBrk="1" latinLnBrk="0" hangingPunct="1">
                        <a:spcBef>
                          <a:spcPts val="0"/>
                        </a:spcBef>
                        <a:spcAft>
                          <a:spcPts val="0"/>
                        </a:spcAft>
                      </a:pPr>
                      <a:r>
                        <a:rPr lang="en-US" sz="2200" kern="1200" baseline="30000" dirty="0" smtClean="0"/>
                        <a:t>Responsible Group</a:t>
                      </a:r>
                      <a:endParaRPr lang="en-US" sz="2200" b="1" kern="1200" baseline="30000" dirty="0">
                        <a:solidFill>
                          <a:schemeClr val="lt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Unit</a:t>
                      </a:r>
                      <a:endParaRPr lang="en-US" sz="2200" b="1" kern="1200" baseline="30000" dirty="0">
                        <a:solidFill>
                          <a:schemeClr val="lt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Integration</a:t>
                      </a:r>
                      <a:endParaRPr lang="en-US" sz="2200" b="1" kern="1200" baseline="30000" dirty="0">
                        <a:solidFill>
                          <a:schemeClr val="lt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System</a:t>
                      </a:r>
                      <a:endParaRPr lang="en-US" sz="2200" b="1" kern="1200" baseline="30000" dirty="0">
                        <a:solidFill>
                          <a:schemeClr val="lt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Acceptance</a:t>
                      </a:r>
                      <a:endParaRPr lang="en-US" sz="2200" b="1" kern="1200" baseline="30000" dirty="0">
                        <a:solidFill>
                          <a:schemeClr val="lt1"/>
                        </a:solidFill>
                        <a:latin typeface="+mn-lt"/>
                        <a:ea typeface="+mn-ea"/>
                        <a:cs typeface="+mn-cs"/>
                      </a:endParaRPr>
                    </a:p>
                  </a:txBody>
                  <a:tcPr anchor="b"/>
                </a:tc>
              </a:tr>
              <a:tr h="428574">
                <a:tc>
                  <a:txBody>
                    <a:bodyPr/>
                    <a:lstStyle/>
                    <a:p>
                      <a:pPr marL="0" algn="ctr" defTabSz="914400" rtl="0" eaLnBrk="1" latinLnBrk="0" hangingPunct="1">
                        <a:spcBef>
                          <a:spcPts val="0"/>
                        </a:spcBef>
                        <a:spcAft>
                          <a:spcPts val="0"/>
                        </a:spcAft>
                      </a:pPr>
                      <a:r>
                        <a:rPr lang="en-US" sz="2200" kern="1200" baseline="30000" dirty="0" smtClean="0"/>
                        <a:t>Testers</a:t>
                      </a: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a:t>
                      </a: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a:t>
                      </a: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a:t>
                      </a:r>
                      <a:endParaRPr lang="en-US" sz="2200" b="1" kern="1200" baseline="30000" dirty="0">
                        <a:solidFill>
                          <a:schemeClr val="tx1"/>
                        </a:solidFill>
                        <a:latin typeface="+mn-lt"/>
                        <a:ea typeface="+mn-ea"/>
                        <a:cs typeface="+mn-cs"/>
                      </a:endParaRPr>
                    </a:p>
                  </a:txBody>
                  <a:tcPr anchor="b"/>
                </a:tc>
              </a:tr>
              <a:tr h="428574">
                <a:tc>
                  <a:txBody>
                    <a:bodyPr/>
                    <a:lstStyle/>
                    <a:p>
                      <a:pPr marL="0" algn="ctr" defTabSz="914400" rtl="0" eaLnBrk="1" latinLnBrk="0" hangingPunct="1">
                        <a:spcBef>
                          <a:spcPts val="0"/>
                        </a:spcBef>
                        <a:spcAft>
                          <a:spcPts val="0"/>
                        </a:spcAft>
                      </a:pPr>
                      <a:r>
                        <a:rPr lang="en-US" sz="2200" kern="1200" baseline="30000" dirty="0" smtClean="0"/>
                        <a:t>Developers</a:t>
                      </a: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a:t>
                      </a: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a:t>
                      </a: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a:t>
                      </a: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endParaRPr lang="en-US" sz="2200" b="1" kern="1200" baseline="30000">
                        <a:solidFill>
                          <a:schemeClr val="tx1"/>
                        </a:solidFill>
                        <a:latin typeface="+mn-lt"/>
                        <a:ea typeface="+mn-ea"/>
                        <a:cs typeface="+mn-cs"/>
                      </a:endParaRPr>
                    </a:p>
                  </a:txBody>
                  <a:tcPr anchor="b"/>
                </a:tc>
              </a:tr>
              <a:tr h="428574">
                <a:tc>
                  <a:txBody>
                    <a:bodyPr/>
                    <a:lstStyle/>
                    <a:p>
                      <a:pPr marL="0" algn="ctr" defTabSz="914400" rtl="0" eaLnBrk="1" latinLnBrk="0" hangingPunct="1">
                        <a:spcBef>
                          <a:spcPts val="0"/>
                        </a:spcBef>
                        <a:spcAft>
                          <a:spcPts val="0"/>
                        </a:spcAft>
                      </a:pPr>
                      <a:r>
                        <a:rPr lang="en-US" sz="2200" kern="1200" baseline="30000" dirty="0" smtClean="0"/>
                        <a:t>End-Users</a:t>
                      </a: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a:t>
                      </a:r>
                      <a:endParaRPr lang="en-US" sz="2200" b="1" kern="1200" baseline="30000" dirty="0">
                        <a:solidFill>
                          <a:schemeClr val="tx1"/>
                        </a:solidFill>
                        <a:latin typeface="+mn-lt"/>
                        <a:ea typeface="+mn-ea"/>
                        <a:cs typeface="+mn-cs"/>
                      </a:endParaRPr>
                    </a:p>
                  </a:txBody>
                  <a:tcPr anchor="b"/>
                </a:tc>
                <a:tc>
                  <a:txBody>
                    <a:bodyPr/>
                    <a:lstStyle/>
                    <a:p>
                      <a:pPr marL="0" algn="ctr" defTabSz="914400" rtl="0" eaLnBrk="1" latinLnBrk="0" hangingPunct="1">
                        <a:spcBef>
                          <a:spcPts val="0"/>
                        </a:spcBef>
                        <a:spcAft>
                          <a:spcPts val="0"/>
                        </a:spcAft>
                      </a:pPr>
                      <a:r>
                        <a:rPr lang="en-US" sz="2200" kern="1200" baseline="30000" dirty="0" smtClean="0"/>
                        <a:t>✓</a:t>
                      </a:r>
                      <a:endParaRPr lang="en-US" sz="2200" b="1" kern="1200" baseline="30000" dirty="0">
                        <a:solidFill>
                          <a:schemeClr val="tx1"/>
                        </a:solidFill>
                        <a:latin typeface="+mn-lt"/>
                        <a:ea typeface="+mn-ea"/>
                        <a:cs typeface="+mn-cs"/>
                      </a:endParaRPr>
                    </a:p>
                  </a:txBody>
                  <a:tcPr anchor="b"/>
                </a:tc>
              </a:tr>
            </a:tbl>
          </a:graphicData>
        </a:graphic>
      </p:graphicFrame>
      <p:sp>
        <p:nvSpPr>
          <p:cNvPr id="7" name="Freeform 6"/>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8" name="Freeform 7"/>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9" name="Freeform 8"/>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Plan</a:t>
            </a:r>
            <a:endParaRPr lang="en-US" dirty="0">
              <a:latin typeface="Helvetica LT Std Cond Light" panose="020B0406020202030204" pitchFamily="34" charset="0"/>
            </a:endParaRPr>
          </a:p>
        </p:txBody>
      </p:sp>
      <p:sp>
        <p:nvSpPr>
          <p:cNvPr id="10" name="Freeform 9"/>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1" name="Freeform 10"/>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Design</a:t>
            </a:r>
            <a:endParaRPr lang="en-US" dirty="0">
              <a:latin typeface="Helvetica LT Std Cond Light" panose="020B0406020202030204" pitchFamily="34" charset="0"/>
            </a:endParaRPr>
          </a:p>
        </p:txBody>
      </p:sp>
      <p:sp>
        <p:nvSpPr>
          <p:cNvPr id="12" name="Freeform 11"/>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3" name="Freeform 12"/>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Environment Setup</a:t>
            </a:r>
            <a:endParaRPr lang="en-US" dirty="0">
              <a:latin typeface="Helvetica LT Std Cond Light" panose="020B0406020202030204" pitchFamily="34" charset="0"/>
            </a:endParaRPr>
          </a:p>
        </p:txBody>
      </p:sp>
      <p:sp>
        <p:nvSpPr>
          <p:cNvPr id="14" name="Freeform 13"/>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5" name="Freeform 14"/>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sz="1700" b="1">
                <a:latin typeface="Helvetica LT Std Cond Light" panose="020B0406020202030204" pitchFamily="34" charset="0"/>
              </a:rPr>
              <a:t>Test Execution</a:t>
            </a:r>
            <a:endParaRPr lang="en-US" sz="1700" b="1" dirty="0">
              <a:latin typeface="Helvetica LT Std Cond Light" panose="020B0406020202030204" pitchFamily="34" charset="0"/>
            </a:endParaRPr>
          </a:p>
        </p:txBody>
      </p:sp>
      <p:sp>
        <p:nvSpPr>
          <p:cNvPr id="16" name="Freeform 15"/>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7" name="Freeform 16"/>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Defect Reporting</a:t>
            </a:r>
            <a:endParaRPr lang="en-US" sz="1800" kern="1200" dirty="0">
              <a:latin typeface="Helvetica LT Std Cond Light" panose="020B0406020202030204" pitchFamily="34" charset="0"/>
            </a:endParaRPr>
          </a:p>
        </p:txBody>
      </p:sp>
      <p:sp>
        <p:nvSpPr>
          <p:cNvPr id="18" name="Freeform 17"/>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9" name="Freeform 18"/>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txBox="1"/>
          <p:nvPr/>
        </p:nvSpPr>
        <p:spPr>
          <a:xfrm>
            <a:off x="152274" y="712605"/>
            <a:ext cx="12039497" cy="372344"/>
          </a:xfrm>
          <a:prstGeom prst="rect">
            <a:avLst/>
          </a:prstGeom>
        </p:spPr>
        <p:txBody>
          <a:bodyPr vert="horz" lIns="79178" tIns="39589" rIns="79178" bIns="39589"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pPr marL="395605" indent="-395605">
              <a:spcBef>
                <a:spcPct val="20000"/>
              </a:spcBef>
              <a:spcAft>
                <a:spcPts val="600"/>
              </a:spcAft>
              <a:buClr>
                <a:schemeClr val="accent1">
                  <a:lumMod val="75000"/>
                </a:schemeClr>
              </a:buClr>
              <a:buSzPct val="100000"/>
            </a:pPr>
            <a:endParaRPr lang="en-US" sz="2400" dirty="0">
              <a:latin typeface="Helvetica LT Std Cond" panose="020B0506020202030204" pitchFamily="34" charset="0"/>
            </a:endParaRPr>
          </a:p>
        </p:txBody>
      </p:sp>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a:t>PHASES OF STLC</a:t>
            </a:r>
            <a:endParaRPr lang="en-US" dirty="0"/>
          </a:p>
        </p:txBody>
      </p:sp>
      <p:sp>
        <p:nvSpPr>
          <p:cNvPr id="5" name="Content Placeholder 4"/>
          <p:cNvSpPr>
            <a:spLocks noGrp="1"/>
          </p:cNvSpPr>
          <p:nvPr>
            <p:ph sz="half" idx="1"/>
          </p:nvPr>
        </p:nvSpPr>
        <p:spPr>
          <a:xfrm>
            <a:off x="586446" y="3380914"/>
            <a:ext cx="6797997" cy="2423538"/>
          </a:xfrm>
        </p:spPr>
        <p:txBody>
          <a:bodyPr/>
          <a:lstStyle/>
          <a:p>
            <a:r>
              <a:rPr lang="en-US" dirty="0" smtClean="0"/>
              <a:t>The </a:t>
            </a:r>
            <a:r>
              <a:rPr lang="en-US" dirty="0"/>
              <a:t>process of identifying defects in an application by testing and reporting to the development team.</a:t>
            </a:r>
            <a:endParaRPr lang="en-US" dirty="0"/>
          </a:p>
          <a:p>
            <a:r>
              <a:rPr lang="en-US" dirty="0"/>
              <a:t>When executing the test, tester compares the expected and actual results and logs a defect when there is discrepancy. The defects are documented in a deliverable called System Investigation Request(SIR).</a:t>
            </a:r>
            <a:endParaRPr lang="en-US" dirty="0"/>
          </a:p>
          <a:p>
            <a:endParaRPr lang="en-US" dirty="0"/>
          </a:p>
        </p:txBody>
      </p:sp>
      <p:sp>
        <p:nvSpPr>
          <p:cNvPr id="10" name="Freeform 9"/>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11" name="Freeform 10"/>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2" name="Freeform 11"/>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Plan</a:t>
            </a:r>
            <a:endParaRPr lang="en-US" dirty="0">
              <a:latin typeface="Helvetica LT Std Cond Light" panose="020B0406020202030204" pitchFamily="34" charset="0"/>
            </a:endParaRPr>
          </a:p>
        </p:txBody>
      </p:sp>
      <p:sp>
        <p:nvSpPr>
          <p:cNvPr id="14" name="Freeform 13"/>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5" name="Freeform 14"/>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Design</a:t>
            </a:r>
            <a:endParaRPr lang="en-US" dirty="0">
              <a:latin typeface="Helvetica LT Std Cond Light" panose="020B0406020202030204" pitchFamily="34" charset="0"/>
            </a:endParaRPr>
          </a:p>
        </p:txBody>
      </p:sp>
      <p:sp>
        <p:nvSpPr>
          <p:cNvPr id="16" name="Freeform 15"/>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7" name="Freeform 16"/>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Environment Setup</a:t>
            </a:r>
            <a:endParaRPr lang="en-US" dirty="0">
              <a:latin typeface="Helvetica LT Std Cond Light" panose="020B0406020202030204" pitchFamily="34" charset="0"/>
            </a:endParaRPr>
          </a:p>
        </p:txBody>
      </p:sp>
      <p:sp>
        <p:nvSpPr>
          <p:cNvPr id="18" name="Freeform 17"/>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9" name="Freeform 18"/>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a:latin typeface="Helvetica LT Std Cond Light" panose="020B0406020202030204" pitchFamily="34" charset="0"/>
              </a:rPr>
              <a:t>Test Execution</a:t>
            </a:r>
            <a:endParaRPr lang="en-US" dirty="0">
              <a:latin typeface="Helvetica LT Std Cond Light" panose="020B0406020202030204" pitchFamily="34" charset="0"/>
            </a:endParaRPr>
          </a:p>
        </p:txBody>
      </p:sp>
      <p:sp>
        <p:nvSpPr>
          <p:cNvPr id="20" name="Freeform 19"/>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1" name="Freeform 20"/>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sz="1700" b="1" dirty="0">
                <a:latin typeface="Helvetica LT Std Cond Light" panose="020B0406020202030204" pitchFamily="34" charset="0"/>
              </a:rPr>
              <a:t>Defect Reporting</a:t>
            </a:r>
            <a:endParaRPr lang="en-US" sz="1700" b="1" dirty="0">
              <a:latin typeface="Helvetica LT Std Cond Light" panose="020B0406020202030204" pitchFamily="34" charset="0"/>
            </a:endParaRPr>
          </a:p>
        </p:txBody>
      </p:sp>
      <p:sp>
        <p:nvSpPr>
          <p:cNvPr id="22" name="Freeform 21"/>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5" name="Freeform 24"/>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pic>
        <p:nvPicPr>
          <p:cNvPr id="1026" name="Picture 2" descr="http://thumb7.shutterstock.com/display_pic_with_logo/2699773/293631119/stock-vector-bug-defect-failure-error-software-development-typography-vector-illustration-293631119.jpg"/>
          <p:cNvPicPr>
            <a:picLocks noChangeAspect="1" noChangeArrowheads="1"/>
          </p:cNvPicPr>
          <p:nvPr/>
        </p:nvPicPr>
        <p:blipFill>
          <a:blip r:embed="rId1" cstate="print"/>
          <a:stretch>
            <a:fillRect/>
          </a:stretch>
        </p:blipFill>
        <p:spPr bwMode="auto">
          <a:xfrm>
            <a:off x="8496435" y="3176827"/>
            <a:ext cx="3123809" cy="31238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txBox="1"/>
          <p:nvPr/>
        </p:nvSpPr>
        <p:spPr>
          <a:xfrm>
            <a:off x="152274" y="712605"/>
            <a:ext cx="12039497" cy="372344"/>
          </a:xfrm>
          <a:prstGeom prst="rect">
            <a:avLst/>
          </a:prstGeom>
        </p:spPr>
        <p:txBody>
          <a:bodyPr vert="horz" lIns="79178" tIns="39589" rIns="79178" bIns="39589"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pPr marL="395605" indent="-395605">
              <a:spcBef>
                <a:spcPct val="20000"/>
              </a:spcBef>
              <a:spcAft>
                <a:spcPts val="600"/>
              </a:spcAft>
              <a:buClr>
                <a:schemeClr val="accent1">
                  <a:lumMod val="75000"/>
                </a:schemeClr>
              </a:buClr>
              <a:buSzPct val="100000"/>
            </a:pPr>
            <a:endParaRPr lang="en-US" sz="2400" dirty="0">
              <a:latin typeface="Helvetica LT Std Cond" panose="020B0506020202030204" pitchFamily="34" charset="0"/>
            </a:endParaRPr>
          </a:p>
        </p:txBody>
      </p:sp>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a:t>PHASES OF STLC</a:t>
            </a:r>
            <a:endParaRPr lang="en-US" dirty="0"/>
          </a:p>
        </p:txBody>
      </p:sp>
      <p:sp>
        <p:nvSpPr>
          <p:cNvPr id="10" name="Freeform 9"/>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11" name="Freeform 10"/>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2" name="Freeform 11"/>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Plan</a:t>
            </a:r>
            <a:endParaRPr lang="en-US" dirty="0">
              <a:latin typeface="Helvetica LT Std Cond Light" panose="020B0406020202030204" pitchFamily="34" charset="0"/>
            </a:endParaRPr>
          </a:p>
        </p:txBody>
      </p:sp>
      <p:sp>
        <p:nvSpPr>
          <p:cNvPr id="14" name="Freeform 13"/>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5" name="Freeform 14"/>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Design</a:t>
            </a:r>
            <a:endParaRPr lang="en-US" dirty="0">
              <a:latin typeface="Helvetica LT Std Cond Light" panose="020B0406020202030204" pitchFamily="34" charset="0"/>
            </a:endParaRPr>
          </a:p>
        </p:txBody>
      </p:sp>
      <p:sp>
        <p:nvSpPr>
          <p:cNvPr id="16" name="Freeform 15"/>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7" name="Freeform 16"/>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Environment Setup</a:t>
            </a:r>
            <a:endParaRPr lang="en-US" dirty="0">
              <a:latin typeface="Helvetica LT Std Cond Light" panose="020B0406020202030204" pitchFamily="34" charset="0"/>
            </a:endParaRPr>
          </a:p>
        </p:txBody>
      </p:sp>
      <p:sp>
        <p:nvSpPr>
          <p:cNvPr id="18" name="Freeform 17"/>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9" name="Freeform 18"/>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a:latin typeface="Helvetica LT Std Cond Light" panose="020B0406020202030204" pitchFamily="34" charset="0"/>
              </a:rPr>
              <a:t>Test Execution</a:t>
            </a:r>
            <a:endParaRPr lang="en-US" dirty="0">
              <a:latin typeface="Helvetica LT Std Cond Light" panose="020B0406020202030204" pitchFamily="34" charset="0"/>
            </a:endParaRPr>
          </a:p>
        </p:txBody>
      </p:sp>
      <p:sp>
        <p:nvSpPr>
          <p:cNvPr id="20" name="Freeform 19"/>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1" name="Freeform 20"/>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sz="1700" b="1" dirty="0">
                <a:latin typeface="Helvetica LT Std Cond Light" panose="020B0406020202030204" pitchFamily="34" charset="0"/>
              </a:rPr>
              <a:t>Defect Reporting</a:t>
            </a:r>
            <a:endParaRPr lang="en-US" sz="1700" b="1" dirty="0">
              <a:latin typeface="Helvetica LT Std Cond Light" panose="020B0406020202030204" pitchFamily="34" charset="0"/>
            </a:endParaRPr>
          </a:p>
        </p:txBody>
      </p:sp>
      <p:sp>
        <p:nvSpPr>
          <p:cNvPr id="22" name="Freeform 21"/>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5" name="Freeform 24"/>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lvl="0" algn="ctr" defTabSz="800100">
              <a:lnSpc>
                <a:spcPct val="90000"/>
              </a:lnSpc>
              <a:spcBef>
                <a:spcPct val="0"/>
              </a:spcBef>
              <a:spcAft>
                <a:spcPct val="35000"/>
              </a:spcAft>
            </a:pPr>
            <a:r>
              <a:rPr lang="en-US" sz="1800" kern="1200" smtClean="0">
                <a:latin typeface="Helvetica LT Std Cond Light" panose="020B0406020202030204" pitchFamily="34" charset="0"/>
              </a:rPr>
              <a:t>Test Closure</a:t>
            </a:r>
            <a:endParaRPr lang="en-US" sz="1800" kern="1200" dirty="0">
              <a:latin typeface="Helvetica LT Std Cond Light" panose="020B0406020202030204" pitchFamily="34" charset="0"/>
            </a:endParaRPr>
          </a:p>
        </p:txBody>
      </p:sp>
      <p:sp>
        <p:nvSpPr>
          <p:cNvPr id="23" name="Content Placeholder 6"/>
          <p:cNvSpPr>
            <a:spLocks noGrp="1"/>
          </p:cNvSpPr>
          <p:nvPr>
            <p:ph sz="half" idx="1"/>
          </p:nvPr>
        </p:nvSpPr>
        <p:spPr>
          <a:xfrm>
            <a:off x="481168" y="3197953"/>
            <a:ext cx="6797997" cy="2876276"/>
          </a:xfrm>
        </p:spPr>
        <p:txBody>
          <a:bodyPr/>
          <a:lstStyle/>
          <a:p>
            <a:pPr marL="0" indent="0">
              <a:spcBef>
                <a:spcPct val="20000"/>
              </a:spcBef>
              <a:spcAft>
                <a:spcPts val="600"/>
              </a:spcAft>
              <a:buSzPct val="100000"/>
              <a:buNone/>
            </a:pPr>
            <a:r>
              <a:rPr lang="en-US" dirty="0" smtClean="0"/>
              <a:t>Activities:</a:t>
            </a:r>
            <a:endParaRPr lang="en-US" dirty="0"/>
          </a:p>
        </p:txBody>
      </p:sp>
      <p:pic>
        <p:nvPicPr>
          <p:cNvPr id="24" name="Picture 2" descr="http://thumb7.shutterstock.com/display_pic_with_logo/2553562/343443329/stock-vector-software-developer-or-freelancer-is-coding-this-also-represents-a-business-analyst-gathering-343443329.jpg"/>
          <p:cNvPicPr>
            <a:picLocks noChangeAspect="1" noChangeArrowheads="1"/>
          </p:cNvPicPr>
          <p:nvPr/>
        </p:nvPicPr>
        <p:blipFill>
          <a:blip r:embed="rId1" cstate="print"/>
          <a:stretch>
            <a:fillRect/>
          </a:stretch>
        </p:blipFill>
        <p:spPr bwMode="auto">
          <a:xfrm>
            <a:off x="1528375" y="3909835"/>
            <a:ext cx="3041128" cy="243290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6" name="Rectangle 25"/>
          <p:cNvSpPr/>
          <p:nvPr/>
        </p:nvSpPr>
        <p:spPr>
          <a:xfrm>
            <a:off x="2118530" y="6213351"/>
            <a:ext cx="1806585" cy="461665"/>
          </a:xfrm>
          <a:prstGeom prst="rect">
            <a:avLst/>
          </a:prstGeom>
        </p:spPr>
        <p:txBody>
          <a:bodyPr wrap="none">
            <a:spAutoFit/>
          </a:bodyPr>
          <a:lstStyle/>
          <a:p>
            <a:r>
              <a:rPr lang="en-US" sz="2400" dirty="0" smtClean="0">
                <a:solidFill>
                  <a:prstClr val="black"/>
                </a:solidFill>
                <a:latin typeface="Helvetica LT Std Cond Light" panose="020B0406020202030204" pitchFamily="34" charset="0"/>
              </a:rPr>
              <a:t>Software Tester</a:t>
            </a:r>
            <a:endParaRPr lang="en-US" dirty="0"/>
          </a:p>
        </p:txBody>
      </p:sp>
      <p:sp>
        <p:nvSpPr>
          <p:cNvPr id="27" name="Rectangle 26"/>
          <p:cNvSpPr/>
          <p:nvPr/>
        </p:nvSpPr>
        <p:spPr>
          <a:xfrm>
            <a:off x="4441374" y="5023986"/>
            <a:ext cx="5564020" cy="17381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Oval 27"/>
          <p:cNvSpPr/>
          <p:nvPr/>
        </p:nvSpPr>
        <p:spPr>
          <a:xfrm>
            <a:off x="6489473" y="4825265"/>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 name="Rectangle 28"/>
          <p:cNvSpPr/>
          <p:nvPr/>
        </p:nvSpPr>
        <p:spPr>
          <a:xfrm>
            <a:off x="5245766" y="3618390"/>
            <a:ext cx="3510133" cy="1015663"/>
          </a:xfrm>
          <a:prstGeom prst="rect">
            <a:avLst/>
          </a:prstGeom>
        </p:spPr>
        <p:txBody>
          <a:bodyPr wrap="square">
            <a:spAutoFit/>
          </a:bodyPr>
          <a:lstStyle/>
          <a:p>
            <a:r>
              <a:rPr lang="en-US" sz="2000" dirty="0" smtClean="0">
                <a:solidFill>
                  <a:prstClr val="black"/>
                </a:solidFill>
                <a:latin typeface="Helvetica LT Std Cond Light" panose="020B0406020202030204" pitchFamily="34" charset="0"/>
              </a:rPr>
              <a:t>Compares </a:t>
            </a:r>
            <a:r>
              <a:rPr lang="en-US" sz="2000" dirty="0">
                <a:solidFill>
                  <a:prstClr val="black"/>
                </a:solidFill>
                <a:latin typeface="Helvetica LT Std Cond Light" panose="020B0406020202030204" pitchFamily="34" charset="0"/>
              </a:rPr>
              <a:t>the expected and the actual results of each step in test script deliverable</a:t>
            </a:r>
            <a:endParaRPr lang="en-US" sz="2000" dirty="0">
              <a:solidFill>
                <a:prstClr val="black"/>
              </a:solidFill>
              <a:latin typeface="Helvetica LT Std Cond Light" panose="020B0406020202030204" pitchFamily="34" charset="0"/>
            </a:endParaRPr>
          </a:p>
        </p:txBody>
      </p:sp>
      <p:sp>
        <p:nvSpPr>
          <p:cNvPr id="30" name="Oval 29"/>
          <p:cNvSpPr/>
          <p:nvPr/>
        </p:nvSpPr>
        <p:spPr>
          <a:xfrm>
            <a:off x="9770403" y="5061102"/>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31" name="Rectangle 30"/>
          <p:cNvSpPr/>
          <p:nvPr/>
        </p:nvSpPr>
        <p:spPr>
          <a:xfrm>
            <a:off x="8617438" y="5355717"/>
            <a:ext cx="2748850" cy="707886"/>
          </a:xfrm>
          <a:prstGeom prst="rect">
            <a:avLst/>
          </a:prstGeom>
        </p:spPr>
        <p:txBody>
          <a:bodyPr wrap="square">
            <a:spAutoFit/>
          </a:bodyPr>
          <a:lstStyle/>
          <a:p>
            <a:r>
              <a:rPr lang="en-US" sz="2000" dirty="0" smtClean="0">
                <a:latin typeface="Helvetica LT Std Cond" panose="020B0506020202030204" pitchFamily="34" charset="0"/>
              </a:rPr>
              <a:t>Logs </a:t>
            </a:r>
            <a:r>
              <a:rPr lang="en-US" sz="2000" dirty="0">
                <a:latin typeface="Helvetica LT Std Cond" panose="020B0506020202030204" pitchFamily="34" charset="0"/>
              </a:rPr>
              <a:t>defects if there is discrepancy</a:t>
            </a:r>
            <a:endParaRPr lang="en-US" sz="2000" dirty="0">
              <a:solidFill>
                <a:prstClr val="black"/>
              </a:solidFill>
              <a:latin typeface="Helvetica LT Std Cond Light" panose="020B0406020202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a:t>PHASES OF STLC</a:t>
            </a:r>
            <a:endParaRPr lang="en-US" dirty="0"/>
          </a:p>
        </p:txBody>
      </p:sp>
      <p:sp>
        <p:nvSpPr>
          <p:cNvPr id="5" name="Content Placeholder 4"/>
          <p:cNvSpPr>
            <a:spLocks noGrp="1"/>
          </p:cNvSpPr>
          <p:nvPr>
            <p:ph sz="half" idx="1"/>
          </p:nvPr>
        </p:nvSpPr>
        <p:spPr>
          <a:xfrm>
            <a:off x="586446" y="3380914"/>
            <a:ext cx="6797997" cy="2423538"/>
          </a:xfrm>
        </p:spPr>
        <p:txBody>
          <a:bodyPr/>
          <a:lstStyle/>
          <a:p>
            <a:pPr marL="0" indent="0">
              <a:buNone/>
            </a:pPr>
            <a:r>
              <a:rPr lang="en-US" dirty="0"/>
              <a:t>Upon successful completion of the test execution, the test stage is formally closed. This is achieved through a deliverable called test closure memo.</a:t>
            </a:r>
            <a:endParaRPr lang="en-US" dirty="0"/>
          </a:p>
          <a:p>
            <a:endParaRPr lang="en-US" dirty="0"/>
          </a:p>
        </p:txBody>
      </p:sp>
      <p:sp>
        <p:nvSpPr>
          <p:cNvPr id="10" name="Freeform 9"/>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11" name="Freeform 10"/>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2" name="Freeform 11"/>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Plan</a:t>
            </a:r>
            <a:endParaRPr lang="en-US" dirty="0">
              <a:latin typeface="Helvetica LT Std Cond Light" panose="020B0406020202030204" pitchFamily="34" charset="0"/>
            </a:endParaRPr>
          </a:p>
        </p:txBody>
      </p:sp>
      <p:sp>
        <p:nvSpPr>
          <p:cNvPr id="14" name="Freeform 13"/>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5" name="Freeform 14"/>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Design</a:t>
            </a:r>
            <a:endParaRPr lang="en-US" dirty="0">
              <a:latin typeface="Helvetica LT Std Cond Light" panose="020B0406020202030204" pitchFamily="34" charset="0"/>
            </a:endParaRPr>
          </a:p>
        </p:txBody>
      </p:sp>
      <p:sp>
        <p:nvSpPr>
          <p:cNvPr id="16" name="Freeform 15"/>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7" name="Freeform 16"/>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Environment Setup</a:t>
            </a:r>
            <a:endParaRPr lang="en-US" dirty="0">
              <a:latin typeface="Helvetica LT Std Cond Light" panose="020B0406020202030204" pitchFamily="34" charset="0"/>
            </a:endParaRPr>
          </a:p>
        </p:txBody>
      </p:sp>
      <p:sp>
        <p:nvSpPr>
          <p:cNvPr id="18" name="Freeform 17"/>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9" name="Freeform 18"/>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a:latin typeface="Helvetica LT Std Cond Light" panose="020B0406020202030204" pitchFamily="34" charset="0"/>
              </a:rPr>
              <a:t>Test Execution</a:t>
            </a:r>
            <a:endParaRPr lang="en-US" dirty="0">
              <a:latin typeface="Helvetica LT Std Cond Light" panose="020B0406020202030204" pitchFamily="34" charset="0"/>
            </a:endParaRPr>
          </a:p>
        </p:txBody>
      </p:sp>
      <p:sp>
        <p:nvSpPr>
          <p:cNvPr id="20" name="Freeform 19"/>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1" name="Freeform 20"/>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Defect Reporting</a:t>
            </a:r>
            <a:endParaRPr lang="en-US" dirty="0">
              <a:latin typeface="Helvetica LT Std Cond Light" panose="020B0406020202030204" pitchFamily="34" charset="0"/>
            </a:endParaRPr>
          </a:p>
        </p:txBody>
      </p:sp>
      <p:sp>
        <p:nvSpPr>
          <p:cNvPr id="22" name="Freeform 21"/>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5" name="Freeform 24"/>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sz="1700" b="1" dirty="0">
                <a:latin typeface="Helvetica LT Std Cond Light" panose="020B0406020202030204" pitchFamily="34" charset="0"/>
              </a:rPr>
              <a:t>Test Closure</a:t>
            </a:r>
            <a:endParaRPr lang="en-US" sz="1700" b="1" dirty="0">
              <a:latin typeface="Helvetica LT Std Cond Light" panose="020B0406020202030204" pitchFamily="34" charset="0"/>
            </a:endParaRPr>
          </a:p>
        </p:txBody>
      </p:sp>
      <p:pic>
        <p:nvPicPr>
          <p:cNvPr id="1026" name="Picture 2" descr="http://thumb101.shutterstock.com/display_pic_with_logo/868231/190902113/stock-vector-paper-handshake-icon-depicting-a-business-deal-agreement-partnership-greeting-or-congratulations-190902113.jpg"/>
          <p:cNvPicPr>
            <a:picLocks noChangeAspect="1" noChangeArrowheads="1"/>
          </p:cNvPicPr>
          <p:nvPr/>
        </p:nvPicPr>
        <p:blipFill>
          <a:blip r:embed="rId1" cstate="print"/>
          <a:stretch>
            <a:fillRect/>
          </a:stretch>
        </p:blipFill>
        <p:spPr bwMode="auto">
          <a:xfrm>
            <a:off x="8819478" y="3098911"/>
            <a:ext cx="3007426" cy="3007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txBox="1"/>
          <p:nvPr/>
        </p:nvSpPr>
        <p:spPr>
          <a:xfrm>
            <a:off x="152274" y="712605"/>
            <a:ext cx="12039497" cy="372344"/>
          </a:xfrm>
          <a:prstGeom prst="rect">
            <a:avLst/>
          </a:prstGeom>
        </p:spPr>
        <p:txBody>
          <a:bodyPr vert="horz" lIns="79178" tIns="39589" rIns="79178" bIns="39589"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pPr marL="395605" indent="-395605">
              <a:spcBef>
                <a:spcPct val="20000"/>
              </a:spcBef>
              <a:spcAft>
                <a:spcPts val="600"/>
              </a:spcAft>
              <a:buClr>
                <a:schemeClr val="accent1">
                  <a:lumMod val="75000"/>
                </a:schemeClr>
              </a:buClr>
              <a:buSzPct val="100000"/>
            </a:pPr>
            <a:endParaRPr lang="en-US" sz="2400" dirty="0">
              <a:latin typeface="Helvetica LT Std Cond" panose="020B0506020202030204" pitchFamily="34" charset="0"/>
            </a:endParaRPr>
          </a:p>
        </p:txBody>
      </p:sp>
      <p:sp>
        <p:nvSpPr>
          <p:cNvPr id="2" name="AutoShape 4" descr="data:image/jpeg;base64,/9j/4AAQSkZJRgABAQAAAQABAAD/2wCEAAkGBxQTERISEBQUFRURFBkWFxUTFhMYGBIXFhQWGBUcGBUaHiggGxolGxUYITEhJSkrLi4uGCI0RDMsNygtLisBCgoKDgwOFA8QGiwkHBwsKywsLCssLCwrLCssKzcrLCw3LDcrLCs3LCsrKywrKys3LDcrKysrKysrKywrKysrK//AABEIAMQBAgMBIgACEQEDEQH/xAAcAAEAAgIDAQAAAAAAAAAAAAAABQYEBwIDCAH/xABBEAACAQIEAwUFBAgDCQAAAAABAgADEQQSITEFBkETIlFhcQcygZGxI0Kh8BRDUmJyssHRU4KSFjM0NXOTouHx/8QAFwEBAQEBAAAAAAAAAAAAAAAAAAIDAf/EABkRAQADAQEAAAAAAAAAAAAAAAABAhESMf/aAAwDAQACEQMRAD8A3jERAREQEREBERAREQEREBERAREQEREBERAREQEREBERAREQEREBERAREQEREBERAREQEREBERAREQEREBERAREQEREBERAREQEREBERAREQEREBERAREQEREBERAREQEREBERAREQEREBERAREQEREBERAREQEREBERAREQEREBERAREQEREBERAREQEREBERAREQEREBERAREQEREBERAREQEREBERAREQE6a+JRPeYDy6/Kd0jeN0Bkz2FwRc9SDp/aBlpjKZ2dfmPpO+a94ZjKjVKlJ7d3MQVFiQp1/DX4SU4Hjnp1xTY3Vza3gTsR+esC3RI+rxZA1u8bdQP7zkOLUurW9QfrtAzonGm4YAjUEXB8Qdp9vA+xPjMALk2A6mY6Y+mdnX4m31gZMTijg6gg+hvOUBERAREiOaOY6GAw7YjEtZRoqixeqx2RF6sbegsSbAEwJeR/EOOYah/wARiKFL/q1aafzETz5zD7Q+I8SdqeGFWnT6UcLnLWO3a1VGY/8Aivl1lf8A9g+IOb/orX31eiDrfe73voYHpzCc0YKqctLGYV2/ZSvSY/INeS4M8d8U5WxdAZq2Gqqo3bLmUerrcD4mdvLvOGNwRBwuIqKo/Vk56R11vTa6/EWPnA9fxNZ+z32t0cay4fFhcPiGsFN/sqzHohOqsTspJvpYkm02ZAREQEREBERAREQEREBERATpxtPNTceKn59J3ThVqBQWYgAC5J0AA3JMDWxpVFxq1KbU7WuULd4hlKt3fDfWZvLuIWrjyXuq0hamGFu0cXBv4W1sOvlaxr3MOLBqq9A5ijMqlddm7tvI6yUr10Y56ZsRa/ipFjY2+8IFm5vQgFlJBNM6jQ3XWQfLtWniqAFSsFZKpBLWGdcosRsNyRfymc/GRXpKHt2iGx/eBHvW26aiRPLtNsStakSgqJlKmwUFcxD3A8NNvGBsLDsi0gUOZESwNwbhRbfrtKl+nMldazEt4/w/eAkvjCMPhOxVs7IALC2Y3zN7vS9iBKLys9ZqDU8TTdKiMWGbqGYtv4gkj4iBtN0V1FwGU6j+hEpPFWZLhTazEdDtf+0neVMdnpmkTrT281O3yOnykPzCtnqfx3+f/wBgXKhTVVAQAC2gExsXxNKbZTcnqFtp6zt4e+alSbxRT81EjuZF7qH963zH/qBnYbiKOcqk33tY/Xac6eNpts6mxtuJWuWqbPSxKA94sBdiTYEm49LX0mfieCZUZg/uqTYqNbC/jpAkONcWpYXD1cTXbLTormY/gAPFiSAB1JE8/wBGpV45i2xeNzDDUmK0qCkgBb3Kg+O2Z9ydNAABk+2jirZcPhFvZ71XA+9luqC3XXMfUDwli5K4SVo5F91KaBCNma2Yn/Ncsf4p2sam05C08IoUERaVBBTUbIq2HntpfzkiaNtpWUrGnUV9bDQj6/nyloSqCL30IuD5W3muMWFxDC56bKN+nqNRNa8d5ToYgE5ezqf4iCxv+8uzfHXzE2DQwzOSVPX3tReR/FsCabC+oYb+fWJh2JxoDjfBqmGqdnVG+qsPdceIP1G4m9fYnz+2KT9Bxb5q9Fb06jb16Y3DHq6+O5Gu4JOBxDg1PFI1CqPfByvbWm/3WHx0t1BImn8JXrcOxqv7tbB1bka2bKdRfqrLceYaZTGNazr2NE6MBi1rUqdambpVRXU+KuoZT8jO+cUREQEREBERAREQEREBOLpfecogRVTl7Dlsxo083jlF/nMLiPKVKoAFJp5duzsLfDa0sUQKNiuTKij7Gtc+NRR9Vt9JG0uWsXRYutOmzH7yVCDr5Ef1my58tA0o/B8ciYlKiVGfEsLmxZQAT94XJNidZbeE1aiYNaeJpBDSQKrW7xCgWLeBNtfyJfSgnVUwqtoQDA1tgeNdlWSqneF9VH3gdx/X1AmdxvitOqaj02uDb5qAGHwIMs55WwtyRRQE9QLfSQ+L5Epk3p1alMdFuGAttbNc2gSnK/F6b4akCwDKuUhtNtBvuLWnVxDi1KvSc0TmFGv2ZboWCXNvEd4ayIflLFLomIRh4PTsf9QkJguXMZhabIj/AKQHfOwTKO/sbKTpoB1gWzkup9piR5ofxqSx47/dVP4G/lMoPLuHxlOszCmy9pYEOvdABvcsPDXQG+vxFv4xxJaVJjUNsykDzJBgee/az/zCmT0wyEf92tebU5Crh+HYYixy0gnxp9w/yzWvtRQOcPXXXKGptbzsy/DRvnJb2QcwAZ8I598l6d/2gLOvxABHofGXVF164rg794Ws+/kZh8Gr1WQ0WFrOVDeKjU28r3+kmcY32T+VvqJGcIe9cC9/sz/MomjJPUEygBRoJ1cTwpqUyLajUeo/Np3VG2nENApzgjUdPwmvva9gl7ehiVFv0mmQ1ur0soufOzAf5JtLitILUOmjd4f1/H6zWvtRrfZ4en4O7j/SAfhqJFvF09bo9lVYvwfAFtxRC/BGKj8FEtc1h7OvaFw2ngsHhXxApVadFUdaquiq4969QjJqbka7HxmzKNVXUMjBlYXDKQQR5EbzNq5xEQEREBERAREQEREBERAREQEREBERAweL47skuN2Nhfp4mQ/BaJxVHtmYgszCxsdAbC/nM/mWjmpZhuhvbxFtbfX4St8p8aFEtSf3GN1YfdO2vkQB6fGBJ00rJiadDvFGDF8pNsmUgemtvOYPFKnZVQotlNUIb7hWPTzlqq8SpKoZnUBmVQb7szBVA8SSZTOdymd+0DFQ6N3SAfdH4XgXbEUmFO1KwIFhfw/vK9TxfbMtBwr57m1RARYbnSdhwOLpi1Ny1trvmHyaR3CmtjcOPEVB8kJgZfGOScDVpVKDItM1VIBVrFT91gt7EhgDY6aTzhxLBVsBimo1u5VosCCptmsbo6HqDoQf6gz0vzMAhDruwYm53KgW9JAuVrYVKuWlUzoDlYK4Qne9wdvT4QKZwrnV8Si02t2hABsVAq26gH737vy8BL4GrVWoHCVFIFvcY3v00v8AkSi8mcoVKmKqDFralQN2ymy1iScqq3RepOhAsNL6WrG+1HDUqjUqdGo60zkzKFAOXQ5btcjTc2l9M+F/w9UlRnsGtrbYHynaV8xKnwDnLDYw5KTFalr9nUGViOttw1vImReJ50xDVa1DBYQ1mo3zMX0AvYHLYX9Ab6Gd6cmi3cYp5qZItddRfw6/nymjeYHq4/EVP0anUrLRQ27JWeyi5dzYaA208co8ZJY6pxbHVxh2p1wXuopim9GkBazElh7ttyxOh87TeXs95Op8Nw3Zgh61WzVqoHvsL2VeuRbkAeZPUyZnV1jHlAC2xuJOcvc44vBKyYOu1FXYMwVabBmHWzqbGwA03AnovmT2Y8PxhztR7KoTc1MORTLa3OYWym/iRfzmpudfY5isO7PgVOJobhcy9ugtrmWwD67ZbnXaSpL8t+3CsLLjaCVh/iYc5KgFutJjZj6FRNm8u8/4DGELRxCiodOyq/Z1L+AVrZj/AA3nk6vRZGKOrI6mxVwVZT5qdQZzXFHZwHHg+p+DbiB7VieV+W/aBi8LlFDFOqj9TiftqVrbBj3kHpabP4F7aEIAx+Hanf8AXYc9rS23K+8o8u9A2zEi+B8w4XGLnwlenVFrkIwzLf8AaQ95fQgSUgIiICIiAiIgIiICIiAiIgY+KwwcFTsZVqvJADFqNapTvrbRl+TS4xA11xPk3FVGplsQgFGoKgyJYkrt1sNfpIvjlDFuWSpSck2GcDMNLfs3M2wROBpiBWeGcWqpRz4kEZbC5BBbYXKna5lWpcaVcXh6guQHe9t7MpH9ZsqvhFYEMAQdwZCHk/DA3WnYn9ksv0IgYHMXE0qU6bIQQQ/x0H9pDcG4XTrYai1FkUvlDqP1YB79rm50BAHmJJ8Z5OZmzUKmTS2UgFQLW02P4yEflPGIjJSFLUEBwXXKSN7a3gTHF6arm7K2WomcFbWbMNwRvoJQ8T7IkrjtsPXdTUuxBsQGJ7w6HeWzEYLEUcPTVx2hpKFuuhsABa23SYnA+P8AZuQGy5t0qXXX0NrH86wKXR9lvEMPVp1qNSm7UnV1zBgCVN7G2tjsRfYmSvJvK/EMJXZ6r9yq2aqLKc5s1jci4sWvoRvNl1+ZESmXcCygnRhY2F95xxXFkfCgh1ZmVL5SLE3Utby3gRuA40q1nUsC1NgoRdWN6aMSR0HftfbeTeGqV6pLrdQf3u78B19bSnUaQIq1aQCO9azOtiXNNVC5r7CwFht3fMy98A4sK6WNhUX3l8fMeX0+UCTw2YKoc3a2p8525p8AgiBD8w8tYTGrlxdCnUsLBiLOv8NQWZfgZqXmf2GkXfh1cMP8HEaHr7tVRY+hA9Zu5lmPVU9IHkPjfAsThHyYujUpHpnHdb+Fx3W+BMwqFdkN0YqfI7+o6z1jxannRkqItRG3R1DK3qp0M1FzXyDhiWfDhsO2+UXamf8AKTdfgbDwga5w/FLMHZSrqbirRJp1FPjcaX+Uv/LftRx1GyiumLQfq8V3a1h4VRqx82zTXfEeFVKJIcAgfeXUf3HxEwoHp/lf2q4TEulGur4Su5ACVrFHY9ErDQ+GoW8vs8VnHPkKFsykbNrb0J2nsLlvtBg8KMQb1RQpCoTuanZrnv55rwJKIiAiIgIiICIiAiIgIiICIiAiIgfLT4UnKIHU1EHcTFxHCaL+/TRvVQZnxAq+L5Gwj3+yy33Ckqpv4qDaRXFuSiADhmCWFspFxpf4jeX2fCIGpF5SxdMsysAWJJGpDE2tcW0At5/hPmGrYmk6l6VVHH3kVnHnsDceom2uzECmIGDwTGNVpZ3FjewtcZrAXNjtrcfCSM+Wn2B8tOJSc4gY9TDgyOxnBUfcSZny0DXnGfZ9Tq3sJr/i/sfqXJotaegis+GmIHnvlj2V16eISpWysKbBgLaXBuCfGb54crBQG3mV2YnILARPtogfYiICIiAiIgIiICIiAiIgIiICIiAiIgIiICIiAiIgIiICIiAiIgIiICIiAiIgIiICIiAiIgIiICIiAiIgIiICIiAiIgIiICIiAiIgIiICIiAiIgIiICIiAiIgIiICIiAiIgIiICIiAiIgIiICIiAiIgIiICIiAiIgIiICIiAiIgf/2Q=="/>
          <p:cNvSpPr>
            <a:spLocks noChangeAspect="1" noChangeArrowheads="1"/>
          </p:cNvSpPr>
          <p:nvPr/>
        </p:nvSpPr>
        <p:spPr bwMode="auto">
          <a:xfrm>
            <a:off x="134942" y="-125091"/>
            <a:ext cx="263928" cy="263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9178" tIns="39589" rIns="79178" bIns="39589" numCol="1" anchor="t" anchorCtr="0" compatLnSpc="1"/>
          <a:lstStyle/>
          <a:p>
            <a:endParaRPr lang="en-US" sz="1560"/>
          </a:p>
        </p:txBody>
      </p:sp>
      <p:sp>
        <p:nvSpPr>
          <p:cNvPr id="3" name="Title 2"/>
          <p:cNvSpPr>
            <a:spLocks noGrp="1"/>
          </p:cNvSpPr>
          <p:nvPr>
            <p:ph type="title"/>
          </p:nvPr>
        </p:nvSpPr>
        <p:spPr/>
        <p:txBody>
          <a:bodyPr/>
          <a:lstStyle/>
          <a:p>
            <a:r>
              <a:rPr lang="en-US" dirty="0"/>
              <a:t>PHASES OF STLC</a:t>
            </a:r>
            <a:endParaRPr lang="en-US" dirty="0"/>
          </a:p>
        </p:txBody>
      </p:sp>
      <p:sp>
        <p:nvSpPr>
          <p:cNvPr id="10" name="Freeform 9"/>
          <p:cNvSpPr/>
          <p:nvPr/>
        </p:nvSpPr>
        <p:spPr>
          <a:xfrm>
            <a:off x="53154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Strategy</a:t>
            </a:r>
            <a:endParaRPr lang="en-US" dirty="0">
              <a:latin typeface="Helvetica LT Std Cond Light" panose="020B0406020202030204" pitchFamily="34" charset="0"/>
            </a:endParaRPr>
          </a:p>
        </p:txBody>
      </p:sp>
      <p:sp>
        <p:nvSpPr>
          <p:cNvPr id="11" name="Freeform 10"/>
          <p:cNvSpPr/>
          <p:nvPr/>
        </p:nvSpPr>
        <p:spPr>
          <a:xfrm>
            <a:off x="1861194"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2" name="Freeform 11"/>
          <p:cNvSpPr/>
          <p:nvPr/>
        </p:nvSpPr>
        <p:spPr>
          <a:xfrm>
            <a:off x="2223826"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Plan</a:t>
            </a:r>
            <a:endParaRPr lang="en-US" dirty="0">
              <a:latin typeface="Helvetica LT Std Cond Light" panose="020B0406020202030204" pitchFamily="34" charset="0"/>
            </a:endParaRPr>
          </a:p>
        </p:txBody>
      </p:sp>
      <p:sp>
        <p:nvSpPr>
          <p:cNvPr id="14" name="Freeform 13"/>
          <p:cNvSpPr/>
          <p:nvPr/>
        </p:nvSpPr>
        <p:spPr>
          <a:xfrm>
            <a:off x="3553476"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5" name="Freeform 14"/>
          <p:cNvSpPr/>
          <p:nvPr/>
        </p:nvSpPr>
        <p:spPr>
          <a:xfrm>
            <a:off x="3916108"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Design</a:t>
            </a:r>
            <a:endParaRPr lang="en-US" dirty="0">
              <a:latin typeface="Helvetica LT Std Cond Light" panose="020B0406020202030204" pitchFamily="34" charset="0"/>
            </a:endParaRPr>
          </a:p>
        </p:txBody>
      </p:sp>
      <p:sp>
        <p:nvSpPr>
          <p:cNvPr id="16" name="Freeform 15"/>
          <p:cNvSpPr/>
          <p:nvPr/>
        </p:nvSpPr>
        <p:spPr>
          <a:xfrm>
            <a:off x="5245757"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7" name="Freeform 16"/>
          <p:cNvSpPr/>
          <p:nvPr/>
        </p:nvSpPr>
        <p:spPr>
          <a:xfrm>
            <a:off x="5608389"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Test Environment Setup</a:t>
            </a:r>
            <a:endParaRPr lang="en-US" dirty="0">
              <a:latin typeface="Helvetica LT Std Cond Light" panose="020B0406020202030204" pitchFamily="34" charset="0"/>
            </a:endParaRPr>
          </a:p>
        </p:txBody>
      </p:sp>
      <p:sp>
        <p:nvSpPr>
          <p:cNvPr id="18" name="Freeform 17"/>
          <p:cNvSpPr/>
          <p:nvPr/>
        </p:nvSpPr>
        <p:spPr>
          <a:xfrm>
            <a:off x="6938039"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19" name="Freeform 18"/>
          <p:cNvSpPr/>
          <p:nvPr/>
        </p:nvSpPr>
        <p:spPr>
          <a:xfrm>
            <a:off x="7300671"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a:latin typeface="Helvetica LT Std Cond Light" panose="020B0406020202030204" pitchFamily="34" charset="0"/>
              </a:rPr>
              <a:t>Test Execution</a:t>
            </a:r>
            <a:endParaRPr lang="en-US" dirty="0">
              <a:latin typeface="Helvetica LT Std Cond Light" panose="020B0406020202030204" pitchFamily="34" charset="0"/>
            </a:endParaRPr>
          </a:p>
        </p:txBody>
      </p:sp>
      <p:sp>
        <p:nvSpPr>
          <p:cNvPr id="20" name="Freeform 19"/>
          <p:cNvSpPr/>
          <p:nvPr/>
        </p:nvSpPr>
        <p:spPr>
          <a:xfrm>
            <a:off x="8630321"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1" name="Freeform 20"/>
          <p:cNvSpPr/>
          <p:nvPr/>
        </p:nvSpPr>
        <p:spPr>
          <a:xfrm>
            <a:off x="8992952"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dirty="0">
                <a:latin typeface="Helvetica LT Std Cond Light" panose="020B0406020202030204" pitchFamily="34" charset="0"/>
              </a:rPr>
              <a:t>Defect Reporting</a:t>
            </a:r>
            <a:endParaRPr lang="en-US" dirty="0">
              <a:latin typeface="Helvetica LT Std Cond Light" panose="020B0406020202030204" pitchFamily="34" charset="0"/>
            </a:endParaRPr>
          </a:p>
        </p:txBody>
      </p:sp>
      <p:sp>
        <p:nvSpPr>
          <p:cNvPr id="22" name="Freeform 21"/>
          <p:cNvSpPr/>
          <p:nvPr/>
        </p:nvSpPr>
        <p:spPr>
          <a:xfrm>
            <a:off x="10322602" y="2020430"/>
            <a:ext cx="256259" cy="299775"/>
          </a:xfrm>
          <a:custGeom>
            <a:avLst/>
            <a:gdLst>
              <a:gd name="connsiteX0" fmla="*/ 0 w 256259"/>
              <a:gd name="connsiteY0" fmla="*/ 59955 h 299775"/>
              <a:gd name="connsiteX1" fmla="*/ 128130 w 256259"/>
              <a:gd name="connsiteY1" fmla="*/ 59955 h 299775"/>
              <a:gd name="connsiteX2" fmla="*/ 128130 w 256259"/>
              <a:gd name="connsiteY2" fmla="*/ 0 h 299775"/>
              <a:gd name="connsiteX3" fmla="*/ 256259 w 256259"/>
              <a:gd name="connsiteY3" fmla="*/ 149888 h 299775"/>
              <a:gd name="connsiteX4" fmla="*/ 128130 w 256259"/>
              <a:gd name="connsiteY4" fmla="*/ 299775 h 299775"/>
              <a:gd name="connsiteX5" fmla="*/ 128130 w 256259"/>
              <a:gd name="connsiteY5" fmla="*/ 239820 h 299775"/>
              <a:gd name="connsiteX6" fmla="*/ 0 w 256259"/>
              <a:gd name="connsiteY6" fmla="*/ 239820 h 299775"/>
              <a:gd name="connsiteX7" fmla="*/ 0 w 256259"/>
              <a:gd name="connsiteY7" fmla="*/ 59955 h 29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9" h="299775">
                <a:moveTo>
                  <a:pt x="0" y="59955"/>
                </a:moveTo>
                <a:lnTo>
                  <a:pt x="128130" y="59955"/>
                </a:lnTo>
                <a:lnTo>
                  <a:pt x="128130" y="0"/>
                </a:lnTo>
                <a:lnTo>
                  <a:pt x="256259" y="149888"/>
                </a:lnTo>
                <a:lnTo>
                  <a:pt x="128130" y="299775"/>
                </a:lnTo>
                <a:lnTo>
                  <a:pt x="128130" y="239820"/>
                </a:lnTo>
                <a:lnTo>
                  <a:pt x="0" y="239820"/>
                </a:lnTo>
                <a:lnTo>
                  <a:pt x="0" y="5995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9955" rIns="76878" bIns="59955" numCol="1" spcCol="1270" anchor="ctr" anchorCtr="0">
            <a:noAutofit/>
          </a:bodyPr>
          <a:lstStyle/>
          <a:p>
            <a:pPr lvl="0" algn="ctr" defTabSz="533400">
              <a:lnSpc>
                <a:spcPct val="90000"/>
              </a:lnSpc>
              <a:spcBef>
                <a:spcPct val="0"/>
              </a:spcBef>
              <a:spcAft>
                <a:spcPct val="35000"/>
              </a:spcAft>
            </a:pPr>
            <a:endParaRPr lang="en-US" sz="1200" kern="1200">
              <a:latin typeface="Helvetica LT Std Cond Light" panose="020B0406020202030204" pitchFamily="34" charset="0"/>
            </a:endParaRPr>
          </a:p>
        </p:txBody>
      </p:sp>
      <p:sp>
        <p:nvSpPr>
          <p:cNvPr id="25" name="Freeform 24"/>
          <p:cNvSpPr/>
          <p:nvPr/>
        </p:nvSpPr>
        <p:spPr>
          <a:xfrm>
            <a:off x="10685234" y="1688697"/>
            <a:ext cx="1208772" cy="963240"/>
          </a:xfrm>
          <a:custGeom>
            <a:avLst/>
            <a:gdLst>
              <a:gd name="connsiteX0" fmla="*/ 0 w 1208772"/>
              <a:gd name="connsiteY0" fmla="*/ 96324 h 963240"/>
              <a:gd name="connsiteX1" fmla="*/ 96324 w 1208772"/>
              <a:gd name="connsiteY1" fmla="*/ 0 h 963240"/>
              <a:gd name="connsiteX2" fmla="*/ 1112448 w 1208772"/>
              <a:gd name="connsiteY2" fmla="*/ 0 h 963240"/>
              <a:gd name="connsiteX3" fmla="*/ 1208772 w 1208772"/>
              <a:gd name="connsiteY3" fmla="*/ 96324 h 963240"/>
              <a:gd name="connsiteX4" fmla="*/ 1208772 w 1208772"/>
              <a:gd name="connsiteY4" fmla="*/ 866916 h 963240"/>
              <a:gd name="connsiteX5" fmla="*/ 1112448 w 1208772"/>
              <a:gd name="connsiteY5" fmla="*/ 963240 h 963240"/>
              <a:gd name="connsiteX6" fmla="*/ 96324 w 1208772"/>
              <a:gd name="connsiteY6" fmla="*/ 963240 h 963240"/>
              <a:gd name="connsiteX7" fmla="*/ 0 w 1208772"/>
              <a:gd name="connsiteY7" fmla="*/ 866916 h 963240"/>
              <a:gd name="connsiteX8" fmla="*/ 0 w 1208772"/>
              <a:gd name="connsiteY8" fmla="*/ 96324 h 9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772" h="963240">
                <a:moveTo>
                  <a:pt x="0" y="96324"/>
                </a:moveTo>
                <a:cubicBezTo>
                  <a:pt x="0" y="43126"/>
                  <a:pt x="43126" y="0"/>
                  <a:pt x="96324" y="0"/>
                </a:cubicBezTo>
                <a:lnTo>
                  <a:pt x="1112448" y="0"/>
                </a:lnTo>
                <a:cubicBezTo>
                  <a:pt x="1165646" y="0"/>
                  <a:pt x="1208772" y="43126"/>
                  <a:pt x="1208772" y="96324"/>
                </a:cubicBezTo>
                <a:lnTo>
                  <a:pt x="1208772" y="866916"/>
                </a:lnTo>
                <a:cubicBezTo>
                  <a:pt x="1208772" y="920114"/>
                  <a:pt x="1165646" y="963240"/>
                  <a:pt x="1112448" y="963240"/>
                </a:cubicBezTo>
                <a:lnTo>
                  <a:pt x="96324" y="963240"/>
                </a:lnTo>
                <a:cubicBezTo>
                  <a:pt x="43126" y="963240"/>
                  <a:pt x="0" y="920114"/>
                  <a:pt x="0" y="866916"/>
                </a:cubicBezTo>
                <a:lnTo>
                  <a:pt x="0" y="963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792" tIns="96792" rIns="96792" bIns="96792" numCol="1" spcCol="1270" anchor="ctr" anchorCtr="0">
            <a:noAutofit/>
          </a:bodyPr>
          <a:lstStyle/>
          <a:p>
            <a:pPr algn="ctr" defTabSz="800100">
              <a:lnSpc>
                <a:spcPct val="90000"/>
              </a:lnSpc>
              <a:spcBef>
                <a:spcPct val="0"/>
              </a:spcBef>
              <a:spcAft>
                <a:spcPct val="35000"/>
              </a:spcAft>
            </a:pPr>
            <a:r>
              <a:rPr lang="en-US" sz="1700" b="1" dirty="0">
                <a:latin typeface="Helvetica LT Std Cond Light" panose="020B0406020202030204" pitchFamily="34" charset="0"/>
              </a:rPr>
              <a:t>Test Closure</a:t>
            </a:r>
            <a:endParaRPr lang="en-US" sz="1700" b="1" dirty="0">
              <a:latin typeface="Helvetica LT Std Cond Light" panose="020B0406020202030204" pitchFamily="34" charset="0"/>
            </a:endParaRPr>
          </a:p>
        </p:txBody>
      </p:sp>
      <p:sp>
        <p:nvSpPr>
          <p:cNvPr id="23" name="Content Placeholder 4"/>
          <p:cNvSpPr>
            <a:spLocks noGrp="1"/>
          </p:cNvSpPr>
          <p:nvPr>
            <p:ph sz="half" idx="1"/>
          </p:nvPr>
        </p:nvSpPr>
        <p:spPr>
          <a:xfrm>
            <a:off x="531545" y="3370940"/>
            <a:ext cx="6946942" cy="400959"/>
          </a:xfrm>
        </p:spPr>
        <p:txBody>
          <a:bodyPr/>
          <a:lstStyle/>
          <a:p>
            <a:pPr marL="395605" lvl="0" indent="-395605">
              <a:lnSpc>
                <a:spcPct val="100000"/>
              </a:lnSpc>
              <a:spcBef>
                <a:spcPct val="20000"/>
              </a:spcBef>
              <a:spcAft>
                <a:spcPts val="600"/>
              </a:spcAft>
              <a:buClr>
                <a:srgbClr val="02918B">
                  <a:lumMod val="75000"/>
                </a:srgbClr>
              </a:buClr>
              <a:buSzPct val="100000"/>
              <a:buNone/>
            </a:pPr>
            <a:r>
              <a:rPr lang="en-US" dirty="0" smtClean="0">
                <a:solidFill>
                  <a:prstClr val="black"/>
                </a:solidFill>
              </a:rPr>
              <a:t>Activities:</a:t>
            </a:r>
            <a:endParaRPr lang="en-US" altLang="en-US" dirty="0">
              <a:solidFill>
                <a:prstClr val="black"/>
              </a:solidFill>
            </a:endParaRPr>
          </a:p>
        </p:txBody>
      </p:sp>
      <p:sp>
        <p:nvSpPr>
          <p:cNvPr id="24" name="Rectangle 23"/>
          <p:cNvSpPr/>
          <p:nvPr/>
        </p:nvSpPr>
        <p:spPr>
          <a:xfrm>
            <a:off x="8131175" y="4140200"/>
            <a:ext cx="3032125" cy="645160"/>
          </a:xfrm>
          <a:prstGeom prst="rect">
            <a:avLst/>
          </a:prstGeom>
        </p:spPr>
        <p:txBody>
          <a:bodyPr wrap="square">
            <a:spAutoFit/>
          </a:bodyPr>
          <a:lstStyle/>
          <a:p>
            <a:pPr lvl="0">
              <a:lnSpc>
                <a:spcPct val="90000"/>
              </a:lnSpc>
              <a:spcBef>
                <a:spcPct val="20000"/>
              </a:spcBef>
              <a:spcAft>
                <a:spcPts val="600"/>
              </a:spcAft>
              <a:buSzPct val="100000"/>
            </a:pPr>
            <a:r>
              <a:rPr lang="en-US" sz="2000" dirty="0">
                <a:solidFill>
                  <a:prstClr val="black"/>
                </a:solidFill>
                <a:latin typeface="Helvetica LT Std Cond Light" panose="020B0406020202030204" pitchFamily="34" charset="0"/>
              </a:rPr>
              <a:t>Prepares the test metrics</a:t>
            </a:r>
            <a:endParaRPr lang="en-US" sz="2000" dirty="0">
              <a:solidFill>
                <a:prstClr val="black"/>
              </a:solidFill>
              <a:latin typeface="Helvetica LT Std Cond Light" panose="020B0406020202030204" pitchFamily="34" charset="0"/>
            </a:endParaRPr>
          </a:p>
        </p:txBody>
      </p:sp>
      <p:sp>
        <p:nvSpPr>
          <p:cNvPr id="26" name="Rectangle 25"/>
          <p:cNvSpPr/>
          <p:nvPr/>
        </p:nvSpPr>
        <p:spPr>
          <a:xfrm>
            <a:off x="1508221" y="6332619"/>
            <a:ext cx="1258358" cy="461665"/>
          </a:xfrm>
          <a:prstGeom prst="rect">
            <a:avLst/>
          </a:prstGeom>
        </p:spPr>
        <p:txBody>
          <a:bodyPr wrap="none">
            <a:spAutoFit/>
          </a:bodyPr>
          <a:lstStyle/>
          <a:p>
            <a:r>
              <a:rPr lang="en-US" sz="2400" dirty="0">
                <a:solidFill>
                  <a:prstClr val="black"/>
                </a:solidFill>
                <a:latin typeface="Helvetica LT Std Cond Light" panose="020B0406020202030204" pitchFamily="34" charset="0"/>
              </a:rPr>
              <a:t>Test Lead </a:t>
            </a:r>
            <a:endParaRPr lang="en-US" dirty="0"/>
          </a:p>
        </p:txBody>
      </p:sp>
      <p:sp>
        <p:nvSpPr>
          <p:cNvPr id="27" name="Rectangle 26"/>
          <p:cNvSpPr/>
          <p:nvPr/>
        </p:nvSpPr>
        <p:spPr>
          <a:xfrm>
            <a:off x="3553476" y="5143954"/>
            <a:ext cx="7736144" cy="173113"/>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Oval 27"/>
          <p:cNvSpPr/>
          <p:nvPr/>
        </p:nvSpPr>
        <p:spPr>
          <a:xfrm>
            <a:off x="4369123" y="4944533"/>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 name="Rectangle 28"/>
          <p:cNvSpPr/>
          <p:nvPr/>
        </p:nvSpPr>
        <p:spPr>
          <a:xfrm>
            <a:off x="3632835" y="3771900"/>
            <a:ext cx="3667760" cy="1014730"/>
          </a:xfrm>
          <a:prstGeom prst="rect">
            <a:avLst/>
          </a:prstGeom>
        </p:spPr>
        <p:txBody>
          <a:bodyPr wrap="square">
            <a:spAutoFit/>
          </a:bodyPr>
          <a:lstStyle/>
          <a:p>
            <a:pPr>
              <a:buClr>
                <a:schemeClr val="accent1">
                  <a:lumMod val="75000"/>
                </a:schemeClr>
              </a:buClr>
              <a:buSzPct val="100000"/>
            </a:pPr>
            <a:r>
              <a:rPr lang="en-US" sz="2000" dirty="0" smtClean="0">
                <a:solidFill>
                  <a:prstClr val="black"/>
                </a:solidFill>
                <a:latin typeface="Helvetica LT Std Cond Light" panose="020B0406020202030204" pitchFamily="34" charset="0"/>
              </a:rPr>
              <a:t>Documents </a:t>
            </a:r>
            <a:r>
              <a:rPr lang="en-US" sz="2000" dirty="0">
                <a:solidFill>
                  <a:prstClr val="black"/>
                </a:solidFill>
                <a:latin typeface="Helvetica LT Std Cond Light" panose="020B0406020202030204" pitchFamily="34" charset="0"/>
              </a:rPr>
              <a:t>all major tasks that have been performed to ensure successful hand over</a:t>
            </a:r>
            <a:endParaRPr lang="en-US" sz="2000" dirty="0">
              <a:solidFill>
                <a:prstClr val="black"/>
              </a:solidFill>
              <a:latin typeface="Helvetica LT Std Cond Light" panose="020B0406020202030204" pitchFamily="34" charset="0"/>
            </a:endParaRPr>
          </a:p>
        </p:txBody>
      </p:sp>
      <p:sp>
        <p:nvSpPr>
          <p:cNvPr id="30" name="Oval 29"/>
          <p:cNvSpPr/>
          <p:nvPr/>
        </p:nvSpPr>
        <p:spPr>
          <a:xfrm>
            <a:off x="6478817" y="5166556"/>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31" name="Oval 30"/>
          <p:cNvSpPr/>
          <p:nvPr/>
        </p:nvSpPr>
        <p:spPr>
          <a:xfrm>
            <a:off x="8822824" y="4932955"/>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32" name="Rectangle 31"/>
          <p:cNvSpPr/>
          <p:nvPr/>
        </p:nvSpPr>
        <p:spPr>
          <a:xfrm>
            <a:off x="5219065" y="5445125"/>
            <a:ext cx="4154170" cy="1014730"/>
          </a:xfrm>
          <a:prstGeom prst="rect">
            <a:avLst/>
          </a:prstGeom>
        </p:spPr>
        <p:txBody>
          <a:bodyPr wrap="square">
            <a:spAutoFit/>
          </a:bodyPr>
          <a:lstStyle/>
          <a:p>
            <a:r>
              <a:rPr lang="en-US" sz="2000" dirty="0" smtClean="0">
                <a:solidFill>
                  <a:prstClr val="black"/>
                </a:solidFill>
                <a:latin typeface="Helvetica LT Std Cond Light" panose="020B0406020202030204" pitchFamily="34" charset="0"/>
              </a:rPr>
              <a:t>Evaluates </a:t>
            </a:r>
            <a:r>
              <a:rPr lang="en-US" sz="2000" dirty="0">
                <a:solidFill>
                  <a:prstClr val="black"/>
                </a:solidFill>
                <a:latin typeface="Helvetica LT Std Cond Light" panose="020B0406020202030204" pitchFamily="34" charset="0"/>
              </a:rPr>
              <a:t>the test completion criteria based on test coverage and critical business objectives</a:t>
            </a:r>
            <a:endParaRPr lang="en-US" sz="2000" dirty="0">
              <a:solidFill>
                <a:prstClr val="black"/>
              </a:solidFill>
              <a:latin typeface="Helvetica LT Std Cond Light" panose="020B0406020202030204" pitchFamily="34" charset="0"/>
            </a:endParaRPr>
          </a:p>
        </p:txBody>
      </p:sp>
      <p:pic>
        <p:nvPicPr>
          <p:cNvPr id="33" name="Picture 4" descr="http://thumb9.shutterstock.com/display_pic_with_logo/345733/271543352/stock-photo-web-designer-working-on-the-best-framework-of-a-new-application-271543352.jpg"/>
          <p:cNvPicPr>
            <a:picLocks noChangeAspect="1" noChangeArrowheads="1"/>
          </p:cNvPicPr>
          <p:nvPr/>
        </p:nvPicPr>
        <p:blipFill>
          <a:blip r:embed="rId1" cstate="print"/>
          <a:stretch>
            <a:fillRect/>
          </a:stretch>
        </p:blipFill>
        <p:spPr bwMode="auto">
          <a:xfrm>
            <a:off x="349621" y="4096012"/>
            <a:ext cx="3368651" cy="224689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4" name="Rectangle 33"/>
          <p:cNvSpPr/>
          <p:nvPr/>
        </p:nvSpPr>
        <p:spPr>
          <a:xfrm>
            <a:off x="9839960" y="5467350"/>
            <a:ext cx="2230755" cy="645160"/>
          </a:xfrm>
          <a:prstGeom prst="rect">
            <a:avLst/>
          </a:prstGeom>
        </p:spPr>
        <p:txBody>
          <a:bodyPr wrap="square">
            <a:spAutoFit/>
          </a:bodyPr>
          <a:lstStyle/>
          <a:p>
            <a:pPr lvl="0">
              <a:lnSpc>
                <a:spcPct val="90000"/>
              </a:lnSpc>
              <a:spcBef>
                <a:spcPct val="20000"/>
              </a:spcBef>
              <a:spcAft>
                <a:spcPts val="600"/>
              </a:spcAft>
              <a:buSzPct val="100000"/>
            </a:pPr>
            <a:r>
              <a:rPr lang="en-US" sz="2000" dirty="0" smtClean="0">
                <a:solidFill>
                  <a:prstClr val="black"/>
                </a:solidFill>
                <a:latin typeface="Helvetica LT Std Cond Light" panose="020B0406020202030204" pitchFamily="34" charset="0"/>
              </a:rPr>
              <a:t>Prepares </a:t>
            </a:r>
            <a:r>
              <a:rPr lang="en-US" sz="2000" dirty="0">
                <a:solidFill>
                  <a:prstClr val="black"/>
                </a:solidFill>
                <a:latin typeface="Helvetica LT Std Cond Light" panose="020B0406020202030204" pitchFamily="34" charset="0"/>
              </a:rPr>
              <a:t>the test closure memo</a:t>
            </a:r>
            <a:endParaRPr lang="en-US" sz="2000" dirty="0">
              <a:solidFill>
                <a:prstClr val="black"/>
              </a:solidFill>
              <a:latin typeface="Helvetica LT Std Cond Light" panose="020B0406020202030204" pitchFamily="34" charset="0"/>
            </a:endParaRPr>
          </a:p>
        </p:txBody>
      </p:sp>
      <p:sp>
        <p:nvSpPr>
          <p:cNvPr id="35" name="Oval 34"/>
          <p:cNvSpPr/>
          <p:nvPr/>
        </p:nvSpPr>
        <p:spPr>
          <a:xfrm>
            <a:off x="11163236" y="5142794"/>
            <a:ext cx="338344" cy="301021"/>
          </a:xfrm>
          <a:prstGeom prst="ellipse">
            <a:avLst/>
          </a:prstGeom>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nvPr>
        </p:nvGraphicFramePr>
        <p:xfrm>
          <a:off x="488882" y="1668448"/>
          <a:ext cx="11112501" cy="4480560"/>
        </p:xfrm>
        <a:graphic>
          <a:graphicData uri="http://schemas.openxmlformats.org/drawingml/2006/table">
            <a:tbl>
              <a:tblPr firstRow="1" bandRow="1">
                <a:tableStyleId>{F5AB1C69-6EDB-4FF4-983F-18BD219EF322}</a:tableStyleId>
              </a:tblPr>
              <a:tblGrid>
                <a:gridCol w="3704167"/>
                <a:gridCol w="3704167"/>
                <a:gridCol w="3704167"/>
              </a:tblGrid>
              <a:tr h="305933">
                <a:tc>
                  <a:txBody>
                    <a:bodyPr/>
                    <a:lstStyle/>
                    <a:p>
                      <a:r>
                        <a:rPr lang="en-IN" dirty="0" smtClean="0"/>
                        <a:t>Phase</a:t>
                      </a:r>
                      <a:endParaRPr lang="en-IN" dirty="0">
                        <a:latin typeface="+mj-lt"/>
                      </a:endParaRPr>
                    </a:p>
                  </a:txBody>
                  <a:tcPr marL="56200" marR="56200"/>
                </a:tc>
                <a:tc>
                  <a:txBody>
                    <a:bodyPr/>
                    <a:lstStyle/>
                    <a:p>
                      <a:r>
                        <a:rPr lang="en-IN" dirty="0" smtClean="0"/>
                        <a:t>Activity</a:t>
                      </a:r>
                      <a:endParaRPr lang="en-IN" dirty="0">
                        <a:latin typeface="+mj-lt"/>
                      </a:endParaRPr>
                    </a:p>
                  </a:txBody>
                  <a:tcPr marL="56200" marR="56200"/>
                </a:tc>
                <a:tc>
                  <a:txBody>
                    <a:bodyPr/>
                    <a:lstStyle/>
                    <a:p>
                      <a:r>
                        <a:rPr lang="en-IN" dirty="0" smtClean="0"/>
                        <a:t>Deliverables</a:t>
                      </a:r>
                      <a:endParaRPr lang="en-IN" dirty="0">
                        <a:latin typeface="+mj-lt"/>
                      </a:endParaRPr>
                    </a:p>
                  </a:txBody>
                  <a:tcPr marL="56200" marR="56200"/>
                </a:tc>
              </a:tr>
              <a:tr h="435582">
                <a:tc>
                  <a:txBody>
                    <a:bodyPr/>
                    <a:lstStyle/>
                    <a:p>
                      <a:r>
                        <a:rPr lang="en-IN" dirty="0" smtClean="0"/>
                        <a:t>Test Strategy</a:t>
                      </a:r>
                      <a:endParaRPr lang="en-IN" dirty="0">
                        <a:latin typeface="+mj-lt"/>
                      </a:endParaRPr>
                    </a:p>
                  </a:txBody>
                  <a:tcPr marL="56200" marR="56200"/>
                </a:tc>
                <a:tc>
                  <a:txBody>
                    <a:bodyPr/>
                    <a:lstStyle/>
                    <a:p>
                      <a:r>
                        <a:rPr lang="en-US" sz="1800" dirty="0" smtClean="0"/>
                        <a:t>Analyze and understand the requirements</a:t>
                      </a:r>
                      <a:endParaRPr lang="en-IN" dirty="0">
                        <a:solidFill>
                          <a:schemeClr val="tx1"/>
                        </a:solidFill>
                        <a:latin typeface="+mj-lt"/>
                      </a:endParaRPr>
                    </a:p>
                  </a:txBody>
                  <a:tcPr marL="56200" marR="56200"/>
                </a:tc>
                <a:tc>
                  <a:txBody>
                    <a:bodyPr/>
                    <a:lstStyle/>
                    <a:p>
                      <a:r>
                        <a:rPr lang="en-IN" dirty="0" smtClean="0"/>
                        <a:t>Test Strategy Document</a:t>
                      </a:r>
                      <a:endParaRPr lang="en-IN" dirty="0">
                        <a:latin typeface="+mj-lt"/>
                      </a:endParaRPr>
                    </a:p>
                  </a:txBody>
                  <a:tcPr marL="56200" marR="56200"/>
                </a:tc>
              </a:tr>
              <a:tr h="325589">
                <a:tc>
                  <a:txBody>
                    <a:bodyPr/>
                    <a:lstStyle/>
                    <a:p>
                      <a:r>
                        <a:rPr lang="en-IN" dirty="0" smtClean="0"/>
                        <a:t>Test Plan</a:t>
                      </a:r>
                      <a:endParaRPr lang="en-IN" dirty="0">
                        <a:latin typeface="+mj-lt"/>
                      </a:endParaRPr>
                    </a:p>
                  </a:txBody>
                  <a:tcPr marL="56200" marR="56200"/>
                </a:tc>
                <a:tc>
                  <a:txBody>
                    <a:bodyPr/>
                    <a:lstStyle/>
                    <a:p>
                      <a:r>
                        <a:rPr lang="en-IN" dirty="0" smtClean="0"/>
                        <a:t>Estimate the efforts, roles and responsibilities</a:t>
                      </a:r>
                      <a:endParaRPr lang="en-IN" dirty="0">
                        <a:solidFill>
                          <a:schemeClr val="tx1"/>
                        </a:solidFill>
                        <a:latin typeface="+mj-lt"/>
                      </a:endParaRPr>
                    </a:p>
                  </a:txBody>
                  <a:tcPr marL="56200" marR="56200"/>
                </a:tc>
                <a:tc>
                  <a:txBody>
                    <a:bodyPr/>
                    <a:lstStyle/>
                    <a:p>
                      <a:r>
                        <a:rPr lang="en-IN" dirty="0" smtClean="0"/>
                        <a:t>Test Plan</a:t>
                      </a:r>
                      <a:endParaRPr lang="en-IN" dirty="0">
                        <a:latin typeface="+mj-lt"/>
                      </a:endParaRPr>
                    </a:p>
                  </a:txBody>
                  <a:tcPr marL="56200" marR="56200"/>
                </a:tc>
              </a:tr>
              <a:tr h="389011">
                <a:tc>
                  <a:txBody>
                    <a:bodyPr/>
                    <a:lstStyle/>
                    <a:p>
                      <a:r>
                        <a:rPr lang="en-IN" dirty="0" smtClean="0"/>
                        <a:t>Test Design</a:t>
                      </a:r>
                      <a:endParaRPr lang="en-IN" dirty="0">
                        <a:latin typeface="+mj-lt"/>
                      </a:endParaRPr>
                    </a:p>
                  </a:txBody>
                  <a:tcPr marL="56200" marR="56200"/>
                </a:tc>
                <a:tc>
                  <a:txBody>
                    <a:bodyPr/>
                    <a:lstStyle/>
                    <a:p>
                      <a:r>
                        <a:rPr lang="en-IN" dirty="0" smtClean="0"/>
                        <a:t>Detail the tests</a:t>
                      </a:r>
                      <a:r>
                        <a:rPr lang="en-IN" baseline="0" dirty="0" smtClean="0"/>
                        <a:t> based on detailed requirements/design</a:t>
                      </a:r>
                      <a:endParaRPr lang="en-IN" dirty="0">
                        <a:solidFill>
                          <a:schemeClr val="tx1"/>
                        </a:solidFill>
                        <a:latin typeface="+mj-lt"/>
                      </a:endParaRPr>
                    </a:p>
                  </a:txBody>
                  <a:tcPr marL="56200" marR="56200"/>
                </a:tc>
                <a:tc>
                  <a:txBody>
                    <a:bodyPr/>
                    <a:lstStyle/>
                    <a:p>
                      <a:r>
                        <a:rPr lang="en-IN" dirty="0" smtClean="0"/>
                        <a:t>Test Scripts</a:t>
                      </a:r>
                      <a:endParaRPr lang="en-IN" dirty="0">
                        <a:latin typeface="+mj-lt"/>
                      </a:endParaRPr>
                    </a:p>
                  </a:txBody>
                  <a:tcPr marL="56200" marR="56200"/>
                </a:tc>
              </a:tr>
              <a:tr h="450574">
                <a:tc>
                  <a:txBody>
                    <a:bodyPr/>
                    <a:lstStyle/>
                    <a:p>
                      <a:r>
                        <a:rPr lang="en-IN" dirty="0" smtClean="0"/>
                        <a:t>Test Environment Setup</a:t>
                      </a:r>
                      <a:endParaRPr lang="en-IN" dirty="0">
                        <a:latin typeface="+mj-lt"/>
                      </a:endParaRPr>
                    </a:p>
                  </a:txBody>
                  <a:tcPr marL="56200" marR="56200"/>
                </a:tc>
                <a:tc>
                  <a:txBody>
                    <a:bodyPr/>
                    <a:lstStyle/>
                    <a:p>
                      <a:r>
                        <a:rPr lang="en-IN" dirty="0" smtClean="0"/>
                        <a:t>Set Up Server/Client/Network/file</a:t>
                      </a:r>
                      <a:r>
                        <a:rPr lang="en-IN" baseline="0" dirty="0" smtClean="0"/>
                        <a:t> etc. environment needed for testing</a:t>
                      </a:r>
                      <a:endParaRPr lang="en-IN" dirty="0">
                        <a:solidFill>
                          <a:schemeClr val="tx1"/>
                        </a:solidFill>
                        <a:latin typeface="+mj-lt"/>
                      </a:endParaRPr>
                    </a:p>
                  </a:txBody>
                  <a:tcPr marL="56200" marR="56200"/>
                </a:tc>
                <a:tc>
                  <a:txBody>
                    <a:bodyPr/>
                    <a:lstStyle/>
                    <a:p>
                      <a:r>
                        <a:rPr lang="en-IN" dirty="0" smtClean="0"/>
                        <a:t>Test</a:t>
                      </a:r>
                      <a:r>
                        <a:rPr lang="en-IN" baseline="0" dirty="0" smtClean="0"/>
                        <a:t> Environment</a:t>
                      </a:r>
                      <a:endParaRPr lang="en-IN" dirty="0">
                        <a:latin typeface="+mj-lt"/>
                      </a:endParaRPr>
                    </a:p>
                  </a:txBody>
                  <a:tcPr marL="56200" marR="56200"/>
                </a:tc>
              </a:tr>
              <a:tr h="459851">
                <a:tc>
                  <a:txBody>
                    <a:bodyPr/>
                    <a:lstStyle/>
                    <a:p>
                      <a:r>
                        <a:rPr lang="en-IN" dirty="0" smtClean="0"/>
                        <a:t>Test Execution and Defect Report</a:t>
                      </a:r>
                      <a:endParaRPr lang="en-IN" dirty="0">
                        <a:latin typeface="+mj-lt"/>
                      </a:endParaRPr>
                    </a:p>
                  </a:txBody>
                  <a:tcPr marL="56200" marR="56200"/>
                </a:tc>
                <a:tc>
                  <a:txBody>
                    <a:bodyPr/>
                    <a:lstStyle/>
                    <a:p>
                      <a:r>
                        <a:rPr lang="en-IN" dirty="0" smtClean="0"/>
                        <a:t>Execute</a:t>
                      </a:r>
                      <a:r>
                        <a:rPr lang="en-IN" baseline="0" dirty="0" smtClean="0"/>
                        <a:t> test cases in the test environment</a:t>
                      </a:r>
                      <a:endParaRPr lang="en-IN" dirty="0">
                        <a:solidFill>
                          <a:schemeClr val="tx1"/>
                        </a:solidFill>
                        <a:latin typeface="+mj-lt"/>
                      </a:endParaRPr>
                    </a:p>
                  </a:txBody>
                  <a:tcPr marL="56200" marR="56200"/>
                </a:tc>
                <a:tc>
                  <a:txBody>
                    <a:bodyPr/>
                    <a:lstStyle/>
                    <a:p>
                      <a:r>
                        <a:rPr lang="en-IN" dirty="0" smtClean="0"/>
                        <a:t>Defect Reports</a:t>
                      </a:r>
                      <a:endParaRPr lang="en-IN" dirty="0">
                        <a:latin typeface="+mj-lt"/>
                      </a:endParaRPr>
                    </a:p>
                  </a:txBody>
                  <a:tcPr marL="56200" marR="56200"/>
                </a:tc>
              </a:tr>
              <a:tr h="773513">
                <a:tc>
                  <a:txBody>
                    <a:bodyPr/>
                    <a:lstStyle/>
                    <a:p>
                      <a:r>
                        <a:rPr lang="en-IN" dirty="0" smtClean="0"/>
                        <a:t>Test Closure</a:t>
                      </a:r>
                      <a:endParaRPr lang="en-IN" dirty="0">
                        <a:latin typeface="+mj-lt"/>
                      </a:endParaRPr>
                    </a:p>
                  </a:txBody>
                  <a:tcPr marL="56200" marR="56200"/>
                </a:tc>
                <a:tc>
                  <a:txBody>
                    <a:bodyPr/>
                    <a:lstStyle/>
                    <a:p>
                      <a:r>
                        <a:rPr lang="en-US" sz="1800" dirty="0" smtClean="0"/>
                        <a:t>Evaluate the test completion criteria based on test coverage and critical business objectives</a:t>
                      </a:r>
                      <a:endParaRPr lang="en-IN" dirty="0">
                        <a:solidFill>
                          <a:schemeClr val="tx1"/>
                        </a:solidFill>
                        <a:latin typeface="+mj-lt"/>
                      </a:endParaRPr>
                    </a:p>
                  </a:txBody>
                  <a:tcPr marL="56200" marR="56200"/>
                </a:tc>
                <a:tc>
                  <a:txBody>
                    <a:bodyPr/>
                    <a:lstStyle/>
                    <a:p>
                      <a:r>
                        <a:rPr lang="en-IN" dirty="0" smtClean="0"/>
                        <a:t>Test Metrics</a:t>
                      </a:r>
                      <a:r>
                        <a:rPr lang="en-IN" baseline="0" dirty="0" smtClean="0"/>
                        <a:t> and Test Closure Memo</a:t>
                      </a:r>
                      <a:endParaRPr lang="en-IN" dirty="0">
                        <a:latin typeface="+mj-lt"/>
                      </a:endParaRPr>
                    </a:p>
                  </a:txBody>
                  <a:tcPr marL="56200" marR="56200"/>
                </a:tc>
              </a:tr>
            </a:tbl>
          </a:graphicData>
        </a:graphic>
      </p:graphicFrame>
      <p:sp>
        <p:nvSpPr>
          <p:cNvPr id="2" name="Title 1"/>
          <p:cNvSpPr>
            <a:spLocks noGrp="1"/>
          </p:cNvSpPr>
          <p:nvPr>
            <p:ph type="title"/>
          </p:nvPr>
        </p:nvSpPr>
        <p:spPr/>
        <p:txBody>
          <a:bodyPr/>
          <a:lstStyle/>
          <a:p>
            <a:r>
              <a:rPr lang="en-IN" dirty="0" smtClean="0"/>
              <a:t>OVERVIEW OF STLC</a:t>
            </a:r>
            <a:endParaRPr lang="en-IN" dirty="0"/>
          </a:p>
        </p:txBody>
      </p:sp>
      <p:sp>
        <p:nvSpPr>
          <p:cNvPr id="5" name="Slide Number Placeholder 4"/>
          <p:cNvSpPr>
            <a:spLocks noGrp="1"/>
          </p:cNvSpPr>
          <p:nvPr>
            <p:ph type="sldNum" sz="quarter" idx="4294967295"/>
          </p:nvPr>
        </p:nvSpPr>
        <p:spPr>
          <a:xfrm>
            <a:off x="11641138" y="5867400"/>
            <a:ext cx="550862" cy="365125"/>
          </a:xfrm>
        </p:spPr>
        <p:txBody>
          <a:bodyPr/>
          <a:lstStyle/>
          <a:p>
            <a:fld id="{B1970071-8C90-49CF-B4BC-499D428C1C75}" type="slidenum">
              <a:rPr lang="en-IN" smtClean="0"/>
            </a:fld>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099941" y="2463023"/>
            <a:ext cx="5193253" cy="3831796"/>
          </a:xfrm>
        </p:spPr>
        <p:txBody>
          <a:bodyPr/>
          <a:lstStyle/>
          <a:p>
            <a:r>
              <a:rPr lang="en-US" dirty="0" smtClean="0"/>
              <a:t>As soon as the code is written</a:t>
            </a:r>
            <a:endParaRPr lang="en-US" dirty="0" smtClean="0"/>
          </a:p>
          <a:p>
            <a:endParaRPr lang="en-US" dirty="0"/>
          </a:p>
          <a:p>
            <a:r>
              <a:rPr lang="en-US" dirty="0" smtClean="0"/>
              <a:t>During the design stage</a:t>
            </a:r>
            <a:endParaRPr lang="en-US" dirty="0" smtClean="0"/>
          </a:p>
          <a:p>
            <a:endParaRPr lang="en-US" dirty="0"/>
          </a:p>
          <a:p>
            <a:r>
              <a:rPr lang="en-US" dirty="0" smtClean="0"/>
              <a:t>When the requirements have been formally documented</a:t>
            </a:r>
            <a:endParaRPr lang="en-US" dirty="0" smtClean="0"/>
          </a:p>
          <a:p>
            <a:endParaRPr lang="en-US" dirty="0"/>
          </a:p>
          <a:p>
            <a:r>
              <a:rPr lang="en-US" dirty="0" smtClean="0"/>
              <a:t>As soon as possible in the development life cycle</a:t>
            </a:r>
            <a:endParaRPr lang="en-IN" dirty="0"/>
          </a:p>
        </p:txBody>
      </p:sp>
      <p:sp>
        <p:nvSpPr>
          <p:cNvPr id="6" name="Content Placeholder 5"/>
          <p:cNvSpPr>
            <a:spLocks noGrp="1"/>
          </p:cNvSpPr>
          <p:nvPr>
            <p:ph sz="half" idx="13"/>
          </p:nvPr>
        </p:nvSpPr>
        <p:spPr/>
        <p:txBody>
          <a:bodyPr/>
          <a:lstStyle/>
          <a:p>
            <a:pPr marL="0" indent="0">
              <a:buNone/>
            </a:pPr>
            <a:r>
              <a:rPr lang="en-US" dirty="0" smtClean="0"/>
              <a:t>Software Testing activity should start - </a:t>
            </a:r>
            <a:endParaRPr lang="en-IN" dirty="0"/>
          </a:p>
        </p:txBody>
      </p:sp>
      <p:sp>
        <p:nvSpPr>
          <p:cNvPr id="4" name="Title 3"/>
          <p:cNvSpPr>
            <a:spLocks noGrp="1"/>
          </p:cNvSpPr>
          <p:nvPr>
            <p:ph type="title"/>
          </p:nvPr>
        </p:nvSpPr>
        <p:spPr>
          <a:xfrm>
            <a:off x="349621" y="921641"/>
            <a:ext cx="8039005" cy="369812"/>
          </a:xfrm>
          <a:prstGeom prst="rect">
            <a:avLst/>
          </a:prstGeom>
        </p:spPr>
        <p:txBody>
          <a:bodyPr/>
          <a:lstStyle/>
          <a:p>
            <a:r>
              <a:rPr lang="en-US" dirty="0" smtClean="0"/>
              <a:t>QUIZ QUESTION</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Introduction to Software Testing</a:t>
            </a:r>
            <a:endParaRPr lang="en-IN" dirty="0"/>
          </a:p>
          <a:p>
            <a:endParaRPr lang="en-IN" dirty="0"/>
          </a:p>
          <a:p>
            <a:r>
              <a:rPr lang="en-IN" dirty="0"/>
              <a:t>Software Failure</a:t>
            </a:r>
            <a:endParaRPr lang="en-IN" dirty="0"/>
          </a:p>
          <a:p>
            <a:endParaRPr lang="en-IN" dirty="0"/>
          </a:p>
          <a:p>
            <a:r>
              <a:rPr lang="en-IN" dirty="0"/>
              <a:t>Importance of Software Testing</a:t>
            </a:r>
            <a:endParaRPr lang="en-IN" dirty="0"/>
          </a:p>
          <a:p>
            <a:endParaRPr lang="en-IN" dirty="0"/>
          </a:p>
          <a:p>
            <a:r>
              <a:rPr lang="en-IN" dirty="0"/>
              <a:t>Software Test Life Cycle</a:t>
            </a: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797121" y="1062981"/>
            <a:ext cx="7959144" cy="2397815"/>
          </a:xfrm>
        </p:spPr>
        <p:txBody>
          <a:bodyPr/>
          <a:lstStyle/>
          <a:p>
            <a:pPr>
              <a:lnSpc>
                <a:spcPct val="150000"/>
              </a:lnSpc>
            </a:pPr>
            <a:r>
              <a:rPr lang="en-IN" sz="2000" b="1" dirty="0"/>
              <a:t>Story 1: Amazon Christmas Glitch</a:t>
            </a:r>
            <a:endParaRPr lang="en-IN" sz="2000" b="1" dirty="0"/>
          </a:p>
          <a:p>
            <a:pPr marL="0" indent="0">
              <a:lnSpc>
                <a:spcPct val="150000"/>
              </a:lnSpc>
              <a:buNone/>
            </a:pPr>
            <a:r>
              <a:rPr lang="en-IN" sz="2000" dirty="0"/>
              <a:t>	It was quite a surprise for vendors to see their products on sale for just One penny in Amazon marketplace. It was a festive bonanza for shoppers and many picked up items as expensive as mobile phones for just 1 penny. This glitch was attributed to a bug in amazon price comparison software and resulted in $100,000 for the vendors</a:t>
            </a:r>
            <a:r>
              <a:rPr lang="en-IN" sz="2000" dirty="0" smtClean="0"/>
              <a:t>.</a:t>
            </a:r>
            <a:endParaRPr lang="en-IN" sz="2000" dirty="0"/>
          </a:p>
        </p:txBody>
      </p:sp>
      <p:pic>
        <p:nvPicPr>
          <p:cNvPr id="5" name="Picture Placeholder 4"/>
          <p:cNvPicPr>
            <a:picLocks noGrp="1" noChangeAspect="1"/>
          </p:cNvPicPr>
          <p:nvPr>
            <p:ph type="pic" idx="13"/>
          </p:nvPr>
        </p:nvPicPr>
        <p:blipFill>
          <a:blip r:embed="rId1">
            <a:extLst>
              <a:ext uri="{28A0092B-C50C-407E-A947-70E740481C1C}">
                <a14:useLocalDpi xmlns:a14="http://schemas.microsoft.com/office/drawing/2010/main" val="0"/>
              </a:ext>
            </a:extLst>
          </a:blip>
          <a:srcRect l="3813" r="3813"/>
          <a:stretch>
            <a:fillRect/>
          </a:stretch>
        </p:blipFill>
        <p:spPr>
          <a:xfrm>
            <a:off x="504825" y="1874838"/>
            <a:ext cx="2882900" cy="1769883"/>
          </a:xfrm>
        </p:spPr>
      </p:pic>
      <p:sp>
        <p:nvSpPr>
          <p:cNvPr id="4" name="Title 3"/>
          <p:cNvSpPr>
            <a:spLocks noGrp="1"/>
          </p:cNvSpPr>
          <p:nvPr>
            <p:ph type="title"/>
          </p:nvPr>
        </p:nvSpPr>
        <p:spPr/>
        <p:txBody>
          <a:bodyPr/>
          <a:lstStyle/>
          <a:p>
            <a:r>
              <a:rPr lang="en-IN" b="0" dirty="0"/>
              <a:t>Software Failures</a:t>
            </a:r>
            <a:endParaRPr lang="en-IN" dirty="0"/>
          </a:p>
        </p:txBody>
      </p:sp>
      <p:sp>
        <p:nvSpPr>
          <p:cNvPr id="6" name="Content Placeholder 1"/>
          <p:cNvSpPr txBox="1"/>
          <p:nvPr/>
        </p:nvSpPr>
        <p:spPr>
          <a:xfrm>
            <a:off x="3797121" y="4495702"/>
            <a:ext cx="7806744" cy="2397815"/>
          </a:xfrm>
          <a:prstGeom prst="rect">
            <a:avLst/>
          </a:prstGeom>
        </p:spPr>
        <p:txBody>
          <a:bodyPr/>
          <a:lstStyle>
            <a:lvl1pPr marL="4572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Helvetica LT Std Cond Light" panose="020B0406020202030204" pitchFamily="34" charset="0"/>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200" kern="1200">
                <a:solidFill>
                  <a:schemeClr val="tx1"/>
                </a:solidFill>
                <a:latin typeface="Helvetica LT Std Cond Light" panose="020B0406020202030204"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T Std Cond Light" panose="020B0406020202030204"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T Std Cond Light" panose="020B0406020202030204"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LT Std Cond Light" panose="020B0406020202030204" pitchFamily="34" charset="0"/>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a:lnSpc>
                <a:spcPct val="150000"/>
              </a:lnSpc>
            </a:pPr>
            <a:r>
              <a:rPr lang="en-IN" sz="2000" b="1" dirty="0"/>
              <a:t>Story 2: Brunswick Electric</a:t>
            </a:r>
            <a:endParaRPr lang="en-IN" sz="2000" b="1" dirty="0"/>
          </a:p>
          <a:p>
            <a:pPr marL="0" indent="0">
              <a:lnSpc>
                <a:spcPct val="150000"/>
              </a:lnSpc>
              <a:buNone/>
            </a:pPr>
            <a:r>
              <a:rPr lang="en-IN" sz="2000" b="1" dirty="0"/>
              <a:t>	 </a:t>
            </a:r>
            <a:r>
              <a:rPr lang="en-IN" sz="2000" dirty="0"/>
              <a:t>A software glitch during the upgrade of Power stat program at Brunswick electric led to a power outage for hours together which impacted more than 4000 customers.</a:t>
            </a:r>
            <a:endParaRPr lang="en-IN" sz="2000" dirty="0"/>
          </a:p>
        </p:txBody>
      </p:sp>
      <p:pic>
        <p:nvPicPr>
          <p:cNvPr id="7" name="Picture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49" y="4627818"/>
            <a:ext cx="2840376" cy="17698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None/>
            </a:pPr>
            <a:r>
              <a:rPr lang="en-US" sz="2000" b="1" dirty="0" smtClean="0">
                <a:latin typeface="+mn-lt"/>
              </a:rPr>
              <a:t>Story-3 : </a:t>
            </a:r>
            <a:r>
              <a:rPr lang="en-US" sz="2000" b="1" dirty="0">
                <a:latin typeface="+mn-lt"/>
              </a:rPr>
              <a:t>Disney’s Lion King</a:t>
            </a:r>
            <a:endParaRPr lang="en-US" sz="2000" b="1" dirty="0">
              <a:latin typeface="+mn-lt"/>
            </a:endParaRPr>
          </a:p>
          <a:p>
            <a:pPr>
              <a:buNone/>
            </a:pPr>
            <a:endParaRPr lang="en-US" sz="2000" b="1" dirty="0">
              <a:latin typeface="+mn-lt"/>
            </a:endParaRPr>
          </a:p>
          <a:p>
            <a:pPr>
              <a:buFont typeface="Arial" panose="020B0704020202020204" pitchFamily="34" charset="0"/>
              <a:buChar char="•"/>
            </a:pPr>
            <a:r>
              <a:rPr lang="en-US" sz="2000" dirty="0">
                <a:latin typeface="+mn-lt"/>
              </a:rPr>
              <a:t>Disney company released its first  multimedia CD-ROM game for children, The Lion King Animated Storybook. Sales was huge and it was “the game to buy” for children. Soon the phone support technicians were swamped with calls from angry parents with crying children who couldn’t get the software to work.</a:t>
            </a:r>
            <a:endParaRPr lang="en-US" sz="2000" dirty="0">
              <a:latin typeface="+mn-lt"/>
            </a:endParaRPr>
          </a:p>
          <a:p>
            <a:pPr marL="0" indent="0">
              <a:buNone/>
            </a:pPr>
            <a:endParaRPr lang="en-IN" sz="2000" dirty="0">
              <a:latin typeface="+mn-lt"/>
            </a:endParaRPr>
          </a:p>
          <a:p>
            <a:pPr marL="342900" indent="-342900">
              <a:buFont typeface="Arial" panose="020B0704020202020204" pitchFamily="34" charset="0"/>
              <a:buChar char="•"/>
            </a:pPr>
            <a:r>
              <a:rPr lang="en-US" sz="2000" dirty="0">
                <a:latin typeface="+mn-lt"/>
              </a:rPr>
              <a:t>Reason:</a:t>
            </a:r>
            <a:endParaRPr lang="en-US" sz="2000" dirty="0">
              <a:latin typeface="+mn-lt"/>
            </a:endParaRPr>
          </a:p>
          <a:p>
            <a:pPr marL="1085850" lvl="1" indent="-342900"/>
            <a:r>
              <a:rPr lang="en-US" sz="2000" dirty="0">
                <a:latin typeface="+mn-lt"/>
              </a:rPr>
              <a:t>It turned out that Disney failed to test the software on a broad representation of the many different PC models available in the market. It worked on the models – that the Disney programmers used to create the game</a:t>
            </a:r>
            <a:r>
              <a:rPr lang="en-US" sz="2000" dirty="0" smtClean="0">
                <a:latin typeface="+mn-lt"/>
              </a:rPr>
              <a:t>.</a:t>
            </a:r>
            <a:endParaRPr lang="en-US" sz="2000" dirty="0">
              <a:latin typeface="+mn-lt"/>
            </a:endParaRPr>
          </a:p>
        </p:txBody>
      </p:sp>
      <p:sp>
        <p:nvSpPr>
          <p:cNvPr id="3" name="Title 2"/>
          <p:cNvSpPr>
            <a:spLocks noGrp="1"/>
          </p:cNvSpPr>
          <p:nvPr>
            <p:ph type="title"/>
          </p:nvPr>
        </p:nvSpPr>
        <p:spPr/>
        <p:txBody>
          <a:bodyPr/>
          <a:lstStyle/>
          <a:p>
            <a:r>
              <a:rPr lang="en-IN" b="0" dirty="0"/>
              <a:t>Software Failures</a:t>
            </a:r>
            <a:endParaRPr lang="en-IN"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31705" y="5034915"/>
            <a:ext cx="2201545" cy="138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50000"/>
              </a:lnSpc>
              <a:buNone/>
            </a:pPr>
            <a:r>
              <a:rPr lang="en-US" sz="2000" dirty="0" smtClean="0">
                <a:latin typeface="Helvetica LT Std Cond" panose="020B0506020202030204" pitchFamily="34" charset="0"/>
              </a:rPr>
              <a:t>Story-4 </a:t>
            </a:r>
            <a:r>
              <a:rPr lang="en-US" sz="2000" dirty="0">
                <a:latin typeface="Helvetica LT Std Cond" panose="020B0506020202030204" pitchFamily="34" charset="0"/>
              </a:rPr>
              <a:t>: Mobile bug  - may be few of your mobile has this (of course not the smart ones!!!) </a:t>
            </a:r>
            <a:endParaRPr lang="en-US" sz="2000" dirty="0">
              <a:latin typeface="Helvetica LT Std Cond" panose="020B0506020202030204" pitchFamily="34" charset="0"/>
            </a:endParaRPr>
          </a:p>
          <a:p>
            <a:pPr marL="0" indent="0">
              <a:lnSpc>
                <a:spcPct val="150000"/>
              </a:lnSpc>
              <a:buNone/>
            </a:pPr>
            <a:r>
              <a:rPr lang="en-US" sz="2000" dirty="0">
                <a:latin typeface="Helvetica LT Std Cond" panose="020B0506020202030204" pitchFamily="34" charset="0"/>
              </a:rPr>
              <a:t>Consider your friend’s (John) phone number is – 9981234567 and you have stored his name as John.</a:t>
            </a:r>
            <a:endParaRPr lang="en-US" sz="2000" dirty="0">
              <a:latin typeface="Helvetica LT Std Cond" panose="020B0506020202030204" pitchFamily="34" charset="0"/>
            </a:endParaRPr>
          </a:p>
          <a:p>
            <a:pPr marL="0" indent="0">
              <a:lnSpc>
                <a:spcPct val="150000"/>
              </a:lnSpc>
              <a:buNone/>
            </a:pPr>
            <a:r>
              <a:rPr lang="en-US" sz="2000" dirty="0">
                <a:latin typeface="Helvetica LT Std Cond" panose="020B0506020202030204" pitchFamily="34" charset="0"/>
              </a:rPr>
              <a:t>Now, dial the number as – 9841234567 and see what happens. It shows your friend name – John</a:t>
            </a:r>
            <a:r>
              <a:rPr lang="en-US" sz="2000" dirty="0" smtClean="0">
                <a:latin typeface="Helvetica LT Std Cond" panose="020B0506020202030204" pitchFamily="34" charset="0"/>
              </a:rPr>
              <a:t>!!!</a:t>
            </a:r>
            <a:endParaRPr lang="en-US" sz="2000" dirty="0" smtClean="0">
              <a:latin typeface="Helvetica LT Std Cond" panose="020B0506020202030204" pitchFamily="34" charset="0"/>
            </a:endParaRPr>
          </a:p>
          <a:p>
            <a:pPr marL="0" indent="0">
              <a:lnSpc>
                <a:spcPct val="150000"/>
              </a:lnSpc>
              <a:buNone/>
            </a:pPr>
            <a:endParaRPr lang="en-US" sz="2000" dirty="0">
              <a:latin typeface="Helvetica LT Std Cond" panose="020B0506020202030204" pitchFamily="34" charset="0"/>
            </a:endParaRPr>
          </a:p>
          <a:p>
            <a:pPr marL="0" indent="0">
              <a:lnSpc>
                <a:spcPct val="150000"/>
              </a:lnSpc>
              <a:buNone/>
            </a:pPr>
            <a:r>
              <a:rPr lang="en-US" sz="2000" dirty="0">
                <a:latin typeface="Helvetica LT Std Cond" panose="020B0506020202030204" pitchFamily="34" charset="0"/>
              </a:rPr>
              <a:t>Reason : It checks only the last 7 digits to display the name!!!</a:t>
            </a:r>
            <a:endParaRPr lang="en-US" sz="2000" dirty="0">
              <a:latin typeface="Helvetica LT Std Cond" panose="020B0506020202030204" pitchFamily="34" charset="0"/>
            </a:endParaRPr>
          </a:p>
          <a:p>
            <a:pPr marL="0" indent="0">
              <a:lnSpc>
                <a:spcPct val="150000"/>
              </a:lnSpc>
              <a:buNone/>
            </a:pPr>
            <a:endParaRPr lang="en-US" sz="2000" dirty="0">
              <a:latin typeface="Helvetica LT Std Cond" panose="020B0506020202030204" pitchFamily="34" charset="0"/>
            </a:endParaRPr>
          </a:p>
        </p:txBody>
      </p:sp>
      <p:sp>
        <p:nvSpPr>
          <p:cNvPr id="3" name="Title 2"/>
          <p:cNvSpPr>
            <a:spLocks noGrp="1"/>
          </p:cNvSpPr>
          <p:nvPr>
            <p:ph type="title"/>
          </p:nvPr>
        </p:nvSpPr>
        <p:spPr/>
        <p:txBody>
          <a:bodyPr/>
          <a:lstStyle/>
          <a:p>
            <a:r>
              <a:rPr lang="en-IN" b="0" dirty="0"/>
              <a:t>Software Failures</a:t>
            </a:r>
            <a:endParaRPr lang="en-IN"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76604" y="3226630"/>
            <a:ext cx="3423744" cy="332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50000"/>
              </a:lnSpc>
            </a:pPr>
            <a:endParaRPr lang="en-IN" sz="2000" dirty="0" smtClean="0">
              <a:latin typeface="+mn-lt"/>
            </a:endParaRPr>
          </a:p>
          <a:p>
            <a:pPr>
              <a:lnSpc>
                <a:spcPct val="150000"/>
              </a:lnSpc>
            </a:pPr>
            <a:endParaRPr lang="en-IN" sz="2000" dirty="0">
              <a:latin typeface="+mn-lt"/>
            </a:endParaRPr>
          </a:p>
          <a:p>
            <a:pPr marL="336550" indent="0">
              <a:lnSpc>
                <a:spcPct val="150000"/>
              </a:lnSpc>
              <a:buNone/>
            </a:pPr>
            <a:r>
              <a:rPr lang="en-US" sz="2000" dirty="0">
                <a:latin typeface="+mn-lt"/>
              </a:rPr>
              <a:t>We test software to:</a:t>
            </a:r>
            <a:endParaRPr lang="en-US" sz="2000" dirty="0">
              <a:latin typeface="+mn-lt"/>
            </a:endParaRPr>
          </a:p>
          <a:p>
            <a:pPr marL="1370330" lvl="2" indent="-504825">
              <a:lnSpc>
                <a:spcPct val="150000"/>
              </a:lnSpc>
              <a:buSzPct val="110000"/>
              <a:buFont typeface="Wingdings" panose="05000000000000000000" pitchFamily="2" charset="2"/>
              <a:buChar char="Ø"/>
            </a:pPr>
            <a:r>
              <a:rPr lang="en-US" dirty="0">
                <a:latin typeface="+mn-lt"/>
              </a:rPr>
              <a:t>detect variations from specification/expectation</a:t>
            </a:r>
            <a:endParaRPr lang="en-US" dirty="0">
              <a:latin typeface="+mn-lt"/>
            </a:endParaRPr>
          </a:p>
          <a:p>
            <a:pPr marL="1370330" lvl="2" indent="-504825">
              <a:lnSpc>
                <a:spcPct val="150000"/>
              </a:lnSpc>
              <a:buSzPct val="110000"/>
              <a:buFont typeface="Wingdings" panose="05000000000000000000" pitchFamily="2" charset="2"/>
              <a:buChar char="Ø"/>
            </a:pPr>
            <a:r>
              <a:rPr lang="en-US" dirty="0">
                <a:latin typeface="+mn-lt"/>
              </a:rPr>
              <a:t>reduce risk inherent in computer systems </a:t>
            </a:r>
            <a:endParaRPr lang="en-US" dirty="0">
              <a:latin typeface="+mn-lt"/>
            </a:endParaRPr>
          </a:p>
          <a:p>
            <a:pPr marL="1370330" lvl="2" indent="-504825">
              <a:lnSpc>
                <a:spcPct val="150000"/>
              </a:lnSpc>
              <a:buSzPct val="110000"/>
              <a:buFont typeface="Wingdings" panose="05000000000000000000" pitchFamily="2" charset="2"/>
              <a:buChar char="Ø"/>
            </a:pPr>
            <a:r>
              <a:rPr lang="en-US" dirty="0">
                <a:latin typeface="+mn-lt"/>
              </a:rPr>
              <a:t>prove that a program is good or not good</a:t>
            </a:r>
            <a:endParaRPr lang="en-US" dirty="0">
              <a:latin typeface="+mn-lt"/>
            </a:endParaRPr>
          </a:p>
          <a:p>
            <a:pPr marL="1370330" lvl="2" indent="-504825">
              <a:lnSpc>
                <a:spcPct val="150000"/>
              </a:lnSpc>
              <a:buSzPct val="110000"/>
              <a:buFont typeface="Wingdings" panose="05000000000000000000" pitchFamily="2" charset="2"/>
              <a:buChar char="Ø"/>
            </a:pPr>
            <a:r>
              <a:rPr lang="en-US" dirty="0">
                <a:latin typeface="+mn-lt"/>
              </a:rPr>
              <a:t>support developers to build defect-free software by identifying defects</a:t>
            </a:r>
            <a:endParaRPr lang="en-US" dirty="0">
              <a:latin typeface="+mn-lt"/>
            </a:endParaRPr>
          </a:p>
          <a:p>
            <a:pPr marL="1370330" lvl="2" indent="-504825">
              <a:lnSpc>
                <a:spcPct val="150000"/>
              </a:lnSpc>
              <a:buSzPct val="110000"/>
              <a:buFont typeface="Wingdings" panose="05000000000000000000" pitchFamily="2" charset="2"/>
              <a:buChar char="Ø"/>
            </a:pPr>
            <a:r>
              <a:rPr lang="en-US" dirty="0">
                <a:latin typeface="+mn-lt"/>
              </a:rPr>
              <a:t>establish confidence that a program does what it is supposed to do</a:t>
            </a:r>
            <a:endParaRPr lang="en-US" dirty="0">
              <a:latin typeface="+mn-lt"/>
            </a:endParaRPr>
          </a:p>
          <a:p>
            <a:pPr marL="1370330" lvl="2" indent="-504825">
              <a:lnSpc>
                <a:spcPct val="150000"/>
              </a:lnSpc>
              <a:buSzPct val="110000"/>
              <a:buFont typeface="Wingdings" panose="05000000000000000000" pitchFamily="2" charset="2"/>
              <a:buChar char="Ø"/>
            </a:pPr>
            <a:r>
              <a:rPr lang="en-US" dirty="0">
                <a:latin typeface="+mn-lt"/>
              </a:rPr>
              <a:t>satisfy the customer and help them know what they </a:t>
            </a:r>
            <a:r>
              <a:rPr lang="en-US" dirty="0" smtClean="0">
                <a:latin typeface="+mn-lt"/>
              </a:rPr>
              <a:t>want</a:t>
            </a:r>
            <a:endParaRPr lang="en-US" dirty="0">
              <a:latin typeface="+mn-lt"/>
            </a:endParaRPr>
          </a:p>
        </p:txBody>
      </p:sp>
      <p:sp>
        <p:nvSpPr>
          <p:cNvPr id="3" name="Title 2"/>
          <p:cNvSpPr>
            <a:spLocks noGrp="1"/>
          </p:cNvSpPr>
          <p:nvPr>
            <p:ph type="title"/>
          </p:nvPr>
        </p:nvSpPr>
        <p:spPr/>
        <p:txBody>
          <a:bodyPr/>
          <a:lstStyle/>
          <a:p>
            <a:r>
              <a:rPr lang="en-IN" b="0" dirty="0"/>
              <a:t>Why </a:t>
            </a:r>
            <a:r>
              <a:rPr lang="en-IN" b="0" spc="-5" dirty="0"/>
              <a:t>is </a:t>
            </a:r>
            <a:r>
              <a:rPr lang="en-IN" b="0" dirty="0"/>
              <a:t>Software Testing</a:t>
            </a:r>
            <a:r>
              <a:rPr lang="en-IN" b="0" spc="-70" dirty="0"/>
              <a:t> </a:t>
            </a:r>
            <a:r>
              <a:rPr lang="en-IN" b="0" spc="-5" dirty="0"/>
              <a:t>Necessary?</a:t>
            </a:r>
            <a:endParaRPr lang="en-IN" b="0" dirty="0"/>
          </a:p>
        </p:txBody>
      </p:sp>
      <p:sp>
        <p:nvSpPr>
          <p:cNvPr id="5" name="Rounded Rectangle 4"/>
          <p:cNvSpPr/>
          <p:nvPr/>
        </p:nvSpPr>
        <p:spPr>
          <a:xfrm>
            <a:off x="2485623" y="1742500"/>
            <a:ext cx="6787166" cy="12003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p:cNvSpPr txBox="1"/>
          <p:nvPr/>
        </p:nvSpPr>
        <p:spPr>
          <a:xfrm>
            <a:off x="2308860" y="1742440"/>
            <a:ext cx="6458585" cy="1322070"/>
          </a:xfrm>
          <a:prstGeom prst="rect">
            <a:avLst/>
          </a:prstGeom>
          <a:noFill/>
        </p:spPr>
        <p:txBody>
          <a:bodyPr wrap="square" rtlCol="0">
            <a:spAutoFit/>
          </a:bodyPr>
          <a:lstStyle/>
          <a:p>
            <a:pPr marL="927100"/>
            <a:r>
              <a:rPr lang="en-IN" sz="2000" b="1" spc="-5" dirty="0">
                <a:solidFill>
                  <a:srgbClr val="7030A0"/>
                </a:solidFill>
                <a:cs typeface="Verdana" panose="020B0604030504040204"/>
              </a:rPr>
              <a:t>“A clever </a:t>
            </a:r>
            <a:r>
              <a:rPr lang="en-IN" sz="2000" b="1" dirty="0">
                <a:solidFill>
                  <a:srgbClr val="7030A0"/>
                </a:solidFill>
                <a:cs typeface="Verdana" panose="020B0604030504040204"/>
              </a:rPr>
              <a:t>person </a:t>
            </a:r>
            <a:r>
              <a:rPr lang="en-IN" sz="2000" b="1" spc="-5" dirty="0">
                <a:solidFill>
                  <a:srgbClr val="7030A0"/>
                </a:solidFill>
                <a:cs typeface="Verdana" panose="020B0604030504040204"/>
              </a:rPr>
              <a:t>solves </a:t>
            </a:r>
            <a:r>
              <a:rPr lang="en-IN" sz="2000" b="1" dirty="0">
                <a:solidFill>
                  <a:srgbClr val="7030A0"/>
                </a:solidFill>
                <a:cs typeface="Verdana" panose="020B0604030504040204"/>
              </a:rPr>
              <a:t>a problem. A </a:t>
            </a:r>
            <a:r>
              <a:rPr lang="en-IN" sz="2000" b="1" spc="-5" dirty="0">
                <a:solidFill>
                  <a:srgbClr val="7030A0"/>
                </a:solidFill>
                <a:cs typeface="Verdana" panose="020B0604030504040204"/>
              </a:rPr>
              <a:t>wise  </a:t>
            </a:r>
            <a:r>
              <a:rPr lang="en-IN" sz="2000" b="1" dirty="0">
                <a:solidFill>
                  <a:srgbClr val="7030A0"/>
                </a:solidFill>
                <a:cs typeface="Verdana" panose="020B0604030504040204"/>
              </a:rPr>
              <a:t>person </a:t>
            </a:r>
            <a:r>
              <a:rPr lang="en-IN" sz="2000" b="1" spc="-5" dirty="0">
                <a:solidFill>
                  <a:srgbClr val="7030A0"/>
                </a:solidFill>
                <a:cs typeface="Verdana" panose="020B0604030504040204"/>
              </a:rPr>
              <a:t>avoids</a:t>
            </a:r>
            <a:r>
              <a:rPr lang="en-IN" sz="2000" b="1" spc="-85" dirty="0">
                <a:solidFill>
                  <a:srgbClr val="7030A0"/>
                </a:solidFill>
                <a:cs typeface="Verdana" panose="020B0604030504040204"/>
              </a:rPr>
              <a:t> </a:t>
            </a:r>
            <a:r>
              <a:rPr lang="en-IN" sz="2000" b="1" spc="-5" dirty="0">
                <a:solidFill>
                  <a:srgbClr val="7030A0"/>
                </a:solidFill>
                <a:cs typeface="Verdana" panose="020B0604030504040204"/>
              </a:rPr>
              <a:t>it.”</a:t>
            </a:r>
            <a:endParaRPr lang="en-IN" sz="2000" dirty="0">
              <a:solidFill>
                <a:srgbClr val="7030A0"/>
              </a:solidFill>
              <a:cs typeface="Verdana" panose="020B0604030504040204"/>
            </a:endParaRPr>
          </a:p>
          <a:p>
            <a:pPr marL="927100">
              <a:lnSpc>
                <a:spcPct val="100000"/>
              </a:lnSpc>
            </a:pPr>
            <a:endParaRPr lang="en-IN" sz="2000" b="1" dirty="0" smtClean="0">
              <a:solidFill>
                <a:srgbClr val="7030A0"/>
              </a:solidFill>
              <a:cs typeface="Verdana" panose="020B0604030504040204"/>
            </a:endParaRPr>
          </a:p>
          <a:p>
            <a:pPr marL="927100">
              <a:lnSpc>
                <a:spcPct val="100000"/>
              </a:lnSpc>
            </a:pPr>
            <a:r>
              <a:rPr lang="en-IN" sz="2000" b="1" dirty="0" smtClean="0">
                <a:solidFill>
                  <a:srgbClr val="7030A0"/>
                </a:solidFill>
                <a:cs typeface="Verdana" panose="020B0604030504040204"/>
              </a:rPr>
              <a:t>- </a:t>
            </a:r>
            <a:r>
              <a:rPr lang="en-IN" sz="2000" b="1" spc="-5" dirty="0">
                <a:solidFill>
                  <a:srgbClr val="7030A0"/>
                </a:solidFill>
                <a:cs typeface="Verdana" panose="020B0604030504040204"/>
              </a:rPr>
              <a:t>Albert</a:t>
            </a:r>
            <a:r>
              <a:rPr lang="en-IN" sz="2000" b="1" spc="-60" dirty="0">
                <a:solidFill>
                  <a:srgbClr val="7030A0"/>
                </a:solidFill>
                <a:cs typeface="Verdana" panose="020B0604030504040204"/>
              </a:rPr>
              <a:t> </a:t>
            </a:r>
            <a:r>
              <a:rPr lang="en-IN" sz="2000" b="1" spc="-5" dirty="0" smtClean="0">
                <a:solidFill>
                  <a:srgbClr val="7030A0"/>
                </a:solidFill>
                <a:cs typeface="Verdana" panose="020B0604030504040204"/>
              </a:rPr>
              <a:t>Einstein</a:t>
            </a:r>
            <a:endParaRPr lang="en-IN" sz="2000" b="1" spc="-5" dirty="0" smtClean="0">
              <a:solidFill>
                <a:srgbClr val="7030A0"/>
              </a:solidFill>
              <a:cs typeface="Verdana" panose="020B060403050404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469900">
              <a:lnSpc>
                <a:spcPct val="150000"/>
              </a:lnSpc>
              <a:spcBef>
                <a:spcPts val="470"/>
              </a:spcBef>
            </a:pPr>
            <a:r>
              <a:rPr lang="en-IN" sz="2000" dirty="0">
                <a:latin typeface="+mn-lt"/>
                <a:cs typeface="Verdana" panose="020B0604030504040204"/>
              </a:rPr>
              <a:t>To </a:t>
            </a:r>
            <a:r>
              <a:rPr lang="en-IN" sz="2000" spc="-5" dirty="0">
                <a:latin typeface="+mn-lt"/>
                <a:cs typeface="Verdana" panose="020B0604030504040204"/>
              </a:rPr>
              <a:t>produce </a:t>
            </a:r>
            <a:r>
              <a:rPr lang="en-IN" sz="2000" dirty="0">
                <a:latin typeface="+mn-lt"/>
                <a:cs typeface="Verdana" panose="020B0604030504040204"/>
              </a:rPr>
              <a:t>a </a:t>
            </a:r>
            <a:r>
              <a:rPr lang="en-IN" sz="2000" spc="-5" dirty="0">
                <a:latin typeface="+mn-lt"/>
                <a:cs typeface="Verdana" panose="020B0604030504040204"/>
              </a:rPr>
              <a:t>quality product, </a:t>
            </a:r>
            <a:r>
              <a:rPr lang="en-IN" sz="2000" dirty="0">
                <a:latin typeface="+mn-lt"/>
                <a:cs typeface="Verdana" panose="020B0604030504040204"/>
              </a:rPr>
              <a:t>which </a:t>
            </a:r>
            <a:r>
              <a:rPr lang="en-IN" sz="2000" spc="-5" dirty="0">
                <a:latin typeface="+mn-lt"/>
                <a:cs typeface="Verdana" panose="020B0604030504040204"/>
              </a:rPr>
              <a:t>is defect</a:t>
            </a:r>
            <a:r>
              <a:rPr lang="en-IN" sz="2000" spc="195" dirty="0">
                <a:latin typeface="+mn-lt"/>
                <a:cs typeface="Verdana" panose="020B0604030504040204"/>
              </a:rPr>
              <a:t> </a:t>
            </a:r>
            <a:r>
              <a:rPr lang="en-IN" sz="2000" spc="-5" dirty="0" smtClean="0">
                <a:latin typeface="+mn-lt"/>
                <a:cs typeface="Verdana" panose="020B0604030504040204"/>
              </a:rPr>
              <a:t>free.</a:t>
            </a:r>
            <a:endParaRPr lang="en-IN" sz="2000" dirty="0" smtClean="0">
              <a:latin typeface="+mn-lt"/>
              <a:cs typeface="Verdana" panose="020B0604030504040204"/>
            </a:endParaRPr>
          </a:p>
          <a:p>
            <a:pPr marL="469900">
              <a:lnSpc>
                <a:spcPct val="150000"/>
              </a:lnSpc>
              <a:spcBef>
                <a:spcPts val="470"/>
              </a:spcBef>
            </a:pPr>
            <a:r>
              <a:rPr lang="en-IN" sz="2000" dirty="0" smtClean="0">
                <a:latin typeface="+mn-lt"/>
                <a:cs typeface="Verdana" panose="020B0604030504040204"/>
              </a:rPr>
              <a:t>To </a:t>
            </a:r>
            <a:r>
              <a:rPr lang="en-IN" sz="2000" spc="-5" dirty="0">
                <a:latin typeface="+mn-lt"/>
                <a:cs typeface="Verdana" panose="020B0604030504040204"/>
              </a:rPr>
              <a:t>make </a:t>
            </a:r>
            <a:r>
              <a:rPr lang="en-IN" sz="2000" dirty="0">
                <a:latin typeface="+mn-lt"/>
                <a:cs typeface="Verdana" panose="020B0604030504040204"/>
              </a:rPr>
              <a:t>sure </a:t>
            </a:r>
            <a:r>
              <a:rPr lang="en-IN" sz="2000" spc="-5" dirty="0">
                <a:latin typeface="+mn-lt"/>
                <a:cs typeface="Verdana" panose="020B0604030504040204"/>
              </a:rPr>
              <a:t>all </a:t>
            </a:r>
            <a:r>
              <a:rPr lang="en-IN" sz="2000" dirty="0">
                <a:latin typeface="+mn-lt"/>
                <a:cs typeface="Verdana" panose="020B0604030504040204"/>
              </a:rPr>
              <a:t>the </a:t>
            </a:r>
            <a:r>
              <a:rPr lang="en-IN" sz="2000" spc="-5" dirty="0">
                <a:latin typeface="+mn-lt"/>
                <a:cs typeface="Verdana" panose="020B0604030504040204"/>
              </a:rPr>
              <a:t>requirements are satisfied </a:t>
            </a:r>
            <a:r>
              <a:rPr lang="en-IN" sz="2000" dirty="0">
                <a:latin typeface="+mn-lt"/>
                <a:cs typeface="Verdana" panose="020B0604030504040204"/>
              </a:rPr>
              <a:t>and  the </a:t>
            </a:r>
            <a:r>
              <a:rPr lang="en-IN" sz="2000" spc="-5" dirty="0">
                <a:latin typeface="+mn-lt"/>
                <a:cs typeface="Verdana" panose="020B0604030504040204"/>
              </a:rPr>
              <a:t>best design </a:t>
            </a:r>
            <a:r>
              <a:rPr lang="en-IN" sz="2000" dirty="0">
                <a:latin typeface="+mn-lt"/>
                <a:cs typeface="Verdana" panose="020B0604030504040204"/>
              </a:rPr>
              <a:t>system </a:t>
            </a:r>
            <a:r>
              <a:rPr lang="en-IN" sz="2000" spc="-5" dirty="0">
                <a:latin typeface="+mn-lt"/>
                <a:cs typeface="Verdana" panose="020B0604030504040204"/>
              </a:rPr>
              <a:t>architecture is</a:t>
            </a:r>
            <a:r>
              <a:rPr lang="en-IN" sz="2000" spc="-100" dirty="0">
                <a:latin typeface="+mn-lt"/>
                <a:cs typeface="Verdana" panose="020B0604030504040204"/>
              </a:rPr>
              <a:t> </a:t>
            </a:r>
            <a:r>
              <a:rPr lang="en-IN" sz="2000" spc="-5" dirty="0">
                <a:latin typeface="+mn-lt"/>
                <a:cs typeface="Verdana" panose="020B0604030504040204"/>
              </a:rPr>
              <a:t>used.</a:t>
            </a:r>
            <a:endParaRPr lang="en-IN" sz="2000" dirty="0">
              <a:latin typeface="+mn-lt"/>
              <a:cs typeface="Verdana" panose="020B0604030504040204"/>
            </a:endParaRPr>
          </a:p>
          <a:p>
            <a:pPr marL="469900">
              <a:lnSpc>
                <a:spcPct val="150000"/>
              </a:lnSpc>
              <a:spcBef>
                <a:spcPts val="480"/>
              </a:spcBef>
            </a:pPr>
            <a:r>
              <a:rPr lang="en-IN" sz="2000" dirty="0" smtClean="0">
                <a:latin typeface="+mn-lt"/>
                <a:cs typeface="Verdana" panose="020B0604030504040204"/>
              </a:rPr>
              <a:t>To </a:t>
            </a:r>
            <a:r>
              <a:rPr lang="en-IN" sz="2000" spc="-5" dirty="0">
                <a:latin typeface="+mn-lt"/>
                <a:cs typeface="Verdana" panose="020B0604030504040204"/>
              </a:rPr>
              <a:t>ensure Customers/user</a:t>
            </a:r>
            <a:r>
              <a:rPr lang="en-IN" sz="2000" spc="204" dirty="0">
                <a:latin typeface="+mn-lt"/>
                <a:cs typeface="Verdana" panose="020B0604030504040204"/>
              </a:rPr>
              <a:t> </a:t>
            </a:r>
            <a:r>
              <a:rPr lang="en-IN" sz="2000" spc="-5" dirty="0" smtClean="0">
                <a:latin typeface="+mn-lt"/>
                <a:cs typeface="Verdana" panose="020B0604030504040204"/>
              </a:rPr>
              <a:t>satisfaction.</a:t>
            </a:r>
            <a:endParaRPr lang="en-IN" sz="2000" dirty="0" smtClean="0">
              <a:latin typeface="+mn-lt"/>
              <a:cs typeface="Verdana" panose="020B0604030504040204"/>
            </a:endParaRPr>
          </a:p>
          <a:p>
            <a:pPr marL="469900">
              <a:lnSpc>
                <a:spcPct val="150000"/>
              </a:lnSpc>
              <a:spcBef>
                <a:spcPts val="480"/>
              </a:spcBef>
            </a:pPr>
            <a:r>
              <a:rPr lang="en-IN" sz="2000" dirty="0" smtClean="0">
                <a:latin typeface="+mn-lt"/>
                <a:cs typeface="Verdana" panose="020B0604030504040204"/>
              </a:rPr>
              <a:t>To </a:t>
            </a:r>
            <a:r>
              <a:rPr lang="en-IN" sz="2000" spc="-5" dirty="0">
                <a:latin typeface="+mn-lt"/>
                <a:cs typeface="Verdana" panose="020B0604030504040204"/>
              </a:rPr>
              <a:t>reduce </a:t>
            </a:r>
            <a:r>
              <a:rPr lang="en-IN" sz="2000" dirty="0">
                <a:latin typeface="+mn-lt"/>
                <a:cs typeface="Verdana" panose="020B0604030504040204"/>
              </a:rPr>
              <a:t>the </a:t>
            </a:r>
            <a:r>
              <a:rPr lang="en-IN" sz="2000" spc="-5" dirty="0">
                <a:latin typeface="+mn-lt"/>
                <a:cs typeface="Verdana" panose="020B0604030504040204"/>
              </a:rPr>
              <a:t>possible risks associated with </a:t>
            </a:r>
            <a:r>
              <a:rPr lang="en-IN" sz="2000" dirty="0">
                <a:latin typeface="+mn-lt"/>
                <a:cs typeface="Verdana" panose="020B0604030504040204"/>
              </a:rPr>
              <a:t>the  </a:t>
            </a:r>
            <a:r>
              <a:rPr lang="en-IN" sz="2000" spc="-5" dirty="0">
                <a:latin typeface="+mn-lt"/>
                <a:cs typeface="Verdana" panose="020B0604030504040204"/>
              </a:rPr>
              <a:t>software, thereby reducing </a:t>
            </a:r>
            <a:r>
              <a:rPr lang="en-IN" sz="2000" dirty="0">
                <a:latin typeface="+mn-lt"/>
                <a:cs typeface="Verdana" panose="020B0604030504040204"/>
              </a:rPr>
              <a:t>the</a:t>
            </a:r>
            <a:r>
              <a:rPr lang="en-IN" sz="2000" spc="-80" dirty="0">
                <a:latin typeface="+mn-lt"/>
                <a:cs typeface="Verdana" panose="020B0604030504040204"/>
              </a:rPr>
              <a:t> </a:t>
            </a:r>
            <a:r>
              <a:rPr lang="en-IN" sz="2000" spc="-5" dirty="0">
                <a:latin typeface="+mn-lt"/>
                <a:cs typeface="Verdana" panose="020B0604030504040204"/>
              </a:rPr>
              <a:t>loss</a:t>
            </a:r>
            <a:r>
              <a:rPr lang="en-IN" sz="2000" spc="-5" dirty="0" smtClean="0">
                <a:latin typeface="+mn-lt"/>
                <a:cs typeface="Verdana" panose="020B0604030504040204"/>
              </a:rPr>
              <a:t>.</a:t>
            </a:r>
            <a:endParaRPr lang="en-IN" sz="2000" dirty="0">
              <a:latin typeface="+mn-lt"/>
              <a:cs typeface="Verdana" panose="020B0604030504040204"/>
            </a:endParaRPr>
          </a:p>
        </p:txBody>
      </p:sp>
      <p:sp>
        <p:nvSpPr>
          <p:cNvPr id="3" name="Title 2"/>
          <p:cNvSpPr>
            <a:spLocks noGrp="1"/>
          </p:cNvSpPr>
          <p:nvPr>
            <p:ph type="title"/>
          </p:nvPr>
        </p:nvSpPr>
        <p:spPr/>
        <p:txBody>
          <a:bodyPr/>
          <a:lstStyle/>
          <a:p>
            <a:r>
              <a:rPr lang="en-IN" b="0" spc="-5" dirty="0">
                <a:latin typeface="+mj-lt"/>
                <a:cs typeface="Verdana" panose="020B0604030504040204"/>
              </a:rPr>
              <a:t>Significance of Software</a:t>
            </a:r>
            <a:r>
              <a:rPr lang="en-IN" b="0" spc="60" dirty="0">
                <a:latin typeface="+mj-lt"/>
                <a:cs typeface="Verdana" panose="020B0604030504040204"/>
              </a:rPr>
              <a:t> </a:t>
            </a:r>
            <a:r>
              <a:rPr lang="en-IN" b="0" spc="-5" dirty="0">
                <a:latin typeface="+mj-lt"/>
                <a:cs typeface="Verdana" panose="020B0604030504040204"/>
              </a:rPr>
              <a:t>Testing</a:t>
            </a:r>
            <a:r>
              <a:rPr lang="en-IN" b="0" spc="-5" dirty="0" smtClean="0">
                <a:latin typeface="+mj-lt"/>
                <a:cs typeface="Verdana" panose="020B0604030504040204"/>
              </a:rPr>
              <a:t>:</a:t>
            </a:r>
            <a:endParaRPr lang="en-IN" b="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55600" marR="511810" indent="-342900">
              <a:lnSpc>
                <a:spcPct val="150000"/>
              </a:lnSpc>
              <a:buFont typeface="Wingdings" panose="05000000000000000000"/>
              <a:buChar char=""/>
              <a:tabLst>
                <a:tab pos="354965" algn="l"/>
                <a:tab pos="355600" algn="l"/>
              </a:tabLst>
            </a:pPr>
            <a:r>
              <a:rPr lang="en-IN" sz="2000" spc="-5" dirty="0">
                <a:latin typeface="+mn-lt"/>
                <a:cs typeface="Verdana" panose="020B0604030504040204"/>
              </a:rPr>
              <a:t>Testing helps </a:t>
            </a:r>
            <a:r>
              <a:rPr lang="en-IN" sz="2000" dirty="0">
                <a:latin typeface="+mn-lt"/>
                <a:cs typeface="Verdana" panose="020B0604030504040204"/>
              </a:rPr>
              <a:t>to </a:t>
            </a:r>
            <a:r>
              <a:rPr lang="en-IN" sz="2000" spc="-5" dirty="0">
                <a:latin typeface="+mn-lt"/>
                <a:cs typeface="Verdana" panose="020B0604030504040204"/>
              </a:rPr>
              <a:t>measure </a:t>
            </a:r>
            <a:r>
              <a:rPr lang="en-IN" sz="2000" dirty="0">
                <a:latin typeface="+mn-lt"/>
                <a:cs typeface="Verdana" panose="020B0604030504040204"/>
              </a:rPr>
              <a:t>the </a:t>
            </a:r>
            <a:r>
              <a:rPr lang="en-IN" sz="2000" spc="-5" dirty="0">
                <a:latin typeface="+mn-lt"/>
                <a:cs typeface="Verdana" panose="020B0604030504040204"/>
              </a:rPr>
              <a:t>quality of </a:t>
            </a:r>
            <a:r>
              <a:rPr lang="en-IN" sz="2000" dirty="0">
                <a:latin typeface="+mn-lt"/>
                <a:cs typeface="Verdana" panose="020B0604030504040204"/>
              </a:rPr>
              <a:t>software </a:t>
            </a:r>
            <a:r>
              <a:rPr lang="en-IN" sz="2000" spc="-5" dirty="0">
                <a:latin typeface="+mn-lt"/>
                <a:cs typeface="Verdana" panose="020B0604030504040204"/>
              </a:rPr>
              <a:t>in  terms of </a:t>
            </a:r>
            <a:r>
              <a:rPr lang="en-IN" sz="2000" dirty="0">
                <a:latin typeface="+mn-lt"/>
                <a:cs typeface="Verdana" panose="020B0604030504040204"/>
              </a:rPr>
              <a:t>the </a:t>
            </a:r>
            <a:r>
              <a:rPr lang="en-IN" sz="2000" spc="-5" dirty="0">
                <a:latin typeface="+mn-lt"/>
                <a:cs typeface="Verdana" panose="020B0604030504040204"/>
              </a:rPr>
              <a:t>number of defects </a:t>
            </a:r>
            <a:r>
              <a:rPr lang="en-IN" sz="2000" dirty="0">
                <a:latin typeface="+mn-lt"/>
                <a:cs typeface="Verdana" panose="020B0604030504040204"/>
              </a:rPr>
              <a:t>found, the tests</a:t>
            </a:r>
            <a:r>
              <a:rPr lang="en-IN" sz="2000" spc="-180" dirty="0">
                <a:latin typeface="+mn-lt"/>
                <a:cs typeface="Verdana" panose="020B0604030504040204"/>
              </a:rPr>
              <a:t> </a:t>
            </a:r>
            <a:r>
              <a:rPr lang="en-IN" sz="2000" dirty="0">
                <a:latin typeface="+mn-lt"/>
                <a:cs typeface="Verdana" panose="020B0604030504040204"/>
              </a:rPr>
              <a:t>run,  and the system </a:t>
            </a:r>
            <a:r>
              <a:rPr lang="en-IN" sz="2000" spc="-5" dirty="0">
                <a:latin typeface="+mn-lt"/>
                <a:cs typeface="Verdana" panose="020B0604030504040204"/>
              </a:rPr>
              <a:t>requirements covered </a:t>
            </a:r>
            <a:r>
              <a:rPr lang="en-IN" sz="2000" dirty="0">
                <a:latin typeface="+mn-lt"/>
                <a:cs typeface="Verdana" panose="020B0604030504040204"/>
              </a:rPr>
              <a:t>by the</a:t>
            </a:r>
            <a:r>
              <a:rPr lang="en-IN" sz="2000" spc="-160" dirty="0">
                <a:latin typeface="+mn-lt"/>
                <a:cs typeface="Verdana" panose="020B0604030504040204"/>
              </a:rPr>
              <a:t> </a:t>
            </a:r>
            <a:r>
              <a:rPr lang="en-IN" sz="2000" dirty="0">
                <a:latin typeface="+mn-lt"/>
                <a:cs typeface="Verdana" panose="020B0604030504040204"/>
              </a:rPr>
              <a:t>tests.</a:t>
            </a:r>
            <a:endParaRPr lang="en-IN" sz="2000" dirty="0">
              <a:latin typeface="+mn-lt"/>
              <a:cs typeface="Verdana" panose="020B0604030504040204"/>
            </a:endParaRPr>
          </a:p>
          <a:p>
            <a:pPr marL="355600" marR="5080" indent="-342900">
              <a:lnSpc>
                <a:spcPct val="150000"/>
              </a:lnSpc>
              <a:spcBef>
                <a:spcPts val="480"/>
              </a:spcBef>
              <a:buFont typeface="Wingdings" panose="05000000000000000000"/>
              <a:buChar char=""/>
              <a:tabLst>
                <a:tab pos="354965" algn="l"/>
                <a:tab pos="355600" algn="l"/>
              </a:tabLst>
            </a:pPr>
            <a:r>
              <a:rPr lang="en-IN" sz="2000" spc="-5" dirty="0">
                <a:latin typeface="+mn-lt"/>
                <a:cs typeface="Verdana" panose="020B0604030504040204"/>
              </a:rPr>
              <a:t>Testing helps </a:t>
            </a:r>
            <a:r>
              <a:rPr lang="en-IN" sz="2000" dirty="0">
                <a:latin typeface="+mn-lt"/>
                <a:cs typeface="Verdana" panose="020B0604030504040204"/>
              </a:rPr>
              <a:t>to </a:t>
            </a:r>
            <a:r>
              <a:rPr lang="en-IN" sz="2000" spc="-5" dirty="0">
                <a:latin typeface="+mn-lt"/>
                <a:cs typeface="Verdana" panose="020B0604030504040204"/>
              </a:rPr>
              <a:t>find defects </a:t>
            </a:r>
            <a:r>
              <a:rPr lang="en-IN" sz="2000" dirty="0">
                <a:latin typeface="+mn-lt"/>
                <a:cs typeface="Verdana" panose="020B0604030504040204"/>
              </a:rPr>
              <a:t>and the </a:t>
            </a:r>
            <a:r>
              <a:rPr lang="en-IN" sz="2000" spc="-5" dirty="0">
                <a:latin typeface="+mn-lt"/>
                <a:cs typeface="Verdana" panose="020B0604030504040204"/>
              </a:rPr>
              <a:t>quality of </a:t>
            </a:r>
            <a:r>
              <a:rPr lang="en-IN" sz="2000" dirty="0">
                <a:latin typeface="+mn-lt"/>
                <a:cs typeface="Verdana" panose="020B0604030504040204"/>
              </a:rPr>
              <a:t>the  software </a:t>
            </a:r>
            <a:r>
              <a:rPr lang="en-IN" sz="2000" spc="-5" dirty="0">
                <a:latin typeface="+mn-lt"/>
                <a:cs typeface="Verdana" panose="020B0604030504040204"/>
              </a:rPr>
              <a:t>increases </a:t>
            </a:r>
            <a:r>
              <a:rPr lang="en-IN" sz="2000" dirty="0">
                <a:latin typeface="+mn-lt"/>
                <a:cs typeface="Verdana" panose="020B0604030504040204"/>
              </a:rPr>
              <a:t>when those </a:t>
            </a:r>
            <a:r>
              <a:rPr lang="en-IN" sz="2000" spc="-5" dirty="0">
                <a:latin typeface="+mn-lt"/>
                <a:cs typeface="Verdana" panose="020B0604030504040204"/>
              </a:rPr>
              <a:t>defects are fixed</a:t>
            </a:r>
            <a:r>
              <a:rPr lang="en-IN" sz="2000" spc="-155" dirty="0">
                <a:latin typeface="+mn-lt"/>
                <a:cs typeface="Verdana" panose="020B0604030504040204"/>
              </a:rPr>
              <a:t> </a:t>
            </a:r>
            <a:r>
              <a:rPr lang="en-IN" sz="2000" spc="-5" dirty="0">
                <a:latin typeface="+mn-lt"/>
                <a:cs typeface="Verdana" panose="020B0604030504040204"/>
              </a:rPr>
              <a:t>thereby  reducing </a:t>
            </a:r>
            <a:r>
              <a:rPr lang="en-IN" sz="2000" dirty="0">
                <a:latin typeface="+mn-lt"/>
                <a:cs typeface="Verdana" panose="020B0604030504040204"/>
              </a:rPr>
              <a:t>the </a:t>
            </a:r>
            <a:r>
              <a:rPr lang="en-IN" sz="2000" spc="-5" dirty="0">
                <a:latin typeface="+mn-lt"/>
                <a:cs typeface="Verdana" panose="020B0604030504040204"/>
              </a:rPr>
              <a:t>overall level of risk in </a:t>
            </a:r>
            <a:r>
              <a:rPr lang="en-IN" sz="2000" dirty="0">
                <a:latin typeface="+mn-lt"/>
                <a:cs typeface="Verdana" panose="020B0604030504040204"/>
              </a:rPr>
              <a:t>a</a:t>
            </a:r>
            <a:r>
              <a:rPr lang="en-IN" sz="2000" spc="-30" dirty="0">
                <a:latin typeface="+mn-lt"/>
                <a:cs typeface="Verdana" panose="020B0604030504040204"/>
              </a:rPr>
              <a:t> </a:t>
            </a:r>
            <a:r>
              <a:rPr lang="en-IN" sz="2000" spc="-5" dirty="0">
                <a:latin typeface="+mn-lt"/>
                <a:cs typeface="Verdana" panose="020B0604030504040204"/>
              </a:rPr>
              <a:t>system.</a:t>
            </a:r>
            <a:endParaRPr lang="en-IN" sz="2000" dirty="0">
              <a:latin typeface="+mn-lt"/>
              <a:cs typeface="Verdana" panose="020B0604030504040204"/>
            </a:endParaRPr>
          </a:p>
          <a:p>
            <a:pPr marL="355600" marR="506730" indent="-342900">
              <a:lnSpc>
                <a:spcPct val="150000"/>
              </a:lnSpc>
              <a:spcBef>
                <a:spcPts val="480"/>
              </a:spcBef>
              <a:buFont typeface="Wingdings" panose="05000000000000000000"/>
              <a:buChar char=""/>
              <a:tabLst>
                <a:tab pos="354965" algn="l"/>
                <a:tab pos="355600" algn="l"/>
              </a:tabLst>
            </a:pPr>
            <a:r>
              <a:rPr lang="en-IN" sz="2000" spc="-5" dirty="0">
                <a:latin typeface="+mn-lt"/>
                <a:cs typeface="Verdana" panose="020B0604030504040204"/>
              </a:rPr>
              <a:t>Testing helps </a:t>
            </a:r>
            <a:r>
              <a:rPr lang="en-IN" sz="2000" dirty="0">
                <a:latin typeface="+mn-lt"/>
                <a:cs typeface="Verdana" panose="020B0604030504040204"/>
              </a:rPr>
              <a:t>to </a:t>
            </a:r>
            <a:r>
              <a:rPr lang="en-IN" sz="2000" spc="-5" dirty="0">
                <a:latin typeface="+mn-lt"/>
                <a:cs typeface="Verdana" panose="020B0604030504040204"/>
              </a:rPr>
              <a:t>improve </a:t>
            </a:r>
            <a:r>
              <a:rPr lang="en-IN" sz="2000" dirty="0">
                <a:latin typeface="+mn-lt"/>
                <a:cs typeface="Verdana" panose="020B0604030504040204"/>
              </a:rPr>
              <a:t>the </a:t>
            </a:r>
            <a:r>
              <a:rPr lang="en-IN" sz="2000" spc="-5" dirty="0">
                <a:latin typeface="+mn-lt"/>
                <a:cs typeface="Verdana" panose="020B0604030504040204"/>
              </a:rPr>
              <a:t>quality </a:t>
            </a:r>
            <a:r>
              <a:rPr lang="en-IN" sz="2000" dirty="0">
                <a:latin typeface="+mn-lt"/>
                <a:cs typeface="Verdana" panose="020B0604030504040204"/>
              </a:rPr>
              <a:t>by </a:t>
            </a:r>
            <a:r>
              <a:rPr lang="en-IN" sz="2000" spc="-5" dirty="0">
                <a:latin typeface="+mn-lt"/>
                <a:cs typeface="Verdana" panose="020B0604030504040204"/>
              </a:rPr>
              <a:t>ensuring </a:t>
            </a:r>
            <a:r>
              <a:rPr lang="en-IN" sz="2000" dirty="0">
                <a:latin typeface="+mn-lt"/>
                <a:cs typeface="Verdana" panose="020B0604030504040204"/>
              </a:rPr>
              <a:t>the  </a:t>
            </a:r>
            <a:r>
              <a:rPr lang="en-IN" sz="2000" spc="-5" dirty="0">
                <a:latin typeface="+mn-lt"/>
                <a:cs typeface="Verdana" panose="020B0604030504040204"/>
              </a:rPr>
              <a:t>product:</a:t>
            </a:r>
            <a:endParaRPr lang="en-IN" sz="2000" dirty="0">
              <a:latin typeface="+mn-lt"/>
              <a:cs typeface="Verdana" panose="020B0604030504040204"/>
            </a:endParaRPr>
          </a:p>
          <a:p>
            <a:pPr marL="469900">
              <a:lnSpc>
                <a:spcPct val="150000"/>
              </a:lnSpc>
              <a:spcBef>
                <a:spcPts val="440"/>
              </a:spcBef>
              <a:tabLst>
                <a:tab pos="756285" algn="l"/>
              </a:tabLst>
            </a:pPr>
            <a:r>
              <a:rPr lang="en-IN" sz="2000" spc="-5" dirty="0" smtClean="0">
                <a:latin typeface="+mn-lt"/>
                <a:cs typeface="Verdana" panose="020B0604030504040204"/>
              </a:rPr>
              <a:t>meets </a:t>
            </a:r>
            <a:r>
              <a:rPr lang="en-IN" sz="2000" spc="-5" dirty="0">
                <a:latin typeface="+mn-lt"/>
                <a:cs typeface="Verdana" panose="020B0604030504040204"/>
              </a:rPr>
              <a:t>the user</a:t>
            </a:r>
            <a:r>
              <a:rPr lang="en-IN" sz="2000" dirty="0">
                <a:latin typeface="+mn-lt"/>
                <a:cs typeface="Verdana" panose="020B0604030504040204"/>
              </a:rPr>
              <a:t> </a:t>
            </a:r>
            <a:r>
              <a:rPr lang="en-IN" sz="2000" spc="-5" dirty="0">
                <a:latin typeface="+mn-lt"/>
                <a:cs typeface="Verdana" panose="020B0604030504040204"/>
              </a:rPr>
              <a:t>requirements</a:t>
            </a:r>
            <a:endParaRPr lang="en-IN" sz="2000" dirty="0">
              <a:latin typeface="+mn-lt"/>
              <a:cs typeface="Verdana" panose="020B0604030504040204"/>
            </a:endParaRPr>
          </a:p>
          <a:p>
            <a:pPr marL="469900">
              <a:lnSpc>
                <a:spcPct val="150000"/>
              </a:lnSpc>
              <a:spcBef>
                <a:spcPts val="430"/>
              </a:spcBef>
              <a:tabLst>
                <a:tab pos="756285" algn="l"/>
              </a:tabLst>
            </a:pPr>
            <a:r>
              <a:rPr lang="en-IN" sz="2000" spc="-5" dirty="0" smtClean="0">
                <a:latin typeface="+mn-lt"/>
                <a:cs typeface="Verdana" panose="020B0604030504040204"/>
              </a:rPr>
              <a:t>meets </a:t>
            </a:r>
            <a:r>
              <a:rPr lang="en-IN" sz="2000" spc="-5" dirty="0">
                <a:latin typeface="+mn-lt"/>
                <a:cs typeface="Verdana" panose="020B0604030504040204"/>
              </a:rPr>
              <a:t>the conformance standards </a:t>
            </a:r>
            <a:r>
              <a:rPr lang="en-IN" sz="2000" dirty="0">
                <a:latin typeface="+mn-lt"/>
                <a:cs typeface="Verdana" panose="020B0604030504040204"/>
              </a:rPr>
              <a:t>&amp;</a:t>
            </a:r>
            <a:r>
              <a:rPr lang="en-IN" sz="2000" spc="-10" dirty="0">
                <a:latin typeface="+mn-lt"/>
                <a:cs typeface="Verdana" panose="020B0604030504040204"/>
              </a:rPr>
              <a:t> </a:t>
            </a:r>
            <a:r>
              <a:rPr lang="en-IN" sz="2000" dirty="0">
                <a:latin typeface="+mn-lt"/>
                <a:cs typeface="Verdana" panose="020B0604030504040204"/>
              </a:rPr>
              <a:t>Guidelines,</a:t>
            </a:r>
            <a:endParaRPr lang="en-IN" sz="2000" dirty="0">
              <a:latin typeface="+mn-lt"/>
              <a:cs typeface="Verdana" panose="020B0604030504040204"/>
            </a:endParaRPr>
          </a:p>
          <a:p>
            <a:pPr marL="469900">
              <a:lnSpc>
                <a:spcPct val="150000"/>
              </a:lnSpc>
              <a:spcBef>
                <a:spcPts val="430"/>
              </a:spcBef>
              <a:tabLst>
                <a:tab pos="756285" algn="l"/>
              </a:tabLst>
            </a:pPr>
            <a:r>
              <a:rPr lang="en-IN" sz="2000" spc="-5" dirty="0" smtClean="0">
                <a:latin typeface="+mn-lt"/>
                <a:cs typeface="Verdana" panose="020B0604030504040204"/>
              </a:rPr>
              <a:t>meets </a:t>
            </a:r>
            <a:r>
              <a:rPr lang="en-IN" sz="2000" spc="-5" dirty="0">
                <a:latin typeface="+mn-lt"/>
                <a:cs typeface="Verdana" panose="020B0604030504040204"/>
              </a:rPr>
              <a:t>the performance</a:t>
            </a:r>
            <a:r>
              <a:rPr lang="en-IN" sz="2000" spc="-30" dirty="0">
                <a:latin typeface="+mn-lt"/>
                <a:cs typeface="Verdana" panose="020B0604030504040204"/>
              </a:rPr>
              <a:t> </a:t>
            </a:r>
            <a:r>
              <a:rPr lang="en-IN" sz="2000" spc="-5" dirty="0">
                <a:latin typeface="+mn-lt"/>
                <a:cs typeface="Verdana" panose="020B0604030504040204"/>
              </a:rPr>
              <a:t>standards</a:t>
            </a:r>
            <a:endParaRPr lang="en-IN" sz="2000" dirty="0">
              <a:latin typeface="+mn-lt"/>
              <a:cs typeface="Verdana" panose="020B0604030504040204"/>
            </a:endParaRPr>
          </a:p>
          <a:p>
            <a:pPr marL="469900">
              <a:lnSpc>
                <a:spcPct val="150000"/>
              </a:lnSpc>
              <a:spcBef>
                <a:spcPts val="430"/>
              </a:spcBef>
              <a:tabLst>
                <a:tab pos="756285" algn="l"/>
              </a:tabLst>
            </a:pPr>
            <a:r>
              <a:rPr lang="en-IN" sz="2000" spc="-5" dirty="0" smtClean="0">
                <a:latin typeface="+mn-lt"/>
                <a:cs typeface="Verdana" panose="020B0604030504040204"/>
              </a:rPr>
              <a:t>provides </a:t>
            </a:r>
            <a:r>
              <a:rPr lang="en-IN" sz="2000" dirty="0">
                <a:latin typeface="+mn-lt"/>
                <a:cs typeface="Verdana" panose="020B0604030504040204"/>
              </a:rPr>
              <a:t>stability </a:t>
            </a:r>
            <a:r>
              <a:rPr lang="en-IN" sz="2000" spc="-5" dirty="0">
                <a:latin typeface="+mn-lt"/>
                <a:cs typeface="Verdana" panose="020B0604030504040204"/>
              </a:rPr>
              <a:t>to the</a:t>
            </a:r>
            <a:r>
              <a:rPr lang="en-IN" sz="2000" spc="-30" dirty="0">
                <a:latin typeface="+mn-lt"/>
                <a:cs typeface="Verdana" panose="020B0604030504040204"/>
              </a:rPr>
              <a:t> </a:t>
            </a:r>
            <a:r>
              <a:rPr lang="en-IN" sz="2000" spc="-5" dirty="0" smtClean="0">
                <a:latin typeface="+mn-lt"/>
                <a:cs typeface="Verdana" panose="020B0604030504040204"/>
              </a:rPr>
              <a:t>system</a:t>
            </a:r>
            <a:endParaRPr lang="en-IN" sz="2000" dirty="0">
              <a:latin typeface="+mn-lt"/>
              <a:cs typeface="Verdana" panose="020B0604030504040204"/>
            </a:endParaRPr>
          </a:p>
        </p:txBody>
      </p:sp>
      <p:sp>
        <p:nvSpPr>
          <p:cNvPr id="3" name="Title 2"/>
          <p:cNvSpPr>
            <a:spLocks noGrp="1"/>
          </p:cNvSpPr>
          <p:nvPr>
            <p:ph type="title"/>
          </p:nvPr>
        </p:nvSpPr>
        <p:spPr/>
        <p:txBody>
          <a:bodyPr/>
          <a:lstStyle/>
          <a:p>
            <a:r>
              <a:rPr lang="en-IN" b="0" dirty="0"/>
              <a:t>How Testing </a:t>
            </a:r>
            <a:r>
              <a:rPr lang="en-IN" b="0" spc="-5" dirty="0"/>
              <a:t>Improves </a:t>
            </a:r>
            <a:r>
              <a:rPr lang="en-IN" b="0" dirty="0"/>
              <a:t>the</a:t>
            </a:r>
            <a:r>
              <a:rPr lang="en-IN" b="0" spc="-80" dirty="0"/>
              <a:t> </a:t>
            </a:r>
            <a:r>
              <a:rPr lang="en-IN" b="0" dirty="0"/>
              <a:t>Software  </a:t>
            </a:r>
            <a:r>
              <a:rPr lang="en-IN" b="0" spc="-5" dirty="0"/>
              <a:t>Quality</a:t>
            </a:r>
            <a:endParaRPr lang="en-IN" b="0" dirty="0"/>
          </a:p>
        </p:txBody>
      </p:sp>
    </p:spTree>
  </p:cSld>
  <p:clrMapOvr>
    <a:masterClrMapping/>
  </p:clrMapOvr>
</p:sld>
</file>

<file path=ppt/theme/theme1.xml><?xml version="1.0" encoding="utf-8"?>
<a:theme xmlns:a="http://schemas.openxmlformats.org/drawingml/2006/main" name="Overview of Test Design and Test Executionv1 0">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Levels Of Testing</Template>
  <TotalTime>0</TotalTime>
  <Words>12318</Words>
  <Application>WPS Spreadsheets</Application>
  <PresentationFormat>Widescreen</PresentationFormat>
  <Paragraphs>660</Paragraphs>
  <Slides>39</Slides>
  <Notes>24</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39</vt:i4>
      </vt:variant>
    </vt:vector>
  </HeadingPairs>
  <TitlesOfParts>
    <vt:vector size="64" baseType="lpstr">
      <vt:lpstr>Arial</vt:lpstr>
      <vt:lpstr>SimSun</vt:lpstr>
      <vt:lpstr>Wingdings</vt:lpstr>
      <vt:lpstr>Helvetica LT Std Cond Light</vt:lpstr>
      <vt:lpstr>苹方-简</vt:lpstr>
      <vt:lpstr>Helvetica LT Std Cond</vt:lpstr>
      <vt:lpstr>Helvetica LT Std</vt:lpstr>
      <vt:lpstr>Courier New</vt:lpstr>
      <vt:lpstr>Wingdings</vt:lpstr>
      <vt:lpstr>Verdana</vt:lpstr>
      <vt:lpstr>Times New Roman</vt:lpstr>
      <vt:lpstr>Malgun Gothic</vt:lpstr>
      <vt:lpstr>Apple SD Gothic Neo</vt:lpstr>
      <vt:lpstr>Arial</vt:lpstr>
      <vt:lpstr>Helvetica LT Std Cond</vt:lpstr>
      <vt:lpstr>Helvetica LT Std Cond Light</vt:lpstr>
      <vt:lpstr>微软雅黑</vt:lpstr>
      <vt:lpstr>汉仪旗黑</vt:lpstr>
      <vt:lpstr>Arial Unicode MS</vt:lpstr>
      <vt:lpstr>Calibri</vt:lpstr>
      <vt:lpstr>Helvetica Neue</vt:lpstr>
      <vt:lpstr>Thonburi</vt:lpstr>
      <vt:lpstr>宋体-简</vt:lpstr>
      <vt:lpstr>Wingdings</vt:lpstr>
      <vt:lpstr>Overview of Test Design and Test Executionv1 0</vt:lpstr>
      <vt:lpstr>Introduction  To Software Testing</vt:lpstr>
      <vt:lpstr>PowerPoint 演示文稿</vt:lpstr>
      <vt:lpstr>What is Software Testing</vt:lpstr>
      <vt:lpstr>Software Failures</vt:lpstr>
      <vt:lpstr>Software Failures</vt:lpstr>
      <vt:lpstr>Software Failures</vt:lpstr>
      <vt:lpstr>Why is Software Testing Necessary?</vt:lpstr>
      <vt:lpstr>Significance of Software Testing:</vt:lpstr>
      <vt:lpstr>How Testing Improves the Software  Quality</vt:lpstr>
      <vt:lpstr>What is Software Defect</vt:lpstr>
      <vt:lpstr>Defects Classification</vt:lpstr>
      <vt:lpstr>Why does Software have bugs?</vt:lpstr>
      <vt:lpstr>Significance and Cost of Software  Defect</vt:lpstr>
      <vt:lpstr>Key Considerations For Software Testing</vt:lpstr>
      <vt:lpstr>When To Stop Testing</vt:lpstr>
      <vt:lpstr>Principles Of Software Testing</vt:lpstr>
      <vt:lpstr>Introduction To Software Testing</vt:lpstr>
      <vt:lpstr>Introduction To Software Testing</vt:lpstr>
      <vt:lpstr>Introduction To Software Testing</vt:lpstr>
      <vt:lpstr>PowerPoint 演示文稿</vt:lpstr>
      <vt:lpstr>CONTENT</vt:lpstr>
      <vt:lpstr>SOFTWARE TESTING LIFE CYCLE </vt:lpstr>
      <vt:lpstr>PHASES OF STLC</vt:lpstr>
      <vt:lpstr>PHASES OF STLC</vt:lpstr>
      <vt:lpstr>PHASES OF STLC</vt:lpstr>
      <vt:lpstr>PHASES OF STLC</vt:lpstr>
      <vt:lpstr>PHASES OF STLC</vt:lpstr>
      <vt:lpstr>PHASES OF STLC</vt:lpstr>
      <vt:lpstr>PHASES OF STLC</vt:lpstr>
      <vt:lpstr>PHASES OF STLC</vt:lpstr>
      <vt:lpstr>PHASES OF STLC</vt:lpstr>
      <vt:lpstr>PHASES OF STLC</vt:lpstr>
      <vt:lpstr>PHASES OF STLC</vt:lpstr>
      <vt:lpstr>PHASES OF STLC</vt:lpstr>
      <vt:lpstr>PHASES OF STLC</vt:lpstr>
      <vt:lpstr>PHASES OF STLC</vt:lpstr>
      <vt:lpstr>OVERVIEW OF STLC</vt:lpstr>
      <vt:lpstr>QUIZ QUESTION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Testing</dc:title>
  <dc:creator>Manzoor Mehadi [MaGE]</dc:creator>
  <cp:lastModifiedBy>administrator</cp:lastModifiedBy>
  <cp:revision>19</cp:revision>
  <dcterms:created xsi:type="dcterms:W3CDTF">2021-11-08T11:36:37Z</dcterms:created>
  <dcterms:modified xsi:type="dcterms:W3CDTF">2021-11-08T11:36:37Z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