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98F7-FF45-145B-1B1C-4F0A92AEC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74AF4-ED26-0CA3-56EA-6F19085D4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3CD5A1-0C07-FEF4-EDCB-1E35F84CA96A}"/>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5" name="Footer Placeholder 4">
            <a:extLst>
              <a:ext uri="{FF2B5EF4-FFF2-40B4-BE49-F238E27FC236}">
                <a16:creationId xmlns:a16="http://schemas.microsoft.com/office/drawing/2014/main" id="{E5D3BBB3-EB3F-12CE-0C6B-1C722FE26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2BD12-BD5E-2F57-A5A0-C4E8A0259F2C}"/>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7055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6869-9533-331B-E0CA-4C17A74D34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C472B2-E419-C6B9-45A9-811A6BFB5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7F4B4-9E70-7A32-2A4C-621C16E2C065}"/>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5" name="Footer Placeholder 4">
            <a:extLst>
              <a:ext uri="{FF2B5EF4-FFF2-40B4-BE49-F238E27FC236}">
                <a16:creationId xmlns:a16="http://schemas.microsoft.com/office/drawing/2014/main" id="{70A8DF48-EC20-1D90-AAE2-30465AF68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98DE23-0B21-D5E4-6A2E-3143B443EE19}"/>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379621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24A56-286B-8DA3-1A2D-B48C90755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5C09A1-5C50-369A-C4C5-1B9C26B8C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4260B-A79D-8063-FC6C-AB1BBA5884B5}"/>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5" name="Footer Placeholder 4">
            <a:extLst>
              <a:ext uri="{FF2B5EF4-FFF2-40B4-BE49-F238E27FC236}">
                <a16:creationId xmlns:a16="http://schemas.microsoft.com/office/drawing/2014/main" id="{8D91453C-A2CE-349D-663D-DC9E60B04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15E76-942A-6115-69C0-A1543645DF03}"/>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352499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A9E1-B47F-D113-6132-A4EA2FD92B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353D99-A3C9-2B08-4471-34580DEBE3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948B78-86F9-17CB-262B-4A614A8EA8AA}"/>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5" name="Footer Placeholder 4">
            <a:extLst>
              <a:ext uri="{FF2B5EF4-FFF2-40B4-BE49-F238E27FC236}">
                <a16:creationId xmlns:a16="http://schemas.microsoft.com/office/drawing/2014/main" id="{F23B3A3F-E7B0-66A6-D31D-00A205103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BF7E6-3E56-9AE6-F270-DB47163AEC4F}"/>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280153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8D9B-F80B-6EE9-E81C-17412B0EB5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E614E2-5C5D-541C-767B-1935DEB7C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FE25F0-C550-A11C-B0BF-F854947D07EA}"/>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5" name="Footer Placeholder 4">
            <a:extLst>
              <a:ext uri="{FF2B5EF4-FFF2-40B4-BE49-F238E27FC236}">
                <a16:creationId xmlns:a16="http://schemas.microsoft.com/office/drawing/2014/main" id="{281B16D0-8B99-F27A-9A09-EDB954953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CEE9A-CB5D-5B74-2613-BB02DAAEF382}"/>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144301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6E91-CEEF-11DA-5DE9-A261FD7AA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3E791A-199D-3F3A-731F-CA83B5B5FB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3A3253-CA90-9EB9-4838-08474FC2AF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99A0EE-1D72-E14F-4E64-D319861C71DC}"/>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6" name="Footer Placeholder 5">
            <a:extLst>
              <a:ext uri="{FF2B5EF4-FFF2-40B4-BE49-F238E27FC236}">
                <a16:creationId xmlns:a16="http://schemas.microsoft.com/office/drawing/2014/main" id="{79588A67-8481-A586-1C1E-A83B25A096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875095-66BB-70E1-1AF9-E89FD4918B53}"/>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92142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E83F-C935-8B7B-855D-AD35326A06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781C68-DEE2-3558-C5E7-0288E1408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F3125-30F5-22B3-92B7-FE171DE73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5C1E3F-E5B3-5DC9-C586-5800BA15B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BE499C-F2C7-0DC1-D453-8A0EBF27F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159B3B-1B77-9AA8-8255-490FAE358901}"/>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8" name="Footer Placeholder 7">
            <a:extLst>
              <a:ext uri="{FF2B5EF4-FFF2-40B4-BE49-F238E27FC236}">
                <a16:creationId xmlns:a16="http://schemas.microsoft.com/office/drawing/2014/main" id="{56071D00-9053-FDD9-BDB6-F6EF749545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51CD84-8E0E-8077-9407-646C0A8F5927}"/>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81637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1D26-C381-84E0-EA32-27E66107FB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32EE65-D646-6132-1BBB-BCFC4B1F9717}"/>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4" name="Footer Placeholder 3">
            <a:extLst>
              <a:ext uri="{FF2B5EF4-FFF2-40B4-BE49-F238E27FC236}">
                <a16:creationId xmlns:a16="http://schemas.microsoft.com/office/drawing/2014/main" id="{72E61CE9-DA29-ADFE-CF05-3A99C3ED35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740D82-CD32-B219-D2AE-96EA7B792A8D}"/>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147078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B1B36-A520-9827-8B1C-FF19D24629C1}"/>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3" name="Footer Placeholder 2">
            <a:extLst>
              <a:ext uri="{FF2B5EF4-FFF2-40B4-BE49-F238E27FC236}">
                <a16:creationId xmlns:a16="http://schemas.microsoft.com/office/drawing/2014/main" id="{B7B40C42-B06B-66C8-E81C-32C30E5FD3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44599D-E6DB-DF8D-C4CB-87810B442C98}"/>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67028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EA84-41FB-0E4A-9C8D-725BA41BA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0C66F2-92F2-2C63-32AE-FFBCE8876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FA5AB5-73EE-736C-1BDD-2C565D78A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0612F-2C73-DF8A-8782-8E87184AF155}"/>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6" name="Footer Placeholder 5">
            <a:extLst>
              <a:ext uri="{FF2B5EF4-FFF2-40B4-BE49-F238E27FC236}">
                <a16:creationId xmlns:a16="http://schemas.microsoft.com/office/drawing/2014/main" id="{F0421D1D-A0BB-BB62-6278-B5A3A24728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528AE-2834-14BE-D630-286E9E0B3CDC}"/>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252051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AB32-0C58-8315-5B67-A453D8682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7CCB7A-4A19-62AD-EE6A-9C86F5B8C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46E3F5-FAF6-9B95-9543-3C0327D4F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EABE7-10B2-598E-1EBF-9CBEB5A15F63}"/>
              </a:ext>
            </a:extLst>
          </p:cNvPr>
          <p:cNvSpPr>
            <a:spLocks noGrp="1"/>
          </p:cNvSpPr>
          <p:nvPr>
            <p:ph type="dt" sz="half" idx="10"/>
          </p:nvPr>
        </p:nvSpPr>
        <p:spPr/>
        <p:txBody>
          <a:bodyPr/>
          <a:lstStyle/>
          <a:p>
            <a:fld id="{E9CFAC40-1E3B-4943-8E74-A5754E31C45F}" type="datetimeFigureOut">
              <a:rPr lang="en-IN" smtClean="0"/>
              <a:t>21-05-2024</a:t>
            </a:fld>
            <a:endParaRPr lang="en-IN"/>
          </a:p>
        </p:txBody>
      </p:sp>
      <p:sp>
        <p:nvSpPr>
          <p:cNvPr id="6" name="Footer Placeholder 5">
            <a:extLst>
              <a:ext uri="{FF2B5EF4-FFF2-40B4-BE49-F238E27FC236}">
                <a16:creationId xmlns:a16="http://schemas.microsoft.com/office/drawing/2014/main" id="{EE70B5C1-E428-2E54-CA9A-993B54C656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7D07A2-39CF-3577-9FE5-9614F5A528BD}"/>
              </a:ext>
            </a:extLst>
          </p:cNvPr>
          <p:cNvSpPr>
            <a:spLocks noGrp="1"/>
          </p:cNvSpPr>
          <p:nvPr>
            <p:ph type="sldNum" sz="quarter" idx="12"/>
          </p:nvPr>
        </p:nvSpPr>
        <p:spPr/>
        <p:txBody>
          <a:bodyPr/>
          <a:lstStyle/>
          <a:p>
            <a:fld id="{B3D81B28-48D3-4EBD-812B-52FB142F1987}" type="slidenum">
              <a:rPr lang="en-IN" smtClean="0"/>
              <a:t>‹#›</a:t>
            </a:fld>
            <a:endParaRPr lang="en-IN"/>
          </a:p>
        </p:txBody>
      </p:sp>
    </p:spTree>
    <p:extLst>
      <p:ext uri="{BB962C8B-B14F-4D97-AF65-F5344CB8AC3E}">
        <p14:creationId xmlns:p14="http://schemas.microsoft.com/office/powerpoint/2010/main" val="285117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7BC52-13E6-BF57-656F-B59C90BFBC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911133-8B26-6F9C-84AB-3C574C4BD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9A681-3B17-2DF5-517F-71AE029EF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FAC40-1E3B-4943-8E74-A5754E31C45F}" type="datetimeFigureOut">
              <a:rPr lang="en-IN" smtClean="0"/>
              <a:t>21-05-2024</a:t>
            </a:fld>
            <a:endParaRPr lang="en-IN"/>
          </a:p>
        </p:txBody>
      </p:sp>
      <p:sp>
        <p:nvSpPr>
          <p:cNvPr id="5" name="Footer Placeholder 4">
            <a:extLst>
              <a:ext uri="{FF2B5EF4-FFF2-40B4-BE49-F238E27FC236}">
                <a16:creationId xmlns:a16="http://schemas.microsoft.com/office/drawing/2014/main" id="{844B18AC-E467-5813-4346-E4178F390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9289F2-0201-C5CE-947D-68D6F7FF8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81B28-48D3-4EBD-812B-52FB142F1987}" type="slidenum">
              <a:rPr lang="en-IN" smtClean="0"/>
              <a:t>‹#›</a:t>
            </a:fld>
            <a:endParaRPr lang="en-IN"/>
          </a:p>
        </p:txBody>
      </p:sp>
    </p:spTree>
    <p:extLst>
      <p:ext uri="{BB962C8B-B14F-4D97-AF65-F5344CB8AC3E}">
        <p14:creationId xmlns:p14="http://schemas.microsoft.com/office/powerpoint/2010/main" val="3383262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F645-2D6F-A4D3-259C-18A292AF3349}"/>
              </a:ext>
            </a:extLst>
          </p:cNvPr>
          <p:cNvSpPr>
            <a:spLocks noGrp="1"/>
          </p:cNvSpPr>
          <p:nvPr>
            <p:ph type="ctrTitle"/>
          </p:nvPr>
        </p:nvSpPr>
        <p:spPr>
          <a:xfrm>
            <a:off x="1480008" y="1808993"/>
            <a:ext cx="8895081" cy="2665664"/>
          </a:xfrm>
        </p:spPr>
        <p:txBody>
          <a:bodyPr>
            <a:normAutofit fontScale="90000"/>
          </a:bodyPr>
          <a:lstStyle/>
          <a:p>
            <a:r>
              <a:rPr lang="en-US" sz="6000" b="1" dirty="0">
                <a:latin typeface="Algerian" panose="04020705040A02060702" pitchFamily="82" charset="0"/>
                <a:cs typeface="AngsanaUPC" pitchFamily="18" charset="-34"/>
              </a:rPr>
              <a:t>CONVERTABLE CHAIR,IRON  BOARD AND LADDER</a:t>
            </a:r>
            <a:br>
              <a:rPr lang="en-US" sz="6000" b="1" dirty="0">
                <a:latin typeface="AngsanaUPC" pitchFamily="18" charset="-34"/>
                <a:cs typeface="AngsanaUPC" pitchFamily="18" charset="-34"/>
              </a:rPr>
            </a:br>
            <a:endParaRPr lang="en-IN" dirty="0"/>
          </a:p>
        </p:txBody>
      </p:sp>
      <p:sp>
        <p:nvSpPr>
          <p:cNvPr id="3" name="Subtitle 2">
            <a:extLst>
              <a:ext uri="{FF2B5EF4-FFF2-40B4-BE49-F238E27FC236}">
                <a16:creationId xmlns:a16="http://schemas.microsoft.com/office/drawing/2014/main" id="{27132B05-15B0-30A0-3CE4-D804548D3A7D}"/>
              </a:ext>
            </a:extLst>
          </p:cNvPr>
          <p:cNvSpPr>
            <a:spLocks noGrp="1"/>
          </p:cNvSpPr>
          <p:nvPr>
            <p:ph type="subTitle" idx="1"/>
          </p:nvPr>
        </p:nvSpPr>
        <p:spPr>
          <a:xfrm>
            <a:off x="1606193" y="4569033"/>
            <a:ext cx="9144000" cy="1655762"/>
          </a:xfrm>
        </p:spPr>
        <p:txBody>
          <a:bodyPr>
            <a:normAutofit lnSpcReduction="10000"/>
          </a:bodyPr>
          <a:lstStyle/>
          <a:p>
            <a:pPr algn="l"/>
            <a:r>
              <a:rPr lang="en-US" altLang="zh-CN" b="1" dirty="0">
                <a:latin typeface="Algerian" pitchFamily="82" charset="0"/>
              </a:rPr>
              <a:t>BATCH MEMBERS                                                Batch mentor</a:t>
            </a:r>
          </a:p>
          <a:p>
            <a:pPr algn="l"/>
            <a:r>
              <a:rPr lang="en-US" altLang="zh-CN" b="1" i="1" dirty="0">
                <a:solidFill>
                  <a:srgbClr val="00B0F0"/>
                </a:solidFill>
              </a:rPr>
              <a:t>Sujith. R                                                                           </a:t>
            </a:r>
            <a:r>
              <a:rPr lang="en-US" altLang="zh-CN" b="1" i="1" dirty="0" err="1">
                <a:solidFill>
                  <a:srgbClr val="00B0F0"/>
                </a:solidFill>
              </a:rPr>
              <a:t>Mr.M.Karthe</a:t>
            </a:r>
            <a:endParaRPr lang="en-US" altLang="zh-CN" b="1" i="1" dirty="0">
              <a:solidFill>
                <a:srgbClr val="00B0F0"/>
              </a:solidFill>
            </a:endParaRPr>
          </a:p>
          <a:p>
            <a:pPr algn="l"/>
            <a:r>
              <a:rPr lang="en-US" altLang="zh-CN" b="1" i="1" dirty="0" err="1">
                <a:solidFill>
                  <a:srgbClr val="00B0F0"/>
                </a:solidFill>
              </a:rPr>
              <a:t>Naveenkumar</a:t>
            </a:r>
            <a:r>
              <a:rPr lang="en-US" altLang="zh-CN" b="1" i="1" dirty="0">
                <a:solidFill>
                  <a:srgbClr val="00B0F0"/>
                </a:solidFill>
              </a:rPr>
              <a:t>. M</a:t>
            </a:r>
          </a:p>
          <a:p>
            <a:pPr algn="l"/>
            <a:r>
              <a:rPr lang="en-US" altLang="zh-CN" b="1" i="1" dirty="0" err="1">
                <a:solidFill>
                  <a:srgbClr val="00B0F0"/>
                </a:solidFill>
              </a:rPr>
              <a:t>Pradeesh.N</a:t>
            </a:r>
            <a:endParaRPr lang="en-US" altLang="zh-CN" b="1" i="1" dirty="0">
              <a:solidFill>
                <a:srgbClr val="00B0F0"/>
              </a:solidFill>
            </a:endParaRPr>
          </a:p>
          <a:p>
            <a:endParaRPr lang="en-IN" dirty="0"/>
          </a:p>
        </p:txBody>
      </p:sp>
      <p:sp>
        <p:nvSpPr>
          <p:cNvPr id="6" name="Subtitle 2">
            <a:extLst>
              <a:ext uri="{FF2B5EF4-FFF2-40B4-BE49-F238E27FC236}">
                <a16:creationId xmlns:a16="http://schemas.microsoft.com/office/drawing/2014/main" id="{26EF92FD-7E5C-CA22-2964-F0FF32A1CBB9}"/>
              </a:ext>
            </a:extLst>
          </p:cNvPr>
          <p:cNvSpPr txBox="1">
            <a:spLocks/>
          </p:cNvSpPr>
          <p:nvPr/>
        </p:nvSpPr>
        <p:spPr>
          <a:xfrm>
            <a:off x="2530012" y="4256713"/>
            <a:ext cx="8474202" cy="23875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i="1" dirty="0"/>
          </a:p>
        </p:txBody>
      </p:sp>
      <p:sp>
        <p:nvSpPr>
          <p:cNvPr id="7" name="Title 1">
            <a:extLst>
              <a:ext uri="{FF2B5EF4-FFF2-40B4-BE49-F238E27FC236}">
                <a16:creationId xmlns:a16="http://schemas.microsoft.com/office/drawing/2014/main" id="{9C96C75F-3F29-4C7C-9BF9-F0C0C1D96F6D}"/>
              </a:ext>
            </a:extLst>
          </p:cNvPr>
          <p:cNvSpPr txBox="1">
            <a:spLocks/>
          </p:cNvSpPr>
          <p:nvPr/>
        </p:nvSpPr>
        <p:spPr>
          <a:xfrm>
            <a:off x="2173048" y="914481"/>
            <a:ext cx="8322101" cy="26415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b="1" dirty="0">
              <a:latin typeface="AngsanaUPC" pitchFamily="18" charset="-34"/>
              <a:cs typeface="AngsanaUPC" pitchFamily="18" charset="-34"/>
            </a:endParaRPr>
          </a:p>
        </p:txBody>
      </p:sp>
      <p:pic>
        <p:nvPicPr>
          <p:cNvPr id="8" name="Picture 8">
            <a:extLst>
              <a:ext uri="{FF2B5EF4-FFF2-40B4-BE49-F238E27FC236}">
                <a16:creationId xmlns:a16="http://schemas.microsoft.com/office/drawing/2014/main" id="{25FA152F-E1F8-AF11-755B-136A6BB04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63" y="363939"/>
            <a:ext cx="3143892" cy="1132734"/>
          </a:xfrm>
          <a:prstGeom prst="rect">
            <a:avLst/>
          </a:prstGeom>
        </p:spPr>
      </p:pic>
      <p:pic>
        <p:nvPicPr>
          <p:cNvPr id="9" name="Picture 14">
            <a:extLst>
              <a:ext uri="{FF2B5EF4-FFF2-40B4-BE49-F238E27FC236}">
                <a16:creationId xmlns:a16="http://schemas.microsoft.com/office/drawing/2014/main" id="{0D497EB6-8AFF-09EC-4480-52D3318F9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9208" y="213688"/>
            <a:ext cx="2000727" cy="1452458"/>
          </a:xfrm>
          <a:prstGeom prst="rect">
            <a:avLst/>
          </a:prstGeom>
        </p:spPr>
      </p:pic>
    </p:spTree>
    <p:extLst>
      <p:ext uri="{BB962C8B-B14F-4D97-AF65-F5344CB8AC3E}">
        <p14:creationId xmlns:p14="http://schemas.microsoft.com/office/powerpoint/2010/main" val="324474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1FDE-3886-A500-49A6-476FBE183712}"/>
              </a:ext>
            </a:extLst>
          </p:cNvPr>
          <p:cNvSpPr>
            <a:spLocks noGrp="1"/>
          </p:cNvSpPr>
          <p:nvPr>
            <p:ph type="title"/>
          </p:nvPr>
        </p:nvSpPr>
        <p:spPr/>
        <p:txBody>
          <a:bodyPr>
            <a:normAutofit/>
          </a:bodyPr>
          <a:lstStyle/>
          <a:p>
            <a:pPr algn="ctr"/>
            <a:r>
              <a:rPr lang="en-US" sz="3200" b="1" kern="0" dirty="0">
                <a:effectLst/>
                <a:latin typeface="Times New Roman" panose="02020603050405020304" pitchFamily="18" charset="0"/>
                <a:ea typeface="Calibri" panose="020F0502020204030204" pitchFamily="34" charset="0"/>
              </a:rPr>
              <a:t>ADVANTAGES </a:t>
            </a:r>
            <a:endParaRPr lang="en-IN" sz="3200" dirty="0"/>
          </a:p>
        </p:txBody>
      </p:sp>
      <p:sp>
        <p:nvSpPr>
          <p:cNvPr id="3" name="Content Placeholder 2">
            <a:extLst>
              <a:ext uri="{FF2B5EF4-FFF2-40B4-BE49-F238E27FC236}">
                <a16:creationId xmlns:a16="http://schemas.microsoft.com/office/drawing/2014/main" id="{AD0675E9-4BB5-BF98-5CC5-B9525BCFA2A0}"/>
              </a:ext>
            </a:extLst>
          </p:cNvPr>
          <p:cNvSpPr>
            <a:spLocks noGrp="1"/>
          </p:cNvSpPr>
          <p:nvPr>
            <p:ph idx="1"/>
          </p:nvPr>
        </p:nvSpPr>
        <p:spPr/>
        <p:txBody>
          <a:bodyPr>
            <a:normAutofit/>
          </a:bodyPr>
          <a:lstStyle/>
          <a:p>
            <a:r>
              <a:rPr lang="en-US" sz="3200" kern="0" dirty="0">
                <a:effectLst/>
                <a:latin typeface="Times New Roman" panose="02020603050405020304" pitchFamily="18" charset="0"/>
                <a:ea typeface="Arial" panose="020B0604020202020204" pitchFamily="34" charset="0"/>
              </a:rPr>
              <a:t>The multifunctional ladder chair has the advantages of convenient transition among various functions, safety, reliability, economy, utility, beauty, comfortableness, and convenient dismounting and transportation.</a:t>
            </a:r>
          </a:p>
          <a:p>
            <a:endParaRPr lang="en-US" sz="3200" kern="0" dirty="0">
              <a:effectLst/>
              <a:latin typeface="Times New Roman" panose="02020603050405020304" pitchFamily="18" charset="0"/>
              <a:ea typeface="Arial" panose="020B0604020202020204" pitchFamily="34" charset="0"/>
            </a:endParaRPr>
          </a:p>
          <a:p>
            <a:r>
              <a:rPr lang="en-US" sz="3200" dirty="0">
                <a:effectLst/>
                <a:latin typeface="Times New Roman" panose="02020603050405020304" pitchFamily="18" charset="0"/>
                <a:ea typeface="Arial" panose="020B0604020202020204" pitchFamily="34" charset="0"/>
              </a:rPr>
              <a:t>The chair legs and the backrest columns of the multifunctional ladder chair adopt multilayer tubes.</a:t>
            </a:r>
            <a:endParaRPr lang="en-IN" sz="3200" dirty="0">
              <a:effectLst/>
              <a:latin typeface="Times New Roman" panose="02020603050405020304" pitchFamily="18" charset="0"/>
              <a:ea typeface="Times New Roman" panose="02020603050405020304" pitchFamily="18" charset="0"/>
            </a:endParaRPr>
          </a:p>
          <a:p>
            <a:endParaRPr lang="en-IN" sz="3200" dirty="0"/>
          </a:p>
        </p:txBody>
      </p:sp>
    </p:spTree>
    <p:extLst>
      <p:ext uri="{BB962C8B-B14F-4D97-AF65-F5344CB8AC3E}">
        <p14:creationId xmlns:p14="http://schemas.microsoft.com/office/powerpoint/2010/main" val="5085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02F3-C3D5-94F0-C38D-BF511D2A2B28}"/>
              </a:ext>
            </a:extLst>
          </p:cNvPr>
          <p:cNvSpPr>
            <a:spLocks noGrp="1"/>
          </p:cNvSpPr>
          <p:nvPr>
            <p:ph type="title"/>
          </p:nvPr>
        </p:nvSpPr>
        <p:spPr/>
        <p:txBody>
          <a:bodyPr>
            <a:normAutofit/>
          </a:bodyPr>
          <a:lstStyle/>
          <a:p>
            <a:pPr algn="ctr"/>
            <a:r>
              <a:rPr lang="en-US" sz="3200" b="1" dirty="0">
                <a:effectLst/>
                <a:latin typeface="Times New Roman" panose="02020603050405020304" pitchFamily="18" charset="0"/>
                <a:ea typeface="Calibri" panose="020F0502020204030204" pitchFamily="34" charset="0"/>
              </a:rPr>
              <a:t>APPLICATION</a:t>
            </a:r>
            <a:endParaRPr lang="en-IN" sz="3200" dirty="0"/>
          </a:p>
        </p:txBody>
      </p:sp>
      <p:sp>
        <p:nvSpPr>
          <p:cNvPr id="3" name="Content Placeholder 2">
            <a:extLst>
              <a:ext uri="{FF2B5EF4-FFF2-40B4-BE49-F238E27FC236}">
                <a16:creationId xmlns:a16="http://schemas.microsoft.com/office/drawing/2014/main" id="{3F20D133-4921-3B7A-AD10-161F9BFC5F96}"/>
              </a:ext>
            </a:extLst>
          </p:cNvPr>
          <p:cNvSpPr>
            <a:spLocks noGrp="1"/>
          </p:cNvSpPr>
          <p:nvPr>
            <p:ph idx="1"/>
          </p:nvPr>
        </p:nvSpPr>
        <p:spPr/>
        <p:txBody>
          <a:bodyPr>
            <a:normAutofit/>
          </a:bodyPr>
          <a:lstStyle/>
          <a:p>
            <a:pPr marL="342900" lvl="0" indent="-342900" algn="just">
              <a:lnSpc>
                <a:spcPct val="150000"/>
              </a:lnSpc>
              <a:spcAft>
                <a:spcPts val="100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It is very helpful to use in </a:t>
            </a:r>
            <a:r>
              <a:rPr lang="en-US" sz="3200" dirty="0">
                <a:latin typeface="Times New Roman" panose="02020603050405020304" pitchFamily="18" charset="0"/>
                <a:ea typeface="Calibri" panose="020F0502020204030204" pitchFamily="34" charset="0"/>
                <a:cs typeface="Times New Roman" panose="02020603050405020304" pitchFamily="18" charset="0"/>
              </a:rPr>
              <a:t>small places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It is</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useful for middle class peoples.</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3200" dirty="0">
                <a:latin typeface="Times New Roman" panose="02020603050405020304" pitchFamily="18" charset="0"/>
                <a:ea typeface="Calibri" panose="020F0502020204030204" pitchFamily="34" charset="0"/>
                <a:cs typeface="Times New Roman" panose="02020603050405020304" pitchFamily="18" charset="0"/>
              </a:rPr>
              <a:t>Used in </a:t>
            </a:r>
            <a:r>
              <a:rPr lang="en-US" sz="3200" dirty="0" err="1">
                <a:latin typeface="Times New Roman" panose="02020603050405020304" pitchFamily="18" charset="0"/>
                <a:ea typeface="Calibri" panose="020F0502020204030204" pitchFamily="34" charset="0"/>
                <a:cs typeface="Times New Roman" panose="02020603050405020304" pitchFamily="18" charset="0"/>
              </a:rPr>
              <a:t>homes,office,shops,companies,etc</a:t>
            </a:r>
            <a:r>
              <a:rPr lang="en-US" sz="3200" dirty="0">
                <a:latin typeface="Times New Roman" panose="02020603050405020304" pitchFamily="18" charset="0"/>
                <a:ea typeface="Calibri" panose="020F0502020204030204" pitchFamily="34" charset="0"/>
                <a:cs typeface="Times New Roman" panose="02020603050405020304" pitchFamily="18" charset="0"/>
              </a:rPr>
              <a: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6564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658D-16E5-15AD-57A0-6004BD996696}"/>
              </a:ext>
            </a:extLst>
          </p:cNvPr>
          <p:cNvSpPr>
            <a:spLocks noGrp="1"/>
          </p:cNvSpPr>
          <p:nvPr>
            <p:ph type="title"/>
          </p:nvPr>
        </p:nvSpPr>
        <p:spPr>
          <a:xfrm>
            <a:off x="669303" y="297343"/>
            <a:ext cx="10769339"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Final Fabrication</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7941858-3AF2-9B47-AE8C-BA3B0B463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4040" y="1746606"/>
            <a:ext cx="4643919" cy="4646114"/>
          </a:xfrm>
        </p:spPr>
      </p:pic>
    </p:spTree>
    <p:extLst>
      <p:ext uri="{BB962C8B-B14F-4D97-AF65-F5344CB8AC3E}">
        <p14:creationId xmlns:p14="http://schemas.microsoft.com/office/powerpoint/2010/main" val="174022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83EC-76CD-5C82-FAED-9CFE574BC74C}"/>
              </a:ext>
            </a:extLst>
          </p:cNvPr>
          <p:cNvSpPr>
            <a:spLocks noGrp="1"/>
          </p:cNvSpPr>
          <p:nvPr>
            <p:ph type="title"/>
          </p:nvPr>
        </p:nvSpPr>
        <p:spPr/>
        <p:txBody>
          <a:bodyPr>
            <a:normAutofit/>
          </a:bodyPr>
          <a:lstStyle/>
          <a:p>
            <a:pPr algn="ctr"/>
            <a:r>
              <a:rPr lang="en-US" sz="3200" b="1" kern="0" dirty="0">
                <a:effectLst/>
                <a:latin typeface="Times New Roman" panose="02020603050405020304" pitchFamily="18" charset="0"/>
                <a:ea typeface="Times New Roman" panose="02020603050405020304" pitchFamily="18" charset="0"/>
              </a:rPr>
              <a:t> CONCLUSION</a:t>
            </a:r>
            <a:endParaRPr lang="en-IN" sz="3200" dirty="0"/>
          </a:p>
        </p:txBody>
      </p:sp>
      <p:sp>
        <p:nvSpPr>
          <p:cNvPr id="3" name="Content Placeholder 2">
            <a:extLst>
              <a:ext uri="{FF2B5EF4-FFF2-40B4-BE49-F238E27FC236}">
                <a16:creationId xmlns:a16="http://schemas.microsoft.com/office/drawing/2014/main" id="{02C82578-8CD0-D443-546D-A2C22367D3F4}"/>
              </a:ext>
            </a:extLst>
          </p:cNvPr>
          <p:cNvSpPr>
            <a:spLocks noGrp="1"/>
          </p:cNvSpPr>
          <p:nvPr>
            <p:ph idx="1"/>
          </p:nvPr>
        </p:nvSpPr>
        <p:spPr/>
        <p:txBody>
          <a:bodyPr>
            <a:normAutofit/>
          </a:bodyPr>
          <a:lstStyle/>
          <a:p>
            <a:endParaRPr lang="en-US" sz="3200" kern="0" dirty="0">
              <a:effectLst/>
              <a:latin typeface="Times New Roman" panose="02020603050405020304" pitchFamily="18" charset="0"/>
              <a:ea typeface="Calibri" panose="020F0502020204030204" pitchFamily="34" charset="0"/>
            </a:endParaRPr>
          </a:p>
          <a:p>
            <a:r>
              <a:rPr lang="en-US" sz="3200" kern="0" dirty="0">
                <a:effectLst/>
                <a:latin typeface="Times New Roman" panose="02020603050405020304" pitchFamily="18" charset="0"/>
                <a:ea typeface="Calibri" panose="020F0502020204030204" pitchFamily="34" charset="0"/>
              </a:rPr>
              <a:t>The concept of </a:t>
            </a:r>
            <a:r>
              <a:rPr lang="en-US" sz="3200" kern="0" dirty="0" err="1">
                <a:effectLst/>
                <a:latin typeface="Times New Roman" panose="02020603050405020304" pitchFamily="18" charset="0"/>
                <a:ea typeface="Calibri" panose="020F0502020204030204" pitchFamily="34" charset="0"/>
              </a:rPr>
              <a:t>Chair,Iron</a:t>
            </a:r>
            <a:r>
              <a:rPr lang="en-US" sz="3200" kern="0" dirty="0">
                <a:effectLst/>
                <a:latin typeface="Times New Roman" panose="02020603050405020304" pitchFamily="18" charset="0"/>
                <a:ea typeface="Calibri" panose="020F0502020204030204" pitchFamily="34" charset="0"/>
              </a:rPr>
              <a:t> board and Ladder helps the people in floor space, comfort, and Economical price. </a:t>
            </a:r>
          </a:p>
          <a:p>
            <a:pPr marL="0" indent="0">
              <a:buNone/>
            </a:pPr>
            <a:endParaRPr lang="en-US" sz="3200" kern="0" dirty="0">
              <a:effectLst/>
              <a:latin typeface="Times New Roman" panose="02020603050405020304" pitchFamily="18" charset="0"/>
              <a:ea typeface="Calibri" panose="020F0502020204030204" pitchFamily="34" charset="0"/>
            </a:endParaRPr>
          </a:p>
          <a:p>
            <a:r>
              <a:rPr lang="en-US" sz="3200" kern="0" dirty="0">
                <a:effectLst/>
                <a:latin typeface="Times New Roman" panose="02020603050405020304" pitchFamily="18" charset="0"/>
                <a:ea typeface="Calibri" panose="020F0502020204030204" pitchFamily="34" charset="0"/>
              </a:rPr>
              <a:t>The </a:t>
            </a:r>
            <a:r>
              <a:rPr lang="en-US" sz="3200" kern="0" dirty="0" err="1">
                <a:latin typeface="Times New Roman" panose="02020603050405020304" pitchFamily="18" charset="0"/>
                <a:ea typeface="Calibri" panose="020F0502020204030204" pitchFamily="34" charset="0"/>
              </a:rPr>
              <a:t>C</a:t>
            </a:r>
            <a:r>
              <a:rPr lang="en-US" sz="3200" kern="0" dirty="0" err="1">
                <a:effectLst/>
                <a:latin typeface="Times New Roman" panose="02020603050405020304" pitchFamily="18" charset="0"/>
                <a:ea typeface="Calibri" panose="020F0502020204030204" pitchFamily="34" charset="0"/>
              </a:rPr>
              <a:t>hair,Iron</a:t>
            </a:r>
            <a:r>
              <a:rPr lang="en-US" sz="3200" kern="0" dirty="0">
                <a:effectLst/>
                <a:latin typeface="Times New Roman" panose="02020603050405020304" pitchFamily="18" charset="0"/>
                <a:ea typeface="Calibri" panose="020F0502020204030204" pitchFamily="34" charset="0"/>
              </a:rPr>
              <a:t> board and </a:t>
            </a:r>
            <a:r>
              <a:rPr lang="en-US" sz="3200" kern="0" dirty="0">
                <a:latin typeface="Times New Roman" panose="02020603050405020304" pitchFamily="18" charset="0"/>
                <a:ea typeface="Calibri" panose="020F0502020204030204" pitchFamily="34" charset="0"/>
              </a:rPr>
              <a:t>L</a:t>
            </a:r>
            <a:r>
              <a:rPr lang="en-US" sz="3200" kern="0" dirty="0">
                <a:effectLst/>
                <a:latin typeface="Times New Roman" panose="02020603050405020304" pitchFamily="18" charset="0"/>
                <a:ea typeface="Calibri" panose="020F0502020204030204" pitchFamily="34" charset="0"/>
              </a:rPr>
              <a:t>adder conversion makes multi-purpose chair is light in weight and minimum cost in that order. </a:t>
            </a:r>
            <a:endParaRPr lang="en-IN" sz="3200" dirty="0"/>
          </a:p>
        </p:txBody>
      </p:sp>
    </p:spTree>
    <p:extLst>
      <p:ext uri="{BB962C8B-B14F-4D97-AF65-F5344CB8AC3E}">
        <p14:creationId xmlns:p14="http://schemas.microsoft.com/office/powerpoint/2010/main" val="113013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308-1E2D-0B15-2B04-16E8599CE373}"/>
              </a:ext>
            </a:extLst>
          </p:cNvPr>
          <p:cNvSpPr>
            <a:spLocks noGrp="1"/>
          </p:cNvSpPr>
          <p:nvPr>
            <p:ph type="title"/>
          </p:nvPr>
        </p:nvSpPr>
        <p:spPr>
          <a:xfrm>
            <a:off x="-1695237" y="1451225"/>
            <a:ext cx="15133834" cy="3955550"/>
          </a:xfrm>
        </p:spPr>
        <p:txBody>
          <a:bodyPr>
            <a:normAutofit/>
          </a:bodyPr>
          <a:lstStyle/>
          <a:p>
            <a:pPr algn="ctr"/>
            <a:r>
              <a:rPr lang="en-US" sz="8800" b="1" dirty="0">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46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7219-E2AE-0276-DD04-8AEC4C11D8BF}"/>
              </a:ext>
            </a:extLst>
          </p:cNvPr>
          <p:cNvSpPr>
            <a:spLocks noGrp="1"/>
          </p:cNvSpPr>
          <p:nvPr>
            <p:ph type="title"/>
          </p:nvPr>
        </p:nvSpPr>
        <p:spPr/>
        <p:txBody>
          <a:bodyPr>
            <a:normAutofit/>
          </a:bodyPr>
          <a:lstStyle/>
          <a:p>
            <a:pPr algn="ctr"/>
            <a:r>
              <a:rPr lang="en-US" sz="3200" b="1" dirty="0">
                <a:effectLst/>
                <a:latin typeface="Times New Roman" panose="02020603050405020304" pitchFamily="18" charset="0"/>
                <a:ea typeface="Times New Roman" panose="02020603050405020304" pitchFamily="18" charset="0"/>
              </a:rPr>
              <a:t>ABSTRACT</a:t>
            </a:r>
            <a:endParaRPr lang="en-IN" sz="3200" dirty="0"/>
          </a:p>
        </p:txBody>
      </p:sp>
      <p:sp>
        <p:nvSpPr>
          <p:cNvPr id="3" name="Content Placeholder 2">
            <a:extLst>
              <a:ext uri="{FF2B5EF4-FFF2-40B4-BE49-F238E27FC236}">
                <a16:creationId xmlns:a16="http://schemas.microsoft.com/office/drawing/2014/main" id="{1AB0383A-64E1-8ECD-CBE6-D6FE7C76C107}"/>
              </a:ext>
            </a:extLst>
          </p:cNvPr>
          <p:cNvSpPr>
            <a:spLocks noGrp="1"/>
          </p:cNvSpPr>
          <p:nvPr>
            <p:ph idx="1"/>
          </p:nvPr>
        </p:nvSpPr>
        <p:spPr/>
        <p:txBody>
          <a:bodyPr>
            <a:normAutofit/>
          </a:bodyPr>
          <a:lstStyle/>
          <a:p>
            <a:r>
              <a:rPr lang="en-US" sz="3200" kern="0" dirty="0">
                <a:effectLst/>
                <a:latin typeface="Times New Roman" panose="02020603050405020304" pitchFamily="18" charset="0"/>
                <a:ea typeface="Arial" panose="020B0604020202020204" pitchFamily="34" charset="0"/>
              </a:rPr>
              <a:t>The invention relates to furniture, and especially relates to a multifunctional ladder chair.</a:t>
            </a:r>
          </a:p>
          <a:p>
            <a:r>
              <a:rPr lang="en-US" sz="3200" kern="0" dirty="0">
                <a:effectLst/>
                <a:latin typeface="Times New Roman" panose="02020603050405020304" pitchFamily="18" charset="0"/>
                <a:ea typeface="Arial" panose="020B0604020202020204" pitchFamily="34" charset="0"/>
              </a:rPr>
              <a:t>A technical problem to be solved is providing a multifunctional ladder chair having functions of a ladder, a chair</a:t>
            </a:r>
            <a:r>
              <a:rPr lang="en-US" sz="3200" kern="0" dirty="0">
                <a:latin typeface="Times New Roman" panose="02020603050405020304" pitchFamily="18" charset="0"/>
                <a:ea typeface="Arial" panose="020B0604020202020204" pitchFamily="34" charset="0"/>
              </a:rPr>
              <a:t> and </a:t>
            </a:r>
            <a:r>
              <a:rPr lang="en-US" sz="3200" kern="0" dirty="0">
                <a:effectLst/>
                <a:latin typeface="Times New Roman" panose="02020603050405020304" pitchFamily="18" charset="0"/>
                <a:ea typeface="Arial" panose="020B0604020202020204" pitchFamily="34" charset="0"/>
              </a:rPr>
              <a:t>iron board. </a:t>
            </a:r>
          </a:p>
          <a:p>
            <a:r>
              <a:rPr lang="en-US" sz="3200" kern="0" dirty="0">
                <a:effectLst/>
                <a:latin typeface="Times New Roman" panose="02020603050405020304" pitchFamily="18" charset="0"/>
                <a:ea typeface="Arial" panose="020B0604020202020204" pitchFamily="34" charset="0"/>
              </a:rPr>
              <a:t>The multifunctional ladder chair has the advantages of convenient transition among various functions, safety, reliability, economy, utility, beauty, comfortableness, and convenient dismounting and transportation. </a:t>
            </a:r>
            <a:endParaRPr lang="en-IN" sz="3200" dirty="0"/>
          </a:p>
        </p:txBody>
      </p:sp>
    </p:spTree>
    <p:extLst>
      <p:ext uri="{BB962C8B-B14F-4D97-AF65-F5344CB8AC3E}">
        <p14:creationId xmlns:p14="http://schemas.microsoft.com/office/powerpoint/2010/main" val="91402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E4EA-74C5-FE43-B91D-A63BA5D5C90D}"/>
              </a:ext>
            </a:extLst>
          </p:cNvPr>
          <p:cNvSpPr>
            <a:spLocks noGrp="1"/>
          </p:cNvSpPr>
          <p:nvPr>
            <p:ph type="title"/>
          </p:nvPr>
        </p:nvSpPr>
        <p:spPr/>
        <p:txBody>
          <a:bodyPr>
            <a:normAutofit/>
          </a:bodyPr>
          <a:lstStyle/>
          <a:p>
            <a:pPr algn="ctr"/>
            <a:r>
              <a:rPr lang="en-US" sz="3200" b="1" kern="0" dirty="0">
                <a:effectLst/>
                <a:latin typeface="Times New Roman" panose="02020603050405020304" pitchFamily="18" charset="0"/>
                <a:ea typeface="Times New Roman" panose="02020603050405020304" pitchFamily="18" charset="0"/>
              </a:rPr>
              <a:t>INTRODUCTION</a:t>
            </a:r>
            <a:endParaRPr lang="en-IN" sz="3200" dirty="0"/>
          </a:p>
        </p:txBody>
      </p:sp>
      <p:sp>
        <p:nvSpPr>
          <p:cNvPr id="3" name="Content Placeholder 2">
            <a:extLst>
              <a:ext uri="{FF2B5EF4-FFF2-40B4-BE49-F238E27FC236}">
                <a16:creationId xmlns:a16="http://schemas.microsoft.com/office/drawing/2014/main" id="{45024704-EF80-3821-963F-E20652A6B304}"/>
              </a:ext>
            </a:extLst>
          </p:cNvPr>
          <p:cNvSpPr>
            <a:spLocks noGrp="1"/>
          </p:cNvSpPr>
          <p:nvPr>
            <p:ph idx="1"/>
          </p:nvPr>
        </p:nvSpPr>
        <p:spPr/>
        <p:txBody>
          <a:bodyPr>
            <a:normAutofit/>
          </a:bodyPr>
          <a:lstStyle/>
          <a:p>
            <a:r>
              <a:rPr lang="en-US" sz="3200" kern="0" dirty="0">
                <a:effectLst/>
                <a:latin typeface="Times New Roman" panose="02020603050405020304" pitchFamily="18" charset="0"/>
                <a:ea typeface="Arial" panose="020B0604020202020204" pitchFamily="34" charset="0"/>
              </a:rPr>
              <a:t>They are commonly made of metal, wood, or fiberglass, but they have been known to be made of tough </a:t>
            </a:r>
            <a:r>
              <a:rPr lang="en-US" sz="3200" kern="0" dirty="0" err="1">
                <a:effectLst/>
                <a:latin typeface="Times New Roman" panose="02020603050405020304" pitchFamily="18" charset="0"/>
                <a:ea typeface="Arial" panose="020B0604020202020204" pitchFamily="34" charset="0"/>
              </a:rPr>
              <a:t>plastic.One</a:t>
            </a:r>
            <a:r>
              <a:rPr lang="en-US" sz="3200" kern="0" dirty="0">
                <a:effectLst/>
                <a:latin typeface="Times New Roman" panose="02020603050405020304" pitchFamily="18" charset="0"/>
                <a:ea typeface="Arial" panose="020B0604020202020204" pitchFamily="34" charset="0"/>
              </a:rPr>
              <a:t> of the basic pieces of furniture, a chair is a type of seat</a:t>
            </a:r>
            <a:r>
              <a:rPr lang="en-US" sz="1800" kern="0" dirty="0">
                <a:effectLst/>
                <a:latin typeface="Times New Roman" panose="02020603050405020304" pitchFamily="18" charset="0"/>
                <a:ea typeface="Arial" panose="020B0604020202020204" pitchFamily="34" charset="0"/>
              </a:rPr>
              <a:t>.</a:t>
            </a:r>
          </a:p>
          <a:p>
            <a:r>
              <a:rPr lang="en-US" sz="3200" kern="0" dirty="0">
                <a:effectLst/>
                <a:latin typeface="Times New Roman" panose="02020603050405020304" pitchFamily="18" charset="0"/>
                <a:ea typeface="Arial" panose="020B0604020202020204" pitchFamily="34" charset="0"/>
              </a:rPr>
              <a:t>Used in a number of rooms in homes in schools and offices and in various other workplaces, chairs may be made of wood, metal, or synthetic materials, and either the seat alone or the entire chair may be padded or upholstered in various colors and fabrics.</a:t>
            </a:r>
            <a:endParaRPr lang="en-IN" sz="3200" dirty="0"/>
          </a:p>
        </p:txBody>
      </p:sp>
    </p:spTree>
    <p:extLst>
      <p:ext uri="{BB962C8B-B14F-4D97-AF65-F5344CB8AC3E}">
        <p14:creationId xmlns:p14="http://schemas.microsoft.com/office/powerpoint/2010/main" val="416078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63F0-FCD1-AF70-3301-8D298AE0AA03}"/>
              </a:ext>
            </a:extLst>
          </p:cNvPr>
          <p:cNvSpPr>
            <a:spLocks noGrp="1"/>
          </p:cNvSpPr>
          <p:nvPr>
            <p:ph type="title"/>
          </p:nvPr>
        </p:nvSpPr>
        <p:spPr/>
        <p:txBody>
          <a:bodyPr>
            <a:normAutofit/>
          </a:bodyPr>
          <a:lstStyle/>
          <a:p>
            <a:pPr algn="ctr"/>
            <a:r>
              <a:rPr lang="en-US" sz="3200" b="1" kern="0" dirty="0">
                <a:effectLst/>
                <a:latin typeface="Times New Roman" panose="02020603050405020304" pitchFamily="18" charset="0"/>
                <a:ea typeface="Calibri" panose="020F0502020204030204" pitchFamily="34" charset="0"/>
              </a:rPr>
              <a:t>WORKING   PRINCIPLE</a:t>
            </a:r>
            <a:endParaRPr lang="en-IN" sz="3200" dirty="0"/>
          </a:p>
        </p:txBody>
      </p:sp>
      <p:sp>
        <p:nvSpPr>
          <p:cNvPr id="3" name="Content Placeholder 2">
            <a:extLst>
              <a:ext uri="{FF2B5EF4-FFF2-40B4-BE49-F238E27FC236}">
                <a16:creationId xmlns:a16="http://schemas.microsoft.com/office/drawing/2014/main" id="{4A0CAC1F-6D86-214D-254D-B4BD6CE11849}"/>
              </a:ext>
            </a:extLst>
          </p:cNvPr>
          <p:cNvSpPr>
            <a:spLocks noGrp="1"/>
          </p:cNvSpPr>
          <p:nvPr>
            <p:ph idx="1"/>
          </p:nvPr>
        </p:nvSpPr>
        <p:spPr/>
        <p:txBody>
          <a:bodyPr>
            <a:normAutofit/>
          </a:bodyPr>
          <a:lstStyle/>
          <a:p>
            <a:r>
              <a:rPr lang="en-US" sz="3200" b="0" i="0" dirty="0">
                <a:solidFill>
                  <a:srgbClr val="333333"/>
                </a:solidFill>
                <a:effectLst/>
                <a:latin typeface="Times New Roman" panose="02020603050405020304" pitchFamily="18" charset="0"/>
                <a:cs typeface="Times New Roman" panose="02020603050405020304" pitchFamily="18" charset="0"/>
              </a:rPr>
              <a:t>The invention relates to a furniture element which is convertible from a chair into an ironing table and ladder.</a:t>
            </a:r>
          </a:p>
          <a:p>
            <a:r>
              <a:rPr lang="en-US" sz="3200" b="0" i="0" dirty="0">
                <a:solidFill>
                  <a:srgbClr val="333333"/>
                </a:solidFill>
                <a:effectLst/>
                <a:latin typeface="Times New Roman" panose="02020603050405020304" pitchFamily="18" charset="0"/>
                <a:cs typeface="Times New Roman" panose="02020603050405020304" pitchFamily="18" charset="0"/>
              </a:rPr>
              <a:t>  By a simple handling, the back and seat of the chair connectable to each other can pivot and slide along a floor standing in such a way that an ironing board is produced after the alignment</a:t>
            </a:r>
          </a:p>
          <a:p>
            <a:r>
              <a:rPr lang="en-US" sz="3200" b="0" i="0" dirty="0">
                <a:solidFill>
                  <a:srgbClr val="333333"/>
                </a:solidFill>
                <a:effectLst/>
                <a:latin typeface="Times New Roman" panose="02020603050405020304" pitchFamily="18" charset="0"/>
                <a:cs typeface="Times New Roman" panose="02020603050405020304" pitchFamily="18" charset="0"/>
              </a:rPr>
              <a:t>The invention makes it possible to integrate the ironing table into usual furniture.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35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53D3-D420-8B21-75C3-47834324442F}"/>
              </a:ext>
            </a:extLst>
          </p:cNvPr>
          <p:cNvSpPr>
            <a:spLocks noGrp="1"/>
          </p:cNvSpPr>
          <p:nvPr>
            <p:ph type="title"/>
          </p:nvPr>
        </p:nvSpPr>
        <p:spPr/>
        <p:txBody>
          <a:bodyPr>
            <a:normAutofit/>
          </a:bodyPr>
          <a:lstStyle/>
          <a:p>
            <a:pPr algn="ct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MATERIALS USED</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D2A4DD-DE11-DE35-8AA9-ABA2EFC60357}"/>
              </a:ext>
            </a:extLst>
          </p:cNvPr>
          <p:cNvSpPr>
            <a:spLocks noGrp="1"/>
          </p:cNvSpPr>
          <p:nvPr>
            <p:ph idx="1"/>
          </p:nvPr>
        </p:nvSpPr>
        <p:spPr>
          <a:xfrm>
            <a:off x="838200" y="1690688"/>
            <a:ext cx="10515600" cy="4351338"/>
          </a:xfrm>
        </p:spPr>
        <p:txBody>
          <a:bodyPr>
            <a:normAutofit/>
          </a:bodyPr>
          <a:lstStyle/>
          <a:p>
            <a:pPr>
              <a:buFont typeface="Wingdings" panose="05000000000000000000" pitchFamily="2" charset="2"/>
              <a:buChar char="Ø"/>
            </a:pPr>
            <a:r>
              <a:rPr lang="en-US" sz="3200" dirty="0"/>
              <a:t>FRAME</a:t>
            </a:r>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SHEET METAL</a:t>
            </a:r>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PLYWOOD</a:t>
            </a:r>
            <a:endParaRPr lang="en-IN" sz="3200" dirty="0"/>
          </a:p>
        </p:txBody>
      </p:sp>
    </p:spTree>
    <p:extLst>
      <p:ext uri="{BB962C8B-B14F-4D97-AF65-F5344CB8AC3E}">
        <p14:creationId xmlns:p14="http://schemas.microsoft.com/office/powerpoint/2010/main" val="72106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6533-BCF6-39C7-2DC4-81243347472B}"/>
              </a:ext>
            </a:extLst>
          </p:cNvPr>
          <p:cNvSpPr>
            <a:spLocks noGrp="1"/>
          </p:cNvSpPr>
          <p:nvPr>
            <p:ph type="title"/>
          </p:nvPr>
        </p:nvSpPr>
        <p:spPr/>
        <p:txBody>
          <a:bodyPr>
            <a:normAutofit/>
          </a:bodyPr>
          <a:lstStyle/>
          <a:p>
            <a:pPr algn="ctr"/>
            <a:r>
              <a:rPr lang="en-US" sz="3200" b="1" kern="0" dirty="0">
                <a:effectLst/>
                <a:latin typeface="Times New Roman" panose="02020603050405020304" pitchFamily="18" charset="0"/>
                <a:ea typeface="Times New Roman" panose="02020603050405020304" pitchFamily="18" charset="0"/>
              </a:rPr>
              <a:t>METAL FRAME</a:t>
            </a:r>
            <a:endParaRPr lang="en-IN" sz="3200" dirty="0"/>
          </a:p>
        </p:txBody>
      </p:sp>
      <p:sp>
        <p:nvSpPr>
          <p:cNvPr id="3" name="Content Placeholder 2">
            <a:extLst>
              <a:ext uri="{FF2B5EF4-FFF2-40B4-BE49-F238E27FC236}">
                <a16:creationId xmlns:a16="http://schemas.microsoft.com/office/drawing/2014/main" id="{0E2C57BA-BBDE-9C48-BC94-4E43E3025E81}"/>
              </a:ext>
            </a:extLst>
          </p:cNvPr>
          <p:cNvSpPr>
            <a:spLocks noGrp="1"/>
          </p:cNvSpPr>
          <p:nvPr>
            <p:ph idx="1"/>
          </p:nvPr>
        </p:nvSpPr>
        <p:spPr>
          <a:xfrm>
            <a:off x="632716" y="1690688"/>
            <a:ext cx="10515600" cy="4351338"/>
          </a:xfrm>
        </p:spPr>
        <p:txBody>
          <a:bodyPr>
            <a:normAutofit/>
          </a:bodyPr>
          <a:lstStyle/>
          <a:p>
            <a:pPr>
              <a:buFont typeface="Wingdings" panose="05000000000000000000" pitchFamily="2" charset="2"/>
              <a:buChar char="Ø"/>
            </a:pPr>
            <a:r>
              <a:rPr lang="en-US" sz="3200" kern="0" dirty="0">
                <a:effectLst/>
                <a:latin typeface="Times New Roman" panose="02020603050405020304" pitchFamily="18" charset="0"/>
                <a:ea typeface="Calibri" panose="020F0502020204030204" pitchFamily="34" charset="0"/>
                <a:cs typeface="Times New Roman" panose="02020603050405020304" pitchFamily="18" charset="0"/>
              </a:rPr>
              <a:t>The metal frame is generally made of </a:t>
            </a: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mild steel </a:t>
            </a:r>
            <a:r>
              <a:rPr lang="en-US" sz="3200" kern="0" dirty="0">
                <a:effectLst/>
                <a:latin typeface="Times New Roman" panose="02020603050405020304" pitchFamily="18" charset="0"/>
                <a:ea typeface="Calibri" panose="020F0502020204030204" pitchFamily="34" charset="0"/>
                <a:cs typeface="Times New Roman" panose="02020603050405020304" pitchFamily="18" charset="0"/>
              </a:rPr>
              <a:t>bars for machining, suitable for lightly stressed components including studs, bolts, gears and shafts. </a:t>
            </a:r>
          </a:p>
          <a:p>
            <a:pPr>
              <a:buFont typeface="Wingdings" panose="05000000000000000000" pitchFamily="2" charset="2"/>
              <a:buChar char="Ø"/>
            </a:pPr>
            <a:endParaRPr lang="en-US" sz="3200" kern="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rPr>
              <a:t>It can be case-hardened to improve wear resistance. They are available in bright rounds, squares and flats, and hot rolled rounds</a:t>
            </a:r>
            <a:endParaRPr lang="en-IN" sz="3200" dirty="0">
              <a:effectLst/>
              <a:latin typeface="Times New Roman" panose="02020603050405020304" pitchFamily="18" charset="0"/>
              <a:ea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64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DABD-A51A-16F2-5B58-5811CB343681}"/>
              </a:ext>
            </a:extLst>
          </p:cNvPr>
          <p:cNvSpPr>
            <a:spLocks noGrp="1"/>
          </p:cNvSpPr>
          <p:nvPr>
            <p:ph type="title"/>
          </p:nvPr>
        </p:nvSpPr>
        <p:spPr>
          <a:xfrm>
            <a:off x="838200" y="395948"/>
            <a:ext cx="10515600" cy="1325563"/>
          </a:xfrm>
        </p:spPr>
        <p:txBody>
          <a:bodyPr>
            <a:normAutofit/>
          </a:bodyPr>
          <a:lstStyle/>
          <a:p>
            <a:pPr algn="ctr"/>
            <a:r>
              <a:rPr lang="en-US" sz="3200" b="1" kern="0" dirty="0">
                <a:effectLst/>
                <a:latin typeface="Times New Roman" panose="02020603050405020304" pitchFamily="18" charset="0"/>
                <a:ea typeface="Times New Roman" panose="02020603050405020304" pitchFamily="18" charset="0"/>
              </a:rPr>
              <a:t>SHEETMETAL</a:t>
            </a:r>
            <a:endParaRPr lang="en-IN" sz="3200" dirty="0"/>
          </a:p>
        </p:txBody>
      </p:sp>
      <p:sp>
        <p:nvSpPr>
          <p:cNvPr id="3" name="Content Placeholder 2">
            <a:extLst>
              <a:ext uri="{FF2B5EF4-FFF2-40B4-BE49-F238E27FC236}">
                <a16:creationId xmlns:a16="http://schemas.microsoft.com/office/drawing/2014/main" id="{38971769-F91D-93F3-814E-CE912131A9DB}"/>
              </a:ext>
            </a:extLst>
          </p:cNvPr>
          <p:cNvSpPr>
            <a:spLocks noGrp="1"/>
          </p:cNvSpPr>
          <p:nvPr>
            <p:ph idx="1"/>
          </p:nvPr>
        </p:nvSpPr>
        <p:spPr/>
        <p:txBody>
          <a:bodyPr>
            <a:normAutofit/>
          </a:bodyPr>
          <a:lstStyle/>
          <a:p>
            <a:pPr>
              <a:buFont typeface="Wingdings" panose="05000000000000000000" pitchFamily="2" charset="2"/>
              <a:buChar char="ü"/>
            </a:pPr>
            <a:r>
              <a:rPr lang="en-US" sz="3200" b="1" kern="0" dirty="0">
                <a:effectLst/>
                <a:latin typeface="Times New Roman" panose="02020603050405020304" pitchFamily="18" charset="0"/>
                <a:ea typeface="Calibri" panose="020F0502020204030204" pitchFamily="34" charset="0"/>
              </a:rPr>
              <a:t>Sheet metal</a:t>
            </a:r>
            <a:r>
              <a:rPr lang="en-US" sz="3200" kern="0" dirty="0">
                <a:effectLst/>
                <a:latin typeface="Times New Roman" panose="02020603050405020304" pitchFamily="18" charset="0"/>
                <a:ea typeface="Calibri" panose="020F0502020204030204" pitchFamily="34" charset="0"/>
              </a:rPr>
              <a:t> is metal formed by an industrial process into thin, flat pieces. </a:t>
            </a:r>
          </a:p>
          <a:p>
            <a:pPr>
              <a:buFont typeface="Wingdings" panose="05000000000000000000" pitchFamily="2" charset="2"/>
              <a:buChar char="ü"/>
            </a:pPr>
            <a:endParaRPr lang="en-US" sz="3200" kern="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ü"/>
            </a:pPr>
            <a:r>
              <a:rPr lang="en-US" sz="3200" kern="0" dirty="0">
                <a:effectLst/>
                <a:latin typeface="Times New Roman" panose="02020603050405020304" pitchFamily="18" charset="0"/>
                <a:ea typeface="Calibri" panose="020F0502020204030204" pitchFamily="34" charset="0"/>
              </a:rPr>
              <a:t>It is one of the fundamental forms used in metalworking and it can be cut and bent into a variety of shapes. </a:t>
            </a:r>
          </a:p>
          <a:p>
            <a:pPr>
              <a:buFont typeface="Wingdings" panose="05000000000000000000" pitchFamily="2" charset="2"/>
              <a:buChar char="ü"/>
            </a:pPr>
            <a:endParaRPr lang="en-US" sz="3200" kern="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ü"/>
            </a:pPr>
            <a:r>
              <a:rPr lang="en-US" sz="3200" kern="0" dirty="0">
                <a:effectLst/>
                <a:latin typeface="Times New Roman" panose="02020603050405020304" pitchFamily="18" charset="0"/>
                <a:ea typeface="Calibri" panose="020F0502020204030204" pitchFamily="34" charset="0"/>
              </a:rPr>
              <a:t>Sheet metal is available in flat pieces or coiled strips. </a:t>
            </a:r>
            <a:endParaRPr lang="en-IN" sz="3200" dirty="0"/>
          </a:p>
        </p:txBody>
      </p:sp>
    </p:spTree>
    <p:extLst>
      <p:ext uri="{BB962C8B-B14F-4D97-AF65-F5344CB8AC3E}">
        <p14:creationId xmlns:p14="http://schemas.microsoft.com/office/powerpoint/2010/main" val="301109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B641-39E9-8C11-616D-D673D7D15B0C}"/>
              </a:ext>
            </a:extLst>
          </p:cNvPr>
          <p:cNvSpPr>
            <a:spLocks noGrp="1"/>
          </p:cNvSpPr>
          <p:nvPr>
            <p:ph type="title"/>
          </p:nvPr>
        </p:nvSpPr>
        <p:spPr/>
        <p:txBody>
          <a:bodyPr>
            <a:normAutofit/>
          </a:bodyPr>
          <a:lstStyle/>
          <a:p>
            <a:pPr algn="ctr"/>
            <a:r>
              <a:rPr lang="en-US" sz="3200" b="1" kern="0" dirty="0">
                <a:effectLst/>
                <a:latin typeface="Times New Roman" panose="02020603050405020304" pitchFamily="18" charset="0"/>
                <a:ea typeface="Times New Roman" panose="02020603050405020304" pitchFamily="18" charset="0"/>
              </a:rPr>
              <a:t>PLY WOOD</a:t>
            </a:r>
            <a:endParaRPr lang="en-IN" sz="3200" dirty="0"/>
          </a:p>
        </p:txBody>
      </p:sp>
      <p:sp>
        <p:nvSpPr>
          <p:cNvPr id="3" name="Content Placeholder 2">
            <a:extLst>
              <a:ext uri="{FF2B5EF4-FFF2-40B4-BE49-F238E27FC236}">
                <a16:creationId xmlns:a16="http://schemas.microsoft.com/office/drawing/2014/main" id="{EB64A607-747C-E0F1-2C23-ECBDBE4EC4A6}"/>
              </a:ext>
            </a:extLst>
          </p:cNvPr>
          <p:cNvSpPr>
            <a:spLocks noGrp="1"/>
          </p:cNvSpPr>
          <p:nvPr>
            <p:ph idx="1"/>
          </p:nvPr>
        </p:nvSpPr>
        <p:spPr/>
        <p:txBody>
          <a:bodyPr>
            <a:normAutofit/>
          </a:bodyPr>
          <a:lstStyle/>
          <a:p>
            <a:r>
              <a:rPr lang="en-US" sz="3200" b="1" kern="0" dirty="0">
                <a:effectLst/>
                <a:latin typeface="Times New Roman" panose="02020603050405020304" pitchFamily="18" charset="0"/>
                <a:ea typeface="Times New Roman" panose="02020603050405020304" pitchFamily="18" charset="0"/>
              </a:rPr>
              <a:t>Plywood</a:t>
            </a:r>
            <a:r>
              <a:rPr lang="en-US" sz="3200" kern="0" dirty="0">
                <a:effectLst/>
                <a:latin typeface="Times New Roman" panose="02020603050405020304" pitchFamily="18" charset="0"/>
                <a:ea typeface="Times New Roman" panose="02020603050405020304" pitchFamily="18" charset="0"/>
              </a:rPr>
              <a:t> is a material manufactured from thin layers or "plies" of</a:t>
            </a:r>
            <a:r>
              <a:rPr lang="en-US" sz="3200" kern="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wood </a:t>
            </a:r>
            <a:r>
              <a:rPr lang="en-US" sz="3200" kern="0" dirty="0" err="1">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veener</a:t>
            </a:r>
            <a:r>
              <a:rPr lang="en-US" sz="3200" kern="0" dirty="0">
                <a:effectLst/>
                <a:latin typeface="Times New Roman" panose="02020603050405020304" pitchFamily="18" charset="0"/>
                <a:ea typeface="Times New Roman" panose="02020603050405020304" pitchFamily="18" charset="0"/>
              </a:rPr>
              <a:t> that are glued together with adjacent layers having their wood grain rotated up to 90 degrees to one another</a:t>
            </a:r>
          </a:p>
          <a:p>
            <a:endParaRPr lang="en-US" sz="3200" kern="0" dirty="0">
              <a:effectLst/>
              <a:latin typeface="Times New Roman" panose="02020603050405020304" pitchFamily="18" charset="0"/>
              <a:ea typeface="Times New Roman" panose="02020603050405020304" pitchFamily="18" charset="0"/>
            </a:endParaRPr>
          </a:p>
          <a:p>
            <a:r>
              <a:rPr lang="en-US" sz="3200" kern="0" dirty="0">
                <a:effectLst/>
                <a:latin typeface="Times New Roman" panose="02020603050405020304" pitchFamily="18" charset="0"/>
                <a:ea typeface="Times New Roman" panose="02020603050405020304" pitchFamily="18" charset="0"/>
              </a:rPr>
              <a:t>It is an engineer wood from the family of manufactured boards which includes  medium density </a:t>
            </a:r>
            <a:r>
              <a:rPr lang="en-US" sz="3200" kern="0" dirty="0" err="1">
                <a:effectLst/>
                <a:latin typeface="Times New Roman" panose="02020603050405020304" pitchFamily="18" charset="0"/>
                <a:ea typeface="Times New Roman" panose="02020603050405020304" pitchFamily="18" charset="0"/>
              </a:rPr>
              <a:t>fibreid</a:t>
            </a:r>
            <a:r>
              <a:rPr lang="en-US" sz="3200" kern="0" dirty="0">
                <a:effectLst/>
                <a:latin typeface="Times New Roman" panose="02020603050405020304" pitchFamily="18" charset="0"/>
                <a:ea typeface="Times New Roman" panose="02020603050405020304" pitchFamily="18" charset="0"/>
              </a:rPr>
              <a:t>(MDF) and </a:t>
            </a:r>
            <a:r>
              <a:rPr lang="en-US" sz="3200" kern="0" dirty="0" err="1">
                <a:effectLst/>
                <a:latin typeface="Times New Roman" panose="02020603050405020304" pitchFamily="18" charset="0"/>
                <a:ea typeface="Times New Roman" panose="02020603050405020304" pitchFamily="18" charset="0"/>
              </a:rPr>
              <a:t>partical</a:t>
            </a:r>
            <a:r>
              <a:rPr lang="en-US" sz="3200" kern="0" dirty="0">
                <a:effectLst/>
                <a:latin typeface="Times New Roman" panose="02020603050405020304" pitchFamily="18" charset="0"/>
                <a:ea typeface="Times New Roman" panose="02020603050405020304" pitchFamily="18" charset="0"/>
              </a:rPr>
              <a:t> board.</a:t>
            </a:r>
            <a:endParaRPr lang="en-IN" sz="3200" dirty="0"/>
          </a:p>
        </p:txBody>
      </p:sp>
    </p:spTree>
    <p:extLst>
      <p:ext uri="{BB962C8B-B14F-4D97-AF65-F5344CB8AC3E}">
        <p14:creationId xmlns:p14="http://schemas.microsoft.com/office/powerpoint/2010/main" val="177527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AEC4-1E93-ADAA-F031-DBE16A0CA3E5}"/>
              </a:ext>
            </a:extLst>
          </p:cNvPr>
          <p:cNvSpPr>
            <a:spLocks noGrp="1"/>
          </p:cNvSpPr>
          <p:nvPr>
            <p:ph type="title"/>
          </p:nvPr>
        </p:nvSpPr>
        <p:spPr>
          <a:xfrm>
            <a:off x="838200" y="-103695"/>
            <a:ext cx="10515600" cy="1794383"/>
          </a:xfrm>
        </p:spPr>
        <p:txBody>
          <a:bodyPr>
            <a:normAutofit/>
          </a:bodyPr>
          <a:lstStyle/>
          <a:p>
            <a:pPr algn="ctr"/>
            <a:r>
              <a:rPr lang="en-US" sz="3200" dirty="0">
                <a:latin typeface="Times New Roman" panose="02020603050405020304" pitchFamily="18" charset="0"/>
                <a:cs typeface="Times New Roman" panose="02020603050405020304" pitchFamily="18" charset="0"/>
              </a:rPr>
              <a:t>Cost estimation</a:t>
            </a: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311B156B-9864-7D99-74CF-C7034EF958B5}"/>
              </a:ext>
            </a:extLst>
          </p:cNvPr>
          <p:cNvGraphicFramePr>
            <a:graphicFrameLocks noGrp="1"/>
          </p:cNvGraphicFramePr>
          <p:nvPr>
            <p:ph idx="1"/>
            <p:extLst>
              <p:ext uri="{D42A27DB-BD31-4B8C-83A1-F6EECF244321}">
                <p14:modId xmlns:p14="http://schemas.microsoft.com/office/powerpoint/2010/main" val="1752936861"/>
              </p:ext>
            </p:extLst>
          </p:nvPr>
        </p:nvGraphicFramePr>
        <p:xfrm>
          <a:off x="1414021" y="1555423"/>
          <a:ext cx="9719035" cy="4487158"/>
        </p:xfrm>
        <a:graphic>
          <a:graphicData uri="http://schemas.openxmlformats.org/drawingml/2006/table">
            <a:tbl>
              <a:tblPr firstRow="1" firstCol="1" bandRow="1"/>
              <a:tblGrid>
                <a:gridCol w="1669505">
                  <a:extLst>
                    <a:ext uri="{9D8B030D-6E8A-4147-A177-3AD203B41FA5}">
                      <a16:colId xmlns:a16="http://schemas.microsoft.com/office/drawing/2014/main" val="2031650424"/>
                    </a:ext>
                  </a:extLst>
                </a:gridCol>
                <a:gridCol w="5926738">
                  <a:extLst>
                    <a:ext uri="{9D8B030D-6E8A-4147-A177-3AD203B41FA5}">
                      <a16:colId xmlns:a16="http://schemas.microsoft.com/office/drawing/2014/main" val="1826517838"/>
                    </a:ext>
                  </a:extLst>
                </a:gridCol>
                <a:gridCol w="2122792">
                  <a:extLst>
                    <a:ext uri="{9D8B030D-6E8A-4147-A177-3AD203B41FA5}">
                      <a16:colId xmlns:a16="http://schemas.microsoft.com/office/drawing/2014/main" val="3812393610"/>
                    </a:ext>
                  </a:extLst>
                </a:gridCol>
              </a:tblGrid>
              <a:tr h="1089373">
                <a:tc>
                  <a:txBody>
                    <a:bodyPr/>
                    <a:lstStyle/>
                    <a:p>
                      <a:pPr algn="ctr">
                        <a:lnSpc>
                          <a:spcPct val="150000"/>
                        </a:lnSpc>
                        <a:spcBef>
                          <a:spcPts val="1000"/>
                        </a:spcBef>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Bef>
                          <a:spcPts val="1000"/>
                        </a:spcBef>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DISCRIPTION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Bef>
                          <a:spcPts val="1000"/>
                        </a:spcBef>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COST 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3972274"/>
                  </a:ext>
                </a:extLst>
              </a:tr>
              <a:tr h="1004193">
                <a:tc>
                  <a:txBody>
                    <a:bodyPr/>
                    <a:lstStyle/>
                    <a:p>
                      <a:pPr algn="ctr">
                        <a:lnSpc>
                          <a:spcPct val="150000"/>
                        </a:lnSpc>
                        <a:spcBef>
                          <a:spcPts val="1000"/>
                        </a:spcBef>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FRAME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Bef>
                          <a:spcPts val="1000"/>
                        </a:spcBef>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1800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5334932"/>
                  </a:ext>
                </a:extLst>
              </a:tr>
              <a:tr h="797864">
                <a:tc>
                  <a:txBody>
                    <a:bodyPr/>
                    <a:lstStyle/>
                    <a:p>
                      <a:pPr algn="ct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SHEET METAL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800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8742441"/>
                  </a:ext>
                </a:extLst>
              </a:tr>
              <a:tr h="797864">
                <a:tc>
                  <a:txBody>
                    <a:bodyPr/>
                    <a:lstStyle/>
                    <a:p>
                      <a:pPr algn="ct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PLY WOOD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400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042471"/>
                  </a:ext>
                </a:extLst>
              </a:tr>
              <a:tr h="797864">
                <a:tc>
                  <a:txBody>
                    <a:bodyPr/>
                    <a:lstStyle/>
                    <a:p>
                      <a:pPr algn="ct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US" sz="140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3000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25803"/>
                  </a:ext>
                </a:extLst>
              </a:tr>
            </a:tbl>
          </a:graphicData>
        </a:graphic>
      </p:graphicFrame>
    </p:spTree>
    <p:extLst>
      <p:ext uri="{BB962C8B-B14F-4D97-AF65-F5344CB8AC3E}">
        <p14:creationId xmlns:p14="http://schemas.microsoft.com/office/powerpoint/2010/main" val="2517780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585</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AngsanaUPC</vt:lpstr>
      <vt:lpstr>Arial</vt:lpstr>
      <vt:lpstr>Calibri</vt:lpstr>
      <vt:lpstr>Calibri Light</vt:lpstr>
      <vt:lpstr>Times New Roman</vt:lpstr>
      <vt:lpstr>Wingdings</vt:lpstr>
      <vt:lpstr>Office Theme</vt:lpstr>
      <vt:lpstr>CONVERTABLE CHAIR,IRON  BOARD AND LADDER </vt:lpstr>
      <vt:lpstr>ABSTRACT</vt:lpstr>
      <vt:lpstr>INTRODUCTION</vt:lpstr>
      <vt:lpstr>WORKING   PRINCIPLE</vt:lpstr>
      <vt:lpstr>MATERIALS USED</vt:lpstr>
      <vt:lpstr>METAL FRAME</vt:lpstr>
      <vt:lpstr>SHEETMETAL</vt:lpstr>
      <vt:lpstr>PLY WOOD</vt:lpstr>
      <vt:lpstr>Cost estimation</vt:lpstr>
      <vt:lpstr>ADVANTAGES </vt:lpstr>
      <vt:lpstr>APPLICATION</vt:lpstr>
      <vt:lpstr>Final Fabrication</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COVERTABLE CHAIR,IRON  BOARD AND LADDER </dc:title>
  <dc:creator>VARSHA</dc:creator>
  <cp:lastModifiedBy>VARSHA</cp:lastModifiedBy>
  <cp:revision>7</cp:revision>
  <dcterms:created xsi:type="dcterms:W3CDTF">2024-01-11T14:44:11Z</dcterms:created>
  <dcterms:modified xsi:type="dcterms:W3CDTF">2024-05-21T12:28:48Z</dcterms:modified>
</cp:coreProperties>
</file>