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301"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7AA4-4E6F-A471-65DDB9C0ED56}"/>
            </c:ext>
          </c:extLst>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C8B-426C-9897-EA3EF62B260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C8B-426C-9897-EA3EF62B260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C8B-426C-9897-EA3EF62B260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C8B-426C-9897-EA3EF62B260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C8B-426C-9897-EA3EF62B260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C8B-426C-9897-EA3EF62B260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C8B-426C-9897-EA3EF62B260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C8B-426C-9897-EA3EF62B2601}"/>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C8B-426C-9897-EA3EF62B2601}"/>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C8B-426C-9897-EA3EF62B2601}"/>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5C8B-426C-9897-EA3EF62B2601}"/>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5C8B-426C-9897-EA3EF62B2601}"/>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68B-4AA3-A70B-246034D5E1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68B-4AA3-A70B-246034D5E18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8B-4AA3-A70B-246034D5E18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68B-4AA3-A70B-246034D5E18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68B-4AA3-A70B-246034D5E18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68B-4AA3-A70B-246034D5E18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68B-4AA3-A70B-246034D5E18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68B-4AA3-A70B-246034D5E18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68B-4AA3-A70B-246034D5E18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68B-4AA3-A70B-246034D5E18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C68B-4AA3-A70B-246034D5E18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 Id="rId5" Type="http://schemas.openxmlformats.org/officeDocument/2006/relationships/image" Target="../media/image14.png" /><Relationship Id="rId4" Type="http://schemas.openxmlformats.org/officeDocument/2006/relationships/image" Target="../media/image13.png"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chart" Target="../charts/chart2.xml" /><Relationship Id="rId1" Type="http://schemas.openxmlformats.org/officeDocument/2006/relationships/slideLayout" Target="../slideLayouts/slideLayout4.xml" /><Relationship Id="rId4" Type="http://schemas.openxmlformats.org/officeDocument/2006/relationships/image" Target="../media/image16.png" /></Relationships>
</file>

<file path=ppt/slides/_rels/slide13.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chart" Target="../charts/chart3.xml" /><Relationship Id="rId1" Type="http://schemas.openxmlformats.org/officeDocument/2006/relationships/slideLayout" Target="../slideLayouts/slideLayout4.xml" /><Relationship Id="rId4" Type="http://schemas.openxmlformats.org/officeDocument/2006/relationships/image" Target="../media/image18.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PRADEESWARI. VD</a:t>
            </a:r>
          </a:p>
          <a:p>
            <a:r>
              <a:rPr lang="en-US" sz="2400" dirty="0"/>
              <a:t>REGISTER NO: 122201932</a:t>
            </a:r>
            <a:r>
              <a:rPr lang="en-IN" sz="2400" dirty="0"/>
              <a:t> asunm135122/</a:t>
            </a:r>
            <a:r>
              <a:rPr lang="en-IN" sz="2400" dirty="0" err="1"/>
              <a:t>cp</a:t>
            </a:r>
            <a:r>
              <a:rPr lang="en-IN" sz="2400" dirty="0"/>
              <a:t>/74</a:t>
            </a:r>
            <a:endParaRPr lang="en-US" sz="2400" dirty="0"/>
          </a:p>
          <a:p>
            <a:r>
              <a:rPr lang="en-US" sz="2400" dirty="0"/>
              <a:t>DEPARTMENT:B.COM CORPORATE SECRETARYSHIP</a:t>
            </a:r>
          </a:p>
          <a:p>
            <a:r>
              <a:rPr lang="en-US" sz="2400" dirty="0"/>
              <a:t>COLLEGE: CHEVALIER T.THOMAS ELIZABETH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algn="ctr"/>
            <a:r>
              <a:rPr lang="en-US" sz="2000" b="1" dirty="0"/>
              <a:t>Bar , Pie Diagram, Line Chart</a:t>
            </a:r>
          </a:p>
          <a:p>
            <a:pPr marL="342900" indent="-342900" algn="ctr">
              <a:buFont typeface="Wingdings" panose="05000000000000000000" pitchFamily="2" charset="2"/>
              <a:buChar char="q"/>
            </a:pPr>
            <a:r>
              <a:rPr lang="en-US" sz="2000" b="1" dirty="0"/>
              <a:t>SUMMARY</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81689846"/>
              </p:ext>
            </p:extLst>
          </p:nvPr>
        </p:nvGraphicFramePr>
        <p:xfrm>
          <a:off x="1524000" y="1402586"/>
          <a:ext cx="7238999" cy="5029200"/>
        </p:xfrm>
        <a:graphic>
          <a:graphicData uri="http://schemas.openxmlformats.org/drawingml/2006/chart">
            <c:chart xmlns:c="http://schemas.openxmlformats.org/drawingml/2006/chart" xmlns:r="http://schemas.openxmlformats.org/officeDocument/2006/relationships" r:id="rId3"/>
          </a:graphicData>
        </a:graphic>
      </p:graphicFrame>
      <p:pic>
        <p:nvPicPr>
          <p:cNvPr id="4098" name="Picture 2">
            <a:extLst>
              <a:ext uri="{FF2B5EF4-FFF2-40B4-BE49-F238E27FC236}">
                <a16:creationId xmlns:a16="http://schemas.microsoft.com/office/drawing/2014/main" id="{2A432243-361D-5594-C622-D8CCA705F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411" y="1266101"/>
            <a:ext cx="8390114" cy="520137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398B08D-D5BC-8118-7164-91FE06413D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051521"/>
            <a:ext cx="8651871" cy="5335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pic>
        <p:nvPicPr>
          <p:cNvPr id="5122" name="Picture 2">
            <a:extLst>
              <a:ext uri="{FF2B5EF4-FFF2-40B4-BE49-F238E27FC236}">
                <a16:creationId xmlns:a16="http://schemas.microsoft.com/office/drawing/2014/main" id="{2AD89F5C-F7E5-5A1F-C612-435BD3049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8252686" cy="50196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E90B341E-45FC-8985-314F-44EDF9F70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927" y="1181100"/>
            <a:ext cx="8765873" cy="540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pic>
        <p:nvPicPr>
          <p:cNvPr id="6146" name="Picture 2">
            <a:extLst>
              <a:ext uri="{FF2B5EF4-FFF2-40B4-BE49-F238E27FC236}">
                <a16:creationId xmlns:a16="http://schemas.microsoft.com/office/drawing/2014/main" id="{69EC096F-4875-E753-AB19-0E4121B20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586" y="2013503"/>
            <a:ext cx="6295725" cy="390176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9D15237-8890-8E40-7527-31CACA6052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450" y="1371599"/>
            <a:ext cx="7735704"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Upon reviewing employee performance, it is noted that there is a distribution of employees across categories of Good, Bad, and Average performance. To address this, we should allocate tasks of different complexities based on their performance levels and job roles. Effective motivation is crucial for improving results.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834072" y="1795462"/>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algn="ctr"/>
            <a:endParaRPr lang="en-IN" dirty="0"/>
          </a:p>
          <a:p>
            <a:pPr algn="ct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1" name="Rectangle 11">
            <a:extLst>
              <a:ext uri="{FF2B5EF4-FFF2-40B4-BE49-F238E27FC236}">
                <a16:creationId xmlns:a16="http://schemas.microsoft.com/office/drawing/2014/main" id="{87CCD46B-7196-B77A-F362-AEDE2996BAAA}"/>
              </a:ext>
            </a:extLst>
          </p:cNvPr>
          <p:cNvSpPr>
            <a:spLocks noChangeArrowheads="1"/>
          </p:cNvSpPr>
          <p:nvPr/>
        </p:nvSpPr>
        <p:spPr bwMode="auto">
          <a:xfrm>
            <a:off x="1160176" y="2412515"/>
            <a:ext cx="630059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lvl="1" indent="-285750" eaLnBrk="0" fontAlgn="base" hangingPunct="0">
              <a:spcBef>
                <a:spcPct val="0"/>
              </a:spcBef>
              <a:spcAft>
                <a:spcPct val="0"/>
              </a:spcAft>
              <a:buFont typeface="Arial" panose="020B0604020202020204" pitchFamily="34" charset="0"/>
              <a:buChar char="•"/>
            </a:pPr>
            <a:endParaRPr lang="en-US" altLang="en-US" sz="25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endParaRPr kumimoji="0" lang="en-US" altLang="en-US" sz="25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en-US" sz="2500" b="0" i="0" u="none" strike="noStrike" cap="none" normalizeH="0" baseline="0" dirty="0">
                <a:ln>
                  <a:noFill/>
                </a:ln>
                <a:solidFill>
                  <a:schemeClr val="tx1"/>
                </a:solidFill>
                <a:effectLst/>
                <a:latin typeface="Arial" panose="020B0604020202020204" pitchFamily="34" charset="0"/>
              </a:rPr>
              <a:t>Carefully consider different viewpoints and approaches before making decisions.</a:t>
            </a:r>
          </a:p>
          <a:p>
            <a:pPr marL="742950" lvl="1" indent="-285750" eaLnBrk="0" fontAlgn="base" hangingPunct="0">
              <a:spcBef>
                <a:spcPct val="0"/>
              </a:spcBef>
              <a:spcAft>
                <a:spcPct val="0"/>
              </a:spcAft>
              <a:buFont typeface="Arial" panose="020B0604020202020204" pitchFamily="34" charset="0"/>
              <a:buChar char="•"/>
            </a:pPr>
            <a:r>
              <a:rPr kumimoji="0" lang="en-US" altLang="en-US" sz="2500" b="0" i="0" u="none" strike="noStrike" cap="none" normalizeH="0" baseline="0" dirty="0">
                <a:ln>
                  <a:noFill/>
                </a:ln>
                <a:solidFill>
                  <a:schemeClr val="tx1"/>
                </a:solidFill>
                <a:effectLst/>
                <a:latin typeface="Arial" panose="020B0604020202020204" pitchFamily="34" charset="0"/>
              </a:rPr>
              <a:t>Consistently shows a high ability to resolve intricate issues with effectiveness. </a:t>
            </a:r>
          </a:p>
        </p:txBody>
      </p:sp>
      <p:sp>
        <p:nvSpPr>
          <p:cNvPr id="23" name="Rectangle 13">
            <a:extLst>
              <a:ext uri="{FF2B5EF4-FFF2-40B4-BE49-F238E27FC236}">
                <a16:creationId xmlns:a16="http://schemas.microsoft.com/office/drawing/2014/main" id="{C69C105C-1A3E-A136-5FE9-3360174530CF}"/>
              </a:ext>
            </a:extLst>
          </p:cNvPr>
          <p:cNvSpPr>
            <a:spLocks noChangeArrowheads="1"/>
          </p:cNvSpPr>
          <p:nvPr/>
        </p:nvSpPr>
        <p:spPr bwMode="auto">
          <a:xfrm>
            <a:off x="1614020" y="1870288"/>
            <a:ext cx="4020652"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 For Achievement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 For Salary Enhancement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2" name="Rectangle 1">
            <a:extLst>
              <a:ext uri="{FF2B5EF4-FFF2-40B4-BE49-F238E27FC236}">
                <a16:creationId xmlns:a16="http://schemas.microsoft.com/office/drawing/2014/main" id="{B6B40CA4-0A5A-EC7A-3008-3286D9FD28E0}"/>
              </a:ext>
            </a:extLst>
          </p:cNvPr>
          <p:cNvSpPr>
            <a:spLocks noChangeArrowheads="1"/>
          </p:cNvSpPr>
          <p:nvPr/>
        </p:nvSpPr>
        <p:spPr bwMode="auto">
          <a:xfrm>
            <a:off x="1219200" y="3361462"/>
            <a:ext cx="661581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Evaluate employee performance by considering factors like gender, performance scores, and ratings to uncover trends and patterns among various employee groups (high, medium, low). Assess their strengths and weaknesses, and propose actionable goals for enhancement.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2052" name="Picture 4" descr="7 Types of Organizational Charts (With Examples) | EdrawMind">
            <a:extLst>
              <a:ext uri="{FF2B5EF4-FFF2-40B4-BE49-F238E27FC236}">
                <a16:creationId xmlns:a16="http://schemas.microsoft.com/office/drawing/2014/main" id="{7E3EF47B-CC20-A997-F5D0-5DB0BBE39C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885"/>
          <a:stretch/>
        </p:blipFill>
        <p:spPr bwMode="auto">
          <a:xfrm>
            <a:off x="583073" y="1835604"/>
            <a:ext cx="7620000" cy="41209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817132"/>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383179" y="2343150"/>
            <a:ext cx="54102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endParaRPr lang="en-IN" sz="2400" dirty="0"/>
          </a:p>
        </p:txBody>
      </p:sp>
      <p:sp>
        <p:nvSpPr>
          <p:cNvPr id="14" name="Rectangle 3">
            <a:extLst>
              <a:ext uri="{FF2B5EF4-FFF2-40B4-BE49-F238E27FC236}">
                <a16:creationId xmlns:a16="http://schemas.microsoft.com/office/drawing/2014/main" id="{EEC77284-5908-8684-E24C-3954908BEBD0}"/>
              </a:ext>
            </a:extLst>
          </p:cNvPr>
          <p:cNvSpPr>
            <a:spLocks noChangeArrowheads="1"/>
          </p:cNvSpPr>
          <p:nvPr/>
        </p:nvSpPr>
        <p:spPr bwMode="auto">
          <a:xfrm>
            <a:off x="3257550" y="3886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Conditional Formatting: Omission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Filter: Exclude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Formula: Effectiveness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Pivot: Summary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Graph: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Employee Data Description</a:t>
            </a:r>
          </a:p>
        </p:txBody>
      </p:sp>
      <p:sp>
        <p:nvSpPr>
          <p:cNvPr id="3" name="Rectangle 2"/>
          <p:cNvSpPr/>
          <p:nvPr/>
        </p:nvSpPr>
        <p:spPr>
          <a:xfrm>
            <a:off x="1676400" y="1676400"/>
            <a:ext cx="7467600" cy="3886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457200" indent="-457200">
              <a:buFont typeface="Arial" panose="020B0604020202020204" pitchFamily="34" charset="0"/>
              <a:buChar char="•"/>
            </a:pPr>
            <a:r>
              <a:rPr lang="en-US" sz="2800" dirty="0"/>
              <a:t>First Name</a:t>
            </a:r>
          </a:p>
          <a:p>
            <a:pPr marL="457200" indent="-457200">
              <a:buFont typeface="Arial" panose="020B0604020202020204" pitchFamily="34" charset="0"/>
              <a:buChar char="•"/>
            </a:pPr>
            <a:r>
              <a:rPr lang="en-US" sz="2800" dirty="0"/>
              <a:t>Last Name</a:t>
            </a:r>
          </a:p>
          <a:p>
            <a:pPr marL="457200" indent="-457200">
              <a:buFont typeface="Arial" panose="020B0604020202020204" pitchFamily="34" charset="0"/>
              <a:buChar char="•"/>
            </a:pPr>
            <a:r>
              <a:rPr lang="en-US" sz="2800" dirty="0"/>
              <a:t>Gender </a:t>
            </a:r>
          </a:p>
          <a:p>
            <a:pPr marL="457200" indent="-457200">
              <a:buFont typeface="Arial" panose="020B0604020202020204" pitchFamily="34" charset="0"/>
              <a:buChar char="•"/>
            </a:pPr>
            <a:r>
              <a:rPr lang="en-US" sz="2800" dirty="0"/>
              <a:t>Business Unit</a:t>
            </a:r>
          </a:p>
          <a:p>
            <a:pPr marL="457200" indent="-457200">
              <a:buFont typeface="Arial" panose="020B0604020202020204" pitchFamily="34" charset="0"/>
              <a:buChar char="•"/>
            </a:pPr>
            <a:r>
              <a:rPr lang="en-US" sz="2800" dirty="0"/>
              <a:t>Performance Score</a:t>
            </a:r>
          </a:p>
          <a:p>
            <a:pPr marL="457200" indent="-457200">
              <a:buFont typeface="Arial" panose="020B0604020202020204" pitchFamily="34" charset="0"/>
              <a:buChar char="•"/>
            </a:pPr>
            <a:r>
              <a:rPr lang="en-US" sz="2800" dirty="0"/>
              <a:t>Current Employee Rating</a:t>
            </a:r>
          </a:p>
          <a:p>
            <a:pPr marL="457200" indent="-457200">
              <a:buFont typeface="Arial" panose="020B0604020202020204" pitchFamily="34" charset="0"/>
              <a:buChar char="•"/>
            </a:pPr>
            <a:r>
              <a:rPr lang="en-US" sz="2800" dirty="0"/>
              <a:t>Credit Rating Performance</a:t>
            </a:r>
          </a:p>
          <a:p>
            <a:pPr algn="ctr"/>
            <a:endParaRPr lang="en-US" sz="2800" dirty="0"/>
          </a:p>
          <a:p>
            <a:pPr algn="ct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a:t>
            </a:r>
            <a:r>
              <a:rPr lang="en-US" sz="2800" b="0" i="0" dirty="0">
                <a:solidFill>
                  <a:srgbClr val="000000"/>
                </a:solidFill>
                <a:effectLst/>
                <a:latin typeface="Google Sans Mono"/>
              </a:rPr>
              <a:t> ==IFS( </a:t>
            </a:r>
            <a:r>
              <a:rPr lang="en-US" sz="2800" b="0" i="0" dirty="0">
                <a:solidFill>
                  <a:srgbClr val="F7981D"/>
                </a:solidFill>
                <a:effectLst/>
                <a:latin typeface="Google Sans Mono"/>
              </a:rPr>
              <a:t>F2</a:t>
            </a:r>
            <a:r>
              <a:rPr lang="en-US" sz="2800" b="0" i="0" dirty="0">
                <a:solidFill>
                  <a:srgbClr val="000000"/>
                </a:solidFill>
                <a:effectLst/>
                <a:latin typeface="Google Sans Mono"/>
              </a:rPr>
              <a:t> &gt;= </a:t>
            </a:r>
            <a:r>
              <a:rPr lang="en-US" sz="2800" b="0" i="0" dirty="0">
                <a:solidFill>
                  <a:srgbClr val="1155CC"/>
                </a:solidFill>
                <a:effectLst/>
                <a:latin typeface="Google Sans Mono"/>
              </a:rPr>
              <a:t>4</a:t>
            </a:r>
            <a:r>
              <a:rPr lang="en-US" sz="2800" b="0" i="0" dirty="0">
                <a:solidFill>
                  <a:srgbClr val="000000"/>
                </a:solidFill>
                <a:effectLst/>
                <a:latin typeface="Google Sans Mono"/>
              </a:rPr>
              <a:t>, </a:t>
            </a:r>
            <a:r>
              <a:rPr lang="en-US" sz="2800" b="0" i="0" dirty="0">
                <a:solidFill>
                  <a:srgbClr val="008000"/>
                </a:solidFill>
                <a:effectLst/>
                <a:latin typeface="Google Sans Mono"/>
              </a:rPr>
              <a:t>"Good"</a:t>
            </a:r>
            <a:r>
              <a:rPr lang="en-US" sz="2800" b="0" i="0" dirty="0">
                <a:solidFill>
                  <a:srgbClr val="000000"/>
                </a:solidFill>
                <a:effectLst/>
                <a:latin typeface="Google Sans Mono"/>
              </a:rPr>
              <a:t>, </a:t>
            </a:r>
            <a:r>
              <a:rPr lang="en-US" sz="2800" b="0" i="0" dirty="0">
                <a:solidFill>
                  <a:srgbClr val="F7981D"/>
                </a:solidFill>
                <a:effectLst/>
                <a:latin typeface="Google Sans Mono"/>
              </a:rPr>
              <a:t>F2</a:t>
            </a:r>
            <a:r>
              <a:rPr lang="en-US" sz="2800" b="0" i="0" dirty="0">
                <a:solidFill>
                  <a:srgbClr val="000000"/>
                </a:solidFill>
                <a:effectLst/>
                <a:latin typeface="Google Sans Mono"/>
              </a:rPr>
              <a:t> = </a:t>
            </a:r>
            <a:r>
              <a:rPr lang="en-US" sz="2800" b="0" i="0" dirty="0">
                <a:solidFill>
                  <a:srgbClr val="1155CC"/>
                </a:solidFill>
                <a:effectLst/>
                <a:latin typeface="Google Sans Mono"/>
              </a:rPr>
              <a:t>2</a:t>
            </a:r>
            <a:r>
              <a:rPr lang="en-US" sz="2800" b="0" i="0" dirty="0">
                <a:solidFill>
                  <a:srgbClr val="000000"/>
                </a:solidFill>
                <a:effectLst/>
                <a:latin typeface="Google Sans Mono"/>
              </a:rPr>
              <a:t>, </a:t>
            </a:r>
            <a:r>
              <a:rPr lang="en-US" sz="2800" b="0" i="0" dirty="0">
                <a:solidFill>
                  <a:srgbClr val="008000"/>
                </a:solidFill>
                <a:effectLst/>
                <a:latin typeface="Google Sans Mono"/>
              </a:rPr>
              <a:t>"Average"</a:t>
            </a:r>
            <a:r>
              <a:rPr lang="en-US" sz="2800" b="0" i="0" dirty="0">
                <a:solidFill>
                  <a:srgbClr val="000000"/>
                </a:solidFill>
                <a:effectLst/>
                <a:latin typeface="Google Sans Mono"/>
              </a:rPr>
              <a:t>, </a:t>
            </a:r>
            <a:r>
              <a:rPr lang="en-US" sz="2800" b="0" i="0" dirty="0">
                <a:solidFill>
                  <a:srgbClr val="F7981D"/>
                </a:solidFill>
                <a:effectLst/>
                <a:latin typeface="Google Sans Mono"/>
              </a:rPr>
              <a:t>F2</a:t>
            </a:r>
            <a:r>
              <a:rPr lang="en-US" sz="2800" b="0" i="0" dirty="0">
                <a:solidFill>
                  <a:srgbClr val="000000"/>
                </a:solidFill>
                <a:effectLst/>
                <a:latin typeface="Google Sans Mono"/>
              </a:rPr>
              <a:t> &lt;= </a:t>
            </a:r>
            <a:r>
              <a:rPr lang="en-US" sz="2800" b="0" i="0" dirty="0">
                <a:solidFill>
                  <a:srgbClr val="1155CC"/>
                </a:solidFill>
                <a:effectLst/>
                <a:latin typeface="Google Sans Mono"/>
              </a:rPr>
              <a:t>1</a:t>
            </a:r>
            <a:r>
              <a:rPr lang="en-US" sz="2800" b="0" i="0" dirty="0">
                <a:solidFill>
                  <a:srgbClr val="000000"/>
                </a:solidFill>
                <a:effectLst/>
                <a:latin typeface="Google Sans Mono"/>
              </a:rPr>
              <a:t>, </a:t>
            </a:r>
            <a:r>
              <a:rPr lang="en-US" sz="2800" b="0" i="0" dirty="0">
                <a:solidFill>
                  <a:srgbClr val="008000"/>
                </a:solidFill>
                <a:effectLst/>
                <a:latin typeface="Google Sans Mono"/>
              </a:rPr>
              <a:t>"Bad"</a:t>
            </a:r>
            <a:r>
              <a:rPr lang="en-US" sz="2800" b="0" i="0" dirty="0">
                <a:solidFill>
                  <a:srgbClr val="000000"/>
                </a:solidFill>
                <a:effectLst/>
                <a:latin typeface="Google Sans Mono"/>
              </a:rPr>
              <a: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389</TotalTime>
  <Words>344</Words>
  <Application>Microsoft Office PowerPoint</Application>
  <PresentationFormat>Widescreen</PresentationFormat>
  <Paragraphs>91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Employee Data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sharumathigk@gmail.com</cp:lastModifiedBy>
  <cp:revision>26</cp:revision>
  <dcterms:created xsi:type="dcterms:W3CDTF">2024-03-29T15:07:22Z</dcterms:created>
  <dcterms:modified xsi:type="dcterms:W3CDTF">2024-08-31T10:38:17Z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