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1" Type="http://schemas.openxmlformats.org/officeDocument/2006/relationships/slide" Target="slides/slide57.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77fbd7e877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77fbd7e87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77fbd7e877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77fbd7e87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77fbd7e877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77fbd7e87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77fbd7e877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77fbd7e87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77fbd7e877_0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77fbd7e877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77f95170c9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77f95170c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77fbd7e877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77fbd7e877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77fbd7e877_0_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77fbd7e877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77fbd7e877_0_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77fbd7e877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77fbd7e877_0_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77fbd7e877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77fbd7e877_0_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77fbd7e877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3ef921c2b6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3ef921c2b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3ef921c2b6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3ef921c2b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3ef921c2b6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3ef921c2b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3ef921c2b6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3ef921c2b6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3ef921c2b6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23ef921c2b6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3ef921c2b6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23ef921c2b6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3ef921c2b6_0_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23ef921c2b6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3ef921c2b6_0_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23ef921c2b6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3ef921c2b6_0_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23ef921c2b6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3ef921c2b6_0_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23ef921c2b6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3ef921c2b6_0_7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23ef921c2b6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23ef921c2b6_0_8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23ef921c2b6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3ef921c2b6_0_10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23ef921c2b6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23ef921c2b6_0_1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23ef921c2b6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23ef921c2b6_0_9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23ef921c2b6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240b411f9c1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240b411f9c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240b411f9c1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240b411f9c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240b411f9c1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240b411f9c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240b411f9c1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240b411f9c1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240b411f9c1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240b411f9c1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240b411f9c1_0_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240b411f9c1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240b411f9c1_0_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240b411f9c1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27af20853e2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27af20853e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IN"/>
              <a:t>PYTHON COURSE </a:t>
            </a:r>
            <a:endParaRPr/>
          </a:p>
        </p:txBody>
      </p:sp>
      <p:sp>
        <p:nvSpPr>
          <p:cNvPr id="85" name="Google Shape;85;p1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838200" y="338231"/>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Removing Elements from a List</a:t>
            </a:r>
            <a:endParaRPr/>
          </a:p>
        </p:txBody>
      </p:sp>
      <p:sp>
        <p:nvSpPr>
          <p:cNvPr id="139" name="Google Shape;139;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IN"/>
              <a:t>motorcycles = ['honda', 'yamaha', 'suzuki', 'ducati’] </a:t>
            </a:r>
            <a:endParaRPr/>
          </a:p>
          <a:p>
            <a:pPr indent="0" lvl="0" marL="0" rtl="0" algn="l">
              <a:lnSpc>
                <a:spcPct val="90000"/>
              </a:lnSpc>
              <a:spcBef>
                <a:spcPts val="1000"/>
              </a:spcBef>
              <a:spcAft>
                <a:spcPts val="0"/>
              </a:spcAft>
              <a:buClr>
                <a:schemeClr val="dk1"/>
              </a:buClr>
              <a:buSzPts val="2800"/>
              <a:buNone/>
            </a:pPr>
            <a:r>
              <a:rPr lang="en-IN"/>
              <a:t>print(motorcycles) </a:t>
            </a:r>
            <a:endParaRPr/>
          </a:p>
          <a:p>
            <a:pPr indent="0" lvl="0" marL="0" rtl="0" algn="l">
              <a:lnSpc>
                <a:spcPct val="90000"/>
              </a:lnSpc>
              <a:spcBef>
                <a:spcPts val="1000"/>
              </a:spcBef>
              <a:spcAft>
                <a:spcPts val="0"/>
              </a:spcAft>
              <a:buClr>
                <a:schemeClr val="dk1"/>
              </a:buClr>
              <a:buSzPts val="2800"/>
              <a:buNone/>
            </a:pPr>
            <a:r>
              <a:rPr lang="en-IN"/>
              <a:t>motorcycles.remove('ducati’) </a:t>
            </a:r>
            <a:endParaRPr/>
          </a:p>
          <a:p>
            <a:pPr indent="0" lvl="0" marL="0" rtl="0" algn="l">
              <a:lnSpc>
                <a:spcPct val="90000"/>
              </a:lnSpc>
              <a:spcBef>
                <a:spcPts val="1000"/>
              </a:spcBef>
              <a:spcAft>
                <a:spcPts val="0"/>
              </a:spcAft>
              <a:buClr>
                <a:schemeClr val="dk1"/>
              </a:buClr>
              <a:buSzPts val="2800"/>
              <a:buNone/>
            </a:pPr>
            <a:r>
              <a:rPr lang="en-IN"/>
              <a:t>print(motorcycles)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b="1" lang="en-IN"/>
              <a:t>['honda', 'yamaha', 'suzuki', 'ducati’] </a:t>
            </a:r>
            <a:endParaRPr/>
          </a:p>
          <a:p>
            <a:pPr indent="0" lvl="0" marL="0" rtl="0" algn="l">
              <a:lnSpc>
                <a:spcPct val="90000"/>
              </a:lnSpc>
              <a:spcBef>
                <a:spcPts val="1000"/>
              </a:spcBef>
              <a:spcAft>
                <a:spcPts val="0"/>
              </a:spcAft>
              <a:buClr>
                <a:schemeClr val="dk1"/>
              </a:buClr>
              <a:buSzPts val="2800"/>
              <a:buNone/>
            </a:pPr>
            <a:r>
              <a:rPr b="1" lang="en-IN"/>
              <a:t>['honda', 'yamaha', 'suzuki']</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Removing an Item Using the pop() Method</a:t>
            </a:r>
            <a:endParaRPr/>
          </a:p>
        </p:txBody>
      </p:sp>
      <p:sp>
        <p:nvSpPr>
          <p:cNvPr id="145" name="Google Shape;145;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2800"/>
              <a:buNone/>
            </a:pPr>
            <a:r>
              <a:rPr lang="en-IN"/>
              <a:t>motorcycles = ['honda', 'yamaha', 'suzuki’] </a:t>
            </a:r>
            <a:endParaRPr/>
          </a:p>
          <a:p>
            <a:pPr indent="0" lvl="0" marL="0" rtl="0" algn="l">
              <a:lnSpc>
                <a:spcPct val="90000"/>
              </a:lnSpc>
              <a:spcBef>
                <a:spcPts val="1000"/>
              </a:spcBef>
              <a:spcAft>
                <a:spcPts val="0"/>
              </a:spcAft>
              <a:buClr>
                <a:schemeClr val="dk1"/>
              </a:buClr>
              <a:buSzPts val="2800"/>
              <a:buNone/>
            </a:pPr>
            <a:r>
              <a:rPr lang="en-IN"/>
              <a:t>print(motorcycles)</a:t>
            </a:r>
            <a:endParaRPr/>
          </a:p>
          <a:p>
            <a:pPr indent="0" lvl="0" marL="0" rtl="0" algn="l">
              <a:lnSpc>
                <a:spcPct val="90000"/>
              </a:lnSpc>
              <a:spcBef>
                <a:spcPts val="1000"/>
              </a:spcBef>
              <a:spcAft>
                <a:spcPts val="0"/>
              </a:spcAft>
              <a:buClr>
                <a:schemeClr val="dk1"/>
              </a:buClr>
              <a:buSzPts val="2800"/>
              <a:buNone/>
            </a:pPr>
            <a:r>
              <a:rPr lang="en-IN"/>
              <a:t>popped_motorcycle = motorcycles.pop() </a:t>
            </a:r>
            <a:endParaRPr/>
          </a:p>
          <a:p>
            <a:pPr indent="0" lvl="0" marL="0" rtl="0" algn="l">
              <a:lnSpc>
                <a:spcPct val="90000"/>
              </a:lnSpc>
              <a:spcBef>
                <a:spcPts val="1000"/>
              </a:spcBef>
              <a:spcAft>
                <a:spcPts val="0"/>
              </a:spcAft>
              <a:buClr>
                <a:schemeClr val="dk1"/>
              </a:buClr>
              <a:buSzPts val="2800"/>
              <a:buNone/>
            </a:pPr>
            <a:r>
              <a:rPr lang="en-IN"/>
              <a:t>print(motorcycles) </a:t>
            </a:r>
            <a:endParaRPr/>
          </a:p>
          <a:p>
            <a:pPr indent="0" lvl="0" marL="0" rtl="0" algn="l">
              <a:lnSpc>
                <a:spcPct val="90000"/>
              </a:lnSpc>
              <a:spcBef>
                <a:spcPts val="1000"/>
              </a:spcBef>
              <a:spcAft>
                <a:spcPts val="0"/>
              </a:spcAft>
              <a:buClr>
                <a:schemeClr val="dk1"/>
              </a:buClr>
              <a:buSzPts val="2800"/>
              <a:buNone/>
            </a:pPr>
            <a:r>
              <a:rPr lang="en-IN"/>
              <a:t>print(popped_motorcycle)</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b="1" lang="en-IN"/>
              <a:t>['honda', 'yamaha', 'suzuki’] </a:t>
            </a:r>
            <a:endParaRPr/>
          </a:p>
          <a:p>
            <a:pPr indent="0" lvl="0" marL="0" rtl="0" algn="l">
              <a:lnSpc>
                <a:spcPct val="90000"/>
              </a:lnSpc>
              <a:spcBef>
                <a:spcPts val="1000"/>
              </a:spcBef>
              <a:spcAft>
                <a:spcPts val="0"/>
              </a:spcAft>
              <a:buClr>
                <a:schemeClr val="dk1"/>
              </a:buClr>
              <a:buSzPts val="2800"/>
              <a:buNone/>
            </a:pPr>
            <a:r>
              <a:rPr b="1" lang="en-IN"/>
              <a:t>['honda', 'yamaha’]</a:t>
            </a:r>
            <a:endParaRPr/>
          </a:p>
          <a:p>
            <a:pPr indent="0" lvl="0" marL="0" rtl="0" algn="l">
              <a:lnSpc>
                <a:spcPct val="90000"/>
              </a:lnSpc>
              <a:spcBef>
                <a:spcPts val="1000"/>
              </a:spcBef>
              <a:spcAft>
                <a:spcPts val="0"/>
              </a:spcAft>
              <a:buClr>
                <a:schemeClr val="dk1"/>
              </a:buClr>
              <a:buSzPts val="2800"/>
              <a:buNone/>
            </a:pPr>
            <a:r>
              <a:rPr b="1" lang="en-IN"/>
              <a:t> suzuki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Popping Items from Any Position in a List</a:t>
            </a:r>
            <a:endParaRPr/>
          </a:p>
        </p:txBody>
      </p:sp>
      <p:sp>
        <p:nvSpPr>
          <p:cNvPr id="151" name="Google Shape;151;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IN"/>
              <a:t>motorcycles = ['honda', 'yamaha', 'suzuki’] </a:t>
            </a:r>
            <a:endParaRPr/>
          </a:p>
          <a:p>
            <a:pPr indent="0" lvl="0" marL="0" rtl="0" algn="l">
              <a:lnSpc>
                <a:spcPct val="90000"/>
              </a:lnSpc>
              <a:spcBef>
                <a:spcPts val="1000"/>
              </a:spcBef>
              <a:spcAft>
                <a:spcPts val="0"/>
              </a:spcAft>
              <a:buClr>
                <a:schemeClr val="dk1"/>
              </a:buClr>
              <a:buSzPts val="2800"/>
              <a:buNone/>
            </a:pPr>
            <a:r>
              <a:rPr lang="en-IN"/>
              <a:t>first_owned = motorcycles.pop(0) </a:t>
            </a:r>
            <a:endParaRPr/>
          </a:p>
          <a:p>
            <a:pPr indent="0" lvl="0" marL="0" rtl="0" algn="l">
              <a:lnSpc>
                <a:spcPct val="90000"/>
              </a:lnSpc>
              <a:spcBef>
                <a:spcPts val="1000"/>
              </a:spcBef>
              <a:spcAft>
                <a:spcPts val="0"/>
              </a:spcAft>
              <a:buClr>
                <a:schemeClr val="dk1"/>
              </a:buClr>
              <a:buSzPts val="2800"/>
              <a:buNone/>
            </a:pPr>
            <a:r>
              <a:rPr lang="en-IN"/>
              <a:t>print(f"The first motorcycle I owned was a {first_owned.title ()}.")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b="1" lang="en-IN"/>
              <a:t>The first motorcycle I owned was a Honda. </a:t>
            </a:r>
            <a:endParaRPr/>
          </a:p>
          <a:p>
            <a:pPr indent="0" lvl="0" marL="0" rtl="0" algn="l">
              <a:lnSpc>
                <a:spcPct val="90000"/>
              </a:lnSpc>
              <a:spcBef>
                <a:spcPts val="1000"/>
              </a:spcBef>
              <a:spcAft>
                <a:spcPts val="0"/>
              </a:spcAft>
              <a:buClr>
                <a:schemeClr val="dk1"/>
              </a:buClr>
              <a:buSzPts val="2800"/>
              <a:buNone/>
            </a:pPr>
            <a:r>
              <a:t/>
            </a:r>
            <a:endParaRPr b="1"/>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Sorting a List Permanently with sort() Method</a:t>
            </a:r>
            <a:endParaRPr/>
          </a:p>
        </p:txBody>
      </p:sp>
      <p:sp>
        <p:nvSpPr>
          <p:cNvPr id="157" name="Google Shape;157;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IN"/>
              <a:t>cars = ['bmw', 'audi', 'toyota', 'subaru’]</a:t>
            </a:r>
            <a:endParaRPr/>
          </a:p>
          <a:p>
            <a:pPr indent="0" lvl="0" marL="0" rtl="0" algn="l">
              <a:lnSpc>
                <a:spcPct val="90000"/>
              </a:lnSpc>
              <a:spcBef>
                <a:spcPts val="1000"/>
              </a:spcBef>
              <a:spcAft>
                <a:spcPts val="0"/>
              </a:spcAft>
              <a:buClr>
                <a:schemeClr val="dk1"/>
              </a:buClr>
              <a:buSzPts val="2800"/>
              <a:buNone/>
            </a:pPr>
            <a:r>
              <a:rPr lang="en-IN"/>
              <a:t>cars.sort() </a:t>
            </a:r>
            <a:endParaRPr/>
          </a:p>
          <a:p>
            <a:pPr indent="0" lvl="0" marL="0" rtl="0" algn="l">
              <a:lnSpc>
                <a:spcPct val="90000"/>
              </a:lnSpc>
              <a:spcBef>
                <a:spcPts val="1000"/>
              </a:spcBef>
              <a:spcAft>
                <a:spcPts val="0"/>
              </a:spcAft>
              <a:buClr>
                <a:schemeClr val="dk1"/>
              </a:buClr>
              <a:buSzPts val="2800"/>
              <a:buNone/>
            </a:pPr>
            <a:r>
              <a:rPr lang="en-IN"/>
              <a:t>print(cars)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b="1" lang="en-IN"/>
              <a:t>['audi', 'bmw', 'subaru', 'toyota’]</a:t>
            </a:r>
            <a:endParaRPr/>
          </a:p>
          <a:p>
            <a:pPr indent="0" lvl="0" marL="0" rtl="0" algn="l">
              <a:lnSpc>
                <a:spcPct val="90000"/>
              </a:lnSpc>
              <a:spcBef>
                <a:spcPts val="1000"/>
              </a:spcBef>
              <a:spcAft>
                <a:spcPts val="0"/>
              </a:spcAft>
              <a:buClr>
                <a:schemeClr val="dk1"/>
              </a:buClr>
              <a:buSzPts val="2800"/>
              <a:buNone/>
            </a:pPr>
            <a:r>
              <a:t/>
            </a:r>
            <a:endParaRPr b="1"/>
          </a:p>
          <a:p>
            <a:pPr indent="0" lvl="0" marL="0" rtl="0" algn="l">
              <a:lnSpc>
                <a:spcPct val="90000"/>
              </a:lnSpc>
              <a:spcBef>
                <a:spcPts val="1000"/>
              </a:spcBef>
              <a:spcAft>
                <a:spcPts val="0"/>
              </a:spcAft>
              <a:buClr>
                <a:schemeClr val="dk1"/>
              </a:buClr>
              <a:buSzPts val="2800"/>
              <a:buNone/>
            </a:pPr>
            <a:r>
              <a:rPr lang="en-IN"/>
              <a:t>The sort() method changes the order of the list permanently. The cars are now in alphabetical order, and we can never revert to the original order.</a:t>
            </a:r>
            <a:endParaRPr b="1"/>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Finding the Length of a List </a:t>
            </a:r>
            <a:endParaRPr/>
          </a:p>
        </p:txBody>
      </p:sp>
      <p:sp>
        <p:nvSpPr>
          <p:cNvPr id="163" name="Google Shape;163;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IN"/>
              <a:t>&gt;&gt;&gt; cars = ['bmw', 'audi', 'toyota', 'subaru’] </a:t>
            </a:r>
            <a:endParaRPr/>
          </a:p>
          <a:p>
            <a:pPr indent="0" lvl="0" marL="0" rtl="0" algn="l">
              <a:lnSpc>
                <a:spcPct val="90000"/>
              </a:lnSpc>
              <a:spcBef>
                <a:spcPts val="1000"/>
              </a:spcBef>
              <a:spcAft>
                <a:spcPts val="0"/>
              </a:spcAft>
              <a:buClr>
                <a:schemeClr val="dk1"/>
              </a:buClr>
              <a:buSzPts val="2800"/>
              <a:buNone/>
            </a:pPr>
            <a:r>
              <a:rPr lang="en-IN"/>
              <a:t>&gt;&gt;&gt; len(cars) </a:t>
            </a:r>
            <a:endParaRPr/>
          </a:p>
          <a:p>
            <a:pPr indent="0" lvl="0" marL="0" rtl="0" algn="l">
              <a:lnSpc>
                <a:spcPct val="90000"/>
              </a:lnSpc>
              <a:spcBef>
                <a:spcPts val="1000"/>
              </a:spcBef>
              <a:spcAft>
                <a:spcPts val="0"/>
              </a:spcAft>
              <a:buClr>
                <a:schemeClr val="dk1"/>
              </a:buClr>
              <a:buSzPts val="2800"/>
              <a:buNone/>
            </a:pPr>
            <a:r>
              <a:rPr b="1" lang="en-IN"/>
              <a:t>4</a:t>
            </a:r>
            <a:r>
              <a:rPr lang="en-IN"/>
              <a:t> </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Looping Through an Entire List</a:t>
            </a:r>
            <a:endParaRPr/>
          </a:p>
        </p:txBody>
      </p:sp>
      <p:sp>
        <p:nvSpPr>
          <p:cNvPr id="169" name="Google Shape;169;p2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90000"/>
              </a:lnSpc>
              <a:spcBef>
                <a:spcPts val="0"/>
              </a:spcBef>
              <a:spcAft>
                <a:spcPts val="0"/>
              </a:spcAft>
              <a:buClr>
                <a:schemeClr val="dk1"/>
              </a:buClr>
              <a:buSzPct val="100000"/>
              <a:buNone/>
            </a:pPr>
            <a:r>
              <a:rPr lang="en-IN"/>
              <a:t>magicians = ['alice', 'david', 'carolina’] </a:t>
            </a:r>
            <a:endParaRPr/>
          </a:p>
          <a:p>
            <a:pPr indent="0" lvl="0" marL="0" rtl="0" algn="l">
              <a:lnSpc>
                <a:spcPct val="90000"/>
              </a:lnSpc>
              <a:spcBef>
                <a:spcPts val="1000"/>
              </a:spcBef>
              <a:spcAft>
                <a:spcPts val="0"/>
              </a:spcAft>
              <a:buClr>
                <a:schemeClr val="dk1"/>
              </a:buClr>
              <a:buSzPct val="100000"/>
              <a:buNone/>
            </a:pPr>
            <a:r>
              <a:rPr lang="en-IN"/>
              <a:t>for magician in magicians: </a:t>
            </a:r>
            <a:endParaRPr/>
          </a:p>
          <a:p>
            <a:pPr indent="0" lvl="0" marL="0" rtl="0" algn="l">
              <a:lnSpc>
                <a:spcPct val="90000"/>
              </a:lnSpc>
              <a:spcBef>
                <a:spcPts val="1000"/>
              </a:spcBef>
              <a:spcAft>
                <a:spcPts val="0"/>
              </a:spcAft>
              <a:buClr>
                <a:schemeClr val="dk1"/>
              </a:buClr>
              <a:buSzPct val="100000"/>
              <a:buNone/>
            </a:pPr>
            <a:r>
              <a:rPr lang="en-IN"/>
              <a:t>       print(magician) </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IN"/>
              <a:t>We define a for loop. This line tells Python to pull a name from the list magicians, and associate it with the variable magician. Next, we tell Python to print the name that’s just been assigned to magician. Python then repeats these last two lines, once for each name in the list.</a:t>
            </a:r>
            <a:endParaRPr/>
          </a:p>
          <a:p>
            <a:pPr indent="0" lvl="0" marL="0" rtl="0" algn="l">
              <a:lnSpc>
                <a:spcPct val="90000"/>
              </a:lnSpc>
              <a:spcBef>
                <a:spcPts val="1000"/>
              </a:spcBef>
              <a:spcAft>
                <a:spcPts val="0"/>
              </a:spcAft>
              <a:buClr>
                <a:schemeClr val="dk1"/>
              </a:buClr>
              <a:buSzPct val="100000"/>
              <a:buNone/>
            </a:pPr>
            <a:r>
              <a:rPr b="1" lang="en-IN"/>
              <a:t>alice </a:t>
            </a:r>
            <a:endParaRPr/>
          </a:p>
          <a:p>
            <a:pPr indent="0" lvl="0" marL="0" rtl="0" algn="l">
              <a:lnSpc>
                <a:spcPct val="90000"/>
              </a:lnSpc>
              <a:spcBef>
                <a:spcPts val="1000"/>
              </a:spcBef>
              <a:spcAft>
                <a:spcPts val="0"/>
              </a:spcAft>
              <a:buClr>
                <a:schemeClr val="dk1"/>
              </a:buClr>
              <a:buSzPct val="100000"/>
              <a:buNone/>
            </a:pPr>
            <a:r>
              <a:rPr b="1" lang="en-IN"/>
              <a:t>david</a:t>
            </a:r>
            <a:endParaRPr b="1"/>
          </a:p>
          <a:p>
            <a:pPr indent="0" lvl="0" marL="0" rtl="0" algn="l">
              <a:lnSpc>
                <a:spcPct val="90000"/>
              </a:lnSpc>
              <a:spcBef>
                <a:spcPts val="1000"/>
              </a:spcBef>
              <a:spcAft>
                <a:spcPts val="0"/>
              </a:spcAft>
              <a:buClr>
                <a:schemeClr val="dk1"/>
              </a:buClr>
              <a:buSzPct val="100000"/>
              <a:buNone/>
            </a:pPr>
            <a:r>
              <a:rPr b="1" lang="en-IN"/>
              <a:t>carolina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Forgetting to Indent </a:t>
            </a:r>
            <a:endParaRPr/>
          </a:p>
        </p:txBody>
      </p:sp>
      <p:sp>
        <p:nvSpPr>
          <p:cNvPr id="175" name="Google Shape;175;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Always indent the line after the for statement in a loop. If you forget, Python will remind you:</a:t>
            </a:r>
            <a:endParaRPr/>
          </a:p>
          <a:p>
            <a:pPr indent="-50800" lvl="0" marL="22860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IN"/>
              <a:t>magicians = ['alice', 'david', 'carolina’] </a:t>
            </a:r>
            <a:endParaRPr/>
          </a:p>
          <a:p>
            <a:pPr indent="0" lvl="0" marL="0" rtl="0" algn="l">
              <a:lnSpc>
                <a:spcPct val="90000"/>
              </a:lnSpc>
              <a:spcBef>
                <a:spcPts val="1000"/>
              </a:spcBef>
              <a:spcAft>
                <a:spcPts val="0"/>
              </a:spcAft>
              <a:buClr>
                <a:schemeClr val="dk1"/>
              </a:buClr>
              <a:buSzPts val="2800"/>
              <a:buNone/>
            </a:pPr>
            <a:r>
              <a:rPr lang="en-IN"/>
              <a:t>for magician in magicians: </a:t>
            </a:r>
            <a:endParaRPr/>
          </a:p>
          <a:p>
            <a:pPr indent="0" lvl="0" marL="0" rtl="0" algn="l">
              <a:lnSpc>
                <a:spcPct val="90000"/>
              </a:lnSpc>
              <a:spcBef>
                <a:spcPts val="1000"/>
              </a:spcBef>
              <a:spcAft>
                <a:spcPts val="0"/>
              </a:spcAft>
              <a:buClr>
                <a:schemeClr val="dk1"/>
              </a:buClr>
              <a:buSzPts val="2800"/>
              <a:buNone/>
            </a:pPr>
            <a:r>
              <a:rPr lang="en-IN"/>
              <a:t>print(magician)</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b="1" lang="en-IN"/>
              <a:t>File "magicians.py", line 3 print(magician) ^ IndentationError: expected an indented block after 'for' stat ement on line 2 </a:t>
            </a:r>
            <a:endParaRPr b="1"/>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Making Numerical Lists Using the range() Function</a:t>
            </a:r>
            <a:endParaRPr/>
          </a:p>
        </p:txBody>
      </p:sp>
      <p:sp>
        <p:nvSpPr>
          <p:cNvPr id="181" name="Google Shape;181;p2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IN"/>
              <a:t>Python’s range() function makes it easy to generate a series of numbers.</a:t>
            </a:r>
            <a:endParaRPr/>
          </a:p>
          <a:p>
            <a:pPr indent="0" lvl="0" marL="0" rtl="0" algn="l">
              <a:lnSpc>
                <a:spcPct val="90000"/>
              </a:lnSpc>
              <a:spcBef>
                <a:spcPts val="1000"/>
              </a:spcBef>
              <a:spcAft>
                <a:spcPts val="0"/>
              </a:spcAft>
              <a:buClr>
                <a:schemeClr val="dk1"/>
              </a:buClr>
              <a:buSzPts val="2800"/>
              <a:buNone/>
            </a:pPr>
            <a:r>
              <a:rPr lang="en-IN"/>
              <a:t>for value in range(1, 7): </a:t>
            </a:r>
            <a:endParaRPr/>
          </a:p>
          <a:p>
            <a:pPr indent="0" lvl="0" marL="0" rtl="0" algn="l">
              <a:lnSpc>
                <a:spcPct val="90000"/>
              </a:lnSpc>
              <a:spcBef>
                <a:spcPts val="1000"/>
              </a:spcBef>
              <a:spcAft>
                <a:spcPts val="0"/>
              </a:spcAft>
              <a:buClr>
                <a:schemeClr val="dk1"/>
              </a:buClr>
              <a:buSzPts val="2800"/>
              <a:buNone/>
            </a:pPr>
            <a:r>
              <a:rPr lang="en-IN"/>
              <a:t>       print(value) </a:t>
            </a:r>
            <a:endParaRPr/>
          </a:p>
          <a:p>
            <a:pPr indent="0" lvl="0" marL="0" rtl="0" algn="l">
              <a:lnSpc>
                <a:spcPct val="90000"/>
              </a:lnSpc>
              <a:spcBef>
                <a:spcPts val="1000"/>
              </a:spcBef>
              <a:spcAft>
                <a:spcPts val="0"/>
              </a:spcAft>
              <a:buClr>
                <a:schemeClr val="dk1"/>
              </a:buClr>
              <a:buSzPts val="2800"/>
              <a:buNone/>
            </a:pPr>
            <a:r>
              <a:rPr b="1" lang="en-IN"/>
              <a:t>1</a:t>
            </a:r>
            <a:endParaRPr/>
          </a:p>
          <a:p>
            <a:pPr indent="0" lvl="0" marL="0" rtl="0" algn="l">
              <a:lnSpc>
                <a:spcPct val="90000"/>
              </a:lnSpc>
              <a:spcBef>
                <a:spcPts val="1000"/>
              </a:spcBef>
              <a:spcAft>
                <a:spcPts val="0"/>
              </a:spcAft>
              <a:buClr>
                <a:schemeClr val="dk1"/>
              </a:buClr>
              <a:buSzPts val="2800"/>
              <a:buNone/>
            </a:pPr>
            <a:r>
              <a:rPr b="1" lang="en-IN"/>
              <a:t>2</a:t>
            </a:r>
            <a:endParaRPr/>
          </a:p>
          <a:p>
            <a:pPr indent="0" lvl="0" marL="0" rtl="0" algn="l">
              <a:lnSpc>
                <a:spcPct val="90000"/>
              </a:lnSpc>
              <a:spcBef>
                <a:spcPts val="1000"/>
              </a:spcBef>
              <a:spcAft>
                <a:spcPts val="0"/>
              </a:spcAft>
              <a:buClr>
                <a:schemeClr val="dk1"/>
              </a:buClr>
              <a:buSzPts val="2800"/>
              <a:buNone/>
            </a:pPr>
            <a:r>
              <a:rPr b="1" lang="en-IN"/>
              <a:t>3</a:t>
            </a:r>
            <a:endParaRPr/>
          </a:p>
          <a:p>
            <a:pPr indent="0" lvl="0" marL="0" rtl="0" algn="l">
              <a:lnSpc>
                <a:spcPct val="90000"/>
              </a:lnSpc>
              <a:spcBef>
                <a:spcPts val="1000"/>
              </a:spcBef>
              <a:spcAft>
                <a:spcPts val="0"/>
              </a:spcAft>
              <a:buClr>
                <a:schemeClr val="dk1"/>
              </a:buClr>
              <a:buSzPts val="2800"/>
              <a:buNone/>
            </a:pPr>
            <a:r>
              <a:rPr b="1" lang="en-IN"/>
              <a:t>4</a:t>
            </a:r>
            <a:endParaRPr/>
          </a:p>
          <a:p>
            <a:pPr indent="0" lvl="0" marL="0" rtl="0" algn="l">
              <a:lnSpc>
                <a:spcPct val="90000"/>
              </a:lnSpc>
              <a:spcBef>
                <a:spcPts val="1000"/>
              </a:spcBef>
              <a:spcAft>
                <a:spcPts val="0"/>
              </a:spcAft>
              <a:buClr>
                <a:schemeClr val="dk1"/>
              </a:buClr>
              <a:buSzPts val="2800"/>
              <a:buNone/>
            </a:pPr>
            <a:r>
              <a:rPr b="1" lang="en-IN"/>
              <a:t>5</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Using range() to Make a List of Numbers</a:t>
            </a:r>
            <a:endParaRPr/>
          </a:p>
        </p:txBody>
      </p:sp>
      <p:sp>
        <p:nvSpPr>
          <p:cNvPr id="187" name="Google Shape;187;p3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2800"/>
              <a:buNone/>
            </a:pPr>
            <a:r>
              <a:rPr lang="en-IN"/>
              <a:t>numbers = list(range(1, 6)) </a:t>
            </a:r>
            <a:endParaRPr/>
          </a:p>
          <a:p>
            <a:pPr indent="0" lvl="0" marL="0" rtl="0" algn="l">
              <a:lnSpc>
                <a:spcPct val="90000"/>
              </a:lnSpc>
              <a:spcBef>
                <a:spcPts val="1000"/>
              </a:spcBef>
              <a:spcAft>
                <a:spcPts val="0"/>
              </a:spcAft>
              <a:buClr>
                <a:schemeClr val="dk1"/>
              </a:buClr>
              <a:buSzPts val="2800"/>
              <a:buNone/>
            </a:pPr>
            <a:r>
              <a:rPr lang="en-IN"/>
              <a:t>print(numbers)</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b="1" lang="en-IN"/>
              <a:t>[1, 2, 3, 4, 5]</a:t>
            </a:r>
            <a:endParaRPr/>
          </a:p>
          <a:p>
            <a:pPr indent="0" lvl="0" marL="0" rtl="0" algn="l">
              <a:lnSpc>
                <a:spcPct val="90000"/>
              </a:lnSpc>
              <a:spcBef>
                <a:spcPts val="1000"/>
              </a:spcBef>
              <a:spcAft>
                <a:spcPts val="0"/>
              </a:spcAft>
              <a:buClr>
                <a:schemeClr val="dk1"/>
              </a:buClr>
              <a:buSzPts val="2800"/>
              <a:buNone/>
            </a:pPr>
            <a:r>
              <a:t/>
            </a:r>
            <a:endParaRPr b="1"/>
          </a:p>
          <a:p>
            <a:pPr indent="0" lvl="0" marL="0" rtl="0" algn="l">
              <a:lnSpc>
                <a:spcPct val="90000"/>
              </a:lnSpc>
              <a:spcBef>
                <a:spcPts val="1000"/>
              </a:spcBef>
              <a:spcAft>
                <a:spcPts val="0"/>
              </a:spcAft>
              <a:buClr>
                <a:schemeClr val="dk1"/>
              </a:buClr>
              <a:buSzPts val="2800"/>
              <a:buNone/>
            </a:pPr>
            <a:r>
              <a:rPr lang="en-IN"/>
              <a:t>even_numbers = list(range(2, 11, 2))</a:t>
            </a:r>
            <a:endParaRPr/>
          </a:p>
          <a:p>
            <a:pPr indent="0" lvl="0" marL="0" rtl="0" algn="l">
              <a:lnSpc>
                <a:spcPct val="90000"/>
              </a:lnSpc>
              <a:spcBef>
                <a:spcPts val="1000"/>
              </a:spcBef>
              <a:spcAft>
                <a:spcPts val="0"/>
              </a:spcAft>
              <a:buClr>
                <a:schemeClr val="dk1"/>
              </a:buClr>
              <a:buSzPts val="2800"/>
              <a:buNone/>
            </a:pPr>
            <a:r>
              <a:rPr lang="en-IN"/>
              <a:t> print(even_numbers) </a:t>
            </a:r>
            <a:endParaRPr/>
          </a:p>
          <a:p>
            <a:pPr indent="0" lvl="0" marL="0" rtl="0" algn="l">
              <a:lnSpc>
                <a:spcPct val="90000"/>
              </a:lnSpc>
              <a:spcBef>
                <a:spcPts val="1000"/>
              </a:spcBef>
              <a:spcAft>
                <a:spcPts val="0"/>
              </a:spcAft>
              <a:buClr>
                <a:schemeClr val="dk1"/>
              </a:buClr>
              <a:buSzPts val="2800"/>
              <a:buNone/>
            </a:pPr>
            <a:r>
              <a:t/>
            </a:r>
            <a:endParaRPr b="1"/>
          </a:p>
          <a:p>
            <a:pPr indent="0" lvl="0" marL="0" rtl="0" algn="l">
              <a:lnSpc>
                <a:spcPct val="90000"/>
              </a:lnSpc>
              <a:spcBef>
                <a:spcPts val="1000"/>
              </a:spcBef>
              <a:spcAft>
                <a:spcPts val="0"/>
              </a:spcAft>
              <a:buClr>
                <a:schemeClr val="dk1"/>
              </a:buClr>
              <a:buSzPts val="2800"/>
              <a:buNone/>
            </a:pPr>
            <a:r>
              <a:rPr lang="en-IN"/>
              <a:t>[2, 4, 6, 8, 10] </a:t>
            </a:r>
            <a:endParaRPr b="1"/>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How you might make a list of the first 10 square numbers</a:t>
            </a:r>
            <a:endParaRPr/>
          </a:p>
        </p:txBody>
      </p:sp>
      <p:sp>
        <p:nvSpPr>
          <p:cNvPr id="193" name="Google Shape;193;p3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IN"/>
              <a:t>squares = [] </a:t>
            </a:r>
            <a:endParaRPr/>
          </a:p>
          <a:p>
            <a:pPr indent="0" lvl="0" marL="0" rtl="0" algn="l">
              <a:lnSpc>
                <a:spcPct val="90000"/>
              </a:lnSpc>
              <a:spcBef>
                <a:spcPts val="1000"/>
              </a:spcBef>
              <a:spcAft>
                <a:spcPts val="0"/>
              </a:spcAft>
              <a:buClr>
                <a:schemeClr val="dk1"/>
              </a:buClr>
              <a:buSzPts val="2800"/>
              <a:buNone/>
            </a:pPr>
            <a:r>
              <a:rPr lang="en-IN"/>
              <a:t>for value in range(1, 11): </a:t>
            </a:r>
            <a:endParaRPr/>
          </a:p>
          <a:p>
            <a:pPr indent="0" lvl="0" marL="0" rtl="0" algn="l">
              <a:lnSpc>
                <a:spcPct val="90000"/>
              </a:lnSpc>
              <a:spcBef>
                <a:spcPts val="1000"/>
              </a:spcBef>
              <a:spcAft>
                <a:spcPts val="0"/>
              </a:spcAft>
              <a:buClr>
                <a:schemeClr val="dk1"/>
              </a:buClr>
              <a:buSzPts val="2800"/>
              <a:buNone/>
            </a:pPr>
            <a:r>
              <a:rPr lang="en-IN"/>
              <a:t>       square = value ** 2 </a:t>
            </a:r>
            <a:endParaRPr/>
          </a:p>
          <a:p>
            <a:pPr indent="0" lvl="0" marL="0" rtl="0" algn="l">
              <a:lnSpc>
                <a:spcPct val="90000"/>
              </a:lnSpc>
              <a:spcBef>
                <a:spcPts val="1000"/>
              </a:spcBef>
              <a:spcAft>
                <a:spcPts val="0"/>
              </a:spcAft>
              <a:buClr>
                <a:schemeClr val="dk1"/>
              </a:buClr>
              <a:buSzPts val="2800"/>
              <a:buNone/>
            </a:pPr>
            <a:r>
              <a:rPr lang="en-IN"/>
              <a:t>       squares.append(square) </a:t>
            </a:r>
            <a:endParaRPr/>
          </a:p>
          <a:p>
            <a:pPr indent="0" lvl="0" marL="0" rtl="0" algn="l">
              <a:lnSpc>
                <a:spcPct val="90000"/>
              </a:lnSpc>
              <a:spcBef>
                <a:spcPts val="1000"/>
              </a:spcBef>
              <a:spcAft>
                <a:spcPts val="0"/>
              </a:spcAft>
              <a:buClr>
                <a:schemeClr val="dk1"/>
              </a:buClr>
              <a:buSzPts val="2800"/>
              <a:buNone/>
            </a:pPr>
            <a:r>
              <a:rPr lang="en-IN"/>
              <a:t>print(squares)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b="1" lang="en-IN"/>
              <a:t>[1, 4, 9, 16, 25, 36, 49, 64, 81, 100]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VARIABLES</a:t>
            </a:r>
            <a:endParaRPr/>
          </a:p>
        </p:txBody>
      </p:sp>
      <p:sp>
        <p:nvSpPr>
          <p:cNvPr id="91" name="Google Shape;91;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Every variable is connected to a value, which is the information associated with that variable.</a:t>
            </a:r>
            <a:endParaRPr/>
          </a:p>
          <a:p>
            <a:pPr indent="-228600" lvl="0" marL="228600" rtl="0" algn="l">
              <a:lnSpc>
                <a:spcPct val="90000"/>
              </a:lnSpc>
              <a:spcBef>
                <a:spcPts val="1000"/>
              </a:spcBef>
              <a:spcAft>
                <a:spcPts val="0"/>
              </a:spcAft>
              <a:buClr>
                <a:schemeClr val="dk1"/>
              </a:buClr>
              <a:buSzPts val="2800"/>
              <a:buChar char="•"/>
            </a:pPr>
            <a:r>
              <a:rPr lang="en-IN"/>
              <a:t>Variable names can contain only letters, numbers and underscores. They can start with a letter or an underscore, but not with a number.</a:t>
            </a:r>
            <a:endParaRPr/>
          </a:p>
          <a:p>
            <a:pPr indent="-228600" lvl="0" marL="228600" rtl="0" algn="l">
              <a:lnSpc>
                <a:spcPct val="90000"/>
              </a:lnSpc>
              <a:spcBef>
                <a:spcPts val="1000"/>
              </a:spcBef>
              <a:spcAft>
                <a:spcPts val="0"/>
              </a:spcAft>
              <a:buClr>
                <a:schemeClr val="dk1"/>
              </a:buClr>
              <a:buSzPts val="2800"/>
              <a:buChar char="•"/>
            </a:pPr>
            <a:r>
              <a:rPr lang="en-IN"/>
              <a:t>Spaces are not allowed in variable names.</a:t>
            </a:r>
            <a:endParaRPr/>
          </a:p>
          <a:p>
            <a:pPr indent="-228600" lvl="0" marL="228600" rtl="0" algn="l">
              <a:lnSpc>
                <a:spcPct val="90000"/>
              </a:lnSpc>
              <a:spcBef>
                <a:spcPts val="1000"/>
              </a:spcBef>
              <a:spcAft>
                <a:spcPts val="0"/>
              </a:spcAft>
              <a:buClr>
                <a:schemeClr val="dk1"/>
              </a:buClr>
              <a:buSzPts val="2800"/>
              <a:buChar char="•"/>
            </a:pPr>
            <a:r>
              <a:rPr lang="en-IN"/>
              <a:t>Avoid using python keywords and function names as variable names. Python has reserved it for a particular programmatic purpose. For example do not use print as a variable because print is inbuild function to print any statement.</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Slicing a List</a:t>
            </a:r>
            <a:endParaRPr/>
          </a:p>
        </p:txBody>
      </p:sp>
      <p:sp>
        <p:nvSpPr>
          <p:cNvPr id="199" name="Google Shape;199;p3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To make a slice, you specify the index of the first and last elements you want to work with. As with the range() function, Python stops one item before the second index you specify. To output the first three elements in a list, you would request indices 0 through 3, which would return elements 0, 1, and 2.</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IN"/>
              <a:t>players = ['charles', 'martina', 'michael', 'florence', 'el i'] print(players[0:3])</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Looping Through a Slice</a:t>
            </a:r>
            <a:endParaRPr/>
          </a:p>
        </p:txBody>
      </p:sp>
      <p:sp>
        <p:nvSpPr>
          <p:cNvPr id="205" name="Google Shape;205;p3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 players = ['charles', 'martina', 'michael', 'florence', 'el i’]</a:t>
            </a:r>
            <a:endParaRPr/>
          </a:p>
          <a:p>
            <a:pPr indent="-228600" lvl="0" marL="228600" rtl="0" algn="l">
              <a:lnSpc>
                <a:spcPct val="90000"/>
              </a:lnSpc>
              <a:spcBef>
                <a:spcPts val="1000"/>
              </a:spcBef>
              <a:spcAft>
                <a:spcPts val="0"/>
              </a:spcAft>
              <a:buClr>
                <a:schemeClr val="dk1"/>
              </a:buClr>
              <a:buSzPts val="2800"/>
              <a:buChar char="•"/>
            </a:pPr>
            <a:r>
              <a:rPr lang="en-IN"/>
              <a:t> print("Here are the first three players on my team:")</a:t>
            </a:r>
            <a:endParaRPr/>
          </a:p>
          <a:p>
            <a:pPr indent="-228600" lvl="0" marL="228600" rtl="0" algn="l">
              <a:lnSpc>
                <a:spcPct val="90000"/>
              </a:lnSpc>
              <a:spcBef>
                <a:spcPts val="1000"/>
              </a:spcBef>
              <a:spcAft>
                <a:spcPts val="0"/>
              </a:spcAft>
              <a:buClr>
                <a:schemeClr val="dk1"/>
              </a:buClr>
              <a:buSzPts val="2800"/>
              <a:buChar char="•"/>
            </a:pPr>
            <a:r>
              <a:rPr lang="en-IN"/>
              <a:t> for player in players[:3]: </a:t>
            </a:r>
            <a:br>
              <a:rPr lang="en-IN"/>
            </a:br>
            <a:r>
              <a:rPr lang="en-IN"/>
              <a:t>                  print(player.title())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Tuples</a:t>
            </a:r>
            <a:endParaRPr/>
          </a:p>
        </p:txBody>
      </p:sp>
      <p:sp>
        <p:nvSpPr>
          <p:cNvPr id="211" name="Google Shape;211;p3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00000"/>
              </a:buClr>
              <a:buSzPts val="2800"/>
              <a:buChar char="•"/>
            </a:pPr>
            <a:r>
              <a:rPr b="0" i="0" lang="en-IN">
                <a:solidFill>
                  <a:srgbClr val="000000"/>
                </a:solidFill>
                <a:latin typeface="Verdana"/>
                <a:ea typeface="Verdana"/>
                <a:cs typeface="Verdana"/>
                <a:sym typeface="Verdana"/>
              </a:rPr>
              <a:t>Tuples are used to store multiple items in a single variable.</a:t>
            </a:r>
            <a:endParaRPr/>
          </a:p>
          <a:p>
            <a:pPr indent="-228600" lvl="0" marL="228600" rtl="0" algn="l">
              <a:lnSpc>
                <a:spcPct val="90000"/>
              </a:lnSpc>
              <a:spcBef>
                <a:spcPts val="1000"/>
              </a:spcBef>
              <a:spcAft>
                <a:spcPts val="0"/>
              </a:spcAft>
              <a:buClr>
                <a:srgbClr val="000000"/>
              </a:buClr>
              <a:buSzPts val="2800"/>
              <a:buChar char="•"/>
            </a:pPr>
            <a:r>
              <a:rPr b="0" i="0" lang="en-IN">
                <a:solidFill>
                  <a:srgbClr val="000000"/>
                </a:solidFill>
                <a:latin typeface="Verdana"/>
                <a:ea typeface="Verdana"/>
                <a:cs typeface="Verdana"/>
                <a:sym typeface="Verdana"/>
              </a:rPr>
              <a:t>A tuple is a collection which is ordered and </a:t>
            </a:r>
            <a:r>
              <a:rPr b="1" i="0" lang="en-IN">
                <a:solidFill>
                  <a:srgbClr val="000000"/>
                </a:solidFill>
                <a:latin typeface="Verdana"/>
                <a:ea typeface="Verdana"/>
                <a:cs typeface="Verdana"/>
                <a:sym typeface="Verdana"/>
              </a:rPr>
              <a:t>unchangeable</a:t>
            </a:r>
            <a:r>
              <a:rPr b="0" i="0" lang="en-IN">
                <a:solidFill>
                  <a:srgbClr val="000000"/>
                </a:solidFill>
                <a:latin typeface="Verdana"/>
                <a:ea typeface="Verdana"/>
                <a:cs typeface="Verdana"/>
                <a:sym typeface="Verdana"/>
              </a:rPr>
              <a:t>.</a:t>
            </a:r>
            <a:endParaRPr>
              <a:solidFill>
                <a:srgbClr val="000000"/>
              </a:solidFill>
              <a:latin typeface="Verdana"/>
              <a:ea typeface="Verdana"/>
              <a:cs typeface="Verdana"/>
              <a:sym typeface="Verdana"/>
            </a:endParaRPr>
          </a:p>
          <a:p>
            <a:pPr indent="-228600" lvl="0" marL="228600" rtl="0" algn="l">
              <a:lnSpc>
                <a:spcPct val="90000"/>
              </a:lnSpc>
              <a:spcBef>
                <a:spcPts val="1000"/>
              </a:spcBef>
              <a:spcAft>
                <a:spcPts val="0"/>
              </a:spcAft>
              <a:buClr>
                <a:srgbClr val="000000"/>
              </a:buClr>
              <a:buSzPts val="2800"/>
              <a:buChar char="•"/>
            </a:pPr>
            <a:r>
              <a:rPr b="0" i="0" lang="en-IN">
                <a:solidFill>
                  <a:srgbClr val="000000"/>
                </a:solidFill>
                <a:latin typeface="Verdana"/>
                <a:ea typeface="Verdana"/>
                <a:cs typeface="Verdana"/>
                <a:sym typeface="Verdana"/>
              </a:rPr>
              <a:t>Tuples are written with round brackets.</a:t>
            </a:r>
            <a:endParaRPr/>
          </a:p>
          <a:p>
            <a:pPr indent="-50800" lvl="0" marL="228600" rtl="0" algn="l">
              <a:lnSpc>
                <a:spcPct val="90000"/>
              </a:lnSpc>
              <a:spcBef>
                <a:spcPts val="1000"/>
              </a:spcBef>
              <a:spcAft>
                <a:spcPts val="0"/>
              </a:spcAft>
              <a:buClr>
                <a:schemeClr val="dk1"/>
              </a:buClr>
              <a:buSzPts val="2800"/>
              <a:buNone/>
            </a:pPr>
            <a:r>
              <a:t/>
            </a:r>
            <a:endParaRPr>
              <a:solidFill>
                <a:srgbClr val="000000"/>
              </a:solidFill>
              <a:latin typeface="Verdana"/>
              <a:ea typeface="Verdana"/>
              <a:cs typeface="Verdana"/>
              <a:sym typeface="Verdana"/>
            </a:endParaRPr>
          </a:p>
          <a:p>
            <a:pPr indent="-228600" lvl="0" marL="228600" rtl="0" algn="l">
              <a:lnSpc>
                <a:spcPct val="90000"/>
              </a:lnSpc>
              <a:spcBef>
                <a:spcPts val="1000"/>
              </a:spcBef>
              <a:spcAft>
                <a:spcPts val="0"/>
              </a:spcAft>
              <a:buClr>
                <a:srgbClr val="000000"/>
              </a:buClr>
              <a:buSzPts val="2800"/>
              <a:buChar char="•"/>
            </a:pPr>
            <a:r>
              <a:rPr b="0" i="0" lang="en-IN">
                <a:solidFill>
                  <a:srgbClr val="000000"/>
                </a:solidFill>
                <a:latin typeface="Consolas"/>
                <a:ea typeface="Consolas"/>
                <a:cs typeface="Consolas"/>
                <a:sym typeface="Consolas"/>
              </a:rPr>
              <a:t>thistuple = (</a:t>
            </a:r>
            <a:r>
              <a:rPr b="0" i="0" lang="en-IN">
                <a:solidFill>
                  <a:srgbClr val="A52A2A"/>
                </a:solidFill>
                <a:latin typeface="Consolas"/>
                <a:ea typeface="Consolas"/>
                <a:cs typeface="Consolas"/>
                <a:sym typeface="Consolas"/>
              </a:rPr>
              <a:t>"apple"</a:t>
            </a:r>
            <a:r>
              <a:rPr b="0" i="0" lang="en-IN">
                <a:solidFill>
                  <a:srgbClr val="000000"/>
                </a:solidFill>
                <a:latin typeface="Consolas"/>
                <a:ea typeface="Consolas"/>
                <a:cs typeface="Consolas"/>
                <a:sym typeface="Consolas"/>
              </a:rPr>
              <a:t>, </a:t>
            </a:r>
            <a:r>
              <a:rPr b="0" i="0" lang="en-IN">
                <a:solidFill>
                  <a:srgbClr val="A52A2A"/>
                </a:solidFill>
                <a:latin typeface="Consolas"/>
                <a:ea typeface="Consolas"/>
                <a:cs typeface="Consolas"/>
                <a:sym typeface="Consolas"/>
              </a:rPr>
              <a:t>"banana"</a:t>
            </a:r>
            <a:r>
              <a:rPr b="0" i="0" lang="en-IN">
                <a:solidFill>
                  <a:srgbClr val="000000"/>
                </a:solidFill>
                <a:latin typeface="Consolas"/>
                <a:ea typeface="Consolas"/>
                <a:cs typeface="Consolas"/>
                <a:sym typeface="Consolas"/>
              </a:rPr>
              <a:t>, </a:t>
            </a:r>
            <a:r>
              <a:rPr b="0" i="0" lang="en-IN">
                <a:solidFill>
                  <a:srgbClr val="A52A2A"/>
                </a:solidFill>
                <a:latin typeface="Consolas"/>
                <a:ea typeface="Consolas"/>
                <a:cs typeface="Consolas"/>
                <a:sym typeface="Consolas"/>
              </a:rPr>
              <a:t>"cherry"</a:t>
            </a:r>
            <a:r>
              <a:rPr b="0" i="0" lang="en-IN">
                <a:solidFill>
                  <a:srgbClr val="000000"/>
                </a:solidFill>
                <a:latin typeface="Consolas"/>
                <a:ea typeface="Consolas"/>
                <a:cs typeface="Consolas"/>
                <a:sym typeface="Consolas"/>
              </a:rPr>
              <a:t>)</a:t>
            </a:r>
            <a:endParaRPr b="0" i="0">
              <a:solidFill>
                <a:srgbClr val="000000"/>
              </a:solidFill>
              <a:latin typeface="Verdana"/>
              <a:ea typeface="Verdana"/>
              <a:cs typeface="Verdana"/>
              <a:sym typeface="Verdana"/>
            </a:endParaRPr>
          </a:p>
          <a:p>
            <a:pPr indent="-50800" lvl="0" marL="228600" rtl="0" algn="l">
              <a:lnSpc>
                <a:spcPct val="90000"/>
              </a:lnSpc>
              <a:spcBef>
                <a:spcPts val="1000"/>
              </a:spcBef>
              <a:spcAft>
                <a:spcPts val="0"/>
              </a:spcAft>
              <a:buClr>
                <a:schemeClr val="dk1"/>
              </a:buClr>
              <a:buSzPts val="2800"/>
              <a:buNone/>
            </a:pPr>
            <a:r>
              <a:t/>
            </a:r>
            <a:endParaRPr>
              <a:solidFill>
                <a:srgbClr val="000000"/>
              </a:solidFill>
              <a:latin typeface="Verdana"/>
              <a:ea typeface="Verdana"/>
              <a:cs typeface="Verdana"/>
              <a:sym typeface="Verdana"/>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br>
              <a:rPr lang="en-IN"/>
            </a:br>
            <a:endParaRPr/>
          </a:p>
        </p:txBody>
      </p:sp>
      <p:sp>
        <p:nvSpPr>
          <p:cNvPr id="217" name="Google Shape;217;p3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00000"/>
              </a:buClr>
              <a:buSzPts val="2800"/>
              <a:buChar char="•"/>
            </a:pPr>
            <a:r>
              <a:rPr b="0" i="0" lang="en-IN">
                <a:solidFill>
                  <a:srgbClr val="000000"/>
                </a:solidFill>
                <a:latin typeface="Verdana"/>
                <a:ea typeface="Verdana"/>
                <a:cs typeface="Verdana"/>
                <a:sym typeface="Verdana"/>
              </a:rPr>
              <a:t>Tuple items are ordered, unchangeable, and allow duplicate values.</a:t>
            </a:r>
            <a:endParaRPr/>
          </a:p>
          <a:p>
            <a:pPr indent="-228600" lvl="0" marL="228600" rtl="0" algn="l">
              <a:lnSpc>
                <a:spcPct val="90000"/>
              </a:lnSpc>
              <a:spcBef>
                <a:spcPts val="1000"/>
              </a:spcBef>
              <a:spcAft>
                <a:spcPts val="0"/>
              </a:spcAft>
              <a:buClr>
                <a:srgbClr val="000000"/>
              </a:buClr>
              <a:buSzPts val="2800"/>
              <a:buChar char="•"/>
            </a:pPr>
            <a:r>
              <a:rPr b="0" i="0" lang="en-IN">
                <a:solidFill>
                  <a:srgbClr val="000000"/>
                </a:solidFill>
                <a:latin typeface="Verdana"/>
                <a:ea typeface="Verdana"/>
                <a:cs typeface="Verdana"/>
                <a:sym typeface="Verdana"/>
              </a:rPr>
              <a:t>Tuple items are ordered, unchangeable, and allow duplicate values.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Writing Over a Tuple</a:t>
            </a:r>
            <a:endParaRPr/>
          </a:p>
        </p:txBody>
      </p:sp>
      <p:sp>
        <p:nvSpPr>
          <p:cNvPr id="223" name="Google Shape;223;p3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en-IN"/>
              <a:t>Although you can’t modify a tuple, you can assign a new value to a variable that represents a tuple</a:t>
            </a:r>
            <a:endParaRPr/>
          </a:p>
          <a:p>
            <a:pPr indent="-64135"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IN"/>
              <a:t>dimensions = (200, 50) print("Original dimensions:")</a:t>
            </a:r>
            <a:endParaRPr/>
          </a:p>
          <a:p>
            <a:pPr indent="-228600" lvl="0" marL="228600" rtl="0" algn="l">
              <a:lnSpc>
                <a:spcPct val="90000"/>
              </a:lnSpc>
              <a:spcBef>
                <a:spcPts val="1000"/>
              </a:spcBef>
              <a:spcAft>
                <a:spcPts val="0"/>
              </a:spcAft>
              <a:buClr>
                <a:schemeClr val="dk1"/>
              </a:buClr>
              <a:buSzPct val="100000"/>
              <a:buChar char="•"/>
            </a:pPr>
            <a:r>
              <a:rPr lang="en-IN"/>
              <a:t> for dimension in dimensions: </a:t>
            </a:r>
            <a:endParaRPr/>
          </a:p>
          <a:p>
            <a:pPr indent="-228600" lvl="0" marL="228600" rtl="0" algn="l">
              <a:lnSpc>
                <a:spcPct val="90000"/>
              </a:lnSpc>
              <a:spcBef>
                <a:spcPts val="1000"/>
              </a:spcBef>
              <a:spcAft>
                <a:spcPts val="0"/>
              </a:spcAft>
              <a:buClr>
                <a:schemeClr val="dk1"/>
              </a:buClr>
              <a:buSzPct val="100000"/>
              <a:buChar char="•"/>
            </a:pPr>
            <a:r>
              <a:rPr lang="en-IN"/>
              <a:t>                 print(dimension) </a:t>
            </a:r>
            <a:endParaRPr/>
          </a:p>
          <a:p>
            <a:pPr indent="-228600" lvl="0" marL="228600" rtl="0" algn="l">
              <a:lnSpc>
                <a:spcPct val="90000"/>
              </a:lnSpc>
              <a:spcBef>
                <a:spcPts val="1000"/>
              </a:spcBef>
              <a:spcAft>
                <a:spcPts val="0"/>
              </a:spcAft>
              <a:buClr>
                <a:schemeClr val="dk1"/>
              </a:buClr>
              <a:buSzPct val="100000"/>
              <a:buChar char="•"/>
            </a:pPr>
            <a:r>
              <a:rPr lang="en-IN"/>
              <a:t>dimensions = (400, 100) </a:t>
            </a:r>
            <a:endParaRPr/>
          </a:p>
          <a:p>
            <a:pPr indent="-228600" lvl="0" marL="228600" rtl="0" algn="l">
              <a:lnSpc>
                <a:spcPct val="90000"/>
              </a:lnSpc>
              <a:spcBef>
                <a:spcPts val="1000"/>
              </a:spcBef>
              <a:spcAft>
                <a:spcPts val="0"/>
              </a:spcAft>
              <a:buClr>
                <a:schemeClr val="dk1"/>
              </a:buClr>
              <a:buSzPct val="100000"/>
              <a:buChar char="•"/>
            </a:pPr>
            <a:r>
              <a:rPr lang="en-IN"/>
              <a:t>print("\nModified dimensions:") </a:t>
            </a:r>
            <a:endParaRPr/>
          </a:p>
          <a:p>
            <a:pPr indent="-228600" lvl="0" marL="228600" rtl="0" algn="l">
              <a:lnSpc>
                <a:spcPct val="90000"/>
              </a:lnSpc>
              <a:spcBef>
                <a:spcPts val="1000"/>
              </a:spcBef>
              <a:spcAft>
                <a:spcPts val="0"/>
              </a:spcAft>
              <a:buClr>
                <a:schemeClr val="dk1"/>
              </a:buClr>
              <a:buSzPct val="100000"/>
              <a:buChar char="•"/>
            </a:pPr>
            <a:r>
              <a:rPr lang="en-IN"/>
              <a:t>for dimension in dimensions: </a:t>
            </a:r>
            <a:endParaRPr/>
          </a:p>
          <a:p>
            <a:pPr indent="-228600" lvl="0" marL="228600" rtl="0" algn="l">
              <a:lnSpc>
                <a:spcPct val="90000"/>
              </a:lnSpc>
              <a:spcBef>
                <a:spcPts val="1000"/>
              </a:spcBef>
              <a:spcAft>
                <a:spcPts val="0"/>
              </a:spcAft>
              <a:buClr>
                <a:schemeClr val="dk1"/>
              </a:buClr>
              <a:buSzPct val="100000"/>
              <a:buChar char="•"/>
            </a:pPr>
            <a:r>
              <a:rPr lang="en-IN"/>
              <a:t>                 print(dimension)</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7"/>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a:t>IF STATEMENTS </a:t>
            </a:r>
            <a:endParaRPr/>
          </a:p>
        </p:txBody>
      </p:sp>
      <p:sp>
        <p:nvSpPr>
          <p:cNvPr id="229" name="Google Shape;229;p37"/>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IN"/>
              <a:t>Programming often involves examining a set of conditions and deciding which action to take based on those conditions.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8"/>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a:t>DICTIONARIES</a:t>
            </a:r>
            <a:endParaRPr/>
          </a:p>
        </p:txBody>
      </p:sp>
      <p:sp>
        <p:nvSpPr>
          <p:cNvPr id="235" name="Google Shape;235;p38"/>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lnSpcReduction="20000"/>
          </a:bodyPr>
          <a:lstStyle/>
          <a:p>
            <a:pPr indent="0" lvl="0" marL="0" rtl="0" algn="l">
              <a:spcBef>
                <a:spcPts val="1000"/>
              </a:spcBef>
              <a:spcAft>
                <a:spcPts val="0"/>
              </a:spcAft>
              <a:buNone/>
            </a:pPr>
            <a:r>
              <a:rPr lang="en-IN"/>
              <a:t>You’ll learn how to access the information once it’s in a dictionary and how to modify that information. Because dictionaries can store an almost limitless amount of information, I’ll show you how to loop through the data in a dictionary. Additionally, you’ll learn to nest dictionaries inside lists, lists inside dictionaries.</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IN"/>
              <a:t>Understanding dictionaries allows you to model a variety of real-world objects more accurately. You’ll be able to create a dictionary representing a person and then store as much information as you want about that person. You can store their name, age, location, profession, and any other aspect of a person you can describe. You’ll be able to store any two kinds of information that can be matched up, such as a list of words and their meanings,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9"/>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a:t>W</a:t>
            </a:r>
            <a:r>
              <a:rPr lang="en-IN"/>
              <a:t>orking with Dictionaries</a:t>
            </a:r>
            <a:endParaRPr/>
          </a:p>
        </p:txBody>
      </p:sp>
      <p:sp>
        <p:nvSpPr>
          <p:cNvPr id="241" name="Google Shape;241;p39"/>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IN"/>
              <a:t>A dictionary in Python is a collection of key-value pairs. Each key is connected to a value, and you can use a key to access the value associated with that key. A key’s value can be a number, a string, a list, or even another dictionary. In fact, you can use any object that you can create in Python as a value in a dictionary.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a:t>Adding New Key-Value Pairs</a:t>
            </a:r>
            <a:endParaRPr/>
          </a:p>
        </p:txBody>
      </p:sp>
      <p:sp>
        <p:nvSpPr>
          <p:cNvPr id="247" name="Google Shape;247;p4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IN"/>
              <a:t>Adding New Key-Value Pairs Dictionaries are dynamic structures, and you can add new key-value pairs to a dictionary at any time.</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IN"/>
              <a:t>alien_0 = {'color': 'green', 'points': 5} </a:t>
            </a:r>
            <a:endParaRPr/>
          </a:p>
          <a:p>
            <a:pPr indent="0" lvl="0" marL="0" rtl="0" algn="l">
              <a:spcBef>
                <a:spcPts val="1000"/>
              </a:spcBef>
              <a:spcAft>
                <a:spcPts val="0"/>
              </a:spcAft>
              <a:buNone/>
            </a:pPr>
            <a:r>
              <a:rPr lang="en-IN"/>
              <a:t>print(alien_0) </a:t>
            </a:r>
            <a:endParaRPr/>
          </a:p>
          <a:p>
            <a:pPr indent="0" lvl="0" marL="0" rtl="0" algn="l">
              <a:spcBef>
                <a:spcPts val="1000"/>
              </a:spcBef>
              <a:spcAft>
                <a:spcPts val="0"/>
              </a:spcAft>
              <a:buNone/>
            </a:pPr>
            <a:r>
              <a:rPr lang="en-IN"/>
              <a:t>alien_0['x_position'] = 0 </a:t>
            </a:r>
            <a:endParaRPr/>
          </a:p>
          <a:p>
            <a:pPr indent="0" lvl="0" marL="0" rtl="0" algn="l">
              <a:spcBef>
                <a:spcPts val="1000"/>
              </a:spcBef>
              <a:spcAft>
                <a:spcPts val="0"/>
              </a:spcAft>
              <a:buNone/>
            </a:pPr>
            <a:r>
              <a:rPr lang="en-IN"/>
              <a:t>alien_0['y_position'] = 25 </a:t>
            </a:r>
            <a:endParaRPr/>
          </a:p>
          <a:p>
            <a:pPr indent="0" lvl="0" marL="0" rtl="0" algn="l">
              <a:spcBef>
                <a:spcPts val="1000"/>
              </a:spcBef>
              <a:spcAft>
                <a:spcPts val="0"/>
              </a:spcAft>
              <a:buNone/>
            </a:pPr>
            <a:r>
              <a:rPr lang="en-IN"/>
              <a:t>print(alien_0)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1"/>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a:t>M</a:t>
            </a:r>
            <a:r>
              <a:rPr lang="en-IN"/>
              <a:t>odifying Values in a Dictionary</a:t>
            </a:r>
            <a:endParaRPr/>
          </a:p>
        </p:txBody>
      </p:sp>
      <p:sp>
        <p:nvSpPr>
          <p:cNvPr id="253" name="Google Shape;253;p41"/>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IN"/>
              <a:t>alien.py alien_0 = {'color': 'green'}</a:t>
            </a:r>
            <a:endParaRPr/>
          </a:p>
          <a:p>
            <a:pPr indent="0" lvl="0" marL="0" rtl="0" algn="l">
              <a:spcBef>
                <a:spcPts val="1000"/>
              </a:spcBef>
              <a:spcAft>
                <a:spcPts val="0"/>
              </a:spcAft>
              <a:buNone/>
            </a:pPr>
            <a:r>
              <a:rPr lang="en-IN"/>
              <a:t> print(f"The alien is {alien_0['color']}.") </a:t>
            </a:r>
            <a:endParaRPr/>
          </a:p>
          <a:p>
            <a:pPr indent="0" lvl="0" marL="0" rtl="0" algn="l">
              <a:spcBef>
                <a:spcPts val="1000"/>
              </a:spcBef>
              <a:spcAft>
                <a:spcPts val="0"/>
              </a:spcAft>
              <a:buNone/>
            </a:pPr>
            <a:r>
              <a:rPr lang="en-IN"/>
              <a:t>alien_0['color'] = 'yellow'</a:t>
            </a:r>
            <a:endParaRPr/>
          </a:p>
          <a:p>
            <a:pPr indent="0" lvl="0" marL="0" rtl="0" algn="l">
              <a:spcBef>
                <a:spcPts val="1000"/>
              </a:spcBef>
              <a:spcAft>
                <a:spcPts val="0"/>
              </a:spcAft>
              <a:buNone/>
            </a:pPr>
            <a:r>
              <a:rPr lang="en-IN"/>
              <a:t> print(f"The alien is now {alien_0['color']}.")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a:t>If Statements</a:t>
            </a:r>
            <a:endParaRPr/>
          </a:p>
        </p:txBody>
      </p:sp>
      <p:sp>
        <p:nvSpPr>
          <p:cNvPr id="97" name="Google Shape;97;p15"/>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IN"/>
              <a:t>P</a:t>
            </a:r>
            <a:r>
              <a:rPr lang="en-IN"/>
              <a:t>rogramming often involves examining a set of conditions and deciding which action to take based on those conditions.</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IN"/>
              <a:t>&gt;&gt;&gt; car = 'bmw' </a:t>
            </a:r>
            <a:endParaRPr/>
          </a:p>
          <a:p>
            <a:pPr indent="0" lvl="0" marL="0" rtl="0" algn="l">
              <a:spcBef>
                <a:spcPts val="1000"/>
              </a:spcBef>
              <a:spcAft>
                <a:spcPts val="0"/>
              </a:spcAft>
              <a:buNone/>
            </a:pPr>
            <a:r>
              <a:rPr lang="en-IN"/>
              <a:t>&gt;&gt;&gt; car == 'bmw' </a:t>
            </a:r>
            <a:endParaRPr/>
          </a:p>
          <a:p>
            <a:pPr indent="0" lvl="0" marL="0" rtl="0" algn="l">
              <a:spcBef>
                <a:spcPts val="1000"/>
              </a:spcBef>
              <a:spcAft>
                <a:spcPts val="0"/>
              </a:spcAft>
              <a:buNone/>
            </a:pPr>
            <a:r>
              <a:rPr lang="en-IN"/>
              <a:t>True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2"/>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a:t>R</a:t>
            </a:r>
            <a:r>
              <a:rPr lang="en-IN"/>
              <a:t>emoving Key-Value Pairs</a:t>
            </a:r>
            <a:endParaRPr/>
          </a:p>
        </p:txBody>
      </p:sp>
      <p:sp>
        <p:nvSpPr>
          <p:cNvPr id="259" name="Google Shape;259;p42"/>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IN"/>
              <a:t>alien_0 = {'color': 'green', 'points': 5} </a:t>
            </a:r>
            <a:endParaRPr/>
          </a:p>
          <a:p>
            <a:pPr indent="0" lvl="0" marL="0" rtl="0" algn="l">
              <a:spcBef>
                <a:spcPts val="1000"/>
              </a:spcBef>
              <a:spcAft>
                <a:spcPts val="0"/>
              </a:spcAft>
              <a:buNone/>
            </a:pPr>
            <a:r>
              <a:rPr lang="en-IN"/>
              <a:t>print(alien_0) </a:t>
            </a:r>
            <a:endParaRPr/>
          </a:p>
          <a:p>
            <a:pPr indent="0" lvl="0" marL="0" rtl="0" algn="l">
              <a:spcBef>
                <a:spcPts val="1000"/>
              </a:spcBef>
              <a:spcAft>
                <a:spcPts val="0"/>
              </a:spcAft>
              <a:buNone/>
            </a:pPr>
            <a:r>
              <a:rPr lang="en-IN"/>
              <a:t> del alien_0['points'] </a:t>
            </a:r>
            <a:endParaRPr/>
          </a:p>
          <a:p>
            <a:pPr indent="0" lvl="0" marL="0" rtl="0" algn="l">
              <a:spcBef>
                <a:spcPts val="1000"/>
              </a:spcBef>
              <a:spcAft>
                <a:spcPts val="0"/>
              </a:spcAft>
              <a:buNone/>
            </a:pPr>
            <a:r>
              <a:rPr lang="en-IN"/>
              <a:t>print(alien_0)</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3"/>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a:t>Looping Through a Dictionary</a:t>
            </a:r>
            <a:endParaRPr/>
          </a:p>
        </p:txBody>
      </p:sp>
      <p:sp>
        <p:nvSpPr>
          <p:cNvPr id="265" name="Google Shape;265;p43"/>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IN"/>
              <a:t>user_0 = { 'username': 'efermi', 'first': 'enrico', 'last': 'fermi', }</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IN"/>
              <a:t>So we have this list and we want to access each key value pair and also </a:t>
            </a:r>
            <a:endParaRPr/>
          </a:p>
          <a:p>
            <a:pPr indent="0" lvl="0" marL="0" rtl="0" algn="l">
              <a:spcBef>
                <a:spcPts val="1000"/>
              </a:spcBef>
              <a:spcAft>
                <a:spcPts val="0"/>
              </a:spcAft>
              <a:buNone/>
            </a:pPr>
            <a:r>
              <a:rPr lang="en-IN"/>
              <a:t>Put blank line after each value </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IN"/>
              <a:t>method items(), which returns a sequence of key-value pairs.</a:t>
            </a:r>
            <a:endParaRPr/>
          </a:p>
          <a:p>
            <a:pPr indent="0" lvl="0" marL="0" rtl="0" algn="l">
              <a:spcBef>
                <a:spcPts val="1000"/>
              </a:spcBef>
              <a:spcAft>
                <a:spcPts val="0"/>
              </a:spcAft>
              <a:buNone/>
            </a:pPr>
            <a:r>
              <a:rPr lang="en-IN"/>
              <a:t>The "\n" in the first print() call ensures that a blank line is inserted before each keyvalue pair in the output</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4"/>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a:t>Looping Through All the Keys in a Dictionary</a:t>
            </a:r>
            <a:endParaRPr/>
          </a:p>
        </p:txBody>
      </p:sp>
      <p:sp>
        <p:nvSpPr>
          <p:cNvPr id="271" name="Google Shape;271;p44"/>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lnSpcReduction="20000"/>
          </a:bodyPr>
          <a:lstStyle/>
          <a:p>
            <a:pPr indent="0" lvl="0" marL="0" rtl="0" algn="l">
              <a:spcBef>
                <a:spcPts val="1000"/>
              </a:spcBef>
              <a:spcAft>
                <a:spcPts val="0"/>
              </a:spcAft>
              <a:buNone/>
            </a:pPr>
            <a:r>
              <a:rPr lang="en-IN"/>
              <a:t>The keys() method is useful when you don’t need to work with all of the values in a dictionary.</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IN"/>
              <a:t>favorite_languages = { 'jen': 'python', </a:t>
            </a:r>
            <a:endParaRPr/>
          </a:p>
          <a:p>
            <a:pPr indent="0" lvl="0" marL="0" rtl="0" algn="l">
              <a:spcBef>
                <a:spcPts val="1000"/>
              </a:spcBef>
              <a:spcAft>
                <a:spcPts val="0"/>
              </a:spcAft>
              <a:buNone/>
            </a:pPr>
            <a:r>
              <a:rPr lang="en-IN"/>
              <a:t>'sarah': 'c', </a:t>
            </a:r>
            <a:endParaRPr/>
          </a:p>
          <a:p>
            <a:pPr indent="0" lvl="0" marL="0" rtl="0" algn="l">
              <a:spcBef>
                <a:spcPts val="1000"/>
              </a:spcBef>
              <a:spcAft>
                <a:spcPts val="0"/>
              </a:spcAft>
              <a:buNone/>
            </a:pPr>
            <a:r>
              <a:rPr lang="en-IN"/>
              <a:t>'edward': 'rust', </a:t>
            </a:r>
            <a:endParaRPr/>
          </a:p>
          <a:p>
            <a:pPr indent="0" lvl="0" marL="0" rtl="0" algn="l">
              <a:spcBef>
                <a:spcPts val="1000"/>
              </a:spcBef>
              <a:spcAft>
                <a:spcPts val="0"/>
              </a:spcAft>
              <a:buNone/>
            </a:pPr>
            <a:r>
              <a:rPr lang="en-IN"/>
              <a:t>'phil': 'python' }</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IN"/>
              <a:t>Keys method to be used </a:t>
            </a:r>
            <a:endParaRPr/>
          </a:p>
          <a:p>
            <a:pPr indent="0" lvl="0" marL="0" rtl="0" algn="l">
              <a:spcBef>
                <a:spcPts val="100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5"/>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a:t>Looping Through All Values in a Dictionary	</a:t>
            </a:r>
            <a:endParaRPr/>
          </a:p>
        </p:txBody>
      </p:sp>
      <p:sp>
        <p:nvSpPr>
          <p:cNvPr id="277" name="Google Shape;277;p45"/>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IN"/>
              <a:t>print("The following languages have been mentioned:")</a:t>
            </a:r>
            <a:endParaRPr/>
          </a:p>
          <a:p>
            <a:pPr indent="0" lvl="0" marL="0" rtl="0" algn="l">
              <a:spcBef>
                <a:spcPts val="1000"/>
              </a:spcBef>
              <a:spcAft>
                <a:spcPts val="0"/>
              </a:spcAft>
              <a:buNone/>
            </a:pPr>
            <a:r>
              <a:rPr lang="en-IN"/>
              <a:t>for language in favorite_languages.values(): </a:t>
            </a:r>
            <a:endParaRPr/>
          </a:p>
          <a:p>
            <a:pPr indent="0" lvl="0" marL="0" rtl="0" algn="l">
              <a:spcBef>
                <a:spcPts val="1000"/>
              </a:spcBef>
              <a:spcAft>
                <a:spcPts val="0"/>
              </a:spcAft>
              <a:buNone/>
            </a:pPr>
            <a:r>
              <a:rPr lang="en-IN"/>
              <a:t>                     print(language.title())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6"/>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a:t>A List of Dictionaries </a:t>
            </a:r>
            <a:endParaRPr/>
          </a:p>
        </p:txBody>
      </p:sp>
      <p:sp>
        <p:nvSpPr>
          <p:cNvPr id="283" name="Google Shape;283;p46"/>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IN"/>
              <a:t>liens.py </a:t>
            </a:r>
            <a:endParaRPr/>
          </a:p>
          <a:p>
            <a:pPr indent="0" lvl="0" marL="0" rtl="0" algn="l">
              <a:spcBef>
                <a:spcPts val="1000"/>
              </a:spcBef>
              <a:spcAft>
                <a:spcPts val="0"/>
              </a:spcAft>
              <a:buNone/>
            </a:pPr>
            <a:r>
              <a:rPr lang="en-IN"/>
              <a:t>alien_0 = {'color': 'green', 'points': 5} </a:t>
            </a:r>
            <a:endParaRPr/>
          </a:p>
          <a:p>
            <a:pPr indent="0" lvl="0" marL="0" rtl="0" algn="l">
              <a:spcBef>
                <a:spcPts val="1000"/>
              </a:spcBef>
              <a:spcAft>
                <a:spcPts val="0"/>
              </a:spcAft>
              <a:buNone/>
            </a:pPr>
            <a:r>
              <a:rPr lang="en-IN"/>
              <a:t>alien_1 = {'color': 'yellow', 'points': 10} </a:t>
            </a:r>
            <a:endParaRPr/>
          </a:p>
          <a:p>
            <a:pPr indent="0" lvl="0" marL="0" rtl="0" algn="l">
              <a:spcBef>
                <a:spcPts val="1000"/>
              </a:spcBef>
              <a:spcAft>
                <a:spcPts val="0"/>
              </a:spcAft>
              <a:buNone/>
            </a:pPr>
            <a:r>
              <a:rPr lang="en-IN"/>
              <a:t>alien_2 = {'color': 'red', 'points': 15} </a:t>
            </a:r>
            <a:endParaRPr/>
          </a:p>
          <a:p>
            <a:pPr indent="0" lvl="0" marL="0" rtl="0" algn="l">
              <a:spcBef>
                <a:spcPts val="1000"/>
              </a:spcBef>
              <a:spcAft>
                <a:spcPts val="0"/>
              </a:spcAft>
              <a:buNone/>
            </a:pPr>
            <a:r>
              <a:rPr lang="en-IN"/>
              <a:t> aliens = [alien_0, alien_1, alien_2] </a:t>
            </a:r>
            <a:endParaRPr/>
          </a:p>
          <a:p>
            <a:pPr indent="0" lvl="0" marL="0" rtl="0" algn="l">
              <a:spcBef>
                <a:spcPts val="1000"/>
              </a:spcBef>
              <a:spcAft>
                <a:spcPts val="0"/>
              </a:spcAft>
              <a:buNone/>
            </a:pPr>
            <a:r>
              <a:rPr lang="en-IN"/>
              <a:t>for alien in aliens: </a:t>
            </a:r>
            <a:endParaRPr/>
          </a:p>
          <a:p>
            <a:pPr indent="0" lvl="0" marL="0" rtl="0" algn="l">
              <a:spcBef>
                <a:spcPts val="1000"/>
              </a:spcBef>
              <a:spcAft>
                <a:spcPts val="0"/>
              </a:spcAft>
              <a:buNone/>
            </a:pPr>
            <a:r>
              <a:rPr lang="en-IN"/>
              <a:t>               print(alien)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7"/>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a:t>FUNCTIONS</a:t>
            </a:r>
            <a:endParaRPr/>
          </a:p>
        </p:txBody>
      </p:sp>
      <p:sp>
        <p:nvSpPr>
          <p:cNvPr id="289" name="Google Shape;289;p47"/>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fontScale="92500" lnSpcReduction="20000"/>
          </a:bodyPr>
          <a:lstStyle/>
          <a:p>
            <a:pPr indent="0" lvl="0" marL="0" rtl="0" algn="l">
              <a:spcBef>
                <a:spcPts val="1000"/>
              </a:spcBef>
              <a:spcAft>
                <a:spcPts val="0"/>
              </a:spcAft>
              <a:buNone/>
            </a:pPr>
            <a:r>
              <a:rPr lang="en-IN"/>
              <a:t>W</a:t>
            </a:r>
            <a:r>
              <a:rPr lang="en-IN"/>
              <a:t>hen you want to perform a particular task that you’ve defined in a function, you call the function responsible for it. If you need to perform that task multiple times throughout your program, you don’t need to type all the code for the same task again and again; you just call the function dedicated to handling that task, and the call tells Python to run the code inside the function.</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IN"/>
              <a:t>def greet_user(): </a:t>
            </a:r>
            <a:endParaRPr/>
          </a:p>
          <a:p>
            <a:pPr indent="0" lvl="0" marL="0" rtl="0" algn="l">
              <a:spcBef>
                <a:spcPts val="1000"/>
              </a:spcBef>
              <a:spcAft>
                <a:spcPts val="0"/>
              </a:spcAft>
              <a:buNone/>
            </a:pPr>
            <a:r>
              <a:rPr lang="en-IN"/>
              <a:t>"""Display a simple greeting.""" </a:t>
            </a:r>
            <a:endParaRPr/>
          </a:p>
          <a:p>
            <a:pPr indent="0" lvl="0" marL="0" rtl="0" algn="l">
              <a:spcBef>
                <a:spcPts val="1000"/>
              </a:spcBef>
              <a:spcAft>
                <a:spcPts val="0"/>
              </a:spcAft>
              <a:buNone/>
            </a:pPr>
            <a:r>
              <a:rPr lang="en-IN"/>
              <a:t>print("Hello!") </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IN"/>
              <a:t>greet_user()</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8"/>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a:t>Passing Information to a Function</a:t>
            </a:r>
            <a:endParaRPr/>
          </a:p>
        </p:txBody>
      </p:sp>
      <p:sp>
        <p:nvSpPr>
          <p:cNvPr id="295" name="Google Shape;295;p48"/>
          <p:cNvSpPr txBox="1"/>
          <p:nvPr>
            <p:ph idx="1" type="body"/>
          </p:nvPr>
        </p:nvSpPr>
        <p:spPr>
          <a:xfrm>
            <a:off x="838200" y="1825625"/>
            <a:ext cx="10515600" cy="4351200"/>
          </a:xfrm>
          <a:prstGeom prst="rect">
            <a:avLst/>
          </a:prstGeom>
          <a:ln cap="flat" cmpd="sng" w="9525">
            <a:solidFill>
              <a:schemeClr val="dk1"/>
            </a:solidFill>
            <a:prstDash val="solid"/>
            <a:round/>
            <a:headEnd len="sm" w="sm" type="none"/>
            <a:tailEnd len="sm" w="sm" type="none"/>
          </a:ln>
        </p:spPr>
        <p:txBody>
          <a:bodyPr anchorCtr="0" anchor="t" bIns="45700" lIns="91425" spcFirstLastPara="1" rIns="91425" wrap="square" tIns="45700">
            <a:normAutofit lnSpcReduction="20000"/>
          </a:bodyPr>
          <a:lstStyle/>
          <a:p>
            <a:pPr indent="0" lvl="0" marL="0" rtl="0" algn="l">
              <a:spcBef>
                <a:spcPts val="1000"/>
              </a:spcBef>
              <a:spcAft>
                <a:spcPts val="0"/>
              </a:spcAft>
              <a:buNone/>
            </a:pPr>
            <a:r>
              <a:rPr lang="en-IN"/>
              <a:t>If you modify the function greet_user() slightly, it can greet the user by name. For the function to do this, you enter username in the parentheses of the function’s definition at def greet_user(). By adding username here, you allow the function to accept any value of username you specify. The function now expects you to provide a value for username each time you call it. When you call greet_user(), you can pass it a name, such as 'jesse', inside the parentheses:</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IN"/>
              <a:t>def greet_user(username): </a:t>
            </a:r>
            <a:endParaRPr/>
          </a:p>
          <a:p>
            <a:pPr indent="0" lvl="0" marL="0" rtl="0" algn="l">
              <a:spcBef>
                <a:spcPts val="1000"/>
              </a:spcBef>
              <a:spcAft>
                <a:spcPts val="0"/>
              </a:spcAft>
              <a:buNone/>
            </a:pPr>
            <a:r>
              <a:rPr lang="en-IN"/>
              <a:t>"""Display a simple greeting.""" </a:t>
            </a:r>
            <a:endParaRPr/>
          </a:p>
          <a:p>
            <a:pPr indent="0" lvl="0" marL="0" rtl="0" algn="l">
              <a:spcBef>
                <a:spcPts val="1000"/>
              </a:spcBef>
              <a:spcAft>
                <a:spcPts val="0"/>
              </a:spcAft>
              <a:buNone/>
            </a:pPr>
            <a:r>
              <a:rPr lang="en-IN"/>
              <a:t>print(f"Hello, {username.title()}!")</a:t>
            </a:r>
            <a:endParaRPr/>
          </a:p>
          <a:p>
            <a:pPr indent="0" lvl="0" marL="0" rtl="0" algn="l">
              <a:spcBef>
                <a:spcPts val="1000"/>
              </a:spcBef>
              <a:spcAft>
                <a:spcPts val="0"/>
              </a:spcAft>
              <a:buNone/>
            </a:pPr>
            <a:r>
              <a:rPr lang="en-IN"/>
              <a:t> greet_user('jesse')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9"/>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a:t>Passing Arguments </a:t>
            </a:r>
            <a:endParaRPr/>
          </a:p>
        </p:txBody>
      </p:sp>
      <p:sp>
        <p:nvSpPr>
          <p:cNvPr id="301" name="Google Shape;301;p49"/>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IN"/>
              <a:t>Because a function definition can have multiple parameters, a function call may need multiple arguments. You can pass arguments to your functions in a number of ways. You can use positional arguments, which need to be in the same order the parameters were written; keyword arguments, where each argument consists of a variable name and a value; and lists and dictionaries of values</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5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a:t>Positional Arguments </a:t>
            </a:r>
            <a:endParaRPr/>
          </a:p>
        </p:txBody>
      </p:sp>
      <p:sp>
        <p:nvSpPr>
          <p:cNvPr id="307" name="Google Shape;307;p5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IN"/>
              <a:t>pets.py </a:t>
            </a:r>
            <a:endParaRPr/>
          </a:p>
          <a:p>
            <a:pPr indent="0" lvl="0" marL="0" rtl="0" algn="l">
              <a:spcBef>
                <a:spcPts val="1000"/>
              </a:spcBef>
              <a:spcAft>
                <a:spcPts val="0"/>
              </a:spcAft>
              <a:buNone/>
            </a:pPr>
            <a:r>
              <a:rPr lang="en-IN"/>
              <a:t>def describe_pet(animal_type, pet_name): </a:t>
            </a:r>
            <a:endParaRPr/>
          </a:p>
          <a:p>
            <a:pPr indent="0" lvl="0" marL="0" rtl="0" algn="l">
              <a:spcBef>
                <a:spcPts val="1000"/>
              </a:spcBef>
              <a:spcAft>
                <a:spcPts val="0"/>
              </a:spcAft>
              <a:buNone/>
            </a:pPr>
            <a:r>
              <a:rPr lang="en-IN"/>
              <a:t>"""Display information about a pet.""" </a:t>
            </a:r>
            <a:endParaRPr/>
          </a:p>
          <a:p>
            <a:pPr indent="0" lvl="0" marL="0" rtl="0" algn="l">
              <a:spcBef>
                <a:spcPts val="1000"/>
              </a:spcBef>
              <a:spcAft>
                <a:spcPts val="0"/>
              </a:spcAft>
              <a:buNone/>
            </a:pPr>
            <a:r>
              <a:rPr lang="en-IN"/>
              <a:t>print(f"\nI have a {animal_type}.") </a:t>
            </a:r>
            <a:endParaRPr/>
          </a:p>
          <a:p>
            <a:pPr indent="0" lvl="0" marL="0" rtl="0" algn="l">
              <a:spcBef>
                <a:spcPts val="1000"/>
              </a:spcBef>
              <a:spcAft>
                <a:spcPts val="0"/>
              </a:spcAft>
              <a:buNone/>
            </a:pPr>
            <a:r>
              <a:rPr lang="en-IN"/>
              <a:t>print(f"My {animal_type}'s name is {pet_name.title()}.")  describe_pet('hamster', 'harry')</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IN"/>
              <a:t>Order Matters in Positional Arguments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51"/>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a:t>Keyword Arguments</a:t>
            </a:r>
            <a:endParaRPr/>
          </a:p>
        </p:txBody>
      </p:sp>
      <p:sp>
        <p:nvSpPr>
          <p:cNvPr id="313" name="Google Shape;313;p51"/>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IN"/>
              <a:t>A keyword argument is a name-value pair that you pass to a function. You directly associate the name and the value within the argument, so when you pass the argument to the function, there’s no confusion.</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IN"/>
              <a:t>def describe_pet(animal_type, pet_name): </a:t>
            </a:r>
            <a:endParaRPr/>
          </a:p>
          <a:p>
            <a:pPr indent="0" lvl="0" marL="0" rtl="0" algn="l">
              <a:spcBef>
                <a:spcPts val="1000"/>
              </a:spcBef>
              <a:spcAft>
                <a:spcPts val="0"/>
              </a:spcAft>
              <a:buNone/>
            </a:pPr>
            <a:r>
              <a:rPr lang="en-IN"/>
              <a:t>"""Display information about a pet.""" </a:t>
            </a:r>
            <a:endParaRPr/>
          </a:p>
          <a:p>
            <a:pPr indent="0" lvl="0" marL="0" rtl="0" algn="l">
              <a:spcBef>
                <a:spcPts val="1000"/>
              </a:spcBef>
              <a:spcAft>
                <a:spcPts val="0"/>
              </a:spcAft>
              <a:buNone/>
            </a:pPr>
            <a:r>
              <a:rPr lang="en-IN"/>
              <a:t>print(f"\nI have a {animal_type}.")</a:t>
            </a:r>
            <a:endParaRPr/>
          </a:p>
          <a:p>
            <a:pPr indent="0" lvl="0" marL="0" rtl="0" algn="l">
              <a:spcBef>
                <a:spcPts val="1000"/>
              </a:spcBef>
              <a:spcAft>
                <a:spcPts val="0"/>
              </a:spcAft>
              <a:buNone/>
            </a:pPr>
            <a:r>
              <a:rPr lang="en-IN"/>
              <a:t>print(f"My {animal_type}'s name is {pet_name.title()}.") describe_pet(animal_type='hamster', pet_name='harry')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Strings</a:t>
            </a:r>
            <a:endParaRPr/>
          </a:p>
        </p:txBody>
      </p:sp>
      <p:sp>
        <p:nvSpPr>
          <p:cNvPr id="103" name="Google Shape;103;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String is a series of characters. “This is a string”</a:t>
            </a:r>
            <a:endParaRPr/>
          </a:p>
          <a:p>
            <a:pPr indent="-228600" lvl="0" marL="228600" rtl="0" algn="l">
              <a:lnSpc>
                <a:spcPct val="90000"/>
              </a:lnSpc>
              <a:spcBef>
                <a:spcPts val="1000"/>
              </a:spcBef>
              <a:spcAft>
                <a:spcPts val="0"/>
              </a:spcAft>
              <a:buClr>
                <a:schemeClr val="dk1"/>
              </a:buClr>
              <a:buSzPts val="2800"/>
              <a:buChar char="•"/>
            </a:pPr>
            <a:r>
              <a:rPr lang="en-IN"/>
              <a:t>Method is an action that python can perform on a piece of data.</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52"/>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a:t>Default Values</a:t>
            </a:r>
            <a:endParaRPr/>
          </a:p>
        </p:txBody>
      </p:sp>
      <p:sp>
        <p:nvSpPr>
          <p:cNvPr id="319" name="Google Shape;319;p52"/>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IN"/>
              <a:t>def describe_pet(pet_name, animal_type='dog'): </a:t>
            </a:r>
            <a:endParaRPr/>
          </a:p>
          <a:p>
            <a:pPr indent="0" lvl="0" marL="0" rtl="0" algn="l">
              <a:spcBef>
                <a:spcPts val="1000"/>
              </a:spcBef>
              <a:spcAft>
                <a:spcPts val="0"/>
              </a:spcAft>
              <a:buNone/>
            </a:pPr>
            <a:r>
              <a:rPr lang="en-IN"/>
              <a:t>"""Display information about a pet.""" </a:t>
            </a:r>
            <a:endParaRPr/>
          </a:p>
          <a:p>
            <a:pPr indent="0" lvl="0" marL="0" rtl="0" algn="l">
              <a:spcBef>
                <a:spcPts val="1000"/>
              </a:spcBef>
              <a:spcAft>
                <a:spcPts val="0"/>
              </a:spcAft>
              <a:buNone/>
            </a:pPr>
            <a:r>
              <a:rPr lang="en-IN"/>
              <a:t>print(f"\nI have a {animal_type}.") </a:t>
            </a:r>
            <a:endParaRPr/>
          </a:p>
          <a:p>
            <a:pPr indent="0" lvl="0" marL="0" rtl="0" algn="l">
              <a:spcBef>
                <a:spcPts val="1000"/>
              </a:spcBef>
              <a:spcAft>
                <a:spcPts val="0"/>
              </a:spcAft>
              <a:buNone/>
            </a:pPr>
            <a:r>
              <a:rPr lang="en-IN"/>
              <a:t>print(f"My {animal_type}'s name is {pet_name.title()}.") describe_pet(pet_name='willie')</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53"/>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a:t>Return Values </a:t>
            </a:r>
            <a:endParaRPr/>
          </a:p>
        </p:txBody>
      </p:sp>
      <p:sp>
        <p:nvSpPr>
          <p:cNvPr id="325" name="Google Shape;325;p53"/>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lnSpcReduction="20000"/>
          </a:bodyPr>
          <a:lstStyle/>
          <a:p>
            <a:pPr indent="0" lvl="0" marL="0" rtl="0" algn="l">
              <a:spcBef>
                <a:spcPts val="1000"/>
              </a:spcBef>
              <a:spcAft>
                <a:spcPts val="0"/>
              </a:spcAft>
              <a:buNone/>
            </a:pPr>
            <a:r>
              <a:rPr lang="en-IN"/>
              <a:t>A function doesn’t always have to display its output directly. Instead, it can process some data and then return a value or set of values. The value the function returns is called a return value.</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IN"/>
              <a:t>def get_formatted_name(first_name, last_name): </a:t>
            </a:r>
            <a:endParaRPr/>
          </a:p>
          <a:p>
            <a:pPr indent="0" lvl="0" marL="0" rtl="0" algn="l">
              <a:spcBef>
                <a:spcPts val="1000"/>
              </a:spcBef>
              <a:spcAft>
                <a:spcPts val="0"/>
              </a:spcAft>
              <a:buNone/>
            </a:pPr>
            <a:r>
              <a:rPr lang="en-IN"/>
              <a:t>"""Return a full name, neatly formatted.""" </a:t>
            </a:r>
            <a:endParaRPr/>
          </a:p>
          <a:p>
            <a:pPr indent="0" lvl="0" marL="0" rtl="0" algn="l">
              <a:spcBef>
                <a:spcPts val="1000"/>
              </a:spcBef>
              <a:spcAft>
                <a:spcPts val="0"/>
              </a:spcAft>
              <a:buNone/>
            </a:pPr>
            <a:r>
              <a:rPr lang="en-IN"/>
              <a:t> full_name = f"{first_name} {last_name}" </a:t>
            </a:r>
            <a:endParaRPr/>
          </a:p>
          <a:p>
            <a:pPr indent="0" lvl="0" marL="0" rtl="0" algn="l">
              <a:spcBef>
                <a:spcPts val="1000"/>
              </a:spcBef>
              <a:spcAft>
                <a:spcPts val="0"/>
              </a:spcAft>
              <a:buNone/>
            </a:pPr>
            <a:r>
              <a:rPr lang="en-IN"/>
              <a:t> return full_name.title() </a:t>
            </a:r>
            <a:endParaRPr/>
          </a:p>
          <a:p>
            <a:pPr indent="0" lvl="0" marL="0" rtl="0" algn="l">
              <a:spcBef>
                <a:spcPts val="1000"/>
              </a:spcBef>
              <a:spcAft>
                <a:spcPts val="0"/>
              </a:spcAft>
              <a:buNone/>
            </a:pPr>
            <a:r>
              <a:rPr lang="en-IN"/>
              <a:t> musician = get_formatted_name('jimi', 'hendrix') </a:t>
            </a:r>
            <a:endParaRPr/>
          </a:p>
          <a:p>
            <a:pPr indent="0" lvl="0" marL="0" rtl="0" algn="l">
              <a:spcBef>
                <a:spcPts val="1000"/>
              </a:spcBef>
              <a:spcAft>
                <a:spcPts val="0"/>
              </a:spcAft>
              <a:buNone/>
            </a:pPr>
            <a:r>
              <a:rPr lang="en-IN"/>
              <a:t>print(musician)</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54"/>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a:t>Making an Argument Optional</a:t>
            </a:r>
            <a:endParaRPr/>
          </a:p>
        </p:txBody>
      </p:sp>
      <p:sp>
        <p:nvSpPr>
          <p:cNvPr id="331" name="Google Shape;331;p54"/>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lnSpcReduction="20000"/>
          </a:bodyPr>
          <a:lstStyle/>
          <a:p>
            <a:pPr indent="0" lvl="0" marL="0" rtl="0" algn="l">
              <a:spcBef>
                <a:spcPts val="1000"/>
              </a:spcBef>
              <a:spcAft>
                <a:spcPts val="0"/>
              </a:spcAft>
              <a:buNone/>
            </a:pPr>
            <a:r>
              <a:rPr lang="en-IN"/>
              <a:t>def get_formatted_name(first_name, last_name, middle_name =''): """Return a full name, neatly formatted.""" </a:t>
            </a:r>
            <a:endParaRPr/>
          </a:p>
          <a:p>
            <a:pPr indent="0" lvl="0" marL="0" rtl="0" algn="l">
              <a:spcBef>
                <a:spcPts val="1000"/>
              </a:spcBef>
              <a:spcAft>
                <a:spcPts val="0"/>
              </a:spcAft>
              <a:buNone/>
            </a:pPr>
            <a:r>
              <a:rPr lang="en-IN"/>
              <a:t> if middle_name:</a:t>
            </a:r>
            <a:endParaRPr/>
          </a:p>
          <a:p>
            <a:pPr indent="0" lvl="0" marL="0" rtl="0" algn="l">
              <a:spcBef>
                <a:spcPts val="1000"/>
              </a:spcBef>
              <a:spcAft>
                <a:spcPts val="0"/>
              </a:spcAft>
              <a:buNone/>
            </a:pPr>
            <a:r>
              <a:rPr lang="en-IN"/>
              <a:t> full_name = f"{first_name} {middle_name} {last_name}" </a:t>
            </a:r>
            <a:endParaRPr/>
          </a:p>
          <a:p>
            <a:pPr indent="0" lvl="0" marL="0" rtl="0" algn="l">
              <a:spcBef>
                <a:spcPts val="1000"/>
              </a:spcBef>
              <a:spcAft>
                <a:spcPts val="0"/>
              </a:spcAft>
              <a:buNone/>
            </a:pPr>
            <a:r>
              <a:rPr lang="en-IN"/>
              <a:t> else: full_name = f"{first_name} {last_name}" </a:t>
            </a:r>
            <a:endParaRPr/>
          </a:p>
          <a:p>
            <a:pPr indent="0" lvl="0" marL="0" rtl="0" algn="l">
              <a:spcBef>
                <a:spcPts val="1000"/>
              </a:spcBef>
              <a:spcAft>
                <a:spcPts val="0"/>
              </a:spcAft>
              <a:buNone/>
            </a:pPr>
            <a:r>
              <a:rPr lang="en-IN"/>
              <a:t>return full_name.title() </a:t>
            </a:r>
            <a:endParaRPr/>
          </a:p>
          <a:p>
            <a:pPr indent="0" lvl="0" marL="0" rtl="0" algn="l">
              <a:spcBef>
                <a:spcPts val="1000"/>
              </a:spcBef>
              <a:spcAft>
                <a:spcPts val="0"/>
              </a:spcAft>
              <a:buNone/>
            </a:pPr>
            <a:r>
              <a:rPr lang="en-IN"/>
              <a:t>musician = get_formatted_name('jimi', 'hendrix') </a:t>
            </a:r>
            <a:endParaRPr/>
          </a:p>
          <a:p>
            <a:pPr indent="0" lvl="0" marL="0" rtl="0" algn="l">
              <a:spcBef>
                <a:spcPts val="1000"/>
              </a:spcBef>
              <a:spcAft>
                <a:spcPts val="0"/>
              </a:spcAft>
              <a:buNone/>
            </a:pPr>
            <a:r>
              <a:rPr lang="en-IN"/>
              <a:t>print(musician)  </a:t>
            </a:r>
            <a:endParaRPr/>
          </a:p>
          <a:p>
            <a:pPr indent="0" lvl="0" marL="0" rtl="0" algn="l">
              <a:spcBef>
                <a:spcPts val="1000"/>
              </a:spcBef>
              <a:spcAft>
                <a:spcPts val="0"/>
              </a:spcAft>
              <a:buNone/>
            </a:pPr>
            <a:r>
              <a:rPr lang="en-IN"/>
              <a:t>musician = get_formatted_name('john', 'hooker', 'lee') </a:t>
            </a:r>
            <a:endParaRPr/>
          </a:p>
          <a:p>
            <a:pPr indent="0" lvl="0" marL="0" rtl="0" algn="l">
              <a:spcBef>
                <a:spcPts val="1000"/>
              </a:spcBef>
              <a:spcAft>
                <a:spcPts val="0"/>
              </a:spcAft>
              <a:buNone/>
            </a:pPr>
            <a:r>
              <a:rPr lang="en-IN"/>
              <a:t>print(musician)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55"/>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a:t>Returning a Dictionary</a:t>
            </a:r>
            <a:endParaRPr/>
          </a:p>
        </p:txBody>
      </p:sp>
      <p:sp>
        <p:nvSpPr>
          <p:cNvPr id="337" name="Google Shape;337;p55"/>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IN"/>
              <a:t>def build_person(first_name, last_name): </a:t>
            </a:r>
            <a:endParaRPr/>
          </a:p>
          <a:p>
            <a:pPr indent="0" lvl="0" marL="0" rtl="0" algn="l">
              <a:spcBef>
                <a:spcPts val="1000"/>
              </a:spcBef>
              <a:spcAft>
                <a:spcPts val="0"/>
              </a:spcAft>
              <a:buNone/>
            </a:pPr>
            <a:r>
              <a:rPr lang="en-IN"/>
              <a:t>"""Return a dictionary of information about a person.""" </a:t>
            </a:r>
            <a:endParaRPr/>
          </a:p>
          <a:p>
            <a:pPr indent="0" lvl="0" marL="0" rtl="0" algn="l">
              <a:spcBef>
                <a:spcPts val="1000"/>
              </a:spcBef>
              <a:spcAft>
                <a:spcPts val="0"/>
              </a:spcAft>
              <a:buNone/>
            </a:pPr>
            <a:r>
              <a:rPr lang="en-IN"/>
              <a:t> person = {'first': first_name, 'last': last_name} </a:t>
            </a:r>
            <a:endParaRPr/>
          </a:p>
          <a:p>
            <a:pPr indent="0" lvl="0" marL="0" rtl="0" algn="l">
              <a:spcBef>
                <a:spcPts val="1000"/>
              </a:spcBef>
              <a:spcAft>
                <a:spcPts val="0"/>
              </a:spcAft>
              <a:buNone/>
            </a:pPr>
            <a:r>
              <a:rPr lang="en-IN"/>
              <a:t> return person </a:t>
            </a:r>
            <a:endParaRPr/>
          </a:p>
          <a:p>
            <a:pPr indent="0" lvl="0" marL="0" rtl="0" algn="l">
              <a:spcBef>
                <a:spcPts val="1000"/>
              </a:spcBef>
              <a:spcAft>
                <a:spcPts val="0"/>
              </a:spcAft>
              <a:buNone/>
            </a:pPr>
            <a:r>
              <a:rPr lang="en-IN"/>
              <a:t>musician = build_person('jimi', 'hendrix') </a:t>
            </a:r>
            <a:endParaRPr/>
          </a:p>
          <a:p>
            <a:pPr indent="0" lvl="0" marL="0" rtl="0" algn="l">
              <a:spcBef>
                <a:spcPts val="1000"/>
              </a:spcBef>
              <a:spcAft>
                <a:spcPts val="0"/>
              </a:spcAft>
              <a:buNone/>
            </a:pPr>
            <a:r>
              <a:rPr lang="en-IN"/>
              <a:t> print(musician)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56"/>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a:t>Passing a List </a:t>
            </a:r>
            <a:endParaRPr/>
          </a:p>
        </p:txBody>
      </p:sp>
      <p:sp>
        <p:nvSpPr>
          <p:cNvPr id="343" name="Google Shape;343;p56"/>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IN"/>
              <a:t>W</a:t>
            </a:r>
            <a:r>
              <a:rPr lang="en-IN"/>
              <a:t>hen you pass a list to a function, the function gets direct access to the contents of the list</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57"/>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a:t>CLASSES</a:t>
            </a:r>
            <a:endParaRPr/>
          </a:p>
        </p:txBody>
      </p:sp>
      <p:sp>
        <p:nvSpPr>
          <p:cNvPr id="349" name="Google Shape;349;p57"/>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fontScale="85000" lnSpcReduction="10000"/>
          </a:bodyPr>
          <a:lstStyle/>
          <a:p>
            <a:pPr indent="0" lvl="0" marL="0" rtl="0" algn="l">
              <a:spcBef>
                <a:spcPts val="1000"/>
              </a:spcBef>
              <a:spcAft>
                <a:spcPts val="0"/>
              </a:spcAft>
              <a:buNone/>
            </a:pPr>
            <a:r>
              <a:rPr lang="en-IN"/>
              <a:t>Object-oriented programming (OOP) is one of the most effective approaches to writing software. In object-oriented programming, you write classes that represent real-world things and situations, and you create objects based on these classes.</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IN"/>
              <a:t>you’ll write classes and create instances of those classes.</a:t>
            </a:r>
            <a:endParaRPr/>
          </a:p>
          <a:p>
            <a:pPr indent="0" lvl="0" marL="0" rtl="0" algn="l">
              <a:spcBef>
                <a:spcPts val="1000"/>
              </a:spcBef>
              <a:spcAft>
                <a:spcPts val="0"/>
              </a:spcAft>
              <a:buNone/>
            </a:pPr>
            <a:r>
              <a:rPr lang="en-IN"/>
              <a:t>Classes :- Template </a:t>
            </a:r>
            <a:endParaRPr/>
          </a:p>
          <a:p>
            <a:pPr indent="0" lvl="0" marL="0" rtl="0" algn="l">
              <a:spcBef>
                <a:spcPts val="1000"/>
              </a:spcBef>
              <a:spcAft>
                <a:spcPts val="0"/>
              </a:spcAft>
              <a:buNone/>
            </a:pPr>
            <a:r>
              <a:rPr lang="en-IN"/>
              <a:t>Object:- Instance of class </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IN"/>
              <a:t>DRY:- Do not repeat yourself</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58"/>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a:t>Creating and Using a Class</a:t>
            </a:r>
            <a:endParaRPr/>
          </a:p>
        </p:txBody>
      </p:sp>
      <p:sp>
        <p:nvSpPr>
          <p:cNvPr id="355" name="Google Shape;355;p58"/>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IN"/>
              <a:t>Y</a:t>
            </a:r>
            <a:r>
              <a:rPr lang="en-IN"/>
              <a:t>ou can model almost anything using classes. Let’s start by writing a simple class, Dog, that represents a dog—not one dog in particular, but any dog. What do we know about most pet dogs? Well, they all have a name and an age. We also know that most dogs sit and roll over. Those two pieces of information (name and age) and those two behaviors (sit and roll over) will go in our Dog class because they’re common to most dogs. This class will tell Python how to make an object representing a dog. After our class is written, we’ll use it to make individual instances, each of which represents one specific dog.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59"/>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a:t>The __init__() Method</a:t>
            </a:r>
            <a:endParaRPr/>
          </a:p>
        </p:txBody>
      </p:sp>
      <p:sp>
        <p:nvSpPr>
          <p:cNvPr id="361" name="Google Shape;361;p59"/>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fontScale="77500" lnSpcReduction="10000"/>
          </a:bodyPr>
          <a:lstStyle/>
          <a:p>
            <a:pPr indent="0" lvl="0" marL="0" rtl="0" algn="l">
              <a:spcBef>
                <a:spcPts val="1000"/>
              </a:spcBef>
              <a:spcAft>
                <a:spcPts val="0"/>
              </a:spcAft>
              <a:buNone/>
            </a:pPr>
            <a:r>
              <a:rPr lang="en-IN"/>
              <a:t>T</a:t>
            </a:r>
            <a:r>
              <a:rPr lang="en-IN"/>
              <a:t>he __init__() method  is a special method that Python runs automatically whenever we create a new instance based on the Dog class. This method has two leading underscores and two trailing underscores, a convention that helps prevent Python’s default method names from conflicting with your method names.</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IN"/>
              <a:t>We define the __init__() method to have three parameters: self, name, and age. The self parameter is required in the method definition, and it must come first, before the other parameters. It must be included in the definition because when Python calls this method later (to create an instance of Dog), the method call will automatically pass the self argument. Every method call associated with an instance automatically passes self, which is a reference to the instance itself; it gives the individual instance access to the attributes and methods in the class. When we make an instance of Dog, Python will call the __init__() method from the Dog class. We’ll pass Dog() a name and an age as arguments; self is passed automatically, so we don’t need to pass it. Whenever we want to make an instance from the Dog class, we’ll provide values for only the last two parameters, name and age.</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6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a:t>(self)</a:t>
            </a:r>
            <a:endParaRPr/>
          </a:p>
        </p:txBody>
      </p:sp>
      <p:sp>
        <p:nvSpPr>
          <p:cNvPr id="367" name="Google Shape;367;p6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IN"/>
              <a:t>Self is the object on </a:t>
            </a:r>
            <a:r>
              <a:rPr lang="en-IN"/>
              <a:t>which</a:t>
            </a:r>
            <a:r>
              <a:rPr lang="en-IN"/>
              <a:t> function apply.</a:t>
            </a:r>
            <a:endParaRPr/>
          </a:p>
          <a:p>
            <a:pPr indent="0" lvl="0" marL="0" rtl="0" algn="l">
              <a:spcBef>
                <a:spcPts val="1000"/>
              </a:spcBef>
              <a:spcAft>
                <a:spcPts val="0"/>
              </a:spcAft>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61"/>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a:t>The __init__() Method</a:t>
            </a:r>
            <a:endParaRPr/>
          </a:p>
        </p:txBody>
      </p:sp>
      <p:sp>
        <p:nvSpPr>
          <p:cNvPr id="373" name="Google Shape;373;p61"/>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fontScale="92500" lnSpcReduction="10000"/>
          </a:bodyPr>
          <a:lstStyle/>
          <a:p>
            <a:pPr indent="0" lvl="0" marL="0" rtl="0" algn="l">
              <a:spcBef>
                <a:spcPts val="1000"/>
              </a:spcBef>
              <a:spcAft>
                <a:spcPts val="0"/>
              </a:spcAft>
              <a:buNone/>
            </a:pPr>
            <a:r>
              <a:rPr lang="en-IN"/>
              <a:t>A function that’s part of a class is a method.</a:t>
            </a:r>
            <a:endParaRPr/>
          </a:p>
          <a:p>
            <a:pPr indent="0" lvl="0" marL="0" rtl="0" algn="l">
              <a:spcBef>
                <a:spcPts val="1000"/>
              </a:spcBef>
              <a:spcAft>
                <a:spcPts val="0"/>
              </a:spcAft>
              <a:buNone/>
            </a:pPr>
            <a:r>
              <a:rPr lang="en-IN"/>
              <a:t>The __init__() method is a special method that Python runs automatically whenever we create a new instance based on the Dog class.</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IN"/>
              <a:t>The two variables defined in the body of the __init__() method each have the prefix self . Any variable prefixed with self is available to every method in the class, and we’ll also be able to access these variables through any instance created from the class. The line self.name = name takes the value associated with the parameter name and assigns it to the variable name, which is then attached to the instance being created. The same process happens with self.age = age. Variables that are accessible through instances like this are called attributes.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Lists </a:t>
            </a:r>
            <a:endParaRPr/>
          </a:p>
        </p:txBody>
      </p:sp>
      <p:sp>
        <p:nvSpPr>
          <p:cNvPr id="109" name="Google Shape;109;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A list is a collection of items in a particular order.</a:t>
            </a:r>
            <a:endParaRPr/>
          </a:p>
          <a:p>
            <a:pPr indent="-50800" lvl="0" marL="22860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IN"/>
              <a:t>bicycles = ['trek', 'cannondale', 'redline', 'specialized']</a:t>
            </a:r>
            <a:endParaRPr/>
          </a:p>
          <a:p>
            <a:pPr indent="0" lvl="0" marL="0" rtl="0" algn="l">
              <a:lnSpc>
                <a:spcPct val="90000"/>
              </a:lnSpc>
              <a:spcBef>
                <a:spcPts val="1000"/>
              </a:spcBef>
              <a:spcAft>
                <a:spcPts val="0"/>
              </a:spcAft>
              <a:buClr>
                <a:schemeClr val="dk1"/>
              </a:buClr>
              <a:buSzPts val="2800"/>
              <a:buNone/>
            </a:pPr>
            <a:r>
              <a:rPr lang="en-IN"/>
              <a:t>print(bicycles)</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b="1" lang="en-IN"/>
              <a:t>['trek', 'cannondale', 'redline', 'specialized']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62"/>
          <p:cNvSpPr txBox="1"/>
          <p:nvPr>
            <p:ph type="title"/>
          </p:nvPr>
        </p:nvSpPr>
        <p:spPr>
          <a:xfrm>
            <a:off x="838200" y="104200"/>
            <a:ext cx="10515600" cy="1014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a:t>Working with Classes and Instances </a:t>
            </a:r>
            <a:endParaRPr/>
          </a:p>
        </p:txBody>
      </p:sp>
      <p:sp>
        <p:nvSpPr>
          <p:cNvPr id="379" name="Google Shape;379;p62"/>
          <p:cNvSpPr txBox="1"/>
          <p:nvPr>
            <p:ph idx="1" type="body"/>
          </p:nvPr>
        </p:nvSpPr>
        <p:spPr>
          <a:xfrm>
            <a:off x="838200" y="1470175"/>
            <a:ext cx="10515600" cy="5210400"/>
          </a:xfrm>
          <a:prstGeom prst="rect">
            <a:avLst/>
          </a:prstGeom>
        </p:spPr>
        <p:txBody>
          <a:bodyPr anchorCtr="0" anchor="t" bIns="45700" lIns="91425" spcFirstLastPara="1" rIns="91425" wrap="square" tIns="45700">
            <a:normAutofit fontScale="70000" lnSpcReduction="20000"/>
          </a:bodyPr>
          <a:lstStyle/>
          <a:p>
            <a:pPr indent="0" lvl="0" marL="0" rtl="0" algn="l">
              <a:spcBef>
                <a:spcPts val="1000"/>
              </a:spcBef>
              <a:spcAft>
                <a:spcPts val="0"/>
              </a:spcAft>
              <a:buNone/>
            </a:pPr>
            <a:r>
              <a:rPr lang="en-IN"/>
              <a:t>Lets start with an example</a:t>
            </a:r>
            <a:endParaRPr/>
          </a:p>
          <a:p>
            <a:pPr indent="0" lvl="0" marL="0" rtl="0" algn="l">
              <a:spcBef>
                <a:spcPts val="1000"/>
              </a:spcBef>
              <a:spcAft>
                <a:spcPts val="0"/>
              </a:spcAft>
              <a:buNone/>
            </a:pPr>
            <a:r>
              <a:rPr lang="en-IN"/>
              <a:t>C</a:t>
            </a:r>
            <a:r>
              <a:rPr lang="en-IN"/>
              <a:t>ar.py </a:t>
            </a:r>
            <a:endParaRPr/>
          </a:p>
          <a:p>
            <a:pPr indent="0" lvl="0" marL="0" rtl="0" algn="l">
              <a:spcBef>
                <a:spcPts val="1000"/>
              </a:spcBef>
              <a:spcAft>
                <a:spcPts val="0"/>
              </a:spcAft>
              <a:buNone/>
            </a:pPr>
            <a:r>
              <a:rPr lang="en-IN"/>
              <a:t>class Car: </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IN"/>
              <a:t>def __init__(self, make, model, year):</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IN"/>
              <a:t>self.make = make </a:t>
            </a:r>
            <a:endParaRPr/>
          </a:p>
          <a:p>
            <a:pPr indent="0" lvl="0" marL="0" rtl="0" algn="l">
              <a:spcBef>
                <a:spcPts val="1000"/>
              </a:spcBef>
              <a:spcAft>
                <a:spcPts val="0"/>
              </a:spcAft>
              <a:buNone/>
            </a:pPr>
            <a:r>
              <a:rPr lang="en-IN"/>
              <a:t>self.model = model </a:t>
            </a:r>
            <a:endParaRPr/>
          </a:p>
          <a:p>
            <a:pPr indent="0" lvl="0" marL="0" rtl="0" algn="l">
              <a:spcBef>
                <a:spcPts val="1000"/>
              </a:spcBef>
              <a:spcAft>
                <a:spcPts val="0"/>
              </a:spcAft>
              <a:buNone/>
            </a:pPr>
            <a:r>
              <a:rPr lang="en-IN"/>
              <a:t>self.year = year </a:t>
            </a:r>
            <a:endParaRPr/>
          </a:p>
          <a:p>
            <a:pPr indent="0" lvl="0" marL="0" rtl="0" algn="l">
              <a:spcBef>
                <a:spcPts val="1000"/>
              </a:spcBef>
              <a:spcAft>
                <a:spcPts val="0"/>
              </a:spcAft>
              <a:buNone/>
            </a:pPr>
            <a:r>
              <a:rPr lang="en-IN"/>
              <a:t>def get_descriptive_name(self): </a:t>
            </a:r>
            <a:endParaRPr/>
          </a:p>
          <a:p>
            <a:pPr indent="0" lvl="0" marL="0" rtl="0" algn="l">
              <a:spcBef>
                <a:spcPts val="1000"/>
              </a:spcBef>
              <a:spcAft>
                <a:spcPts val="0"/>
              </a:spcAft>
              <a:buNone/>
            </a:pPr>
            <a:r>
              <a:rPr lang="en-IN"/>
              <a:t>long_name = f"{self.year} {self.make} {self.model}" </a:t>
            </a:r>
            <a:endParaRPr/>
          </a:p>
          <a:p>
            <a:pPr indent="0" lvl="0" marL="0" rtl="0" algn="l">
              <a:spcBef>
                <a:spcPts val="1000"/>
              </a:spcBef>
              <a:spcAft>
                <a:spcPts val="0"/>
              </a:spcAft>
              <a:buNone/>
            </a:pPr>
            <a:r>
              <a:rPr lang="en-IN"/>
              <a:t>return long_name.title() </a:t>
            </a:r>
            <a:endParaRPr/>
          </a:p>
          <a:p>
            <a:pPr indent="0" lvl="0" marL="0" rtl="0" algn="l">
              <a:spcBef>
                <a:spcPts val="1000"/>
              </a:spcBef>
              <a:spcAft>
                <a:spcPts val="0"/>
              </a:spcAft>
              <a:buNone/>
            </a:pPr>
            <a:r>
              <a:rPr lang="en-IN"/>
              <a:t> my_new_car = Car('audi', 'a4', 2024) </a:t>
            </a:r>
            <a:endParaRPr/>
          </a:p>
          <a:p>
            <a:pPr indent="0" lvl="0" marL="0" rtl="0" algn="l">
              <a:spcBef>
                <a:spcPts val="1000"/>
              </a:spcBef>
              <a:spcAft>
                <a:spcPts val="0"/>
              </a:spcAft>
              <a:buNone/>
            </a:pPr>
            <a:r>
              <a:rPr lang="en-IN"/>
              <a:t>print(my_new_car.get_descriptive_name()) </a:t>
            </a:r>
            <a:endParaRPr/>
          </a:p>
          <a:p>
            <a:pPr indent="0" lvl="0" marL="0" rtl="0" algn="l">
              <a:spcBef>
                <a:spcPts val="1000"/>
              </a:spcBef>
              <a:spcAft>
                <a:spcPts val="0"/>
              </a:spcAft>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63"/>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a:t>Setting a Default Value for an Attribute </a:t>
            </a:r>
            <a:endParaRPr/>
          </a:p>
        </p:txBody>
      </p:sp>
      <p:sp>
        <p:nvSpPr>
          <p:cNvPr id="385" name="Google Shape;385;p63"/>
          <p:cNvSpPr txBox="1"/>
          <p:nvPr>
            <p:ph idx="1" type="body"/>
          </p:nvPr>
        </p:nvSpPr>
        <p:spPr>
          <a:xfrm>
            <a:off x="838200" y="1554675"/>
            <a:ext cx="10861200" cy="5533200"/>
          </a:xfrm>
          <a:prstGeom prst="rect">
            <a:avLst/>
          </a:prstGeom>
        </p:spPr>
        <p:txBody>
          <a:bodyPr anchorCtr="0" anchor="t" bIns="45700" lIns="91425" spcFirstLastPara="1" rIns="91425" wrap="square" tIns="45700">
            <a:normAutofit fontScale="92500" lnSpcReduction="20000"/>
          </a:bodyPr>
          <a:lstStyle/>
          <a:p>
            <a:pPr indent="0" lvl="0" marL="0" rtl="0" algn="l">
              <a:spcBef>
                <a:spcPts val="1000"/>
              </a:spcBef>
              <a:spcAft>
                <a:spcPts val="0"/>
              </a:spcAft>
              <a:buNone/>
            </a:pPr>
            <a:r>
              <a:rPr lang="en-IN"/>
              <a:t>class Car: </a:t>
            </a:r>
            <a:endParaRPr/>
          </a:p>
          <a:p>
            <a:pPr indent="0" lvl="0" marL="0" rtl="0" algn="l">
              <a:spcBef>
                <a:spcPts val="1000"/>
              </a:spcBef>
              <a:spcAft>
                <a:spcPts val="0"/>
              </a:spcAft>
              <a:buNone/>
            </a:pPr>
            <a:r>
              <a:rPr lang="en-IN"/>
              <a:t>def __init__(self, make, model, year): </a:t>
            </a:r>
            <a:endParaRPr/>
          </a:p>
          <a:p>
            <a:pPr indent="0" lvl="0" marL="0" rtl="0" algn="l">
              <a:spcBef>
                <a:spcPts val="1000"/>
              </a:spcBef>
              <a:spcAft>
                <a:spcPts val="0"/>
              </a:spcAft>
              <a:buNone/>
            </a:pPr>
            <a:r>
              <a:rPr lang="en-IN"/>
              <a:t>   self.make = make </a:t>
            </a:r>
            <a:endParaRPr/>
          </a:p>
          <a:p>
            <a:pPr indent="0" lvl="0" marL="0" rtl="0" algn="l">
              <a:spcBef>
                <a:spcPts val="1000"/>
              </a:spcBef>
              <a:spcAft>
                <a:spcPts val="0"/>
              </a:spcAft>
              <a:buNone/>
            </a:pPr>
            <a:r>
              <a:rPr lang="en-IN"/>
              <a:t>   self.model = model </a:t>
            </a:r>
            <a:endParaRPr/>
          </a:p>
          <a:p>
            <a:pPr indent="0" lvl="0" marL="0" rtl="0" algn="l">
              <a:spcBef>
                <a:spcPts val="1000"/>
              </a:spcBef>
              <a:spcAft>
                <a:spcPts val="0"/>
              </a:spcAft>
              <a:buNone/>
            </a:pPr>
            <a:r>
              <a:rPr lang="en-IN"/>
              <a:t>   self.year = year </a:t>
            </a:r>
            <a:endParaRPr/>
          </a:p>
          <a:p>
            <a:pPr indent="0" lvl="0" marL="0" rtl="0" algn="l">
              <a:spcBef>
                <a:spcPts val="1000"/>
              </a:spcBef>
              <a:spcAft>
                <a:spcPts val="0"/>
              </a:spcAft>
              <a:buNone/>
            </a:pPr>
            <a:r>
              <a:rPr lang="en-IN"/>
              <a:t>❶ self.odometer_reading = 0 </a:t>
            </a:r>
            <a:endParaRPr/>
          </a:p>
          <a:p>
            <a:pPr indent="0" lvl="0" marL="0" rtl="0" algn="l">
              <a:spcBef>
                <a:spcPts val="1000"/>
              </a:spcBef>
              <a:spcAft>
                <a:spcPts val="0"/>
              </a:spcAft>
              <a:buNone/>
            </a:pPr>
            <a:r>
              <a:rPr lang="en-IN"/>
              <a:t>def get_descriptive_name(self): </a:t>
            </a:r>
            <a:endParaRPr/>
          </a:p>
          <a:p>
            <a:pPr indent="0" lvl="0" marL="0" rtl="0" algn="l">
              <a:spcBef>
                <a:spcPts val="1000"/>
              </a:spcBef>
              <a:spcAft>
                <a:spcPts val="0"/>
              </a:spcAft>
              <a:buNone/>
            </a:pPr>
            <a:r>
              <a:rPr lang="en-IN"/>
              <a:t>--snip-- ❷ </a:t>
            </a:r>
            <a:endParaRPr/>
          </a:p>
          <a:p>
            <a:pPr indent="0" lvl="0" marL="0" rtl="0" algn="l">
              <a:spcBef>
                <a:spcPts val="1000"/>
              </a:spcBef>
              <a:spcAft>
                <a:spcPts val="0"/>
              </a:spcAft>
              <a:buNone/>
            </a:pPr>
            <a:r>
              <a:rPr lang="en-IN"/>
              <a:t>def read_odometer(self): </a:t>
            </a:r>
            <a:endParaRPr/>
          </a:p>
          <a:p>
            <a:pPr indent="0" lvl="0" marL="0" rtl="0" algn="l">
              <a:spcBef>
                <a:spcPts val="1000"/>
              </a:spcBef>
              <a:spcAft>
                <a:spcPts val="0"/>
              </a:spcAft>
              <a:buNone/>
            </a:pPr>
            <a:r>
              <a:rPr lang="en-IN"/>
              <a:t>"""Print a statement showing the car's mileage.""" </a:t>
            </a:r>
            <a:endParaRPr/>
          </a:p>
          <a:p>
            <a:pPr indent="0" lvl="0" marL="0" rtl="0" algn="l">
              <a:spcBef>
                <a:spcPts val="1000"/>
              </a:spcBef>
              <a:spcAft>
                <a:spcPts val="0"/>
              </a:spcAft>
              <a:buNone/>
            </a:pPr>
            <a:r>
              <a:rPr lang="en-IN"/>
              <a:t>print(f"This car has {self.odometer_reading} miles on it.") </a:t>
            </a:r>
            <a:endParaRPr/>
          </a:p>
          <a:p>
            <a:pPr indent="0" lvl="0" marL="0" rtl="0" algn="l">
              <a:spcBef>
                <a:spcPts val="1000"/>
              </a:spcBef>
              <a:spcAft>
                <a:spcPts val="0"/>
              </a:spcAft>
              <a:buNone/>
            </a:pPr>
            <a:r>
              <a:rPr lang="en-IN"/>
              <a:t>my_new_car = Car('audi', 'a4', 2024) print(my_new_car.get_descriptive_name()) </a:t>
            </a:r>
            <a:endParaRPr/>
          </a:p>
          <a:p>
            <a:pPr indent="0" lvl="0" marL="0" rtl="0" algn="l">
              <a:spcBef>
                <a:spcPts val="1000"/>
              </a:spcBef>
              <a:spcAft>
                <a:spcPts val="0"/>
              </a:spcAft>
              <a:buNone/>
            </a:pPr>
            <a:r>
              <a:rPr lang="en-IN"/>
              <a:t>my_new_car.read_odometer()</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64"/>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a:t>Modifying Attribute Values </a:t>
            </a:r>
            <a:endParaRPr/>
          </a:p>
        </p:txBody>
      </p:sp>
      <p:sp>
        <p:nvSpPr>
          <p:cNvPr id="391" name="Google Shape;391;p64"/>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IN"/>
              <a:t>Modifying an Attribute’s Value Directly </a:t>
            </a:r>
            <a:endParaRPr/>
          </a:p>
          <a:p>
            <a:pPr indent="0" lvl="0" marL="0" rtl="0" algn="l">
              <a:spcBef>
                <a:spcPts val="1000"/>
              </a:spcBef>
              <a:spcAft>
                <a:spcPts val="0"/>
              </a:spcAft>
              <a:buNone/>
            </a:pPr>
            <a:r>
              <a:rPr lang="en-IN"/>
              <a:t>my_new_car.odometer_reading = 23</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IN"/>
              <a:t> Through a Method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65"/>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a:t>Inheritance</a:t>
            </a:r>
            <a:endParaRPr/>
          </a:p>
        </p:txBody>
      </p:sp>
      <p:sp>
        <p:nvSpPr>
          <p:cNvPr id="397" name="Google Shape;397;p65"/>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IN"/>
              <a:t>When one class inherits from another, it takes on the attributes and methods of the first class. The original class is called the parent class, and the new class is the child class. The child class can inherit any or all of the attributes and methods of its parent class, but it’s also free to define new attributes and methods of its own.</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66"/>
          <p:cNvSpPr txBox="1"/>
          <p:nvPr>
            <p:ph type="title"/>
          </p:nvPr>
        </p:nvSpPr>
        <p:spPr>
          <a:xfrm>
            <a:off x="838200" y="315450"/>
            <a:ext cx="10515600" cy="9999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a:t>Example of inheritance</a:t>
            </a:r>
            <a:endParaRPr/>
          </a:p>
        </p:txBody>
      </p:sp>
      <p:sp>
        <p:nvSpPr>
          <p:cNvPr id="403" name="Google Shape;403;p66"/>
          <p:cNvSpPr txBox="1"/>
          <p:nvPr>
            <p:ph idx="1" type="body"/>
          </p:nvPr>
        </p:nvSpPr>
        <p:spPr>
          <a:xfrm>
            <a:off x="171800" y="1470175"/>
            <a:ext cx="11490900" cy="5111700"/>
          </a:xfrm>
          <a:prstGeom prst="rect">
            <a:avLst/>
          </a:prstGeom>
        </p:spPr>
        <p:txBody>
          <a:bodyPr anchorCtr="0" anchor="t" bIns="45700" lIns="91425" spcFirstLastPara="1" rIns="91425" wrap="square" tIns="45700">
            <a:normAutofit fontScale="92500" lnSpcReduction="20000"/>
          </a:bodyPr>
          <a:lstStyle/>
          <a:p>
            <a:pPr indent="0" lvl="0" marL="0" rtl="0" algn="l">
              <a:spcBef>
                <a:spcPts val="1000"/>
              </a:spcBef>
              <a:spcAft>
                <a:spcPts val="0"/>
              </a:spcAft>
              <a:buNone/>
            </a:pPr>
            <a:r>
              <a:rPr lang="en-IN"/>
              <a:t> class ElectricCar(Car): </a:t>
            </a:r>
            <a:endParaRPr/>
          </a:p>
          <a:p>
            <a:pPr indent="0" lvl="0" marL="0" rtl="0" algn="l">
              <a:spcBef>
                <a:spcPts val="1000"/>
              </a:spcBef>
              <a:spcAft>
                <a:spcPts val="0"/>
              </a:spcAft>
              <a:buNone/>
            </a:pPr>
            <a:r>
              <a:rPr lang="en-IN"/>
              <a:t>"""Represent aspects of a car, specific to electric vehic les.""" </a:t>
            </a:r>
            <a:endParaRPr/>
          </a:p>
          <a:p>
            <a:pPr indent="0" lvl="0" marL="0" rtl="0" algn="l">
              <a:spcBef>
                <a:spcPts val="1000"/>
              </a:spcBef>
              <a:spcAft>
                <a:spcPts val="0"/>
              </a:spcAft>
              <a:buNone/>
            </a:pPr>
            <a:r>
              <a:rPr lang="en-IN"/>
              <a:t> def __init__(self, make, model, year): </a:t>
            </a:r>
            <a:br>
              <a:rPr lang="en-IN"/>
            </a:br>
            <a:r>
              <a:rPr lang="en-IN"/>
              <a:t>"""Initialize attributes of the parent class.""" </a:t>
            </a:r>
            <a:endParaRPr/>
          </a:p>
          <a:p>
            <a:pPr indent="0" lvl="0" marL="0" rtl="0" algn="l">
              <a:spcBef>
                <a:spcPts val="1000"/>
              </a:spcBef>
              <a:spcAft>
                <a:spcPts val="0"/>
              </a:spcAft>
              <a:buNone/>
            </a:pPr>
            <a:r>
              <a:rPr lang="en-IN"/>
              <a:t>       super().__init__(make, model, year)</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IN"/>
              <a:t>my_leaf = ElectricCar('nissan', 'leaf', 2024) </a:t>
            </a:r>
            <a:endParaRPr/>
          </a:p>
          <a:p>
            <a:pPr indent="0" lvl="0" marL="0" rtl="0" algn="l">
              <a:spcBef>
                <a:spcPts val="1000"/>
              </a:spcBef>
              <a:spcAft>
                <a:spcPts val="0"/>
              </a:spcAft>
              <a:buNone/>
            </a:pPr>
            <a:r>
              <a:rPr lang="en-IN"/>
              <a:t>print(my_leaf.get_descriptive_name()) </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IN"/>
              <a:t>The super() function  is a special function that allows you to call a method from the parent class. This line tells Python to call the __init__() method from Car, which gives an ElectricCar instance all the attributes defined in that method. The name super comes from a convention of calling the parent class a superclass and the child class a subclass.</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67"/>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a:t>Overriding Methods from the Parent Class </a:t>
            </a:r>
            <a:endParaRPr/>
          </a:p>
        </p:txBody>
      </p:sp>
      <p:sp>
        <p:nvSpPr>
          <p:cNvPr id="409" name="Google Shape;409;p67"/>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IN"/>
              <a:t>class ElectricCar(Car): </a:t>
            </a:r>
            <a:endParaRPr/>
          </a:p>
          <a:p>
            <a:pPr indent="0" lvl="0" marL="0" rtl="0" algn="l">
              <a:spcBef>
                <a:spcPts val="1000"/>
              </a:spcBef>
              <a:spcAft>
                <a:spcPts val="0"/>
              </a:spcAft>
              <a:buNone/>
            </a:pPr>
            <a:r>
              <a:rPr lang="en-IN"/>
              <a:t>--snip-- </a:t>
            </a:r>
            <a:endParaRPr/>
          </a:p>
          <a:p>
            <a:pPr indent="0" lvl="0" marL="0" rtl="0" algn="l">
              <a:spcBef>
                <a:spcPts val="1000"/>
              </a:spcBef>
              <a:spcAft>
                <a:spcPts val="0"/>
              </a:spcAft>
              <a:buNone/>
            </a:pPr>
            <a:r>
              <a:rPr lang="en-IN"/>
              <a:t>def fill_gas_tank(self): </a:t>
            </a:r>
            <a:endParaRPr/>
          </a:p>
          <a:p>
            <a:pPr indent="0" lvl="0" marL="0" rtl="0" algn="l">
              <a:spcBef>
                <a:spcPts val="1000"/>
              </a:spcBef>
              <a:spcAft>
                <a:spcPts val="0"/>
              </a:spcAft>
              <a:buNone/>
            </a:pPr>
            <a:r>
              <a:rPr lang="en-IN"/>
              <a:t>"""Electric cars don't have gas tanks."""</a:t>
            </a:r>
            <a:endParaRPr/>
          </a:p>
          <a:p>
            <a:pPr indent="0" lvl="0" marL="0" rtl="0" algn="l">
              <a:spcBef>
                <a:spcPts val="1000"/>
              </a:spcBef>
              <a:spcAft>
                <a:spcPts val="0"/>
              </a:spcAft>
              <a:buNone/>
            </a:pPr>
            <a:r>
              <a:rPr lang="en-IN"/>
              <a:t>       print("This car doesn't have a gas tank!")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68"/>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a:t>Importing Classes </a:t>
            </a:r>
            <a:endParaRPr/>
          </a:p>
        </p:txBody>
      </p:sp>
      <p:sp>
        <p:nvSpPr>
          <p:cNvPr id="415" name="Google Shape;415;p68"/>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IN"/>
              <a:t> from car import Car as CR    (single class Car is </a:t>
            </a:r>
            <a:r>
              <a:rPr lang="en-IN"/>
              <a:t>imported)</a:t>
            </a:r>
            <a:endParaRPr/>
          </a:p>
          <a:p>
            <a:pPr indent="0" lvl="0" marL="0" rtl="0" algn="l">
              <a:spcBef>
                <a:spcPts val="1000"/>
              </a:spcBef>
              <a:spcAft>
                <a:spcPts val="0"/>
              </a:spcAft>
              <a:buNone/>
            </a:pPr>
            <a:r>
              <a:rPr lang="en-IN"/>
              <a:t>from car import Car, ElectricCar   (both Car and ElectricCar will be imported)</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IN"/>
              <a:t>Import car (entire module will be imported)</a:t>
            </a:r>
            <a:endParaRPr/>
          </a:p>
          <a:p>
            <a:pPr indent="0" lvl="0" marL="0" rtl="0" algn="l">
              <a:spcBef>
                <a:spcPts val="1000"/>
              </a:spcBef>
              <a:spcAft>
                <a:spcPts val="0"/>
              </a:spcAft>
              <a:buNone/>
            </a:pPr>
            <a:r>
              <a:rPr lang="en-IN"/>
              <a:t>from module_name import * (all classes will be imported)</a:t>
            </a:r>
            <a:endParaRPr/>
          </a:p>
          <a:p>
            <a:pPr indent="0" lvl="0" marL="0" rtl="0" algn="l">
              <a:spcBef>
                <a:spcPts val="1000"/>
              </a:spcBef>
              <a:spcAft>
                <a:spcPts val="0"/>
              </a:spcAft>
              <a:buNone/>
            </a:pPr>
            <a:r>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69"/>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421" name="Google Shape;421;p69"/>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Accessing elements in a list</a:t>
            </a:r>
            <a:endParaRPr/>
          </a:p>
        </p:txBody>
      </p:sp>
      <p:sp>
        <p:nvSpPr>
          <p:cNvPr id="115" name="Google Shape;115;p18"/>
          <p:cNvSpPr txBox="1"/>
          <p:nvPr>
            <p:ph idx="1" type="body"/>
          </p:nvPr>
        </p:nvSpPr>
        <p:spPr>
          <a:xfrm>
            <a:off x="466165" y="1407460"/>
            <a:ext cx="11456894" cy="5513294"/>
          </a:xfrm>
          <a:prstGeom prst="rect">
            <a:avLst/>
          </a:prstGeom>
          <a:noFill/>
          <a:ln>
            <a:noFill/>
          </a:ln>
        </p:spPr>
        <p:txBody>
          <a:bodyPr anchorCtr="0" anchor="t" bIns="45700" lIns="91425" spcFirstLastPara="1" rIns="91425" wrap="square" tIns="45700">
            <a:normAutofit fontScale="32500" lnSpcReduction="20000"/>
          </a:bodyPr>
          <a:lstStyle/>
          <a:p>
            <a:pPr indent="-228631" lvl="0" marL="228600" rtl="0" algn="l">
              <a:lnSpc>
                <a:spcPct val="90000"/>
              </a:lnSpc>
              <a:spcBef>
                <a:spcPts val="0"/>
              </a:spcBef>
              <a:spcAft>
                <a:spcPts val="0"/>
              </a:spcAft>
              <a:buClr>
                <a:schemeClr val="dk1"/>
              </a:buClr>
              <a:buSzPct val="100000"/>
              <a:buChar char="•"/>
            </a:pPr>
            <a:r>
              <a:rPr lang="en-IN" sz="4900"/>
              <a:t>Lists are ordered collections, so you can access any element in a list by telling Python the position, or index, of the item desired.</a:t>
            </a:r>
            <a:endParaRPr/>
          </a:p>
          <a:p>
            <a:pPr indent="0" lvl="0" marL="0" rtl="0" algn="l">
              <a:lnSpc>
                <a:spcPct val="90000"/>
              </a:lnSpc>
              <a:spcBef>
                <a:spcPts val="1000"/>
              </a:spcBef>
              <a:spcAft>
                <a:spcPts val="0"/>
              </a:spcAft>
              <a:buClr>
                <a:schemeClr val="dk1"/>
              </a:buClr>
              <a:buSzPct val="100000"/>
              <a:buNone/>
            </a:pPr>
            <a:r>
              <a:t/>
            </a:r>
            <a:endParaRPr sz="4900"/>
          </a:p>
          <a:p>
            <a:pPr indent="0" lvl="0" marL="0" rtl="0" algn="l">
              <a:lnSpc>
                <a:spcPct val="90000"/>
              </a:lnSpc>
              <a:spcBef>
                <a:spcPts val="1000"/>
              </a:spcBef>
              <a:spcAft>
                <a:spcPts val="0"/>
              </a:spcAft>
              <a:buClr>
                <a:schemeClr val="dk1"/>
              </a:buClr>
              <a:buSzPct val="100000"/>
              <a:buNone/>
            </a:pPr>
            <a:r>
              <a:rPr lang="en-IN" sz="4900"/>
              <a:t>bicycles = ['trek', 'cannondale', 'redline', 'specialized']</a:t>
            </a:r>
            <a:endParaRPr/>
          </a:p>
          <a:p>
            <a:pPr indent="0" lvl="0" marL="0" rtl="0" algn="l">
              <a:lnSpc>
                <a:spcPct val="90000"/>
              </a:lnSpc>
              <a:spcBef>
                <a:spcPts val="1000"/>
              </a:spcBef>
              <a:spcAft>
                <a:spcPts val="0"/>
              </a:spcAft>
              <a:buClr>
                <a:schemeClr val="dk1"/>
              </a:buClr>
              <a:buSzPct val="100000"/>
              <a:buNone/>
            </a:pPr>
            <a:r>
              <a:rPr lang="en-IN" sz="4900"/>
              <a:t>print(bicycles[0])</a:t>
            </a:r>
            <a:endParaRPr/>
          </a:p>
          <a:p>
            <a:pPr indent="0" lvl="0" marL="0" rtl="0" algn="l">
              <a:lnSpc>
                <a:spcPct val="90000"/>
              </a:lnSpc>
              <a:spcBef>
                <a:spcPts val="1000"/>
              </a:spcBef>
              <a:spcAft>
                <a:spcPts val="0"/>
              </a:spcAft>
              <a:buClr>
                <a:schemeClr val="dk1"/>
              </a:buClr>
              <a:buSzPct val="100000"/>
              <a:buNone/>
            </a:pPr>
            <a:r>
              <a:t/>
            </a:r>
            <a:endParaRPr sz="4900"/>
          </a:p>
          <a:p>
            <a:pPr indent="0" lvl="0" marL="0" rtl="0" algn="l">
              <a:lnSpc>
                <a:spcPct val="90000"/>
              </a:lnSpc>
              <a:spcBef>
                <a:spcPts val="1000"/>
              </a:spcBef>
              <a:spcAft>
                <a:spcPts val="0"/>
              </a:spcAft>
              <a:buClr>
                <a:schemeClr val="dk1"/>
              </a:buClr>
              <a:buSzPct val="100000"/>
              <a:buNone/>
            </a:pPr>
            <a:r>
              <a:rPr b="1" lang="en-IN" sz="4900"/>
              <a:t>trek</a:t>
            </a:r>
            <a:r>
              <a:rPr lang="en-IN" sz="4900"/>
              <a:t> </a:t>
            </a:r>
            <a:endParaRPr sz="4900"/>
          </a:p>
          <a:p>
            <a:pPr indent="0" lvl="0" marL="0" rtl="0" algn="l">
              <a:lnSpc>
                <a:spcPct val="90000"/>
              </a:lnSpc>
              <a:spcBef>
                <a:spcPts val="1000"/>
              </a:spcBef>
              <a:spcAft>
                <a:spcPts val="0"/>
              </a:spcAft>
              <a:buClr>
                <a:schemeClr val="dk1"/>
              </a:buClr>
              <a:buSzPct val="100000"/>
              <a:buNone/>
            </a:pPr>
            <a:r>
              <a:t/>
            </a:r>
            <a:endParaRPr sz="4900"/>
          </a:p>
          <a:p>
            <a:pPr indent="0" lvl="0" marL="0" rtl="0" algn="l">
              <a:lnSpc>
                <a:spcPct val="90000"/>
              </a:lnSpc>
              <a:spcBef>
                <a:spcPts val="1000"/>
              </a:spcBef>
              <a:spcAft>
                <a:spcPts val="0"/>
              </a:spcAft>
              <a:buClr>
                <a:schemeClr val="dk1"/>
              </a:buClr>
              <a:buSzPct val="100000"/>
              <a:buNone/>
            </a:pPr>
            <a:r>
              <a:rPr lang="en-IN" sz="4900"/>
              <a:t>bicycles = ['trek', 'cannondale', 'redline', 'specialized']</a:t>
            </a:r>
            <a:endParaRPr/>
          </a:p>
          <a:p>
            <a:pPr indent="0" lvl="0" marL="0" rtl="0" algn="l">
              <a:lnSpc>
                <a:spcPct val="90000"/>
              </a:lnSpc>
              <a:spcBef>
                <a:spcPts val="1000"/>
              </a:spcBef>
              <a:spcAft>
                <a:spcPts val="0"/>
              </a:spcAft>
              <a:buClr>
                <a:schemeClr val="dk1"/>
              </a:buClr>
              <a:buSzPct val="100000"/>
              <a:buNone/>
            </a:pPr>
            <a:r>
              <a:rPr lang="en-IN" sz="4900"/>
              <a:t>print(bicycles[0].title())</a:t>
            </a:r>
            <a:endParaRPr/>
          </a:p>
          <a:p>
            <a:pPr indent="0" lvl="0" marL="0" rtl="0" algn="l">
              <a:lnSpc>
                <a:spcPct val="90000"/>
              </a:lnSpc>
              <a:spcBef>
                <a:spcPts val="1000"/>
              </a:spcBef>
              <a:spcAft>
                <a:spcPts val="0"/>
              </a:spcAft>
              <a:buClr>
                <a:schemeClr val="dk1"/>
              </a:buClr>
              <a:buSzPct val="100000"/>
              <a:buNone/>
            </a:pPr>
            <a:r>
              <a:t/>
            </a:r>
            <a:endParaRPr sz="4900"/>
          </a:p>
          <a:p>
            <a:pPr indent="0" lvl="0" marL="0" rtl="0" algn="l">
              <a:lnSpc>
                <a:spcPct val="90000"/>
              </a:lnSpc>
              <a:spcBef>
                <a:spcPts val="1000"/>
              </a:spcBef>
              <a:spcAft>
                <a:spcPts val="0"/>
              </a:spcAft>
              <a:buClr>
                <a:schemeClr val="dk1"/>
              </a:buClr>
              <a:buSzPct val="100000"/>
              <a:buNone/>
            </a:pPr>
            <a:r>
              <a:rPr b="1" lang="en-IN" sz="4900"/>
              <a:t>'Trek'</a:t>
            </a:r>
            <a:endParaRPr/>
          </a:p>
          <a:p>
            <a:pPr indent="0" lvl="0" marL="0" rtl="0" algn="l">
              <a:lnSpc>
                <a:spcPct val="90000"/>
              </a:lnSpc>
              <a:spcBef>
                <a:spcPts val="1000"/>
              </a:spcBef>
              <a:spcAft>
                <a:spcPts val="0"/>
              </a:spcAft>
              <a:buClr>
                <a:schemeClr val="dk1"/>
              </a:buClr>
              <a:buSzPct val="100000"/>
              <a:buNone/>
            </a:pPr>
            <a:r>
              <a:t/>
            </a:r>
            <a:endParaRPr sz="4900"/>
          </a:p>
          <a:p>
            <a:pPr indent="0" lvl="0" marL="0" rtl="0" algn="l">
              <a:lnSpc>
                <a:spcPct val="90000"/>
              </a:lnSpc>
              <a:spcBef>
                <a:spcPts val="1000"/>
              </a:spcBef>
              <a:spcAft>
                <a:spcPts val="0"/>
              </a:spcAft>
              <a:buClr>
                <a:schemeClr val="dk1"/>
              </a:buClr>
              <a:buSzPct val="100000"/>
              <a:buNone/>
            </a:pPr>
            <a:r>
              <a:rPr lang="en-IN" sz="4900"/>
              <a:t>bicycles = ['trek', 'cannondale', 'redline', 'specialized']</a:t>
            </a:r>
            <a:endParaRPr/>
          </a:p>
          <a:p>
            <a:pPr indent="0" lvl="0" marL="0" rtl="0" algn="l">
              <a:lnSpc>
                <a:spcPct val="90000"/>
              </a:lnSpc>
              <a:spcBef>
                <a:spcPts val="1000"/>
              </a:spcBef>
              <a:spcAft>
                <a:spcPts val="0"/>
              </a:spcAft>
              <a:buClr>
                <a:schemeClr val="dk1"/>
              </a:buClr>
              <a:buSzPct val="100000"/>
              <a:buNone/>
            </a:pPr>
            <a:r>
              <a:rPr lang="en-IN" sz="4900"/>
              <a:t>print(bicycles[1])</a:t>
            </a:r>
            <a:endParaRPr/>
          </a:p>
          <a:p>
            <a:pPr indent="0" lvl="0" marL="0" rtl="0" algn="l">
              <a:lnSpc>
                <a:spcPct val="90000"/>
              </a:lnSpc>
              <a:spcBef>
                <a:spcPts val="1000"/>
              </a:spcBef>
              <a:spcAft>
                <a:spcPts val="0"/>
              </a:spcAft>
              <a:buClr>
                <a:schemeClr val="dk1"/>
              </a:buClr>
              <a:buSzPct val="100000"/>
              <a:buNone/>
            </a:pPr>
            <a:r>
              <a:rPr lang="en-IN" sz="4900"/>
              <a:t>print(bicycles[-3])</a:t>
            </a:r>
            <a:endParaRPr/>
          </a:p>
          <a:p>
            <a:pPr indent="0" lvl="0" marL="0" rtl="0" algn="l">
              <a:lnSpc>
                <a:spcPct val="90000"/>
              </a:lnSpc>
              <a:spcBef>
                <a:spcPts val="1000"/>
              </a:spcBef>
              <a:spcAft>
                <a:spcPts val="0"/>
              </a:spcAft>
              <a:buClr>
                <a:schemeClr val="dk1"/>
              </a:buClr>
              <a:buSzPct val="100000"/>
              <a:buNone/>
            </a:pPr>
            <a:r>
              <a:t/>
            </a:r>
            <a:endParaRPr sz="4900"/>
          </a:p>
          <a:p>
            <a:pPr indent="0" lvl="0" marL="0" rtl="0" algn="l">
              <a:lnSpc>
                <a:spcPct val="90000"/>
              </a:lnSpc>
              <a:spcBef>
                <a:spcPts val="1000"/>
              </a:spcBef>
              <a:spcAft>
                <a:spcPts val="0"/>
              </a:spcAft>
              <a:buClr>
                <a:schemeClr val="dk1"/>
              </a:buClr>
              <a:buSzPct val="100000"/>
              <a:buNone/>
            </a:pPr>
            <a:r>
              <a:rPr b="1" lang="en-IN" sz="4900"/>
              <a:t>cannondale </a:t>
            </a:r>
            <a:endParaRPr/>
          </a:p>
          <a:p>
            <a:pPr indent="0" lvl="0" marL="0" rtl="0" algn="l">
              <a:lnSpc>
                <a:spcPct val="90000"/>
              </a:lnSpc>
              <a:spcBef>
                <a:spcPts val="1000"/>
              </a:spcBef>
              <a:spcAft>
                <a:spcPts val="0"/>
              </a:spcAft>
              <a:buClr>
                <a:schemeClr val="dk1"/>
              </a:buClr>
              <a:buSzPct val="100000"/>
              <a:buNone/>
            </a:pPr>
            <a:r>
              <a:rPr b="1" lang="en-IN" sz="4900"/>
              <a:t>cannondale </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Modify element in list </a:t>
            </a:r>
            <a:endParaRPr/>
          </a:p>
        </p:txBody>
      </p:sp>
      <p:sp>
        <p:nvSpPr>
          <p:cNvPr id="121" name="Google Shape;121;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IN"/>
              <a:t>motorcycles = ['honda', 'yamaha', 'suzuki']</a:t>
            </a:r>
            <a:endParaRPr/>
          </a:p>
          <a:p>
            <a:pPr indent="0" lvl="0" marL="0" rtl="0" algn="l">
              <a:lnSpc>
                <a:spcPct val="90000"/>
              </a:lnSpc>
              <a:spcBef>
                <a:spcPts val="1000"/>
              </a:spcBef>
              <a:spcAft>
                <a:spcPts val="0"/>
              </a:spcAft>
              <a:buClr>
                <a:schemeClr val="dk1"/>
              </a:buClr>
              <a:buSzPts val="2800"/>
              <a:buNone/>
            </a:pPr>
            <a:r>
              <a:rPr lang="en-IN"/>
              <a:t>print(motorcycles)</a:t>
            </a:r>
            <a:endParaRPr/>
          </a:p>
          <a:p>
            <a:pPr indent="-50800" lvl="0" marL="22860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IN"/>
              <a:t>motorcycles[0] = 'ducati'</a:t>
            </a:r>
            <a:endParaRPr/>
          </a:p>
          <a:p>
            <a:pPr indent="0" lvl="0" marL="0" rtl="0" algn="l">
              <a:lnSpc>
                <a:spcPct val="90000"/>
              </a:lnSpc>
              <a:spcBef>
                <a:spcPts val="1000"/>
              </a:spcBef>
              <a:spcAft>
                <a:spcPts val="0"/>
              </a:spcAft>
              <a:buClr>
                <a:schemeClr val="dk1"/>
              </a:buClr>
              <a:buSzPts val="2800"/>
              <a:buNone/>
            </a:pPr>
            <a:r>
              <a:rPr lang="en-IN"/>
              <a:t>print(motorcycles)</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b="1" lang="en-IN"/>
              <a:t>['honda', 'yamaha', 'suzuki’] </a:t>
            </a:r>
            <a:endParaRPr/>
          </a:p>
          <a:p>
            <a:pPr indent="0" lvl="0" marL="0" rtl="0" algn="l">
              <a:lnSpc>
                <a:spcPct val="90000"/>
              </a:lnSpc>
              <a:spcBef>
                <a:spcPts val="1000"/>
              </a:spcBef>
              <a:spcAft>
                <a:spcPts val="0"/>
              </a:spcAft>
              <a:buClr>
                <a:schemeClr val="dk1"/>
              </a:buClr>
              <a:buSzPts val="2800"/>
              <a:buNone/>
            </a:pPr>
            <a:r>
              <a:rPr b="1" lang="en-IN"/>
              <a:t>['ducati', 'yamaha', 'suzuki'] </a:t>
            </a:r>
            <a:endParaRPr b="1"/>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Adding elements in a list</a:t>
            </a:r>
            <a:endParaRPr/>
          </a:p>
        </p:txBody>
      </p:sp>
      <p:sp>
        <p:nvSpPr>
          <p:cNvPr id="127" name="Google Shape;127;p20"/>
          <p:cNvSpPr txBox="1"/>
          <p:nvPr>
            <p:ph idx="1" type="body"/>
          </p:nvPr>
        </p:nvSpPr>
        <p:spPr>
          <a:xfrm>
            <a:off x="699247" y="1515036"/>
            <a:ext cx="11107271" cy="5342964"/>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600"/>
              <a:buNone/>
            </a:pPr>
            <a:r>
              <a:rPr lang="en-IN" sz="1600"/>
              <a:t>motorcycles = ['honda', 'yamaha', 'suzuki']</a:t>
            </a:r>
            <a:endParaRPr/>
          </a:p>
          <a:p>
            <a:pPr indent="0" lvl="0" marL="0" rtl="0" algn="l">
              <a:lnSpc>
                <a:spcPct val="90000"/>
              </a:lnSpc>
              <a:spcBef>
                <a:spcPts val="1000"/>
              </a:spcBef>
              <a:spcAft>
                <a:spcPts val="0"/>
              </a:spcAft>
              <a:buClr>
                <a:schemeClr val="dk1"/>
              </a:buClr>
              <a:buSzPts val="1600"/>
              <a:buNone/>
            </a:pPr>
            <a:r>
              <a:rPr lang="en-IN" sz="1600"/>
              <a:t>print(motorcycles)</a:t>
            </a:r>
            <a:endParaRPr/>
          </a:p>
          <a:p>
            <a:pPr indent="0" lvl="0" marL="0" rtl="0" algn="l">
              <a:lnSpc>
                <a:spcPct val="90000"/>
              </a:lnSpc>
              <a:spcBef>
                <a:spcPts val="1000"/>
              </a:spcBef>
              <a:spcAft>
                <a:spcPts val="0"/>
              </a:spcAft>
              <a:buClr>
                <a:schemeClr val="dk1"/>
              </a:buClr>
              <a:buSzPts val="1600"/>
              <a:buNone/>
            </a:pPr>
            <a:r>
              <a:rPr lang="en-IN" sz="1600"/>
              <a:t>motorcycles.append('ducati')</a:t>
            </a:r>
            <a:endParaRPr/>
          </a:p>
          <a:p>
            <a:pPr indent="0" lvl="0" marL="0" rtl="0" algn="l">
              <a:lnSpc>
                <a:spcPct val="90000"/>
              </a:lnSpc>
              <a:spcBef>
                <a:spcPts val="1000"/>
              </a:spcBef>
              <a:spcAft>
                <a:spcPts val="0"/>
              </a:spcAft>
              <a:buClr>
                <a:schemeClr val="dk1"/>
              </a:buClr>
              <a:buSzPts val="1600"/>
              <a:buNone/>
            </a:pPr>
            <a:r>
              <a:rPr lang="en-IN" sz="1600"/>
              <a:t>print(motorcycles)</a:t>
            </a:r>
            <a:endParaRPr/>
          </a:p>
          <a:p>
            <a:pPr indent="0" lvl="0" marL="0" rtl="0" algn="l">
              <a:lnSpc>
                <a:spcPct val="90000"/>
              </a:lnSpc>
              <a:spcBef>
                <a:spcPts val="1000"/>
              </a:spcBef>
              <a:spcAft>
                <a:spcPts val="0"/>
              </a:spcAft>
              <a:buClr>
                <a:schemeClr val="dk1"/>
              </a:buClr>
              <a:buSzPts val="1600"/>
              <a:buNone/>
            </a:pPr>
            <a:r>
              <a:t/>
            </a:r>
            <a:endParaRPr sz="1600"/>
          </a:p>
          <a:p>
            <a:pPr indent="0" lvl="0" marL="0" rtl="0" algn="l">
              <a:lnSpc>
                <a:spcPct val="90000"/>
              </a:lnSpc>
              <a:spcBef>
                <a:spcPts val="1000"/>
              </a:spcBef>
              <a:spcAft>
                <a:spcPts val="0"/>
              </a:spcAft>
              <a:buClr>
                <a:schemeClr val="dk1"/>
              </a:buClr>
              <a:buSzPts val="1600"/>
              <a:buNone/>
            </a:pPr>
            <a:r>
              <a:rPr b="1" lang="en-IN" sz="1600"/>
              <a:t>['honda', 'yamaha', 'suzuki’]</a:t>
            </a:r>
            <a:endParaRPr/>
          </a:p>
          <a:p>
            <a:pPr indent="0" lvl="0" marL="0" rtl="0" algn="l">
              <a:lnSpc>
                <a:spcPct val="90000"/>
              </a:lnSpc>
              <a:spcBef>
                <a:spcPts val="1000"/>
              </a:spcBef>
              <a:spcAft>
                <a:spcPts val="0"/>
              </a:spcAft>
              <a:buClr>
                <a:schemeClr val="dk1"/>
              </a:buClr>
              <a:buSzPts val="1600"/>
              <a:buNone/>
            </a:pPr>
            <a:r>
              <a:rPr b="1" lang="en-IN" sz="1600"/>
              <a:t>['honda', 'yamaha', 'suzuki', 'ducati']</a:t>
            </a:r>
            <a:endParaRPr/>
          </a:p>
          <a:p>
            <a:pPr indent="0" lvl="0" marL="0" rtl="0" algn="l">
              <a:lnSpc>
                <a:spcPct val="90000"/>
              </a:lnSpc>
              <a:spcBef>
                <a:spcPts val="1000"/>
              </a:spcBef>
              <a:spcAft>
                <a:spcPts val="0"/>
              </a:spcAft>
              <a:buClr>
                <a:schemeClr val="dk1"/>
              </a:buClr>
              <a:buSzPts val="1600"/>
              <a:buNone/>
            </a:pPr>
            <a:r>
              <a:t/>
            </a:r>
            <a:endParaRPr sz="1600"/>
          </a:p>
          <a:p>
            <a:pPr indent="0" lvl="0" marL="0" rtl="0" algn="l">
              <a:lnSpc>
                <a:spcPct val="90000"/>
              </a:lnSpc>
              <a:spcBef>
                <a:spcPts val="1000"/>
              </a:spcBef>
              <a:spcAft>
                <a:spcPts val="0"/>
              </a:spcAft>
              <a:buClr>
                <a:schemeClr val="dk1"/>
              </a:buClr>
              <a:buSzPts val="1600"/>
              <a:buNone/>
            </a:pPr>
            <a:r>
              <a:rPr lang="en-IN" sz="1600"/>
              <a:t>motorcycles = []</a:t>
            </a:r>
            <a:endParaRPr/>
          </a:p>
          <a:p>
            <a:pPr indent="0" lvl="0" marL="0" rtl="0" algn="l">
              <a:lnSpc>
                <a:spcPct val="90000"/>
              </a:lnSpc>
              <a:spcBef>
                <a:spcPts val="1000"/>
              </a:spcBef>
              <a:spcAft>
                <a:spcPts val="0"/>
              </a:spcAft>
              <a:buClr>
                <a:schemeClr val="dk1"/>
              </a:buClr>
              <a:buSzPts val="1600"/>
              <a:buNone/>
            </a:pPr>
            <a:r>
              <a:rPr lang="en-IN" sz="1600"/>
              <a:t>motorcycles.append('honda')</a:t>
            </a:r>
            <a:endParaRPr/>
          </a:p>
          <a:p>
            <a:pPr indent="0" lvl="0" marL="0" rtl="0" algn="l">
              <a:lnSpc>
                <a:spcPct val="90000"/>
              </a:lnSpc>
              <a:spcBef>
                <a:spcPts val="1000"/>
              </a:spcBef>
              <a:spcAft>
                <a:spcPts val="0"/>
              </a:spcAft>
              <a:buClr>
                <a:schemeClr val="dk1"/>
              </a:buClr>
              <a:buSzPts val="1600"/>
              <a:buNone/>
            </a:pPr>
            <a:r>
              <a:rPr lang="en-IN" sz="1600"/>
              <a:t>motorcycles.append('yamaha')</a:t>
            </a:r>
            <a:endParaRPr/>
          </a:p>
          <a:p>
            <a:pPr indent="0" lvl="0" marL="0" rtl="0" algn="l">
              <a:lnSpc>
                <a:spcPct val="90000"/>
              </a:lnSpc>
              <a:spcBef>
                <a:spcPts val="1000"/>
              </a:spcBef>
              <a:spcAft>
                <a:spcPts val="0"/>
              </a:spcAft>
              <a:buClr>
                <a:schemeClr val="dk1"/>
              </a:buClr>
              <a:buSzPts val="1600"/>
              <a:buNone/>
            </a:pPr>
            <a:r>
              <a:rPr lang="en-IN" sz="1600"/>
              <a:t>motorcycles.append('suzuki')</a:t>
            </a:r>
            <a:endParaRPr/>
          </a:p>
          <a:p>
            <a:pPr indent="0" lvl="0" marL="0" rtl="0" algn="l">
              <a:lnSpc>
                <a:spcPct val="90000"/>
              </a:lnSpc>
              <a:spcBef>
                <a:spcPts val="1000"/>
              </a:spcBef>
              <a:spcAft>
                <a:spcPts val="0"/>
              </a:spcAft>
              <a:buClr>
                <a:schemeClr val="dk1"/>
              </a:buClr>
              <a:buSzPts val="1600"/>
              <a:buNone/>
            </a:pPr>
            <a:r>
              <a:rPr lang="en-IN" sz="1600"/>
              <a:t>print(motorcycles)</a:t>
            </a:r>
            <a:endParaRPr/>
          </a:p>
          <a:p>
            <a:pPr indent="0" lvl="0" marL="0" rtl="0" algn="l">
              <a:lnSpc>
                <a:spcPct val="90000"/>
              </a:lnSpc>
              <a:spcBef>
                <a:spcPts val="1000"/>
              </a:spcBef>
              <a:spcAft>
                <a:spcPts val="0"/>
              </a:spcAft>
              <a:buClr>
                <a:schemeClr val="dk1"/>
              </a:buClr>
              <a:buSzPts val="1600"/>
              <a:buNone/>
            </a:pPr>
            <a:r>
              <a:t/>
            </a:r>
            <a:endParaRPr sz="1600"/>
          </a:p>
          <a:p>
            <a:pPr indent="0" lvl="0" marL="0" rtl="0" algn="l">
              <a:lnSpc>
                <a:spcPct val="90000"/>
              </a:lnSpc>
              <a:spcBef>
                <a:spcPts val="1000"/>
              </a:spcBef>
              <a:spcAft>
                <a:spcPts val="0"/>
              </a:spcAft>
              <a:buClr>
                <a:schemeClr val="dk1"/>
              </a:buClr>
              <a:buSzPts val="1600"/>
              <a:buNone/>
            </a:pPr>
            <a:r>
              <a:rPr b="1" lang="en-IN" sz="1600"/>
              <a:t>['honda', 'yamaha', 'suzuki']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Inserting elements into a list </a:t>
            </a:r>
            <a:endParaRPr/>
          </a:p>
        </p:txBody>
      </p:sp>
      <p:sp>
        <p:nvSpPr>
          <p:cNvPr id="133" name="Google Shape;133;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IN"/>
              <a:t>motorcycles = ['honda', 'yamaha', 'suzuki’] </a:t>
            </a:r>
            <a:endParaRPr/>
          </a:p>
          <a:p>
            <a:pPr indent="0" lvl="0" marL="0" rtl="0" algn="l">
              <a:lnSpc>
                <a:spcPct val="90000"/>
              </a:lnSpc>
              <a:spcBef>
                <a:spcPts val="1000"/>
              </a:spcBef>
              <a:spcAft>
                <a:spcPts val="0"/>
              </a:spcAft>
              <a:buClr>
                <a:schemeClr val="dk1"/>
              </a:buClr>
              <a:buSzPts val="2800"/>
              <a:buNone/>
            </a:pPr>
            <a:r>
              <a:rPr lang="en-IN"/>
              <a:t>motorcycles.insert(0, 'ducati’) </a:t>
            </a:r>
            <a:endParaRPr/>
          </a:p>
          <a:p>
            <a:pPr indent="0" lvl="0" marL="0" rtl="0" algn="l">
              <a:lnSpc>
                <a:spcPct val="90000"/>
              </a:lnSpc>
              <a:spcBef>
                <a:spcPts val="1000"/>
              </a:spcBef>
              <a:spcAft>
                <a:spcPts val="0"/>
              </a:spcAft>
              <a:buClr>
                <a:schemeClr val="dk1"/>
              </a:buClr>
              <a:buSzPts val="2800"/>
              <a:buNone/>
            </a:pPr>
            <a:r>
              <a:rPr lang="en-IN"/>
              <a:t>print(motorcycles)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b="1" lang="en-IN"/>
              <a:t>['ducati', 'honda', 'yamaha', 'suzuki’] </a:t>
            </a:r>
            <a:endParaRPr/>
          </a:p>
          <a:p>
            <a:pPr indent="0" lvl="0" marL="0" rtl="0" algn="l">
              <a:lnSpc>
                <a:spcPct val="90000"/>
              </a:lnSpc>
              <a:spcBef>
                <a:spcPts val="1000"/>
              </a:spcBef>
              <a:spcAft>
                <a:spcPts val="0"/>
              </a:spcAft>
              <a:buClr>
                <a:schemeClr val="dk1"/>
              </a:buClr>
              <a:buSzPts val="2800"/>
              <a:buNone/>
            </a:pPr>
            <a:r>
              <a:t/>
            </a:r>
            <a:endParaRPr b="1"/>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