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20"/>
  </p:notesMasterIdLst>
  <p:handoutMasterIdLst>
    <p:handoutMasterId r:id="rId21"/>
  </p:handoutMasterIdLst>
  <p:sldIdLst>
    <p:sldId id="442" r:id="rId4"/>
    <p:sldId id="754" r:id="rId5"/>
    <p:sldId id="728" r:id="rId6"/>
    <p:sldId id="748" r:id="rId7"/>
    <p:sldId id="730" r:id="rId8"/>
    <p:sldId id="739" r:id="rId9"/>
    <p:sldId id="752" r:id="rId10"/>
    <p:sldId id="757" r:id="rId11"/>
    <p:sldId id="758" r:id="rId12"/>
    <p:sldId id="744" r:id="rId13"/>
    <p:sldId id="755" r:id="rId14"/>
    <p:sldId id="746" r:id="rId15"/>
    <p:sldId id="747" r:id="rId16"/>
    <p:sldId id="750" r:id="rId17"/>
    <p:sldId id="753" r:id="rId18"/>
    <p:sldId id="725" r:id="rId19"/>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9" autoAdjust="0"/>
    <p:restoredTop sz="94394" autoAdjust="0"/>
  </p:normalViewPr>
  <p:slideViewPr>
    <p:cSldViewPr>
      <p:cViewPr varScale="1">
        <p:scale>
          <a:sx n="80" d="100"/>
          <a:sy n="80" d="100"/>
        </p:scale>
        <p:origin x="904" y="84"/>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15 November 2024</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15 November 2024</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15 November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B6F9F-D1CB-EE05-6627-0CD800D1B280}"/>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71C67A3A-1EFE-6CA4-84C6-CD2777843B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E07BB7AB-DA12-E04D-7F83-90B0E7E190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01EE050-A3B1-2DF2-759F-DBF05584A6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31417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96535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15-Nov-24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15-Nov-24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15-Nov-24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15-Nov-24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15-Nov-24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15-Nov-24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15-Nov-24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15-Nov-24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15-Nov-24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15-Nov-24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15-Nov-24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15-Nov-24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15-Nov-24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15-Nov-24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15-Nov-24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15-Nov-24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15-Nov-24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15-Nov-24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15-Nov-24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15-Nov-24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15-Nov-24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15-Nov-24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15-Nov-24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15-Nov-24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15-Nov-24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15-Nov-24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15-Nov-24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15-Nov-24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15-Nov-24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15-Nov-24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15-Nov-24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15-Nov-24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15-Nov-24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15-Nov-24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15-Nov-24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15-Nov-24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15-Nov-24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datasets/sudalairajkumar/cryptocurrencypricehistory"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pPr>
              <a:defRPr/>
            </a:pPr>
            <a:endParaRPr lang="en-US" sz="1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41710" y="643743"/>
            <a:ext cx="6108091" cy="2752035"/>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DEPARTMENT OF AI</a:t>
            </a:r>
          </a:p>
          <a:p>
            <a:pPr marR="45720" algn="ctr" rtl="0">
              <a:spcBef>
                <a:spcPts val="480"/>
              </a:spcBef>
              <a:spcAft>
                <a:spcPts val="0"/>
              </a:spcAft>
            </a:pPr>
            <a:r>
              <a:rPr lang="en-IN" sz="2400" b="1" i="0" u="none" strike="noStrike" dirty="0">
                <a:solidFill>
                  <a:srgbClr val="000000"/>
                </a:solidFill>
                <a:effectLst/>
                <a:latin typeface="Times New Roman" panose="02020603050405020304" pitchFamily="18" charset="0"/>
              </a:rPr>
              <a:t>DATA  ANALYSIS</a:t>
            </a:r>
          </a:p>
          <a:p>
            <a:pPr marR="45720" algn="ctr" rtl="0">
              <a:spcBef>
                <a:spcPts val="480"/>
              </a:spcBef>
              <a:spcAft>
                <a:spcPts val="0"/>
              </a:spcAft>
            </a:pPr>
            <a:endParaRPr lang="en-IN" sz="2400" b="0" dirty="0">
              <a:effectLst/>
            </a:endParaRPr>
          </a:p>
          <a:p>
            <a:br>
              <a:rPr lang="en-IN" dirty="0"/>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789218" y="2520139"/>
            <a:ext cx="6553200" cy="1200329"/>
          </a:xfrm>
          <a:prstGeom prst="rect">
            <a:avLst/>
          </a:prstGeom>
          <a:noFill/>
        </p:spPr>
        <p:txBody>
          <a:bodyPr wrap="square" rtlCol="0">
            <a:spAutoFit/>
          </a:bodyPr>
          <a:lstStyle/>
          <a:p>
            <a:pPr algn="ctr" rtl="0">
              <a:spcBef>
                <a:spcPts val="0"/>
              </a:spcBef>
              <a:spcAft>
                <a:spcPts val="0"/>
              </a:spcAft>
            </a:pPr>
            <a:endParaRPr lang="en-US" sz="2400" b="1" dirty="0">
              <a:solidFill>
                <a:srgbClr val="FF0000"/>
              </a:solidFill>
              <a:latin typeface="Times New Roman" pitchFamily="18" charset="0"/>
              <a:cs typeface="Times New Roman" pitchFamily="18" charset="0"/>
            </a:endParaRPr>
          </a:p>
          <a:p>
            <a:pPr algn="ctr" rtl="0">
              <a:spcBef>
                <a:spcPts val="0"/>
              </a:spcBef>
              <a:spcAft>
                <a:spcPts val="0"/>
              </a:spcAft>
            </a:pPr>
            <a:r>
              <a:rPr lang="en-US" sz="2400" b="1" dirty="0">
                <a:solidFill>
                  <a:srgbClr val="FF0000"/>
                </a:solidFill>
                <a:latin typeface="Times New Roman" pitchFamily="18" charset="0"/>
                <a:cs typeface="Times New Roman" pitchFamily="18" charset="0"/>
              </a:rPr>
              <a:t>CRYROCURRENCY DATA ANALYSIS DASHBOARD </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3131840" y="4149080"/>
            <a:ext cx="6189380" cy="1815882"/>
          </a:xfrm>
          <a:prstGeom prst="rect">
            <a:avLst/>
          </a:prstGeom>
          <a:noFill/>
        </p:spPr>
        <p:txBody>
          <a:bodyPr wrap="square" rtlCol="0">
            <a:spAutoFit/>
          </a:bodyPr>
          <a:lstStyle/>
          <a:p>
            <a:pPr marR="45720" algn="ctr" rtl="0">
              <a:spcBef>
                <a:spcPts val="480"/>
              </a:spcBef>
              <a:spcAft>
                <a:spcPts val="0"/>
              </a:spcAft>
            </a:pPr>
            <a:r>
              <a:rPr lang="en-IN" sz="1800" b="1" i="0" u="none" strike="noStrike" dirty="0">
                <a:solidFill>
                  <a:srgbClr val="000000"/>
                </a:solidFill>
                <a:effectLst/>
                <a:latin typeface="Times New Roman" panose="02020603050405020304" pitchFamily="18" charset="0"/>
              </a:rPr>
              <a:t>TEAM MEMBERS</a:t>
            </a:r>
            <a:endParaRPr lang="en-IN" sz="2000" b="1" dirty="0">
              <a:effectLst/>
            </a:endParaRPr>
          </a:p>
          <a:p>
            <a:pPr algn="ctr"/>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algn="ctr" rtl="0">
              <a:spcBef>
                <a:spcPts val="0"/>
              </a:spcBef>
              <a:spcAft>
                <a:spcPts val="0"/>
              </a:spcAft>
            </a:pPr>
            <a:r>
              <a:rPr lang="en-IN" sz="1800" b="0" i="0" u="none" strike="noStrike" dirty="0">
                <a:solidFill>
                  <a:srgbClr val="000000"/>
                </a:solidFill>
                <a:effectLst/>
                <a:latin typeface="Times New Roman" panose="02020603050405020304" pitchFamily="18" charset="0"/>
              </a:rPr>
              <a:t>PRADHANYA R S(22ALR067)</a:t>
            </a:r>
            <a:endParaRPr lang="en-IN" sz="2000" b="0" dirty="0">
              <a:effectLst/>
            </a:endParaRPr>
          </a:p>
          <a:p>
            <a:pPr algn="ctr" rtl="0">
              <a:spcBef>
                <a:spcPts val="0"/>
              </a:spcBef>
              <a:spcAft>
                <a:spcPts val="0"/>
              </a:spcAft>
            </a:pPr>
            <a:r>
              <a:rPr lang="en-IN" dirty="0">
                <a:solidFill>
                  <a:srgbClr val="000000"/>
                </a:solidFill>
                <a:latin typeface="Times New Roman" panose="02020603050405020304" pitchFamily="18" charset="0"/>
              </a:rPr>
              <a:t>SESILI A</a:t>
            </a:r>
            <a:r>
              <a:rPr lang="en-IN" sz="1800" b="0" i="0" u="none" strike="noStrike" dirty="0">
                <a:solidFill>
                  <a:srgbClr val="000000"/>
                </a:solidFill>
                <a:effectLst/>
                <a:latin typeface="Times New Roman" panose="02020603050405020304" pitchFamily="18" charset="0"/>
              </a:rPr>
              <a:t> (22ALR089)</a:t>
            </a:r>
            <a:endParaRPr lang="en-IN" sz="2000" b="0" dirty="0">
              <a:effectLst/>
            </a:endParaRPr>
          </a:p>
          <a:p>
            <a:pPr algn="ctr" rtl="0">
              <a:spcBef>
                <a:spcPts val="0"/>
              </a:spcBef>
              <a:spcAft>
                <a:spcPts val="0"/>
              </a:spcAft>
            </a:pPr>
            <a:r>
              <a:rPr lang="en-IN" dirty="0">
                <a:solidFill>
                  <a:srgbClr val="000000"/>
                </a:solidFill>
                <a:latin typeface="Times New Roman" panose="02020603050405020304" pitchFamily="18" charset="0"/>
              </a:rPr>
              <a:t>SUTHEEB K T</a:t>
            </a:r>
            <a:r>
              <a:rPr lang="en-IN" sz="1800" b="0" i="0" u="none" strike="noStrike" dirty="0">
                <a:solidFill>
                  <a:srgbClr val="000000"/>
                </a:solidFill>
                <a:effectLst/>
                <a:latin typeface="Times New Roman" panose="02020603050405020304" pitchFamily="18" charset="0"/>
              </a:rPr>
              <a:t>(22ALR103)</a:t>
            </a:r>
            <a:endParaRPr lang="en-IN" sz="2000" b="0" dirty="0">
              <a:effectLst/>
            </a:endParaRPr>
          </a:p>
          <a:p>
            <a:endParaRPr lang="en-US" dirty="0">
              <a:latin typeface="Times New Roman" panose="02020603050405020304" pitchFamily="18" charset="0"/>
              <a:cs typeface="Times New Roman" panose="02020603050405020304" pitchFamily="18" charset="0"/>
            </a:endParaRPr>
          </a:p>
        </p:txBody>
      </p:sp>
      <p:pic>
        <p:nvPicPr>
          <p:cNvPr id="18" name="Picture 17" descr="G:\TBI\TBI@KEC Logos\K Transform\6-5x4 product centr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1471564"/>
            <a:ext cx="1475184" cy="1328360"/>
          </a:xfrm>
          <a:prstGeom prst="rect">
            <a:avLst/>
          </a:prstGeom>
          <a:noFill/>
          <a:ln>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57B08E-53F1-FF3F-B008-2BF7755DC9DA}"/>
              </a:ext>
            </a:extLst>
          </p:cNvPr>
          <p:cNvSpPr>
            <a:spLocks noGrp="1"/>
          </p:cNvSpPr>
          <p:nvPr>
            <p:ph type="dt" sz="half" idx="10"/>
          </p:nvPr>
        </p:nvSpPr>
        <p:spPr/>
        <p:txBody>
          <a:bodyPr/>
          <a:lstStyle/>
          <a:p>
            <a:pPr>
              <a:defRPr/>
            </a:pPr>
            <a:fld id="{E1413D5B-0279-47B2-AB44-E806A00ECAC5}" type="datetime5">
              <a:rPr lang="en-US" smtClean="0"/>
              <a:pPr>
                <a:defRPr/>
              </a:pPr>
              <a:t>15-Nov-24</a:t>
            </a:fld>
            <a:endParaRPr lang="en-US" dirty="0"/>
          </a:p>
        </p:txBody>
      </p:sp>
      <p:sp>
        <p:nvSpPr>
          <p:cNvPr id="8" name="TextBox 7">
            <a:extLst>
              <a:ext uri="{FF2B5EF4-FFF2-40B4-BE49-F238E27FC236}">
                <a16:creationId xmlns:a16="http://schemas.microsoft.com/office/drawing/2014/main" id="{07FAEE0F-DA5A-1011-AFD9-A00B82537433}"/>
              </a:ext>
            </a:extLst>
          </p:cNvPr>
          <p:cNvSpPr txBox="1"/>
          <p:nvPr/>
        </p:nvSpPr>
        <p:spPr>
          <a:xfrm>
            <a:off x="659599" y="513137"/>
            <a:ext cx="7920880" cy="707886"/>
          </a:xfrm>
          <a:prstGeom prst="rect">
            <a:avLst/>
          </a:prstGeom>
          <a:noFill/>
        </p:spPr>
        <p:txBody>
          <a:bodyPr wrap="square">
            <a:spAutoFit/>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  DASHBOARD OVERVIEW </a:t>
            </a:r>
            <a:endParaRPr lang="en-IN" sz="4000" b="1" dirty="0">
              <a:solidFill>
                <a:srgbClr val="FF0000"/>
              </a:solidFill>
            </a:endParaRPr>
          </a:p>
        </p:txBody>
      </p:sp>
      <p:pic>
        <p:nvPicPr>
          <p:cNvPr id="7" name="Picture 6">
            <a:extLst>
              <a:ext uri="{FF2B5EF4-FFF2-40B4-BE49-F238E27FC236}">
                <a16:creationId xmlns:a16="http://schemas.microsoft.com/office/drawing/2014/main" id="{9BBD7E6B-420C-708E-9A7E-5E42947A4D2F}"/>
              </a:ext>
            </a:extLst>
          </p:cNvPr>
          <p:cNvPicPr>
            <a:picLocks noChangeAspect="1"/>
          </p:cNvPicPr>
          <p:nvPr/>
        </p:nvPicPr>
        <p:blipFill>
          <a:blip r:embed="rId2"/>
          <a:stretch>
            <a:fillRect/>
          </a:stretch>
        </p:blipFill>
        <p:spPr>
          <a:xfrm>
            <a:off x="827584" y="1456617"/>
            <a:ext cx="8059991" cy="4492663"/>
          </a:xfrm>
          <a:prstGeom prst="rect">
            <a:avLst/>
          </a:prstGeom>
        </p:spPr>
      </p:pic>
    </p:spTree>
    <p:extLst>
      <p:ext uri="{BB962C8B-B14F-4D97-AF65-F5344CB8AC3E}">
        <p14:creationId xmlns:p14="http://schemas.microsoft.com/office/powerpoint/2010/main" val="81010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68ADE-51FA-9243-4AD5-38D0AD7ED853}"/>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4A026BA-4EFE-1DC0-97B1-E006B47AFCF3}"/>
              </a:ext>
            </a:extLst>
          </p:cNvPr>
          <p:cNvSpPr>
            <a:spLocks noGrp="1"/>
          </p:cNvSpPr>
          <p:nvPr>
            <p:ph type="dt" sz="half" idx="10"/>
          </p:nvPr>
        </p:nvSpPr>
        <p:spPr/>
        <p:txBody>
          <a:bodyPr/>
          <a:lstStyle/>
          <a:p>
            <a:pPr>
              <a:defRPr/>
            </a:pPr>
            <a:fld id="{E1413D5B-0279-47B2-AB44-E806A00ECAC5}" type="datetime5">
              <a:rPr lang="en-US" smtClean="0"/>
              <a:pPr>
                <a:defRPr/>
              </a:pPr>
              <a:t>15-Nov-24</a:t>
            </a:fld>
            <a:endParaRPr lang="en-US" dirty="0"/>
          </a:p>
        </p:txBody>
      </p:sp>
      <p:sp>
        <p:nvSpPr>
          <p:cNvPr id="8" name="TextBox 7">
            <a:extLst>
              <a:ext uri="{FF2B5EF4-FFF2-40B4-BE49-F238E27FC236}">
                <a16:creationId xmlns:a16="http://schemas.microsoft.com/office/drawing/2014/main" id="{5DBACCF7-03C5-E0E7-CDC1-36F2E412A8D1}"/>
              </a:ext>
            </a:extLst>
          </p:cNvPr>
          <p:cNvSpPr txBox="1"/>
          <p:nvPr/>
        </p:nvSpPr>
        <p:spPr>
          <a:xfrm>
            <a:off x="659599" y="513137"/>
            <a:ext cx="7920880" cy="707886"/>
          </a:xfrm>
          <a:prstGeom prst="rect">
            <a:avLst/>
          </a:prstGeom>
          <a:noFill/>
        </p:spPr>
        <p:txBody>
          <a:bodyPr wrap="square">
            <a:spAutoFit/>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  DASHBOARD OVERVIEW </a:t>
            </a:r>
            <a:endParaRPr lang="en-IN" sz="4000" b="1" dirty="0">
              <a:solidFill>
                <a:srgbClr val="FF0000"/>
              </a:solidFill>
            </a:endParaRPr>
          </a:p>
        </p:txBody>
      </p:sp>
      <p:pic>
        <p:nvPicPr>
          <p:cNvPr id="5" name="Picture 4">
            <a:extLst>
              <a:ext uri="{FF2B5EF4-FFF2-40B4-BE49-F238E27FC236}">
                <a16:creationId xmlns:a16="http://schemas.microsoft.com/office/drawing/2014/main" id="{5EE2BEBB-5212-7294-A886-406A1A07357F}"/>
              </a:ext>
            </a:extLst>
          </p:cNvPr>
          <p:cNvPicPr>
            <a:picLocks noChangeAspect="1"/>
          </p:cNvPicPr>
          <p:nvPr/>
        </p:nvPicPr>
        <p:blipFill>
          <a:blip r:embed="rId2"/>
          <a:stretch>
            <a:fillRect/>
          </a:stretch>
        </p:blipFill>
        <p:spPr>
          <a:xfrm>
            <a:off x="827584" y="1333085"/>
            <a:ext cx="8136904" cy="5037979"/>
          </a:xfrm>
          <a:prstGeom prst="rect">
            <a:avLst/>
          </a:prstGeom>
        </p:spPr>
      </p:pic>
    </p:spTree>
    <p:extLst>
      <p:ext uri="{BB962C8B-B14F-4D97-AF65-F5344CB8AC3E}">
        <p14:creationId xmlns:p14="http://schemas.microsoft.com/office/powerpoint/2010/main" val="117197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2F4A6C-B1B6-CD32-56F3-F3D418FAA9C7}"/>
              </a:ext>
            </a:extLst>
          </p:cNvPr>
          <p:cNvSpPr>
            <a:spLocks noGrp="1"/>
          </p:cNvSpPr>
          <p:nvPr>
            <p:ph type="dt" sz="half" idx="10"/>
          </p:nvPr>
        </p:nvSpPr>
        <p:spPr/>
        <p:txBody>
          <a:bodyPr/>
          <a:lstStyle/>
          <a:p>
            <a:pPr>
              <a:defRPr/>
            </a:pPr>
            <a:fld id="{28EA4A47-561E-465A-A6B1-ADF332ABEB53}" type="datetime5">
              <a:rPr lang="en-US" smtClean="0"/>
              <a:pPr>
                <a:defRPr/>
              </a:pPr>
              <a:t>15-Nov-24</a:t>
            </a:fld>
            <a:endParaRPr lang="en-US" dirty="0"/>
          </a:p>
        </p:txBody>
      </p:sp>
      <p:sp>
        <p:nvSpPr>
          <p:cNvPr id="6" name="TextBox 5">
            <a:extLst>
              <a:ext uri="{FF2B5EF4-FFF2-40B4-BE49-F238E27FC236}">
                <a16:creationId xmlns:a16="http://schemas.microsoft.com/office/drawing/2014/main" id="{3690659F-58E0-3AA7-8491-9E95BD7F9C4D}"/>
              </a:ext>
            </a:extLst>
          </p:cNvPr>
          <p:cNvSpPr txBox="1"/>
          <p:nvPr/>
        </p:nvSpPr>
        <p:spPr>
          <a:xfrm>
            <a:off x="1407575" y="476672"/>
            <a:ext cx="6881677" cy="707886"/>
          </a:xfrm>
          <a:prstGeom prst="rect">
            <a:avLst/>
          </a:prstGeom>
          <a:noFill/>
        </p:spPr>
        <p:txBody>
          <a:bodyPr wrap="square">
            <a:spAutoFit/>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DASHBOARD OVERVIEW </a:t>
            </a:r>
            <a:endParaRPr lang="en-IN" sz="4000" b="1" dirty="0">
              <a:solidFill>
                <a:srgbClr val="FF0000"/>
              </a:solidFill>
            </a:endParaRPr>
          </a:p>
        </p:txBody>
      </p:sp>
      <p:pic>
        <p:nvPicPr>
          <p:cNvPr id="5" name="Picture 4">
            <a:extLst>
              <a:ext uri="{FF2B5EF4-FFF2-40B4-BE49-F238E27FC236}">
                <a16:creationId xmlns:a16="http://schemas.microsoft.com/office/drawing/2014/main" id="{537A937A-4DF8-6109-A58B-02A22CE878B7}"/>
              </a:ext>
            </a:extLst>
          </p:cNvPr>
          <p:cNvPicPr>
            <a:picLocks noChangeAspect="1"/>
          </p:cNvPicPr>
          <p:nvPr/>
        </p:nvPicPr>
        <p:blipFill>
          <a:blip r:embed="rId2"/>
          <a:stretch>
            <a:fillRect/>
          </a:stretch>
        </p:blipFill>
        <p:spPr>
          <a:xfrm>
            <a:off x="768944" y="1412776"/>
            <a:ext cx="8158937" cy="4824536"/>
          </a:xfrm>
          <a:prstGeom prst="rect">
            <a:avLst/>
          </a:prstGeom>
        </p:spPr>
      </p:pic>
    </p:spTree>
    <p:extLst>
      <p:ext uri="{BB962C8B-B14F-4D97-AF65-F5344CB8AC3E}">
        <p14:creationId xmlns:p14="http://schemas.microsoft.com/office/powerpoint/2010/main" val="249225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0B1CF-D5EF-54F8-14DF-9B16A32CCB09}"/>
              </a:ext>
            </a:extLst>
          </p:cNvPr>
          <p:cNvSpPr>
            <a:spLocks noGrp="1"/>
          </p:cNvSpPr>
          <p:nvPr>
            <p:ph type="dt" sz="half" idx="10"/>
          </p:nvPr>
        </p:nvSpPr>
        <p:spPr/>
        <p:txBody>
          <a:bodyPr/>
          <a:lstStyle/>
          <a:p>
            <a:pPr>
              <a:defRPr/>
            </a:pPr>
            <a:fld id="{28EA4A47-561E-465A-A6B1-ADF332ABEB53}" type="datetime5">
              <a:rPr lang="en-US" smtClean="0"/>
              <a:pPr>
                <a:defRPr/>
              </a:pPr>
              <a:t>15-Nov-24</a:t>
            </a:fld>
            <a:endParaRPr lang="en-US" dirty="0"/>
          </a:p>
        </p:txBody>
      </p:sp>
      <p:sp>
        <p:nvSpPr>
          <p:cNvPr id="6" name="TextBox 5">
            <a:extLst>
              <a:ext uri="{FF2B5EF4-FFF2-40B4-BE49-F238E27FC236}">
                <a16:creationId xmlns:a16="http://schemas.microsoft.com/office/drawing/2014/main" id="{9537C772-DC65-0E49-6D98-565B61AE660A}"/>
              </a:ext>
            </a:extLst>
          </p:cNvPr>
          <p:cNvSpPr txBox="1"/>
          <p:nvPr/>
        </p:nvSpPr>
        <p:spPr>
          <a:xfrm>
            <a:off x="1691680" y="510088"/>
            <a:ext cx="6408712" cy="707886"/>
          </a:xfrm>
          <a:prstGeom prst="rect">
            <a:avLst/>
          </a:prstGeom>
          <a:noFill/>
        </p:spPr>
        <p:txBody>
          <a:bodyPr wrap="square">
            <a:spAutoFit/>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DASHBOARD OVERVIEW </a:t>
            </a:r>
            <a:endParaRPr lang="en-IN" sz="4000" b="1" dirty="0">
              <a:solidFill>
                <a:srgbClr val="FF0000"/>
              </a:solidFill>
            </a:endParaRPr>
          </a:p>
        </p:txBody>
      </p:sp>
      <p:pic>
        <p:nvPicPr>
          <p:cNvPr id="5" name="Picture 4">
            <a:extLst>
              <a:ext uri="{FF2B5EF4-FFF2-40B4-BE49-F238E27FC236}">
                <a16:creationId xmlns:a16="http://schemas.microsoft.com/office/drawing/2014/main" id="{72B22EBA-5A6F-F97E-069F-59A55B99AB88}"/>
              </a:ext>
            </a:extLst>
          </p:cNvPr>
          <p:cNvPicPr>
            <a:picLocks noChangeAspect="1"/>
          </p:cNvPicPr>
          <p:nvPr/>
        </p:nvPicPr>
        <p:blipFill>
          <a:blip r:embed="rId2"/>
          <a:stretch>
            <a:fillRect/>
          </a:stretch>
        </p:blipFill>
        <p:spPr>
          <a:xfrm>
            <a:off x="755576" y="1412776"/>
            <a:ext cx="8138642" cy="4943574"/>
          </a:xfrm>
          <a:prstGeom prst="rect">
            <a:avLst/>
          </a:prstGeom>
        </p:spPr>
      </p:pic>
    </p:spTree>
    <p:extLst>
      <p:ext uri="{BB962C8B-B14F-4D97-AF65-F5344CB8AC3E}">
        <p14:creationId xmlns:p14="http://schemas.microsoft.com/office/powerpoint/2010/main" val="122518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4FBE2-9ED0-0A6A-A09A-4D53D90A8B34}"/>
              </a:ext>
            </a:extLst>
          </p:cNvPr>
          <p:cNvSpPr>
            <a:spLocks noGrp="1"/>
          </p:cNvSpPr>
          <p:nvPr>
            <p:ph idx="1"/>
          </p:nvPr>
        </p:nvSpPr>
        <p:spPr>
          <a:xfrm>
            <a:off x="1115616" y="1700808"/>
            <a:ext cx="7848872" cy="4488966"/>
          </a:xfrm>
        </p:spPr>
        <p:txBody>
          <a:bodyPr/>
          <a:lstStyle/>
          <a:p>
            <a:pPr marL="0" indent="0">
              <a:buNone/>
            </a:pPr>
            <a:r>
              <a:rPr lang="en-US" sz="3200" b="1" dirty="0">
                <a:solidFill>
                  <a:srgbClr val="0000FF"/>
                </a:solidFill>
                <a:latin typeface="Times New Roman" panose="02020603050405020304" pitchFamily="18" charset="0"/>
                <a:cs typeface="Times New Roman" panose="02020603050405020304" pitchFamily="18" charset="0"/>
              </a:rPr>
              <a:t>DASHBOARD LINK</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https://app.powerbi.com/groups/me/reports/684e3b11-eedf-4a50-8138</a:t>
            </a:r>
          </a:p>
          <a:p>
            <a:pPr marL="0" indent="0">
              <a:buNone/>
            </a:pPr>
            <a:r>
              <a:rPr lang="en-US" dirty="0">
                <a:latin typeface="Times New Roman" panose="02020603050405020304" pitchFamily="18" charset="0"/>
                <a:cs typeface="Times New Roman" panose="02020603050405020304" pitchFamily="18" charset="0"/>
              </a:rPr>
              <a:t>edebbc0d369e/ReportSection42ba2586ce62b03c2e42?experience=power-b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200" b="1" dirty="0">
                <a:solidFill>
                  <a:srgbClr val="0000FF"/>
                </a:solidFill>
                <a:latin typeface="Times New Roman" panose="02020603050405020304" pitchFamily="18" charset="0"/>
                <a:cs typeface="Times New Roman" panose="02020603050405020304" pitchFamily="18" charset="0"/>
              </a:rPr>
              <a:t>GITHUB LINK</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https://github.com/Pradhanya21/Cryptocurrency-Dashboard</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450605-01F0-606B-A9DF-B37B94245E33}"/>
              </a:ext>
            </a:extLst>
          </p:cNvPr>
          <p:cNvSpPr>
            <a:spLocks noGrp="1"/>
          </p:cNvSpPr>
          <p:nvPr>
            <p:ph type="dt" sz="half" idx="10"/>
          </p:nvPr>
        </p:nvSpPr>
        <p:spPr/>
        <p:txBody>
          <a:bodyPr/>
          <a:lstStyle/>
          <a:p>
            <a:pPr>
              <a:defRPr/>
            </a:pPr>
            <a:fld id="{E1413D5B-0279-47B2-AB44-E806A00ECAC5}" type="datetime5">
              <a:rPr lang="en-US" smtClean="0"/>
              <a:pPr>
                <a:defRPr/>
              </a:pPr>
              <a:t>15-Nov-24</a:t>
            </a:fld>
            <a:endParaRPr lang="en-US" dirty="0"/>
          </a:p>
        </p:txBody>
      </p:sp>
    </p:spTree>
    <p:extLst>
      <p:ext uri="{BB962C8B-B14F-4D97-AF65-F5344CB8AC3E}">
        <p14:creationId xmlns:p14="http://schemas.microsoft.com/office/powerpoint/2010/main" val="2691152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39AE-B333-F447-6306-D7B658F5F34F}"/>
              </a:ext>
            </a:extLst>
          </p:cNvPr>
          <p:cNvSpPr>
            <a:spLocks noGrp="1"/>
          </p:cNvSpPr>
          <p:nvPr>
            <p:ph type="title"/>
          </p:nvPr>
        </p:nvSpPr>
        <p:spPr>
          <a:xfrm>
            <a:off x="458093" y="988"/>
            <a:ext cx="8229600" cy="1143000"/>
          </a:xfrm>
        </p:spPr>
        <p:txBody>
          <a:bodyPr/>
          <a:lstStyle/>
          <a:p>
            <a:r>
              <a:rPr lang="en-US" altLang="en-US" sz="3200" b="1" dirty="0">
                <a:solidFill>
                  <a:srgbClr val="0000FF"/>
                </a:solidFill>
                <a:latin typeface="Times New Roman" panose="02020603050405020304" pitchFamily="18" charset="0"/>
                <a:cs typeface="Times New Roman" panose="02020603050405020304" pitchFamily="18" charset="0"/>
              </a:rPr>
              <a:t>                              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278137-307C-AAD7-4947-FC392486BC50}"/>
              </a:ext>
            </a:extLst>
          </p:cNvPr>
          <p:cNvSpPr>
            <a:spLocks noGrp="1"/>
          </p:cNvSpPr>
          <p:nvPr>
            <p:ph idx="1"/>
          </p:nvPr>
        </p:nvSpPr>
        <p:spPr>
          <a:xfrm>
            <a:off x="683568" y="1412776"/>
            <a:ext cx="8229600" cy="4389437"/>
          </a:xfrm>
        </p:spPr>
        <p:txBody>
          <a:bodyPr/>
          <a:lstStyle/>
          <a:p>
            <a:pPr marL="457200" indent="-457200" algn="just">
              <a:buFont typeface="+mj-lt"/>
              <a:buAutoNum type="arabicPeriod"/>
            </a:pPr>
            <a:r>
              <a:rPr lang="en-IN" dirty="0" err="1"/>
              <a:t>Shrotriya</a:t>
            </a:r>
            <a:r>
              <a:rPr lang="en-IN" dirty="0"/>
              <a:t>, L., </a:t>
            </a:r>
            <a:r>
              <a:rPr lang="en-IN" dirty="0" err="1"/>
              <a:t>Badala</a:t>
            </a:r>
            <a:r>
              <a:rPr lang="en-IN" dirty="0"/>
              <a:t>, J., </a:t>
            </a:r>
            <a:r>
              <a:rPr lang="en-IN" dirty="0" err="1"/>
              <a:t>Khatwani</a:t>
            </a:r>
            <a:r>
              <a:rPr lang="en-IN" dirty="0"/>
              <a:t>, R., </a:t>
            </a:r>
            <a:r>
              <a:rPr lang="en-IN" dirty="0" err="1"/>
              <a:t>Chinmulgund</a:t>
            </a:r>
            <a:r>
              <a:rPr lang="en-IN" dirty="0"/>
              <a:t>, A., Mishra, M. and </a:t>
            </a:r>
            <a:r>
              <a:rPr lang="en-IN" dirty="0" err="1"/>
              <a:t>Bedarkar</a:t>
            </a:r>
            <a:r>
              <a:rPr lang="en-IN" dirty="0"/>
              <a:t>, M., 2023. Cryptocurrency algorithmic trading with price forecasting analysis using </a:t>
            </a:r>
            <a:r>
              <a:rPr lang="en-IN" dirty="0" err="1"/>
              <a:t>PowerBI</a:t>
            </a:r>
            <a:r>
              <a:rPr lang="en-IN" dirty="0"/>
              <a:t>. International Journal of Engineering, Science and Technology, 15(4), pp.1-8. 2.</a:t>
            </a:r>
          </a:p>
          <a:p>
            <a:pPr marL="457200" indent="-457200" algn="just">
              <a:buFont typeface="+mj-lt"/>
              <a:buAutoNum type="arabicPeriod"/>
            </a:pPr>
            <a:r>
              <a:rPr lang="en-IN" dirty="0"/>
              <a:t>Samaras, Athanasios. "Real Time Crypto Sentiment Analysis." (2023). Ni, </a:t>
            </a:r>
            <a:r>
              <a:rPr lang="en-IN" dirty="0" err="1"/>
              <a:t>Yensen</a:t>
            </a:r>
            <a:r>
              <a:rPr lang="en-IN" dirty="0"/>
              <a:t>, </a:t>
            </a:r>
            <a:r>
              <a:rPr lang="en-IN" dirty="0" err="1"/>
              <a:t>Pinhui</a:t>
            </a:r>
            <a:r>
              <a:rPr lang="en-IN" dirty="0"/>
              <a:t> Chiang, Min-Yuh Day, and </a:t>
            </a:r>
            <a:r>
              <a:rPr lang="en-IN" dirty="0" err="1"/>
              <a:t>Yuhsin</a:t>
            </a:r>
            <a:r>
              <a:rPr lang="en-IN" dirty="0"/>
              <a:t> Chen. "Using Big Data Analytics and Heatmap Matrix Visualization to Enhance Cryptocurrency Trading Decisions." Applied Sciences 14, no. 1 (2023): 154. 4. </a:t>
            </a:r>
          </a:p>
          <a:p>
            <a:pPr marL="457200" indent="-457200" algn="just">
              <a:buFont typeface="+mj-lt"/>
              <a:buAutoNum type="arabicPeriod"/>
            </a:pPr>
            <a:r>
              <a:rPr lang="en-IN" dirty="0" err="1"/>
              <a:t>Bublyk</a:t>
            </a:r>
            <a:r>
              <a:rPr lang="en-IN" dirty="0"/>
              <a:t>, Yevhen, Olena </a:t>
            </a:r>
            <a:r>
              <a:rPr lang="en-IN" dirty="0" err="1"/>
              <a:t>Borzenko</a:t>
            </a:r>
            <a:r>
              <a:rPr lang="en-IN" dirty="0"/>
              <a:t>, and Anna </a:t>
            </a:r>
            <a:r>
              <a:rPr lang="en-IN" dirty="0" err="1"/>
              <a:t>Hlazova</a:t>
            </a:r>
            <a:r>
              <a:rPr lang="en-IN" dirty="0"/>
              <a:t>. "Cryptocurrency energy consumption: Analysis, global trends and interaction." Environmental Economics 14, no. 2 (2023): 49. 5. </a:t>
            </a:r>
          </a:p>
          <a:p>
            <a:pPr marL="457200" indent="-457200" algn="just">
              <a:buFont typeface="+mj-lt"/>
              <a:buAutoNum type="arabicPeriod"/>
            </a:pPr>
            <a:r>
              <a:rPr lang="en-IN" dirty="0" err="1"/>
              <a:t>Ramyadevi</a:t>
            </a:r>
            <a:r>
              <a:rPr lang="en-IN" dirty="0"/>
              <a:t> R, </a:t>
            </a:r>
            <a:r>
              <a:rPr lang="en-IN" dirty="0" err="1"/>
              <a:t>Aravindhan</a:t>
            </a:r>
            <a:r>
              <a:rPr lang="en-IN" dirty="0"/>
              <a:t> N. </a:t>
            </a:r>
            <a:r>
              <a:rPr lang="en-IN" dirty="0" err="1"/>
              <a:t>Cryptoprophet</a:t>
            </a:r>
            <a:r>
              <a:rPr lang="en-IN" dirty="0"/>
              <a:t>: Time Series Forecasting for Cryptocurrency Market Analysis. In Multidisciplinary Approaches for Sustainable Development 2024 Nov 25 (pp. 198-203). CRC Press.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7BCB4E-9E4C-D022-1D44-B69C60337B76}"/>
              </a:ext>
            </a:extLst>
          </p:cNvPr>
          <p:cNvSpPr>
            <a:spLocks noGrp="1"/>
          </p:cNvSpPr>
          <p:nvPr>
            <p:ph type="dt" sz="half" idx="10"/>
          </p:nvPr>
        </p:nvSpPr>
        <p:spPr/>
        <p:txBody>
          <a:bodyPr/>
          <a:lstStyle/>
          <a:p>
            <a:pPr>
              <a:defRPr/>
            </a:pPr>
            <a:fld id="{E1413D5B-0279-47B2-AB44-E806A00ECAC5}" type="datetime5">
              <a:rPr lang="en-US" smtClean="0"/>
              <a:pPr>
                <a:defRPr/>
              </a:pPr>
              <a:t>15-Nov-24</a:t>
            </a:fld>
            <a:endParaRPr lang="en-US" dirty="0"/>
          </a:p>
        </p:txBody>
      </p:sp>
    </p:spTree>
    <p:extLst>
      <p:ext uri="{BB962C8B-B14F-4D97-AF65-F5344CB8AC3E}">
        <p14:creationId xmlns:p14="http://schemas.microsoft.com/office/powerpoint/2010/main" val="144560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4659D-7D15-4636-BED0-AAF4BE80FA7F}"/>
              </a:ext>
            </a:extLst>
          </p:cNvPr>
          <p:cNvSpPr>
            <a:spLocks noGrp="1"/>
          </p:cNvSpPr>
          <p:nvPr>
            <p:ph idx="1"/>
          </p:nvPr>
        </p:nvSpPr>
        <p:spPr>
          <a:xfrm>
            <a:off x="899592" y="2708920"/>
            <a:ext cx="7787208" cy="1152128"/>
          </a:xfrm>
        </p:spPr>
        <p:txBody>
          <a:bodyPr/>
          <a:lstStyle/>
          <a:p>
            <a:pPr marL="0" indent="0" algn="ctr">
              <a:buNone/>
            </a:pPr>
            <a:r>
              <a:rPr lang="en-IN" sz="6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Thank You !!</a:t>
            </a:r>
            <a:endParaRPr lang="en-US" sz="6600" b="1" dirty="0">
              <a:solidFill>
                <a:srgbClr val="FF0000"/>
              </a:solidFill>
              <a:latin typeface="Times New Roman" panose="02020603050405020304" pitchFamily="18" charset="0"/>
              <a:cs typeface="Times New Roman" panose="02020603050405020304" pitchFamily="18" charset="0"/>
            </a:endParaRPr>
          </a:p>
        </p:txBody>
      </p:sp>
      <p:pic>
        <p:nvPicPr>
          <p:cNvPr id="5" name="Picture 4"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08883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1D1D3-3CE7-7296-1C66-B69CCFD80042}"/>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00E5701B-D03A-EDA1-09B9-3F07F1D9AE8F}"/>
              </a:ext>
            </a:extLst>
          </p:cNvPr>
          <p:cNvSpPr>
            <a:spLocks noGrp="1"/>
          </p:cNvSpPr>
          <p:nvPr>
            <p:ph type="title"/>
          </p:nvPr>
        </p:nvSpPr>
        <p:spPr>
          <a:xfrm>
            <a:off x="683568" y="126757"/>
            <a:ext cx="8229600" cy="1143000"/>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CRYPTOCURRENCY DATA ANALYSIS</a:t>
            </a:r>
          </a:p>
        </p:txBody>
      </p:sp>
      <p:sp>
        <p:nvSpPr>
          <p:cNvPr id="15363" name="Slide Number Placeholder 4">
            <a:extLst>
              <a:ext uri="{FF2B5EF4-FFF2-40B4-BE49-F238E27FC236}">
                <a16:creationId xmlns:a16="http://schemas.microsoft.com/office/drawing/2014/main" id="{48CF9AF3-6E20-1483-D319-30155E003609}"/>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2</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B8AAE9B9-32BA-9AC4-5938-BCBCD5833A01}"/>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91843637-8D53-A9BC-2298-0F20C1E033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4" name="Rectangle 2">
            <a:extLst>
              <a:ext uri="{FF2B5EF4-FFF2-40B4-BE49-F238E27FC236}">
                <a16:creationId xmlns:a16="http://schemas.microsoft.com/office/drawing/2014/main" id="{CE10E35E-8C81-D0EB-97CE-C629A11B8D32}"/>
              </a:ext>
            </a:extLst>
          </p:cNvPr>
          <p:cNvSpPr>
            <a:spLocks noGrp="1" noChangeArrowheads="1"/>
          </p:cNvSpPr>
          <p:nvPr>
            <p:ph sz="quarter" idx="1"/>
          </p:nvPr>
        </p:nvSpPr>
        <p:spPr bwMode="auto">
          <a:xfrm>
            <a:off x="683568" y="1310831"/>
            <a:ext cx="82296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Overview:</a:t>
            </a:r>
          </a:p>
          <a:p>
            <a:pPr marL="0" marR="0" lvl="0" indent="0" algn="just" defTabSz="914400" rtl="0" eaLnBrk="0" fontAlgn="base" latinLnBrk="0" hangingPunct="0">
              <a:lnSpc>
                <a:spcPct val="100000"/>
              </a:lnSpc>
              <a:spcBef>
                <a:spcPct val="0"/>
              </a:spcBef>
              <a:spcAft>
                <a:spcPct val="0"/>
              </a:spcAft>
              <a:buClrTx/>
              <a:buSzTx/>
              <a:buNone/>
              <a:tabLst/>
            </a:pPr>
            <a:r>
              <a:rPr lang="en-US" b="0" i="0" u="none" strike="noStrike" dirty="0">
                <a:solidFill>
                  <a:srgbClr val="202122"/>
                </a:solidFill>
                <a:effectLst/>
                <a:latin typeface="Times New Roman" panose="02020603050405020304" pitchFamily="18" charset="0"/>
              </a:rPr>
              <a:t>This project visualizes trends in top cryptocurrencies for 2022 using Kaggle's Cryptocurrency Price History dataset. Key metrics like price movements, trading volume, and market capitalization are analyzed with Power BI dashboards. Preprocessing and DAX calculations provide insights into market dynamics and volatility.</a:t>
            </a:r>
            <a:endParaRPr lang="en-US" b="0" dirty="0">
              <a:effectLst/>
            </a:endParaRPr>
          </a:p>
          <a:p>
            <a:pPr marL="0" indent="0" algn="just" rtl="0">
              <a:spcBef>
                <a:spcPts val="0"/>
              </a:spcBef>
              <a:spcAft>
                <a:spcPts val="0"/>
              </a:spcAft>
              <a:buNone/>
            </a:pPr>
            <a:r>
              <a:rPr lang="en-US" b="1" i="0" u="none" strike="noStrike" dirty="0">
                <a:solidFill>
                  <a:srgbClr val="000000"/>
                </a:solidFill>
                <a:effectLst/>
                <a:latin typeface="Times New Roman" panose="02020603050405020304" pitchFamily="18" charset="0"/>
              </a:rPr>
              <a:t>Need for Analysis</a:t>
            </a:r>
            <a:r>
              <a:rPr lang="en-US" b="0" i="0" u="none" strike="noStrike" dirty="0">
                <a:solidFill>
                  <a:srgbClr val="000000"/>
                </a:solidFill>
                <a:effectLst/>
                <a:latin typeface="Times New Roman" panose="02020603050405020304" pitchFamily="18" charset="0"/>
              </a:rPr>
              <a:t>: Cryptocurrencies are highly volatile, making it challenging to understand market trends and predict performance. Consolidating historical data enables better insights into price movements, trading volume, and market dynamics.</a:t>
            </a:r>
            <a:endParaRPr lang="en-US" b="0" dirty="0">
              <a:effectLst/>
            </a:endParaRPr>
          </a:p>
          <a:p>
            <a:pPr marL="0" indent="0" algn="just" rtl="0">
              <a:spcBef>
                <a:spcPts val="0"/>
              </a:spcBef>
              <a:spcAft>
                <a:spcPts val="0"/>
              </a:spcAft>
              <a:buNone/>
            </a:pPr>
            <a:r>
              <a:rPr lang="en-US" b="1" i="0" u="none" strike="noStrike" dirty="0">
                <a:solidFill>
                  <a:srgbClr val="000000"/>
                </a:solidFill>
                <a:effectLst/>
                <a:latin typeface="Times New Roman" panose="02020603050405020304" pitchFamily="18" charset="0"/>
              </a:rPr>
              <a:t>Project Goal </a:t>
            </a:r>
            <a:r>
              <a:rPr lang="en-US" b="0" i="0" u="none" strike="noStrike" dirty="0">
                <a:solidFill>
                  <a:srgbClr val="000000"/>
                </a:solidFill>
                <a:effectLst/>
                <a:latin typeface="Times New Roman" panose="02020603050405020304" pitchFamily="18" charset="0"/>
              </a:rPr>
              <a:t>:To analyze key financial metrics of top cryptocurrencies for 2022 and visualize trends using Power BI. The aim is to provide an intuitive dashboard for data-driven decision-making in the cryptocurrency market.</a:t>
            </a:r>
            <a:endParaRPr lang="en-US" b="0" dirty="0">
              <a:effectLst/>
            </a:endParaRPr>
          </a:p>
          <a:p>
            <a:pPr marL="0" indent="0" algn="just" rtl="0">
              <a:spcBef>
                <a:spcPts val="0"/>
              </a:spcBef>
              <a:spcAft>
                <a:spcPts val="0"/>
              </a:spcAft>
              <a:buNone/>
            </a:pPr>
            <a:r>
              <a:rPr lang="en-US" b="1" i="0" u="none" strike="noStrike" dirty="0">
                <a:solidFill>
                  <a:srgbClr val="000000"/>
                </a:solidFill>
                <a:effectLst/>
                <a:latin typeface="Times New Roman" panose="02020603050405020304" pitchFamily="18" charset="0"/>
              </a:rPr>
              <a:t>Outcome</a:t>
            </a:r>
            <a:r>
              <a:rPr lang="en-US" b="0" i="0" u="none" strike="noStrike" dirty="0">
                <a:solidFill>
                  <a:srgbClr val="000000"/>
                </a:solidFill>
                <a:effectLst/>
                <a:latin typeface="Times New Roman" panose="02020603050405020304" pitchFamily="18" charset="0"/>
              </a:rPr>
              <a:t>: An interactive Power BI dashboard displaying insights into cryptocurrency trends, volatility, and market performance. The tool simplifies complex data, empowering stakeholders with actionable insights.</a:t>
            </a:r>
            <a:br>
              <a:rPr lang="en-US" b="0" dirty="0">
                <a:effectLst/>
              </a:rPr>
            </a:br>
            <a:endParaRPr lang="en-US" b="0" dirty="0">
              <a:effectLst/>
            </a:endParaRPr>
          </a:p>
        </p:txBody>
      </p:sp>
    </p:spTree>
    <p:extLst>
      <p:ext uri="{BB962C8B-B14F-4D97-AF65-F5344CB8AC3E}">
        <p14:creationId xmlns:p14="http://schemas.microsoft.com/office/powerpoint/2010/main" val="5754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388527"/>
            <a:ext cx="8229600" cy="1143000"/>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DATASET SUMMARY</a:t>
            </a: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3</a:t>
            </a:fld>
            <a:endParaRPr lang="en-US" altLang="en-US">
              <a:solidFill>
                <a:srgbClr val="FFFFFF"/>
              </a:solidFill>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4" name="Rectangle 2">
            <a:extLst>
              <a:ext uri="{FF2B5EF4-FFF2-40B4-BE49-F238E27FC236}">
                <a16:creationId xmlns:a16="http://schemas.microsoft.com/office/drawing/2014/main" id="{A7FC34C6-842B-B7AD-2584-93FFFFA7A1BA}"/>
              </a:ext>
            </a:extLst>
          </p:cNvPr>
          <p:cNvSpPr>
            <a:spLocks noGrp="1" noChangeArrowheads="1"/>
          </p:cNvSpPr>
          <p:nvPr>
            <p:ph sz="quarter" idx="1"/>
          </p:nvPr>
        </p:nvSpPr>
        <p:spPr bwMode="auto">
          <a:xfrm>
            <a:off x="1043608" y="1808009"/>
            <a:ext cx="748883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ct val="0"/>
              </a:spcBef>
              <a:buSzTx/>
            </a:pPr>
            <a:r>
              <a:rPr lang="en-US" dirty="0">
                <a:latin typeface="Times New Roman" panose="02020603050405020304" pitchFamily="18" charset="0"/>
                <a:cs typeface="Times New Roman" panose="02020603050405020304" pitchFamily="18" charset="0"/>
              </a:rPr>
              <a:t>The dataset used for this analysis was sourced from the Cryptocurrency Price History dataset on Kaggle. It captures daily records of cryptocurrency performance across different metrics and assets.  </a:t>
            </a:r>
          </a:p>
          <a:p>
            <a:pPr algn="just">
              <a:spcBef>
                <a:spcPct val="0"/>
              </a:spcBef>
              <a:buSzTx/>
            </a:pPr>
            <a:endParaRPr lang="en-US" dirty="0">
              <a:latin typeface="Times New Roman" panose="02020603050405020304" pitchFamily="18" charset="0"/>
              <a:cs typeface="Times New Roman" panose="02020603050405020304" pitchFamily="18" charset="0"/>
            </a:endParaRPr>
          </a:p>
          <a:p>
            <a:pPr algn="just">
              <a:spcBef>
                <a:spcPct val="0"/>
              </a:spcBef>
              <a:buSzTx/>
            </a:pPr>
            <a:r>
              <a:rPr lang="en-US" dirty="0">
                <a:latin typeface="Times New Roman" panose="02020603050405020304" pitchFamily="18" charset="0"/>
                <a:cs typeface="Times New Roman" panose="02020603050405020304" pitchFamily="18" charset="0"/>
              </a:rPr>
              <a:t>The dataset includes key features such as Date (observation date), Open, High, Low, Close (daily price metrics), Volume (trading activity), and Market Cap (total market value). It also contains historical trends and performance comparisons among top cryptocurrencies.  </a:t>
            </a:r>
          </a:p>
          <a:p>
            <a:pPr algn="just">
              <a:spcBef>
                <a:spcPct val="0"/>
              </a:spcBef>
              <a:buSzTx/>
            </a:pPr>
            <a:endParaRPr lang="en-US" dirty="0">
              <a:latin typeface="Times New Roman" panose="02020603050405020304" pitchFamily="18" charset="0"/>
              <a:cs typeface="Times New Roman" panose="02020603050405020304" pitchFamily="18" charset="0"/>
            </a:endParaRPr>
          </a:p>
          <a:p>
            <a:pPr algn="just">
              <a:spcBef>
                <a:spcPct val="0"/>
              </a:spcBef>
              <a:buSzTx/>
            </a:pPr>
            <a:r>
              <a:rPr lang="en-US" dirty="0">
                <a:latin typeface="Times New Roman" panose="02020603050405020304" pitchFamily="18" charset="0"/>
                <a:cs typeface="Times New Roman" panose="02020603050405020304" pitchFamily="18" charset="0"/>
              </a:rPr>
              <a:t>This dataset enables a comprehensive analysis of market trends, volatility, and financial dynamics in the cryptocurrency space.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49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5867-2376-FD90-350D-59FE9366E05A}"/>
              </a:ext>
            </a:extLst>
          </p:cNvPr>
          <p:cNvSpPr>
            <a:spLocks noGrp="1"/>
          </p:cNvSpPr>
          <p:nvPr>
            <p:ph type="title"/>
          </p:nvPr>
        </p:nvSpPr>
        <p:spPr>
          <a:xfrm>
            <a:off x="487891" y="188640"/>
            <a:ext cx="8229600" cy="1143000"/>
          </a:xfrm>
        </p:spPr>
        <p:txBody>
          <a:bodyPr/>
          <a:lstStyle/>
          <a:p>
            <a:r>
              <a:rPr lang="en-US" altLang="en-US" b="1" dirty="0">
                <a:solidFill>
                  <a:srgbClr val="0000FF"/>
                </a:solidFill>
                <a:latin typeface="Times New Roman" panose="02020603050405020304" pitchFamily="18" charset="0"/>
                <a:cs typeface="Times New Roman" panose="02020603050405020304" pitchFamily="18" charset="0"/>
              </a:rPr>
              <a:t>                              </a:t>
            </a:r>
            <a:r>
              <a:rPr lang="en-US" altLang="en-US" sz="3200" b="1" dirty="0">
                <a:solidFill>
                  <a:srgbClr val="0000FF"/>
                </a:solidFill>
                <a:latin typeface="Times New Roman" panose="02020603050405020304" pitchFamily="18" charset="0"/>
                <a:cs typeface="Times New Roman" panose="02020603050405020304" pitchFamily="18" charset="0"/>
              </a:rPr>
              <a:t>DATASET</a:t>
            </a:r>
            <a:endParaRPr lang="en-IN" dirty="0"/>
          </a:p>
        </p:txBody>
      </p:sp>
      <p:pic>
        <p:nvPicPr>
          <p:cNvPr id="12" name="Picture 11">
            <a:extLst>
              <a:ext uri="{FF2B5EF4-FFF2-40B4-BE49-F238E27FC236}">
                <a16:creationId xmlns:a16="http://schemas.microsoft.com/office/drawing/2014/main" id="{5FCA9565-30EC-0A8A-6525-7A2D0FEDC354}"/>
              </a:ext>
            </a:extLst>
          </p:cNvPr>
          <p:cNvPicPr>
            <a:picLocks noChangeAspect="1"/>
          </p:cNvPicPr>
          <p:nvPr/>
        </p:nvPicPr>
        <p:blipFill>
          <a:blip r:embed="rId2"/>
          <a:stretch>
            <a:fillRect/>
          </a:stretch>
        </p:blipFill>
        <p:spPr>
          <a:xfrm>
            <a:off x="826680" y="1574928"/>
            <a:ext cx="7993792" cy="4878408"/>
          </a:xfrm>
          <a:prstGeom prst="rect">
            <a:avLst/>
          </a:prstGeom>
        </p:spPr>
      </p:pic>
    </p:spTree>
    <p:extLst>
      <p:ext uri="{BB962C8B-B14F-4D97-AF65-F5344CB8AC3E}">
        <p14:creationId xmlns:p14="http://schemas.microsoft.com/office/powerpoint/2010/main" val="126156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2663" y="241300"/>
            <a:ext cx="8229600" cy="1143000"/>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DATASET SOURCE </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5</a:t>
            </a:fld>
            <a:endParaRPr lang="en-US" altLang="en-US">
              <a:solidFill>
                <a:srgbClr val="FFFFFF"/>
              </a:solidFill>
            </a:endParaRPr>
          </a:p>
        </p:txBody>
      </p:sp>
      <p:sp>
        <p:nvSpPr>
          <p:cNvPr id="17412" name="Content Placeholder 2"/>
          <p:cNvSpPr>
            <a:spLocks noGrp="1"/>
          </p:cNvSpPr>
          <p:nvPr>
            <p:ph sz="quarter" idx="1"/>
          </p:nvPr>
        </p:nvSpPr>
        <p:spPr>
          <a:xfrm>
            <a:off x="755101" y="1923322"/>
            <a:ext cx="8341826" cy="4873625"/>
          </a:xfrm>
        </p:spPr>
        <p:txBody>
          <a:bodyPr/>
          <a:lstStyle/>
          <a:p>
            <a:pPr eaLnBrk="1" hangingPunct="1"/>
            <a:r>
              <a:rPr lang="en-US" altLang="en-US" dirty="0">
                <a:latin typeface="Times New Roman" panose="02020603050405020304" pitchFamily="18" charset="0"/>
                <a:cs typeface="Times New Roman" panose="02020603050405020304" pitchFamily="18" charset="0"/>
              </a:rPr>
              <a:t>Kaggle Dataset: </a:t>
            </a:r>
            <a:r>
              <a:rPr lang="en-US" altLang="en-US" dirty="0" err="1">
                <a:latin typeface="Times New Roman" panose="02020603050405020304" pitchFamily="18" charset="0"/>
                <a:cs typeface="Times New Roman" panose="02020603050405020304" pitchFamily="18" charset="0"/>
              </a:rPr>
              <a:t>Crytocurrency</a:t>
            </a:r>
            <a:r>
              <a:rPr lang="en-US" altLang="en-US" dirty="0">
                <a:latin typeface="Times New Roman" panose="02020603050405020304" pitchFamily="18" charset="0"/>
                <a:cs typeface="Times New Roman" panose="02020603050405020304" pitchFamily="18" charset="0"/>
              </a:rPr>
              <a:t> analysis dataset</a:t>
            </a:r>
          </a:p>
          <a:p>
            <a:pPr marL="0" indent="0" eaLnBrk="1" hangingPunct="1">
              <a:buNone/>
            </a:pPr>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Dataset Link :  </a:t>
            </a:r>
            <a:r>
              <a:rPr lang="en-IN" dirty="0">
                <a:hlinkClick r:id="rId2"/>
              </a:rPr>
              <a:t>Cryptocurrency Historical Prices | Kaggle</a:t>
            </a:r>
            <a:endParaRPr lang="en-US" altLang="en-US" dirty="0">
              <a:latin typeface="Times New Roman" panose="02020603050405020304" pitchFamily="18" charset="0"/>
              <a:cs typeface="Times New Roman" panose="02020603050405020304" pitchFamily="18" charset="0"/>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3" cstate="print"/>
          <a:stretch>
            <a:fillRect/>
          </a:stretch>
        </p:blipFill>
        <p:spPr>
          <a:xfrm>
            <a:off x="0" y="52612"/>
            <a:ext cx="508210" cy="6327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4" name="Rectangle 3">
            <a:extLst>
              <a:ext uri="{FF2B5EF4-FFF2-40B4-BE49-F238E27FC236}">
                <a16:creationId xmlns:a16="http://schemas.microsoft.com/office/drawing/2014/main" id="{2A49286F-8F73-7004-6E29-B9326A6A99E1}"/>
              </a:ext>
            </a:extLst>
          </p:cNvPr>
          <p:cNvSpPr>
            <a:spLocks noChangeArrowheads="1"/>
          </p:cNvSpPr>
          <p:nvPr/>
        </p:nvSpPr>
        <p:spPr bwMode="auto">
          <a:xfrm>
            <a:off x="723785" y="3445574"/>
            <a:ext cx="780865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dataset contains historical data on cryptocurrency performance, providing insights into market trends, price volatility, and trading activity.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Cryptocurrencies are a global asset class, offering diverse investment opportunities and showcasing dynamic market behavior across various metrics.</a:t>
            </a:r>
          </a:p>
        </p:txBody>
      </p:sp>
    </p:spTree>
    <p:extLst>
      <p:ext uri="{BB962C8B-B14F-4D97-AF65-F5344CB8AC3E}">
        <p14:creationId xmlns:p14="http://schemas.microsoft.com/office/powerpoint/2010/main" val="265535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37977" y="445740"/>
            <a:ext cx="8229600" cy="1143000"/>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DATA PREPROCESSING </a:t>
            </a: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6</a:t>
            </a:fld>
            <a:endParaRPr lang="en-US" altLang="en-US">
              <a:solidFill>
                <a:srgbClr val="FFFFFF"/>
              </a:solidFill>
            </a:endParaRPr>
          </a:p>
        </p:txBody>
      </p:sp>
      <p:sp>
        <p:nvSpPr>
          <p:cNvPr id="3" name="Content Placeholder 2"/>
          <p:cNvSpPr>
            <a:spLocks noGrp="1"/>
          </p:cNvSpPr>
          <p:nvPr>
            <p:ph sz="quarter" idx="1"/>
          </p:nvPr>
        </p:nvSpPr>
        <p:spPr>
          <a:xfrm>
            <a:off x="637954" y="1268760"/>
            <a:ext cx="8308033" cy="4572000"/>
          </a:xfrm>
        </p:spPr>
        <p:txBody>
          <a:bodyPr>
            <a:normAutofit/>
          </a:bodyPr>
          <a:lstStyle/>
          <a:p>
            <a:pPr marL="0" indent="0" eaLnBrk="1" fontAlgn="auto" hangingPunct="1">
              <a:spcAft>
                <a:spcPts val="0"/>
              </a:spcAft>
              <a:buNone/>
              <a:defRPr/>
            </a:pPr>
            <a:endParaRPr lang="en-US" sz="2400" dirty="0">
              <a:latin typeface="Times New Roman" panose="02020603050405020304" pitchFamily="18" charset="0"/>
              <a:cs typeface="Times New Roman" panose="02020603050405020304" pitchFamily="18" charset="0"/>
            </a:endParaRPr>
          </a:p>
          <a:p>
            <a:pPr marL="0" indent="0" eaLnBrk="1" fontAlgn="auto" hangingPunct="1">
              <a:spcAft>
                <a:spcPts val="0"/>
              </a:spcAft>
              <a:buNone/>
              <a:defRPr/>
            </a:pPr>
            <a:endParaRPr lang="en-US" sz="24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5" name="Rectangle 3">
            <a:extLst>
              <a:ext uri="{FF2B5EF4-FFF2-40B4-BE49-F238E27FC236}">
                <a16:creationId xmlns:a16="http://schemas.microsoft.com/office/drawing/2014/main" id="{7D6C8F39-C5F2-1B8D-5611-604F6226B3CF}"/>
              </a:ext>
            </a:extLst>
          </p:cNvPr>
          <p:cNvSpPr>
            <a:spLocks noChangeArrowheads="1"/>
          </p:cNvSpPr>
          <p:nvPr/>
        </p:nvSpPr>
        <p:spPr bwMode="auto">
          <a:xfrm>
            <a:off x="1180369" y="1844824"/>
            <a:ext cx="734481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Handling Missing Values: Filled or removed missing data points to ensure data consistency.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Date Formatting: Standardized the Date column for accurate time-series analysis.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Removing Duplicates: Removed duplicate entries to prevent skewed results.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Cleaning: Cleaned and formatted columns like Open, High, Low, Close, Volume, and Market Cap.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Converting Data Types: Ensured numerical columns were correctly formatted for reliable analysis.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643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42386" y="368975"/>
            <a:ext cx="8229600" cy="768077"/>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QUESTIONS ANALYSED</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7</a:t>
            </a:fld>
            <a:endParaRPr lang="en-US" altLang="en-US">
              <a:solidFill>
                <a:srgbClr val="FFFFFF"/>
              </a:solidFill>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12" name="Picture 11">
            <a:extLst>
              <a:ext uri="{FF2B5EF4-FFF2-40B4-BE49-F238E27FC236}">
                <a16:creationId xmlns:a16="http://schemas.microsoft.com/office/drawing/2014/main" id="{FFEDDA5D-5622-400F-ADCB-B798EDE4B978}"/>
              </a:ext>
            </a:extLst>
          </p:cNvPr>
          <p:cNvPicPr>
            <a:picLocks noChangeAspect="1"/>
          </p:cNvPicPr>
          <p:nvPr/>
        </p:nvPicPr>
        <p:blipFill>
          <a:blip r:embed="rId4"/>
          <a:stretch>
            <a:fillRect/>
          </a:stretch>
        </p:blipFill>
        <p:spPr>
          <a:xfrm>
            <a:off x="611559" y="1327764"/>
            <a:ext cx="8491255" cy="5197580"/>
          </a:xfrm>
          <a:prstGeom prst="rect">
            <a:avLst/>
          </a:prstGeom>
        </p:spPr>
      </p:pic>
    </p:spTree>
    <p:extLst>
      <p:ext uri="{BB962C8B-B14F-4D97-AF65-F5344CB8AC3E}">
        <p14:creationId xmlns:p14="http://schemas.microsoft.com/office/powerpoint/2010/main" val="251762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FB04A-052E-E8AF-F4BC-E38DDDCE56DB}"/>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B612A939-7BA9-8C22-81B9-B67EE6786BE8}"/>
              </a:ext>
            </a:extLst>
          </p:cNvPr>
          <p:cNvSpPr>
            <a:spLocks noGrp="1"/>
          </p:cNvSpPr>
          <p:nvPr>
            <p:ph type="title"/>
          </p:nvPr>
        </p:nvSpPr>
        <p:spPr>
          <a:xfrm>
            <a:off x="742386" y="368975"/>
            <a:ext cx="8229600" cy="768077"/>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QUESTIONS ANALYSED</a:t>
            </a:r>
          </a:p>
        </p:txBody>
      </p:sp>
      <p:sp>
        <p:nvSpPr>
          <p:cNvPr id="17411" name="Slide Number Placeholder 4">
            <a:extLst>
              <a:ext uri="{FF2B5EF4-FFF2-40B4-BE49-F238E27FC236}">
                <a16:creationId xmlns:a16="http://schemas.microsoft.com/office/drawing/2014/main" id="{AA2178CC-88B4-A93B-5606-78E3EA917E04}"/>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8</a:t>
            </a:fld>
            <a:endParaRPr lang="en-US" altLang="en-US">
              <a:solidFill>
                <a:srgbClr val="FFFFFF"/>
              </a:solidFill>
            </a:endParaRPr>
          </a:p>
        </p:txBody>
      </p:sp>
      <p:sp>
        <p:nvSpPr>
          <p:cNvPr id="17413" name="Date Placeholder 3">
            <a:extLst>
              <a:ext uri="{FF2B5EF4-FFF2-40B4-BE49-F238E27FC236}">
                <a16:creationId xmlns:a16="http://schemas.microsoft.com/office/drawing/2014/main" id="{F2CC08CC-068A-2645-2E70-9534F17B00F5}"/>
              </a:ext>
            </a:extLst>
          </p:cNvPr>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a:extLst>
              <a:ext uri="{FF2B5EF4-FFF2-40B4-BE49-F238E27FC236}">
                <a16:creationId xmlns:a16="http://schemas.microsoft.com/office/drawing/2014/main" id="{FFB1635B-935D-565E-0861-044274F2D581}"/>
              </a:ext>
            </a:extLst>
          </p:cNvPr>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a:extLst>
              <a:ext uri="{FF2B5EF4-FFF2-40B4-BE49-F238E27FC236}">
                <a16:creationId xmlns:a16="http://schemas.microsoft.com/office/drawing/2014/main" id="{CD6B92BF-D57E-D389-C27B-B1518221C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3" name="Picture 2">
            <a:extLst>
              <a:ext uri="{FF2B5EF4-FFF2-40B4-BE49-F238E27FC236}">
                <a16:creationId xmlns:a16="http://schemas.microsoft.com/office/drawing/2014/main" id="{9BC54333-CD8D-1017-3F93-51F10AA995D0}"/>
              </a:ext>
            </a:extLst>
          </p:cNvPr>
          <p:cNvPicPr>
            <a:picLocks noChangeAspect="1"/>
          </p:cNvPicPr>
          <p:nvPr/>
        </p:nvPicPr>
        <p:blipFill>
          <a:blip r:embed="rId4"/>
          <a:stretch>
            <a:fillRect/>
          </a:stretch>
        </p:blipFill>
        <p:spPr>
          <a:xfrm>
            <a:off x="609036" y="1262211"/>
            <a:ext cx="8496300" cy="5191125"/>
          </a:xfrm>
          <a:prstGeom prst="rect">
            <a:avLst/>
          </a:prstGeom>
        </p:spPr>
      </p:pic>
    </p:spTree>
    <p:extLst>
      <p:ext uri="{BB962C8B-B14F-4D97-AF65-F5344CB8AC3E}">
        <p14:creationId xmlns:p14="http://schemas.microsoft.com/office/powerpoint/2010/main" val="417029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A30BB-F4DE-14D9-5AAA-10FE4483FD81}"/>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218DCFAC-126E-EF79-6180-9A593600CEF3}"/>
              </a:ext>
            </a:extLst>
          </p:cNvPr>
          <p:cNvSpPr>
            <a:spLocks noGrp="1"/>
          </p:cNvSpPr>
          <p:nvPr>
            <p:ph type="title"/>
          </p:nvPr>
        </p:nvSpPr>
        <p:spPr>
          <a:xfrm>
            <a:off x="742386" y="368975"/>
            <a:ext cx="8229600" cy="768077"/>
          </a:xfrm>
        </p:spPr>
        <p:txBody>
          <a:bodyPr/>
          <a:lstStyle/>
          <a:p>
            <a:pPr algn="ctr" eaLnBrk="1" hangingPunct="1"/>
            <a:r>
              <a:rPr lang="en-US" altLang="en-US" sz="4000" b="1" dirty="0">
                <a:solidFill>
                  <a:srgbClr val="0000FF"/>
                </a:solidFill>
                <a:latin typeface="Times New Roman" panose="02020603050405020304" pitchFamily="18" charset="0"/>
                <a:cs typeface="Times New Roman" panose="02020603050405020304" pitchFamily="18" charset="0"/>
              </a:rPr>
              <a:t>QUESTIONS ANALYSED</a:t>
            </a:r>
          </a:p>
        </p:txBody>
      </p:sp>
      <p:sp>
        <p:nvSpPr>
          <p:cNvPr id="17411" name="Slide Number Placeholder 4">
            <a:extLst>
              <a:ext uri="{FF2B5EF4-FFF2-40B4-BE49-F238E27FC236}">
                <a16:creationId xmlns:a16="http://schemas.microsoft.com/office/drawing/2014/main" id="{82EA52CA-9EFC-861A-1240-4E7B03569EA0}"/>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9</a:t>
            </a:fld>
            <a:endParaRPr lang="en-US" altLang="en-US">
              <a:solidFill>
                <a:srgbClr val="FFFFFF"/>
              </a:solidFill>
            </a:endParaRPr>
          </a:p>
        </p:txBody>
      </p:sp>
      <p:sp>
        <p:nvSpPr>
          <p:cNvPr id="17413" name="Date Placeholder 3">
            <a:extLst>
              <a:ext uri="{FF2B5EF4-FFF2-40B4-BE49-F238E27FC236}">
                <a16:creationId xmlns:a16="http://schemas.microsoft.com/office/drawing/2014/main" id="{2DCEDD10-1A41-3D20-5516-7353B2F26FCB}"/>
              </a:ext>
            </a:extLst>
          </p:cNvPr>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pic>
        <p:nvPicPr>
          <p:cNvPr id="7" name="Picture 6" descr="kec2blackborder png.PNG">
            <a:extLst>
              <a:ext uri="{FF2B5EF4-FFF2-40B4-BE49-F238E27FC236}">
                <a16:creationId xmlns:a16="http://schemas.microsoft.com/office/drawing/2014/main" id="{170A7CB3-6615-F6BB-6259-AFB87560FC61}"/>
              </a:ext>
            </a:extLst>
          </p:cNvPr>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a:extLst>
              <a:ext uri="{FF2B5EF4-FFF2-40B4-BE49-F238E27FC236}">
                <a16:creationId xmlns:a16="http://schemas.microsoft.com/office/drawing/2014/main" id="{4FECA2AE-BA2F-A55C-5376-2C334B37C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pic>
        <p:nvPicPr>
          <p:cNvPr id="4" name="Picture 3">
            <a:extLst>
              <a:ext uri="{FF2B5EF4-FFF2-40B4-BE49-F238E27FC236}">
                <a16:creationId xmlns:a16="http://schemas.microsoft.com/office/drawing/2014/main" id="{3ABF33D1-C327-F8A6-7AAD-6371FEBB4185}"/>
              </a:ext>
            </a:extLst>
          </p:cNvPr>
          <p:cNvPicPr>
            <a:picLocks noChangeAspect="1"/>
          </p:cNvPicPr>
          <p:nvPr/>
        </p:nvPicPr>
        <p:blipFill>
          <a:blip r:embed="rId4"/>
          <a:stretch>
            <a:fillRect/>
          </a:stretch>
        </p:blipFill>
        <p:spPr>
          <a:xfrm>
            <a:off x="628650" y="1393771"/>
            <a:ext cx="8515350" cy="4895850"/>
          </a:xfrm>
          <a:prstGeom prst="rect">
            <a:avLst/>
          </a:prstGeom>
        </p:spPr>
      </p:pic>
    </p:spTree>
    <p:extLst>
      <p:ext uri="{BB962C8B-B14F-4D97-AF65-F5344CB8AC3E}">
        <p14:creationId xmlns:p14="http://schemas.microsoft.com/office/powerpoint/2010/main" val="1844715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12414</TotalTime>
  <Words>686</Words>
  <Application>Microsoft Office PowerPoint</Application>
  <PresentationFormat>On-screen Show (4:3)</PresentationFormat>
  <Paragraphs>84</Paragraphs>
  <Slides>16</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Book Antiqua</vt:lpstr>
      <vt:lpstr>Calibri</vt:lpstr>
      <vt:lpstr>Times New Roman</vt:lpstr>
      <vt:lpstr>Wingdings</vt:lpstr>
      <vt:lpstr>Wingdings 2</vt:lpstr>
      <vt:lpstr>Flow</vt:lpstr>
      <vt:lpstr>1_Custom Design</vt:lpstr>
      <vt:lpstr>Custom Design</vt:lpstr>
      <vt:lpstr>PowerPoint Presentation</vt:lpstr>
      <vt:lpstr>CRYPTOCURRENCY DATA ANALYSIS</vt:lpstr>
      <vt:lpstr>DATASET SUMMARY</vt:lpstr>
      <vt:lpstr>                              DATASET</vt:lpstr>
      <vt:lpstr>DATASET SOURCE </vt:lpstr>
      <vt:lpstr>DATA PREPROCESSING </vt:lpstr>
      <vt:lpstr>QUESTIONS ANALYSED</vt:lpstr>
      <vt:lpstr>QUESTIONS ANALYSED</vt:lpstr>
      <vt:lpstr>QUESTIONS ANALYSED</vt:lpstr>
      <vt:lpstr>PowerPoint Presentation</vt:lpstr>
      <vt:lpstr>PowerPoint Presentation</vt:lpstr>
      <vt:lpstr>PowerPoint Presentation</vt:lpstr>
      <vt:lpstr>PowerPoint Presentation</vt:lpstr>
      <vt:lpstr>PowerPoint Presentation</vt:lpstr>
      <vt:lpstr>                              REFERENCES</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Pradhanya RS</cp:lastModifiedBy>
  <cp:revision>1431</cp:revision>
  <dcterms:created xsi:type="dcterms:W3CDTF">2013-12-25T07:56:38Z</dcterms:created>
  <dcterms:modified xsi:type="dcterms:W3CDTF">2024-11-15T16:34:54Z</dcterms:modified>
</cp:coreProperties>
</file>