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9"/>
  </p:notesMasterIdLst>
  <p:sldIdLst>
    <p:sldId id="264" r:id="rId2"/>
    <p:sldId id="269" r:id="rId3"/>
    <p:sldId id="270" r:id="rId4"/>
    <p:sldId id="267" r:id="rId5"/>
    <p:sldId id="265" r:id="rId6"/>
    <p:sldId id="276" r:id="rId7"/>
    <p:sldId id="268" r:id="rId8"/>
    <p:sldId id="278" r:id="rId9"/>
    <p:sldId id="266" r:id="rId10"/>
    <p:sldId id="279" r:id="rId11"/>
    <p:sldId id="280" r:id="rId12"/>
    <p:sldId id="275" r:id="rId13"/>
    <p:sldId id="277" r:id="rId14"/>
    <p:sldId id="281" r:id="rId15"/>
    <p:sldId id="282" r:id="rId16"/>
    <p:sldId id="283" r:id="rId17"/>
    <p:sldId id="28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5" autoAdjust="0"/>
    <p:restoredTop sz="94660"/>
  </p:normalViewPr>
  <p:slideViewPr>
    <p:cSldViewPr snapToGrid="0">
      <p:cViewPr>
        <p:scale>
          <a:sx n="85" d="100"/>
          <a:sy n="85" d="100"/>
        </p:scale>
        <p:origin x="15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FFB7CA-09EA-4E9A-89F4-A1B4B893CAE0}" type="datetimeFigureOut">
              <a:rPr lang="en-US" smtClean="0"/>
              <a:t>11/15/2024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FD4C12-7B73-4385-B399-D7561109C663}" type="slidenum">
              <a:rPr lang="en-US" smtClean="0"/>
              <a:t>‹#›</a:t>
            </a:fld>
            <a:endParaRPr lang="en-US"/>
          </a:p>
        </p:txBody>
      </p:sp>
    </p:spTree>
    <p:extLst>
      <p:ext uri="{BB962C8B-B14F-4D97-AF65-F5344CB8AC3E}">
        <p14:creationId xmlns:p14="http://schemas.microsoft.com/office/powerpoint/2010/main" val="3826550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3425CA-4B9D-4420-BB9E-C250DB30E421}" type="datetime1">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959823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F7C3A7-D6F6-4D38-A7C3-B72967BB81A6}" type="datetime1">
              <a:rPr lang="en-US" smtClean="0"/>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401984074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F7C3A7-D6F6-4D38-A7C3-B72967BB81A6}" type="datetime1">
              <a:rPr lang="en-US" smtClean="0"/>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47312777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F7C3A7-D6F6-4D38-A7C3-B72967BB81A6}" type="datetime1">
              <a:rPr lang="en-US" smtClean="0"/>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6042B-6341-4E38-A80C-926D3BB8AAC9}"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4648335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F7C3A7-D6F6-4D38-A7C3-B72967BB81A6}" type="datetime1">
              <a:rPr lang="en-US" smtClean="0"/>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88594359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EF7C3A7-D6F6-4D38-A7C3-B72967BB81A6}" type="datetime1">
              <a:rPr lang="en-US" smtClean="0"/>
              <a:t>11/15/2024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97505790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EF7C3A7-D6F6-4D38-A7C3-B72967BB81A6}" type="datetime1">
              <a:rPr lang="en-US" smtClean="0"/>
              <a:t>11/15/2024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73040940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14B861-3779-4E37-8DF0-E9EB3EA96210}" type="datetime1">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3048215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E38388-E864-4553-9937-AE9FC5E50CFC}" type="datetime1">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426825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51E1E-C50D-4FD4-8B1E-ECD78340D9AB}" type="datetime1">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634455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C83AFB-9E54-459E-8C6D-0913AC3BA5D7}" type="datetime1">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91141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0144B6-0CA7-46BA-A00B-1E68E5C3ED0C}" type="datetime1">
              <a:rPr lang="en-US" smtClean="0"/>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663654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51F549-537C-41EC-B9CC-5B6A9AC2A6A7}" type="datetime1">
              <a:rPr lang="en-US" smtClean="0"/>
              <a:t>11/15/2024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4286297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2F8D56-3D0E-48B8-8218-1F3A06A96C62}" type="datetime1">
              <a:rPr lang="en-US" smtClean="0"/>
              <a:t>11/15/2024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928386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EC309E-27D4-401F-A74A-DEA16C7B51DC}" type="datetime1">
              <a:rPr lang="en-US" smtClean="0"/>
              <a:t>11/15/2024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907517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EA2B81-2BC3-42D7-B67D-05C685AA80AD}" type="datetime1">
              <a:rPr lang="en-US" smtClean="0"/>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193399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DB8F2B-E487-4905-B553-FB649F2B6F23}" type="datetime1">
              <a:rPr lang="en-US" smtClean="0"/>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745204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EF7C3A7-D6F6-4D38-A7C3-B72967BB81A6}" type="datetime1">
              <a:rPr lang="en-US" smtClean="0"/>
              <a:t>11/15/2024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586042B-6341-4E38-A80C-926D3BB8AAC9}" type="slidenum">
              <a:rPr lang="en-US" smtClean="0"/>
              <a:t>‹#›</a:t>
            </a:fld>
            <a:endParaRPr lang="en-US"/>
          </a:p>
        </p:txBody>
      </p:sp>
    </p:spTree>
    <p:extLst>
      <p:ext uri="{BB962C8B-B14F-4D97-AF65-F5344CB8AC3E}">
        <p14:creationId xmlns:p14="http://schemas.microsoft.com/office/powerpoint/2010/main" val="573287869"/>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a:extLst>
            <a:ext uri="{FF2B5EF4-FFF2-40B4-BE49-F238E27FC236}">
              <a16:creationId xmlns:a16="http://schemas.microsoft.com/office/drawing/2014/main" id="{36A1EDDB-7726-F799-91E2-545E03002D3C}"/>
            </a:ext>
          </a:extLst>
        </p:cNvPr>
        <p:cNvGrpSpPr/>
        <p:nvPr/>
      </p:nvGrpSpPr>
      <p:grpSpPr>
        <a:xfrm>
          <a:off x="0" y="0"/>
          <a:ext cx="0" cy="0"/>
          <a:chOff x="0" y="0"/>
          <a:chExt cx="0" cy="0"/>
        </a:xfrm>
      </p:grpSpPr>
      <p:pic>
        <p:nvPicPr>
          <p:cNvPr id="4" name="Picture 3" descr="Colorful patterns on the sky">
            <a:extLst>
              <a:ext uri="{FF2B5EF4-FFF2-40B4-BE49-F238E27FC236}">
                <a16:creationId xmlns:a16="http://schemas.microsoft.com/office/drawing/2014/main" id="{8E196175-E964-C1A5-F4A4-0EB444100696}"/>
              </a:ext>
            </a:extLst>
          </p:cNvPr>
          <p:cNvPicPr>
            <a:picLocks noChangeAspect="1"/>
          </p:cNvPicPr>
          <p:nvPr/>
        </p:nvPicPr>
        <p:blipFill>
          <a:blip r:embed="rId3">
            <a:alphaModFix amt="35000"/>
            <a:grayscl/>
          </a:blip>
          <a:srcRect t="4703" b="11027"/>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FC23C8D4-BD3D-4473-B3D0-89011586B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5000"/>
                </a:schemeClr>
              </a:gs>
              <a:gs pos="100000">
                <a:schemeClr val="bg2">
                  <a:lumMod val="40000"/>
                </a:scheme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69836FD9-3543-654E-9E5B-C90FAAF20F51}"/>
              </a:ext>
            </a:extLst>
          </p:cNvPr>
          <p:cNvSpPr>
            <a:spLocks noGrp="1"/>
          </p:cNvSpPr>
          <p:nvPr>
            <p:ph type="ctrTitle"/>
          </p:nvPr>
        </p:nvSpPr>
        <p:spPr>
          <a:xfrm>
            <a:off x="1595269" y="1122363"/>
            <a:ext cx="9001462" cy="2387600"/>
          </a:xfrm>
        </p:spPr>
        <p:txBody>
          <a:bodyPr>
            <a:normAutofit/>
          </a:bodyPr>
          <a:lstStyle/>
          <a:p>
            <a:r>
              <a:rPr lang="en-US" sz="2900" dirty="0"/>
              <a:t>socio-economic Factors That influence the distribution and availability of Electric Vehicles charging stations in various counties</a:t>
            </a:r>
          </a:p>
        </p:txBody>
      </p:sp>
      <p:sp>
        <p:nvSpPr>
          <p:cNvPr id="3" name="Subtitle 2">
            <a:extLst>
              <a:ext uri="{FF2B5EF4-FFF2-40B4-BE49-F238E27FC236}">
                <a16:creationId xmlns:a16="http://schemas.microsoft.com/office/drawing/2014/main" id="{2FF1ADBE-9AD0-2480-FA28-507B435993CB}"/>
              </a:ext>
            </a:extLst>
          </p:cNvPr>
          <p:cNvSpPr>
            <a:spLocks noGrp="1"/>
          </p:cNvSpPr>
          <p:nvPr>
            <p:ph type="subTitle" idx="1"/>
          </p:nvPr>
        </p:nvSpPr>
        <p:spPr>
          <a:xfrm>
            <a:off x="1595269" y="3602038"/>
            <a:ext cx="9001462" cy="1655762"/>
          </a:xfrm>
        </p:spPr>
        <p:txBody>
          <a:bodyPr>
            <a:normAutofit lnSpcReduction="10000"/>
          </a:bodyPr>
          <a:lstStyle/>
          <a:p>
            <a:r>
              <a:rPr lang="en-US" dirty="0"/>
              <a:t>Pradhi Kohli</a:t>
            </a:r>
          </a:p>
          <a:p>
            <a:r>
              <a:rPr lang="en-US" dirty="0"/>
              <a:t>Nov 17, 2024</a:t>
            </a:r>
          </a:p>
          <a:p>
            <a:r>
              <a:rPr lang="en-US" dirty="0"/>
              <a:t>University of South Alabama</a:t>
            </a:r>
          </a:p>
          <a:p>
            <a:endParaRPr lang="en-US" dirty="0"/>
          </a:p>
        </p:txBody>
      </p:sp>
    </p:spTree>
    <p:extLst>
      <p:ext uri="{BB962C8B-B14F-4D97-AF65-F5344CB8AC3E}">
        <p14:creationId xmlns:p14="http://schemas.microsoft.com/office/powerpoint/2010/main" val="229309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E0618-AC38-8FCA-1CD2-B852F450705D}"/>
              </a:ext>
            </a:extLst>
          </p:cNvPr>
          <p:cNvSpPr>
            <a:spLocks noGrp="1"/>
          </p:cNvSpPr>
          <p:nvPr>
            <p:ph type="title"/>
          </p:nvPr>
        </p:nvSpPr>
        <p:spPr>
          <a:xfrm>
            <a:off x="913794" y="4217161"/>
            <a:ext cx="10364412" cy="1264906"/>
          </a:xfrm>
        </p:spPr>
        <p:txBody>
          <a:bodyPr vert="horz" lIns="91440" tIns="45720" rIns="91440" bIns="45720" rtlCol="0" anchor="b">
            <a:normAutofit/>
          </a:bodyPr>
          <a:lstStyle/>
          <a:p>
            <a:r>
              <a:rPr lang="en-US" sz="4400" dirty="0"/>
              <a:t>Scatter Plot </a:t>
            </a:r>
          </a:p>
        </p:txBody>
      </p:sp>
      <p:pic>
        <p:nvPicPr>
          <p:cNvPr id="4" name="Content Placeholder 3" descr="A graph showing the amount of unemployment rate and ev charging stations&#10;&#10;Description automatically generated">
            <a:extLst>
              <a:ext uri="{FF2B5EF4-FFF2-40B4-BE49-F238E27FC236}">
                <a16:creationId xmlns:a16="http://schemas.microsoft.com/office/drawing/2014/main" id="{EBC3BEAA-3B45-78E9-4FEA-8C2495541A88}"/>
              </a:ext>
            </a:extLst>
          </p:cNvPr>
          <p:cNvPicPr>
            <a:picLocks noGrp="1" noChangeAspect="1"/>
          </p:cNvPicPr>
          <p:nvPr>
            <p:ph idx="1"/>
          </p:nvPr>
        </p:nvPicPr>
        <p:blipFill>
          <a:blip r:embed="rId2"/>
          <a:stretch>
            <a:fillRect/>
          </a:stretch>
        </p:blipFill>
        <p:spPr>
          <a:xfrm>
            <a:off x="797128" y="845486"/>
            <a:ext cx="4983200" cy="3712484"/>
          </a:xfrm>
          <a:prstGeom prst="rect">
            <a:avLst/>
          </a:prstGeom>
        </p:spPr>
      </p:pic>
      <p:pic>
        <p:nvPicPr>
          <p:cNvPr id="7" name="Picture 6" descr="A graph with a red line and blue dotted line&#10;&#10;Description automatically generated">
            <a:extLst>
              <a:ext uri="{FF2B5EF4-FFF2-40B4-BE49-F238E27FC236}">
                <a16:creationId xmlns:a16="http://schemas.microsoft.com/office/drawing/2014/main" id="{F9BB095C-F677-1649-E7D7-D425961AB255}"/>
              </a:ext>
            </a:extLst>
          </p:cNvPr>
          <p:cNvPicPr>
            <a:picLocks noChangeAspect="1"/>
          </p:cNvPicPr>
          <p:nvPr/>
        </p:nvPicPr>
        <p:blipFill>
          <a:blip r:embed="rId3"/>
          <a:stretch>
            <a:fillRect/>
          </a:stretch>
        </p:blipFill>
        <p:spPr>
          <a:xfrm>
            <a:off x="6040192" y="839046"/>
            <a:ext cx="4805805" cy="3712485"/>
          </a:xfrm>
          <a:prstGeom prst="rect">
            <a:avLst/>
          </a:prstGeom>
        </p:spPr>
      </p:pic>
    </p:spTree>
    <p:extLst>
      <p:ext uri="{BB962C8B-B14F-4D97-AF65-F5344CB8AC3E}">
        <p14:creationId xmlns:p14="http://schemas.microsoft.com/office/powerpoint/2010/main" val="3480601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27FD1E-B942-C8E0-B479-B87CFCA0E5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549D90-CA9C-BCCA-F798-A74A3A9EFDA0}"/>
              </a:ext>
            </a:extLst>
          </p:cNvPr>
          <p:cNvSpPr>
            <a:spLocks noGrp="1"/>
          </p:cNvSpPr>
          <p:nvPr>
            <p:ph type="title"/>
          </p:nvPr>
        </p:nvSpPr>
        <p:spPr>
          <a:xfrm>
            <a:off x="913794" y="4217161"/>
            <a:ext cx="10364412" cy="1264906"/>
          </a:xfrm>
        </p:spPr>
        <p:txBody>
          <a:bodyPr vert="horz" lIns="91440" tIns="45720" rIns="91440" bIns="45720" rtlCol="0" anchor="b">
            <a:normAutofit/>
          </a:bodyPr>
          <a:lstStyle/>
          <a:p>
            <a:r>
              <a:rPr lang="en-US" sz="4400" dirty="0"/>
              <a:t>Scatter Plot</a:t>
            </a:r>
          </a:p>
        </p:txBody>
      </p:sp>
      <p:pic>
        <p:nvPicPr>
          <p:cNvPr id="4" name="Content Placeholder 3" descr="A graph with a red line and blue dots&#10;&#10;Description automatically generated">
            <a:extLst>
              <a:ext uri="{FF2B5EF4-FFF2-40B4-BE49-F238E27FC236}">
                <a16:creationId xmlns:a16="http://schemas.microsoft.com/office/drawing/2014/main" id="{0A5A69F8-808A-1CDD-F5FA-96F6D0B6EAC2}"/>
              </a:ext>
            </a:extLst>
          </p:cNvPr>
          <p:cNvPicPr>
            <a:picLocks noGrp="1" noChangeAspect="1"/>
          </p:cNvPicPr>
          <p:nvPr>
            <p:ph idx="1"/>
          </p:nvPr>
        </p:nvPicPr>
        <p:blipFill>
          <a:blip r:embed="rId2"/>
          <a:stretch>
            <a:fillRect/>
          </a:stretch>
        </p:blipFill>
        <p:spPr>
          <a:xfrm>
            <a:off x="1243770" y="839047"/>
            <a:ext cx="4948121" cy="3649240"/>
          </a:xfrm>
          <a:prstGeom prst="rect">
            <a:avLst/>
          </a:prstGeom>
        </p:spPr>
      </p:pic>
      <p:pic>
        <p:nvPicPr>
          <p:cNvPr id="5" name="Picture 4" descr="A graph with a red line&#10;&#10;Description automatically generated">
            <a:extLst>
              <a:ext uri="{FF2B5EF4-FFF2-40B4-BE49-F238E27FC236}">
                <a16:creationId xmlns:a16="http://schemas.microsoft.com/office/drawing/2014/main" id="{BC1DFA3D-D85E-43B1-D71F-0CC092DD9653}"/>
              </a:ext>
            </a:extLst>
          </p:cNvPr>
          <p:cNvPicPr>
            <a:picLocks noChangeAspect="1"/>
          </p:cNvPicPr>
          <p:nvPr/>
        </p:nvPicPr>
        <p:blipFill>
          <a:blip r:embed="rId3"/>
          <a:stretch>
            <a:fillRect/>
          </a:stretch>
        </p:blipFill>
        <p:spPr>
          <a:xfrm>
            <a:off x="6377299" y="839047"/>
            <a:ext cx="4693555" cy="3649240"/>
          </a:xfrm>
          <a:prstGeom prst="rect">
            <a:avLst/>
          </a:prstGeom>
        </p:spPr>
      </p:pic>
    </p:spTree>
    <p:extLst>
      <p:ext uri="{BB962C8B-B14F-4D97-AF65-F5344CB8AC3E}">
        <p14:creationId xmlns:p14="http://schemas.microsoft.com/office/powerpoint/2010/main" val="2752519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7E796-9016-0049-56C6-88DD895EF9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736F97-108D-2901-9096-BD65D9ED3AF7}"/>
              </a:ext>
            </a:extLst>
          </p:cNvPr>
          <p:cNvSpPr>
            <a:spLocks noGrp="1"/>
          </p:cNvSpPr>
          <p:nvPr>
            <p:ph type="title"/>
          </p:nvPr>
        </p:nvSpPr>
        <p:spPr/>
        <p:txBody>
          <a:bodyPr>
            <a:normAutofit/>
          </a:bodyPr>
          <a:lstStyle/>
          <a:p>
            <a:r>
              <a:rPr lang="en-US" sz="2900" dirty="0"/>
              <a:t>Analytical Methods &amp; Validation Techniques</a:t>
            </a:r>
          </a:p>
        </p:txBody>
      </p:sp>
      <p:sp>
        <p:nvSpPr>
          <p:cNvPr id="3" name="Content Placeholder 2">
            <a:extLst>
              <a:ext uri="{FF2B5EF4-FFF2-40B4-BE49-F238E27FC236}">
                <a16:creationId xmlns:a16="http://schemas.microsoft.com/office/drawing/2014/main" id="{7BDCA0A4-C886-E167-B123-2DBD234FC701}"/>
              </a:ext>
            </a:extLst>
          </p:cNvPr>
          <p:cNvSpPr>
            <a:spLocks noGrp="1"/>
          </p:cNvSpPr>
          <p:nvPr>
            <p:ph idx="1"/>
          </p:nvPr>
        </p:nvSpPr>
        <p:spPr/>
        <p:txBody>
          <a:bodyPr/>
          <a:lstStyle/>
          <a:p>
            <a:r>
              <a:rPr lang="en-US" dirty="0"/>
              <a:t>Continuous data --Supervised machine learning algorithm, OLS (ordinary least square), provides the linear relationship between the socio-economic factors </a:t>
            </a:r>
          </a:p>
          <a:p>
            <a:r>
              <a:rPr lang="en-US" dirty="0"/>
              <a:t>For model forecasting, the dataset is divided into two subsets: a training set and a testing set, using an 80/20 split. </a:t>
            </a:r>
          </a:p>
        </p:txBody>
      </p:sp>
    </p:spTree>
    <p:extLst>
      <p:ext uri="{BB962C8B-B14F-4D97-AF65-F5344CB8AC3E}">
        <p14:creationId xmlns:p14="http://schemas.microsoft.com/office/powerpoint/2010/main" val="3586939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224B47-A729-E58A-893E-FF6F457D82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E16850-5B80-FD96-218C-D2E740697232}"/>
              </a:ext>
            </a:extLst>
          </p:cNvPr>
          <p:cNvSpPr>
            <a:spLocks noGrp="1"/>
          </p:cNvSpPr>
          <p:nvPr>
            <p:ph type="title"/>
          </p:nvPr>
        </p:nvSpPr>
        <p:spPr/>
        <p:txBody>
          <a:bodyPr>
            <a:normAutofit/>
          </a:bodyPr>
          <a:lstStyle/>
          <a:p>
            <a:r>
              <a:rPr lang="en-US" sz="2500" dirty="0"/>
              <a:t>MSE (Mean Squared Error) and RMSE (Root Mean Squared Error) </a:t>
            </a:r>
            <a:r>
              <a:rPr lang="en-US" sz="2500" dirty="0" err="1"/>
              <a:t>valueS</a:t>
            </a:r>
            <a:endParaRPr lang="en-US" sz="2500" dirty="0"/>
          </a:p>
        </p:txBody>
      </p:sp>
      <p:sp>
        <p:nvSpPr>
          <p:cNvPr id="3" name="Content Placeholder 2">
            <a:extLst>
              <a:ext uri="{FF2B5EF4-FFF2-40B4-BE49-F238E27FC236}">
                <a16:creationId xmlns:a16="http://schemas.microsoft.com/office/drawing/2014/main" id="{8B4BFA4E-D9D3-574C-1EBF-FECCF8B2C1F9}"/>
              </a:ext>
            </a:extLst>
          </p:cNvPr>
          <p:cNvSpPr>
            <a:spLocks noGrp="1"/>
          </p:cNvSpPr>
          <p:nvPr>
            <p:ph idx="1"/>
          </p:nvPr>
        </p:nvSpPr>
        <p:spPr/>
        <p:txBody>
          <a:bodyPr>
            <a:normAutofit/>
          </a:bodyPr>
          <a:lstStyle/>
          <a:p>
            <a:pPr marL="0" indent="0">
              <a:buNone/>
            </a:pPr>
            <a:r>
              <a:rPr lang="en-US" dirty="0"/>
              <a:t>Model's Performance:</a:t>
            </a:r>
          </a:p>
          <a:p>
            <a:r>
              <a:rPr lang="en-US" dirty="0" err="1"/>
              <a:t>KFold</a:t>
            </a:r>
            <a:r>
              <a:rPr lang="en-US" dirty="0"/>
              <a:t> MSE train:  97704.880349    &gt;     </a:t>
            </a:r>
            <a:r>
              <a:rPr lang="en-US" dirty="0" err="1"/>
              <a:t>KFold</a:t>
            </a:r>
            <a:r>
              <a:rPr lang="en-US" dirty="0"/>
              <a:t> MSE test:  854.920559</a:t>
            </a:r>
          </a:p>
          <a:p>
            <a:r>
              <a:rPr lang="en-US" dirty="0" err="1"/>
              <a:t>KFold</a:t>
            </a:r>
            <a:r>
              <a:rPr lang="en-US" dirty="0"/>
              <a:t> RMSE train :  312.577799      &gt;    </a:t>
            </a:r>
            <a:r>
              <a:rPr lang="en-US" dirty="0" err="1"/>
              <a:t>KFold</a:t>
            </a:r>
            <a:r>
              <a:rPr lang="en-US" dirty="0"/>
              <a:t> RMSE test:  29.239025</a:t>
            </a:r>
          </a:p>
          <a:p>
            <a:endParaRPr lang="en-US" dirty="0"/>
          </a:p>
          <a:p>
            <a:r>
              <a:rPr lang="en-US" dirty="0"/>
              <a:t>OLS MSE train:  2216372.524527     &gt;    OLS MSE test:  7891.039539</a:t>
            </a:r>
          </a:p>
          <a:p>
            <a:r>
              <a:rPr lang="en-US" dirty="0"/>
              <a:t>OLS RMSE train:  1488.748644          &gt;   OLS RMSE test:  88.831523</a:t>
            </a:r>
          </a:p>
          <a:p>
            <a:endParaRPr lang="en-US" dirty="0"/>
          </a:p>
          <a:p>
            <a:endParaRPr lang="en-US" dirty="0"/>
          </a:p>
        </p:txBody>
      </p:sp>
    </p:spTree>
    <p:extLst>
      <p:ext uri="{BB962C8B-B14F-4D97-AF65-F5344CB8AC3E}">
        <p14:creationId xmlns:p14="http://schemas.microsoft.com/office/powerpoint/2010/main" val="1613134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7FCE3-27D7-6D40-D926-F54C57F9E0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8927D2-77CD-23D8-BAE9-641F64607F7A}"/>
              </a:ext>
            </a:extLst>
          </p:cNvPr>
          <p:cNvSpPr>
            <a:spLocks noGrp="1"/>
          </p:cNvSpPr>
          <p:nvPr>
            <p:ph type="title"/>
          </p:nvPr>
        </p:nvSpPr>
        <p:spPr/>
        <p:txBody>
          <a:bodyPr/>
          <a:lstStyle/>
          <a:p>
            <a:r>
              <a:rPr lang="en-US" sz="1800" dirty="0">
                <a:effectLst/>
                <a:latin typeface="Times New Roman" panose="02020603050405020304" pitchFamily="18" charset="0"/>
                <a:ea typeface="Aptos" panose="020B0004020202020204" pitchFamily="34" charset="0"/>
              </a:rPr>
              <a:t>Correlation Matrix</a:t>
            </a:r>
            <a:endParaRPr lang="en-US" dirty="0"/>
          </a:p>
        </p:txBody>
      </p:sp>
      <p:sp>
        <p:nvSpPr>
          <p:cNvPr id="4" name="Content Placeholder 3">
            <a:extLst>
              <a:ext uri="{FF2B5EF4-FFF2-40B4-BE49-F238E27FC236}">
                <a16:creationId xmlns:a16="http://schemas.microsoft.com/office/drawing/2014/main" id="{C4148F6D-128D-C6FA-31C9-1D4CA43B8F81}"/>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3CDB4295-C876-F21B-4509-D9CF00BF7F29}"/>
              </a:ext>
            </a:extLst>
          </p:cNvPr>
          <p:cNvPicPr>
            <a:picLocks noChangeAspect="1"/>
          </p:cNvPicPr>
          <p:nvPr/>
        </p:nvPicPr>
        <p:blipFill>
          <a:blip r:embed="rId2"/>
          <a:stretch>
            <a:fillRect/>
          </a:stretch>
        </p:blipFill>
        <p:spPr>
          <a:xfrm>
            <a:off x="824541" y="2202287"/>
            <a:ext cx="10353761" cy="3387545"/>
          </a:xfrm>
          <a:prstGeom prst="rect">
            <a:avLst/>
          </a:prstGeom>
        </p:spPr>
      </p:pic>
    </p:spTree>
    <p:extLst>
      <p:ext uri="{BB962C8B-B14F-4D97-AF65-F5344CB8AC3E}">
        <p14:creationId xmlns:p14="http://schemas.microsoft.com/office/powerpoint/2010/main" val="1274793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9F707-FC8D-FB73-FC56-BAF6DB19B8E4}"/>
              </a:ext>
            </a:extLst>
          </p:cNvPr>
          <p:cNvSpPr>
            <a:spLocks noGrp="1"/>
          </p:cNvSpPr>
          <p:nvPr>
            <p:ph type="title"/>
          </p:nvPr>
        </p:nvSpPr>
        <p:spPr>
          <a:xfrm>
            <a:off x="8023542" y="598874"/>
            <a:ext cx="2864091" cy="905611"/>
          </a:xfrm>
        </p:spPr>
        <p:txBody>
          <a:bodyPr>
            <a:normAutofit/>
          </a:bodyPr>
          <a:lstStyle/>
          <a:p>
            <a:r>
              <a:rPr lang="en-US" sz="2000" dirty="0">
                <a:solidFill>
                  <a:srgbClr val="FFFFFF"/>
                </a:solidFill>
              </a:rPr>
              <a:t>Model Equation</a:t>
            </a:r>
          </a:p>
        </p:txBody>
      </p:sp>
      <p:pic>
        <p:nvPicPr>
          <p:cNvPr id="4" name="Picture 3" descr="A screenshot of a computer screen&#10;&#10;Description automatically generated">
            <a:extLst>
              <a:ext uri="{FF2B5EF4-FFF2-40B4-BE49-F238E27FC236}">
                <a16:creationId xmlns:a16="http://schemas.microsoft.com/office/drawing/2014/main" id="{49DF0679-EB49-E2CB-87A7-2860BF755BFA}"/>
              </a:ext>
            </a:extLst>
          </p:cNvPr>
          <p:cNvPicPr>
            <a:picLocks noChangeAspect="1"/>
          </p:cNvPicPr>
          <p:nvPr/>
        </p:nvPicPr>
        <p:blipFill>
          <a:blip r:embed="rId2"/>
          <a:stretch>
            <a:fillRect/>
          </a:stretch>
        </p:blipFill>
        <p:spPr>
          <a:xfrm>
            <a:off x="1137490" y="1317847"/>
            <a:ext cx="6653105" cy="4740337"/>
          </a:xfrm>
          <a:prstGeom prst="rect">
            <a:avLst/>
          </a:prstGeom>
        </p:spPr>
      </p:pic>
      <p:sp>
        <p:nvSpPr>
          <p:cNvPr id="3" name="Content Placeholder 2">
            <a:extLst>
              <a:ext uri="{FF2B5EF4-FFF2-40B4-BE49-F238E27FC236}">
                <a16:creationId xmlns:a16="http://schemas.microsoft.com/office/drawing/2014/main" id="{75E53531-AF51-66B2-33F5-30F9A422F786}"/>
              </a:ext>
            </a:extLst>
          </p:cNvPr>
          <p:cNvSpPr>
            <a:spLocks noGrp="1"/>
          </p:cNvSpPr>
          <p:nvPr>
            <p:ph idx="1"/>
          </p:nvPr>
        </p:nvSpPr>
        <p:spPr>
          <a:xfrm>
            <a:off x="7859487" y="1349098"/>
            <a:ext cx="3476962" cy="4609535"/>
          </a:xfrm>
        </p:spPr>
        <p:txBody>
          <a:bodyPr>
            <a:noAutofit/>
          </a:bodyPr>
          <a:lstStyle/>
          <a:p>
            <a:r>
              <a:rPr lang="en-US" sz="1800" dirty="0">
                <a:solidFill>
                  <a:srgbClr val="FFFFFF"/>
                </a:solidFill>
              </a:rPr>
              <a:t>Y = 96.6776 – 23.1522 ⋅ x1 + 184.6341 ⋅ x2 + 1.2000 ⋅ x3 + 65.7721 ⋅ x4 </a:t>
            </a:r>
          </a:p>
          <a:p>
            <a:pPr marL="0" indent="0">
              <a:buNone/>
            </a:pPr>
            <a:endParaRPr lang="en-US" sz="1800" dirty="0">
              <a:solidFill>
                <a:srgbClr val="FFFFFF"/>
              </a:solidFill>
            </a:endParaRPr>
          </a:p>
          <a:p>
            <a:r>
              <a:rPr lang="en-US" sz="1800" dirty="0">
                <a:solidFill>
                  <a:srgbClr val="FFFFFF"/>
                </a:solidFill>
              </a:rPr>
              <a:t>Where, </a:t>
            </a:r>
          </a:p>
          <a:p>
            <a:r>
              <a:rPr lang="en-US" sz="1800" dirty="0">
                <a:solidFill>
                  <a:srgbClr val="FFFFFF"/>
                </a:solidFill>
              </a:rPr>
              <a:t>x1= Unemployment Rate, </a:t>
            </a:r>
          </a:p>
          <a:p>
            <a:r>
              <a:rPr lang="en-US" sz="1800" dirty="0">
                <a:solidFill>
                  <a:srgbClr val="FFFFFF"/>
                </a:solidFill>
              </a:rPr>
              <a:t>x2 = population Estimate, </a:t>
            </a:r>
          </a:p>
          <a:p>
            <a:r>
              <a:rPr lang="en-US" sz="1800" dirty="0">
                <a:solidFill>
                  <a:srgbClr val="FFFFFF"/>
                </a:solidFill>
              </a:rPr>
              <a:t>x3 =Per capita personal income, </a:t>
            </a:r>
          </a:p>
          <a:p>
            <a:r>
              <a:rPr lang="en-US" sz="1800" dirty="0">
                <a:solidFill>
                  <a:srgbClr val="FFFFFF"/>
                </a:solidFill>
              </a:rPr>
              <a:t>x4 = EV registered </a:t>
            </a:r>
          </a:p>
          <a:p>
            <a:r>
              <a:rPr lang="en-US" sz="1800" dirty="0">
                <a:solidFill>
                  <a:srgbClr val="FFFFFF"/>
                </a:solidFill>
              </a:rPr>
              <a:t>96.6776 is a constant value.</a:t>
            </a:r>
          </a:p>
        </p:txBody>
      </p:sp>
    </p:spTree>
    <p:extLst>
      <p:ext uri="{BB962C8B-B14F-4D97-AF65-F5344CB8AC3E}">
        <p14:creationId xmlns:p14="http://schemas.microsoft.com/office/powerpoint/2010/main" val="1581229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64870-FBA3-681D-96BA-09C41DC9A348}"/>
              </a:ext>
            </a:extLst>
          </p:cNvPr>
          <p:cNvSpPr>
            <a:spLocks noGrp="1"/>
          </p:cNvSpPr>
          <p:nvPr>
            <p:ph type="title"/>
          </p:nvPr>
        </p:nvSpPr>
        <p:spPr>
          <a:xfrm>
            <a:off x="856447" y="609600"/>
            <a:ext cx="9136102" cy="768439"/>
          </a:xfrm>
        </p:spPr>
        <p:txBody>
          <a:bodyPr/>
          <a:lstStyle/>
          <a:p>
            <a:r>
              <a:rPr lang="en-US" dirty="0"/>
              <a:t>Discussion &amp; Conclusion</a:t>
            </a:r>
          </a:p>
        </p:txBody>
      </p:sp>
      <p:sp>
        <p:nvSpPr>
          <p:cNvPr id="3" name="Content Placeholder 2">
            <a:extLst>
              <a:ext uri="{FF2B5EF4-FFF2-40B4-BE49-F238E27FC236}">
                <a16:creationId xmlns:a16="http://schemas.microsoft.com/office/drawing/2014/main" id="{E0E57DB8-852C-0E96-DF77-469790F34CE6}"/>
              </a:ext>
            </a:extLst>
          </p:cNvPr>
          <p:cNvSpPr>
            <a:spLocks noGrp="1"/>
          </p:cNvSpPr>
          <p:nvPr>
            <p:ph idx="1"/>
          </p:nvPr>
        </p:nvSpPr>
        <p:spPr>
          <a:xfrm>
            <a:off x="766293" y="1506827"/>
            <a:ext cx="10501264" cy="4694349"/>
          </a:xfrm>
        </p:spPr>
        <p:txBody>
          <a:bodyPr>
            <a:normAutofit/>
          </a:bodyPr>
          <a:lstStyle/>
          <a:p>
            <a:r>
              <a:rPr lang="en-US" sz="1800" dirty="0"/>
              <a:t>EV population and county population density have strong positive relationships with the presence of charging stations, while unemployment rates and per capita income are less influential. </a:t>
            </a:r>
          </a:p>
          <a:p>
            <a:r>
              <a:rPr lang="en-US" sz="1800" dirty="0"/>
              <a:t>The model explains about 76% of the variance in the DV, which is a good fit. </a:t>
            </a:r>
          </a:p>
          <a:p>
            <a:r>
              <a:rPr lang="en-US" sz="1800" dirty="0"/>
              <a:t>The large F-statistic value (109.3) and its p-value (6.37e-42) show that the model is statistically significant and explains a substantial portion of the variability in the dependent variable. </a:t>
            </a:r>
          </a:p>
          <a:p>
            <a:r>
              <a:rPr lang="en-US" sz="1800" dirty="0"/>
              <a:t>With a low p-value (almost zero), the null hypothesis is rejected, and the model provides meaningful insights.</a:t>
            </a:r>
          </a:p>
          <a:p>
            <a:r>
              <a:rPr lang="en-US" sz="1800" dirty="0"/>
              <a:t>Future application --Understanding socio-economic dynamics is vital for creating sustainable and effective policies that support the growth of EV infrastructure</a:t>
            </a:r>
          </a:p>
          <a:p>
            <a:r>
              <a:rPr lang="en-US" sz="1800" dirty="0"/>
              <a:t>Limitation – Research can be extended by including counties from other US States, geographic scope, the chosen variables, potential model assumptions</a:t>
            </a:r>
          </a:p>
          <a:p>
            <a:endParaRPr lang="en-US" sz="1800" dirty="0"/>
          </a:p>
        </p:txBody>
      </p:sp>
    </p:spTree>
    <p:extLst>
      <p:ext uri="{BB962C8B-B14F-4D97-AF65-F5344CB8AC3E}">
        <p14:creationId xmlns:p14="http://schemas.microsoft.com/office/powerpoint/2010/main" val="2737679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335181-F40E-271E-9035-CF8B90847504}"/>
              </a:ext>
            </a:extLst>
          </p:cNvPr>
          <p:cNvSpPr>
            <a:spLocks noGrp="1"/>
          </p:cNvSpPr>
          <p:nvPr>
            <p:ph idx="1"/>
          </p:nvPr>
        </p:nvSpPr>
        <p:spPr/>
        <p:txBody>
          <a:bodyPr>
            <a:normAutofit/>
          </a:bodyPr>
          <a:lstStyle/>
          <a:p>
            <a:pPr marL="0" indent="0" algn="ctr">
              <a:buNone/>
            </a:pPr>
            <a:r>
              <a:rPr lang="en-US" sz="4000" dirty="0"/>
              <a:t>Thank you!</a:t>
            </a:r>
          </a:p>
        </p:txBody>
      </p:sp>
    </p:spTree>
    <p:extLst>
      <p:ext uri="{BB962C8B-B14F-4D97-AF65-F5344CB8AC3E}">
        <p14:creationId xmlns:p14="http://schemas.microsoft.com/office/powerpoint/2010/main" val="2153864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73CEE-D662-AF96-EE77-17F71B9ABE01}"/>
              </a:ext>
            </a:extLst>
          </p:cNvPr>
          <p:cNvSpPr>
            <a:spLocks noGrp="1"/>
          </p:cNvSpPr>
          <p:nvPr>
            <p:ph type="title"/>
          </p:nvPr>
        </p:nvSpPr>
        <p:spPr>
          <a:xfrm>
            <a:off x="1600196" y="239805"/>
            <a:ext cx="9142921" cy="930088"/>
          </a:xfrm>
        </p:spPr>
        <p:txBody>
          <a:bodyPr/>
          <a:lstStyle/>
          <a:p>
            <a:r>
              <a:rPr lang="en-US" dirty="0"/>
              <a:t>History</a:t>
            </a:r>
          </a:p>
        </p:txBody>
      </p:sp>
      <p:sp>
        <p:nvSpPr>
          <p:cNvPr id="3" name="Content Placeholder 2">
            <a:extLst>
              <a:ext uri="{FF2B5EF4-FFF2-40B4-BE49-F238E27FC236}">
                <a16:creationId xmlns:a16="http://schemas.microsoft.com/office/drawing/2014/main" id="{CEAFDC04-320A-43E0-8DAD-FDBA84C51C76}"/>
              </a:ext>
            </a:extLst>
          </p:cNvPr>
          <p:cNvSpPr>
            <a:spLocks noGrp="1"/>
          </p:cNvSpPr>
          <p:nvPr>
            <p:ph idx="1"/>
          </p:nvPr>
        </p:nvSpPr>
        <p:spPr>
          <a:xfrm>
            <a:off x="365905" y="1169893"/>
            <a:ext cx="8021170" cy="5264525"/>
          </a:xfrm>
        </p:spPr>
        <p:txBody>
          <a:bodyPr>
            <a:normAutofit/>
          </a:bodyPr>
          <a:lstStyle/>
          <a:p>
            <a:r>
              <a:rPr lang="en-US" dirty="0"/>
              <a:t>Early Development (1800s): Electric vehicles began </a:t>
            </a:r>
          </a:p>
          <a:p>
            <a:r>
              <a:rPr lang="en-US" dirty="0"/>
              <a:t>First Electric Car (1890): US, William Morrison introduced EV </a:t>
            </a:r>
          </a:p>
          <a:p>
            <a:r>
              <a:rPr lang="en-US" dirty="0"/>
              <a:t>Peak Popularity (1900): Electric cars accounted for about a third of all vehicles on the road (taxis).</a:t>
            </a:r>
          </a:p>
          <a:p>
            <a:r>
              <a:rPr lang="en-US" dirty="0"/>
              <a:t>Competition with Gasoline Cars (1908-1914): The introduction of Henry Ford’s mass-produced Model T (1908) made gasoline cars affordable ($650), impacting electric car sales ($1750).</a:t>
            </a:r>
          </a:p>
          <a:p>
            <a:r>
              <a:rPr lang="en-US" dirty="0"/>
              <a:t>Decline of Electric Vehicles (1935): By the mid-1930s, EVs nearly vanished due to cheap gasoline, and better road.</a:t>
            </a:r>
          </a:p>
        </p:txBody>
      </p:sp>
      <p:pic>
        <p:nvPicPr>
          <p:cNvPr id="1028" name="Picture 4">
            <a:extLst>
              <a:ext uri="{FF2B5EF4-FFF2-40B4-BE49-F238E27FC236}">
                <a16:creationId xmlns:a16="http://schemas.microsoft.com/office/drawing/2014/main" id="{39F8A180-0DA5-EAF8-2224-501CA28A19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0202" y="1573460"/>
            <a:ext cx="3333750" cy="22955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1C96AAD-8FAD-D443-2616-43F9B7906A97}"/>
              </a:ext>
            </a:extLst>
          </p:cNvPr>
          <p:cNvSpPr txBox="1"/>
          <p:nvPr/>
        </p:nvSpPr>
        <p:spPr>
          <a:xfrm>
            <a:off x="8612841" y="3970249"/>
            <a:ext cx="3213254" cy="646331"/>
          </a:xfrm>
          <a:prstGeom prst="rect">
            <a:avLst/>
          </a:prstGeom>
          <a:noFill/>
        </p:spPr>
        <p:txBody>
          <a:bodyPr wrap="square" rtlCol="0">
            <a:spAutoFit/>
          </a:bodyPr>
          <a:lstStyle/>
          <a:p>
            <a:r>
              <a:rPr lang="en-US" b="0" i="0" dirty="0">
                <a:effectLst/>
                <a:latin typeface="Karla" panose="020F0502020204030204" pitchFamily="2" charset="0"/>
              </a:rPr>
              <a:t>electric vehicle built by an English inventor in 1884.</a:t>
            </a:r>
            <a:endParaRPr lang="en-US" dirty="0"/>
          </a:p>
        </p:txBody>
      </p:sp>
      <p:sp>
        <p:nvSpPr>
          <p:cNvPr id="7" name="TextBox 6">
            <a:extLst>
              <a:ext uri="{FF2B5EF4-FFF2-40B4-BE49-F238E27FC236}">
                <a16:creationId xmlns:a16="http://schemas.microsoft.com/office/drawing/2014/main" id="{7BB9590C-F5A3-CBD7-5B57-85CF853323AA}"/>
              </a:ext>
            </a:extLst>
          </p:cNvPr>
          <p:cNvSpPr txBox="1"/>
          <p:nvPr/>
        </p:nvSpPr>
        <p:spPr>
          <a:xfrm>
            <a:off x="8565776" y="5694829"/>
            <a:ext cx="2864224" cy="400110"/>
          </a:xfrm>
          <a:prstGeom prst="rect">
            <a:avLst/>
          </a:prstGeom>
          <a:noFill/>
        </p:spPr>
        <p:txBody>
          <a:bodyPr wrap="square" rtlCol="0">
            <a:spAutoFit/>
          </a:bodyPr>
          <a:lstStyle/>
          <a:p>
            <a:r>
              <a:rPr lang="en-US" sz="1000" dirty="0"/>
              <a:t>https://www.energy.gov/articles/history-electric-car</a:t>
            </a:r>
          </a:p>
        </p:txBody>
      </p:sp>
    </p:spTree>
    <p:extLst>
      <p:ext uri="{BB962C8B-B14F-4D97-AF65-F5344CB8AC3E}">
        <p14:creationId xmlns:p14="http://schemas.microsoft.com/office/powerpoint/2010/main" val="4254721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021F9-6B28-B941-FF7A-425C37D232D4}"/>
              </a:ext>
            </a:extLst>
          </p:cNvPr>
          <p:cNvSpPr>
            <a:spLocks noGrp="1"/>
          </p:cNvSpPr>
          <p:nvPr>
            <p:ph type="title"/>
          </p:nvPr>
        </p:nvSpPr>
        <p:spPr>
          <a:xfrm>
            <a:off x="887504" y="280143"/>
            <a:ext cx="8927768" cy="674594"/>
          </a:xfrm>
        </p:spPr>
        <p:txBody>
          <a:bodyPr/>
          <a:lstStyle/>
          <a:p>
            <a:r>
              <a:rPr lang="en-US" dirty="0"/>
              <a:t>History (cont.)</a:t>
            </a:r>
          </a:p>
        </p:txBody>
      </p:sp>
      <p:sp>
        <p:nvSpPr>
          <p:cNvPr id="3" name="Content Placeholder 2">
            <a:extLst>
              <a:ext uri="{FF2B5EF4-FFF2-40B4-BE49-F238E27FC236}">
                <a16:creationId xmlns:a16="http://schemas.microsoft.com/office/drawing/2014/main" id="{2D8321E4-C752-1046-E559-4ABAD07A880B}"/>
              </a:ext>
            </a:extLst>
          </p:cNvPr>
          <p:cNvSpPr>
            <a:spLocks noGrp="1"/>
          </p:cNvSpPr>
          <p:nvPr>
            <p:ph idx="1"/>
          </p:nvPr>
        </p:nvSpPr>
        <p:spPr>
          <a:xfrm>
            <a:off x="510988" y="1075765"/>
            <a:ext cx="7987553" cy="5009029"/>
          </a:xfrm>
        </p:spPr>
        <p:txBody>
          <a:bodyPr>
            <a:normAutofit/>
          </a:bodyPr>
          <a:lstStyle/>
          <a:p>
            <a:r>
              <a:rPr lang="en-US" dirty="0"/>
              <a:t>Interest Renewed (1970s): The 1973 Arab Oil Embargo and rising oil prices led to renewed interest in EVs.</a:t>
            </a:r>
          </a:p>
          <a:p>
            <a:r>
              <a:rPr lang="en-US" dirty="0"/>
              <a:t>Regulatory Changes (1990s): Clean Air Act Amendment and California emissions regulations reignited interest in EVs,.</a:t>
            </a:r>
          </a:p>
          <a:p>
            <a:r>
              <a:rPr lang="en-US" dirty="0"/>
              <a:t>New Technologies (2000s): Launch of the Toyota Prius (1997) and Tesla's luxury electric sports car (2006), significant milestones.</a:t>
            </a:r>
          </a:p>
          <a:p>
            <a:r>
              <a:rPr lang="en-US" dirty="0"/>
              <a:t>Infrastructure Investment (2010s): The U.S. government invested in charging infrastructure; over 20,000 charging outlets.</a:t>
            </a:r>
          </a:p>
          <a:p>
            <a:r>
              <a:rPr lang="en-US" dirty="0"/>
              <a:t>Future Potential (2012-Present):  </a:t>
            </a:r>
            <a:r>
              <a:rPr lang="en-US" dirty="0" err="1"/>
              <a:t>Goverment</a:t>
            </a:r>
            <a:r>
              <a:rPr lang="en-US" dirty="0"/>
              <a:t> aims to make EVs as affordable as gasoline cars, targeting a significant reduction in oil dependence and carbon emissions.</a:t>
            </a:r>
          </a:p>
        </p:txBody>
      </p:sp>
      <p:pic>
        <p:nvPicPr>
          <p:cNvPr id="2051" name="Picture 3">
            <a:extLst>
              <a:ext uri="{FF2B5EF4-FFF2-40B4-BE49-F238E27FC236}">
                <a16:creationId xmlns:a16="http://schemas.microsoft.com/office/drawing/2014/main" id="{6AFDE1DC-85E5-661C-53CE-3549C673A6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8594964" y="1223442"/>
            <a:ext cx="3306723" cy="220555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10C07E0-682A-4DCF-B4F8-11A3343EF057}"/>
              </a:ext>
            </a:extLst>
          </p:cNvPr>
          <p:cNvSpPr txBox="1"/>
          <p:nvPr/>
        </p:nvSpPr>
        <p:spPr>
          <a:xfrm>
            <a:off x="8868335" y="3500124"/>
            <a:ext cx="2377181" cy="646331"/>
          </a:xfrm>
          <a:prstGeom prst="rect">
            <a:avLst/>
          </a:prstGeom>
          <a:noFill/>
        </p:spPr>
        <p:txBody>
          <a:bodyPr wrap="square" rtlCol="0">
            <a:spAutoFit/>
          </a:bodyPr>
          <a:lstStyle/>
          <a:p>
            <a:r>
              <a:rPr lang="en-US" b="1" i="0" dirty="0">
                <a:effectLst/>
                <a:latin typeface="Karla" pitchFamily="2" charset="0"/>
              </a:rPr>
              <a:t>World's First Hybrid Electric Car  1901</a:t>
            </a:r>
          </a:p>
        </p:txBody>
      </p:sp>
    </p:spTree>
    <p:extLst>
      <p:ext uri="{BB962C8B-B14F-4D97-AF65-F5344CB8AC3E}">
        <p14:creationId xmlns:p14="http://schemas.microsoft.com/office/powerpoint/2010/main" val="1707442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9A5E449-B95D-46A6-9234-5477BCBAD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585BE8AC-7C70-DFA1-EE3F-FA4E60F52E2D}"/>
              </a:ext>
            </a:extLst>
          </p:cNvPr>
          <p:cNvSpPr>
            <a:spLocks noGrp="1"/>
          </p:cNvSpPr>
          <p:nvPr>
            <p:ph type="title"/>
          </p:nvPr>
        </p:nvSpPr>
        <p:spPr>
          <a:xfrm>
            <a:off x="2801180" y="296216"/>
            <a:ext cx="1711437" cy="289771"/>
          </a:xfrm>
        </p:spPr>
        <p:txBody>
          <a:bodyPr vert="horz" lIns="91440" tIns="45720" rIns="91440" bIns="45720" rtlCol="0" anchor="ctr">
            <a:noAutofit/>
          </a:bodyPr>
          <a:lstStyle/>
          <a:p>
            <a:r>
              <a:rPr lang="en-US" sz="2200" dirty="0">
                <a:solidFill>
                  <a:srgbClr val="FFFFFF"/>
                </a:solidFill>
              </a:rPr>
              <a:t>US Map</a:t>
            </a:r>
          </a:p>
        </p:txBody>
      </p:sp>
      <p:sp>
        <p:nvSpPr>
          <p:cNvPr id="13" name="Rectangle 12">
            <a:extLst>
              <a:ext uri="{FF2B5EF4-FFF2-40B4-BE49-F238E27FC236}">
                <a16:creationId xmlns:a16="http://schemas.microsoft.com/office/drawing/2014/main" id="{57B113FE-00ED-4DFD-B853-285DBAE33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1597F5C0-22EE-AC6F-2993-9E93C3E27007}"/>
              </a:ext>
            </a:extLst>
          </p:cNvPr>
          <p:cNvPicPr>
            <a:picLocks noGrp="1" noChangeAspect="1"/>
          </p:cNvPicPr>
          <p:nvPr>
            <p:ph sz="half" idx="1"/>
          </p:nvPr>
        </p:nvPicPr>
        <p:blipFill>
          <a:blip r:embed="rId2"/>
          <a:stretch>
            <a:fillRect/>
          </a:stretch>
        </p:blipFill>
        <p:spPr>
          <a:xfrm>
            <a:off x="1137490" y="1577111"/>
            <a:ext cx="5914861" cy="3696788"/>
          </a:xfrm>
          <a:prstGeom prst="rect">
            <a:avLst/>
          </a:prstGeom>
        </p:spPr>
      </p:pic>
      <p:sp>
        <p:nvSpPr>
          <p:cNvPr id="15" name="Rectangle 14">
            <a:extLst>
              <a:ext uri="{FF2B5EF4-FFF2-40B4-BE49-F238E27FC236}">
                <a16:creationId xmlns:a16="http://schemas.microsoft.com/office/drawing/2014/main" id="{08CC676F-74F1-441D-9B51-42C5B87F1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2E4A49F0-4F63-54F1-1689-0E58D6036870}"/>
              </a:ext>
            </a:extLst>
          </p:cNvPr>
          <p:cNvSpPr>
            <a:spLocks noGrp="1"/>
          </p:cNvSpPr>
          <p:nvPr>
            <p:ph sz="half" idx="2"/>
          </p:nvPr>
        </p:nvSpPr>
        <p:spPr>
          <a:xfrm>
            <a:off x="7836793" y="656823"/>
            <a:ext cx="3430763" cy="5556317"/>
          </a:xfrm>
        </p:spPr>
        <p:txBody>
          <a:bodyPr vert="horz" lIns="91440" tIns="45720" rIns="91440" bIns="45720" rtlCol="0">
            <a:normAutofit/>
          </a:bodyPr>
          <a:lstStyle/>
          <a:p>
            <a:pPr marL="0" indent="0">
              <a:buNone/>
            </a:pPr>
            <a:r>
              <a:rPr lang="en-US" sz="1500" dirty="0">
                <a:solidFill>
                  <a:schemeClr val="bg1"/>
                </a:solidFill>
              </a:rPr>
              <a:t>Unit of Analysis: Counties in USA </a:t>
            </a:r>
          </a:p>
          <a:p>
            <a:pPr marL="0" indent="0">
              <a:buNone/>
            </a:pPr>
            <a:r>
              <a:rPr lang="en-US" sz="1500" dirty="0">
                <a:solidFill>
                  <a:schemeClr val="bg1"/>
                </a:solidFill>
              </a:rPr>
              <a:t>Counties: WA  - 39</a:t>
            </a:r>
          </a:p>
          <a:p>
            <a:pPr marL="0" indent="0">
              <a:buNone/>
            </a:pPr>
            <a:r>
              <a:rPr lang="en-US" sz="1500" dirty="0">
                <a:solidFill>
                  <a:schemeClr val="bg1"/>
                </a:solidFill>
              </a:rPr>
              <a:t>Counties: NJ  - 21</a:t>
            </a:r>
          </a:p>
          <a:p>
            <a:pPr marL="0" indent="0">
              <a:buNone/>
            </a:pPr>
            <a:r>
              <a:rPr lang="en-US" sz="1500" dirty="0">
                <a:solidFill>
                  <a:schemeClr val="bg1"/>
                </a:solidFill>
              </a:rPr>
              <a:t>Data </a:t>
            </a:r>
            <a:r>
              <a:rPr lang="en-US" sz="1500" dirty="0" err="1">
                <a:solidFill>
                  <a:schemeClr val="bg1"/>
                </a:solidFill>
              </a:rPr>
              <a:t>fron</a:t>
            </a:r>
            <a:r>
              <a:rPr lang="en-US" sz="1500" dirty="0">
                <a:solidFill>
                  <a:schemeClr val="bg1"/>
                </a:solidFill>
              </a:rPr>
              <a:t> year 2020 to 2022</a:t>
            </a:r>
          </a:p>
          <a:p>
            <a:pPr marL="0" indent="0">
              <a:buNone/>
            </a:pPr>
            <a:endParaRPr lang="en-US" sz="1500" dirty="0">
              <a:solidFill>
                <a:schemeClr val="bg1"/>
              </a:solidFill>
            </a:endParaRPr>
          </a:p>
          <a:p>
            <a:pPr marL="0" indent="0">
              <a:buNone/>
            </a:pPr>
            <a:r>
              <a:rPr lang="en-US" sz="1500" dirty="0">
                <a:solidFill>
                  <a:schemeClr val="bg1"/>
                </a:solidFill>
              </a:rPr>
              <a:t>DV: availability of charging stations</a:t>
            </a:r>
          </a:p>
          <a:p>
            <a:pPr marL="0" indent="0">
              <a:buNone/>
            </a:pPr>
            <a:r>
              <a:rPr lang="en-US" sz="1500" dirty="0">
                <a:solidFill>
                  <a:schemeClr val="bg1"/>
                </a:solidFill>
              </a:rPr>
              <a:t>Predictors (IV):  EV population, increased per capita income, larger population estimates, and lower unemployment rate</a:t>
            </a:r>
          </a:p>
          <a:p>
            <a:pPr marL="0" indent="0">
              <a:buNone/>
            </a:pPr>
            <a:endParaRPr lang="en-US" sz="1500" dirty="0">
              <a:solidFill>
                <a:schemeClr val="bg1"/>
              </a:solidFill>
            </a:endParaRPr>
          </a:p>
          <a:p>
            <a:pPr marL="0" indent="0">
              <a:buNone/>
            </a:pPr>
            <a:r>
              <a:rPr lang="en-US" sz="1500" dirty="0">
                <a:solidFill>
                  <a:schemeClr val="bg1"/>
                </a:solidFill>
              </a:rPr>
              <a:t>Washington is about 9 times bigger than New Jersey.</a:t>
            </a:r>
          </a:p>
          <a:p>
            <a:pPr marL="0" indent="0">
              <a:buNone/>
            </a:pPr>
            <a:r>
              <a:rPr lang="en-US" sz="1500" dirty="0">
                <a:solidFill>
                  <a:schemeClr val="bg1"/>
                </a:solidFill>
              </a:rPr>
              <a:t>New Jersey is 8.9% more expensive than Washington.</a:t>
            </a:r>
          </a:p>
          <a:p>
            <a:pPr marL="0" indent="0">
              <a:buNone/>
            </a:pPr>
            <a:endParaRPr lang="en-US" sz="1500" dirty="0">
              <a:solidFill>
                <a:schemeClr val="bg1"/>
              </a:solidFill>
            </a:endParaRPr>
          </a:p>
        </p:txBody>
      </p:sp>
      <p:sp>
        <p:nvSpPr>
          <p:cNvPr id="7" name="TextBox 6">
            <a:extLst>
              <a:ext uri="{FF2B5EF4-FFF2-40B4-BE49-F238E27FC236}">
                <a16:creationId xmlns:a16="http://schemas.microsoft.com/office/drawing/2014/main" id="{1105791B-D74A-C5E4-EBEA-C5B843DBDA93}"/>
              </a:ext>
            </a:extLst>
          </p:cNvPr>
          <p:cNvSpPr txBox="1"/>
          <p:nvPr/>
        </p:nvSpPr>
        <p:spPr>
          <a:xfrm>
            <a:off x="784738" y="6213140"/>
            <a:ext cx="2823881" cy="369332"/>
          </a:xfrm>
          <a:prstGeom prst="rect">
            <a:avLst/>
          </a:prstGeom>
          <a:noFill/>
        </p:spPr>
        <p:txBody>
          <a:bodyPr wrap="square" rtlCol="0">
            <a:spAutoFit/>
          </a:bodyPr>
          <a:lstStyle/>
          <a:p>
            <a:r>
              <a:rPr lang="en-US" sz="900" dirty="0">
                <a:solidFill>
                  <a:schemeClr val="bg1"/>
                </a:solidFill>
              </a:rPr>
              <a:t>https://www.mylifeelsewhere.com/cost-of-living/washington-usa/new-jersey-usa</a:t>
            </a:r>
          </a:p>
        </p:txBody>
      </p:sp>
      <p:sp>
        <p:nvSpPr>
          <p:cNvPr id="8" name="TextBox 7">
            <a:extLst>
              <a:ext uri="{FF2B5EF4-FFF2-40B4-BE49-F238E27FC236}">
                <a16:creationId xmlns:a16="http://schemas.microsoft.com/office/drawing/2014/main" id="{E463C54E-A1C0-48AA-AE8D-D11DB5ED5B27}"/>
              </a:ext>
            </a:extLst>
          </p:cNvPr>
          <p:cNvSpPr txBox="1"/>
          <p:nvPr/>
        </p:nvSpPr>
        <p:spPr>
          <a:xfrm>
            <a:off x="3721995" y="6213140"/>
            <a:ext cx="3786586" cy="338554"/>
          </a:xfrm>
          <a:prstGeom prst="rect">
            <a:avLst/>
          </a:prstGeom>
          <a:noFill/>
        </p:spPr>
        <p:txBody>
          <a:bodyPr wrap="square" rtlCol="0">
            <a:spAutoFit/>
          </a:bodyPr>
          <a:lstStyle/>
          <a:p>
            <a:r>
              <a:rPr lang="en-US" sz="800" dirty="0">
                <a:solidFill>
                  <a:schemeClr val="bg1"/>
                </a:solidFill>
              </a:rPr>
              <a:t>https://www.fla-shop.com/visited-states/?st=NJ%2CWA&amp;vc=1ca032&amp;uc=90cfea&amp;hc=40bfa6&amp;bc=ffffff&amp;sl=on</a:t>
            </a:r>
          </a:p>
        </p:txBody>
      </p:sp>
    </p:spTree>
    <p:extLst>
      <p:ext uri="{BB962C8B-B14F-4D97-AF65-F5344CB8AC3E}">
        <p14:creationId xmlns:p14="http://schemas.microsoft.com/office/powerpoint/2010/main" val="22128808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1414-1463-88BE-48F2-9CD228C51BCD}"/>
              </a:ext>
            </a:extLst>
          </p:cNvPr>
          <p:cNvSpPr>
            <a:spLocks noGrp="1"/>
          </p:cNvSpPr>
          <p:nvPr>
            <p:ph type="title"/>
          </p:nvPr>
        </p:nvSpPr>
        <p:spPr/>
        <p:txBody>
          <a:bodyPr/>
          <a:lstStyle/>
          <a:p>
            <a:r>
              <a:rPr lang="en-US" sz="3600" dirty="0">
                <a:solidFill>
                  <a:srgbClr val="FFFFFF"/>
                </a:solidFill>
              </a:rPr>
              <a:t>RQ and </a:t>
            </a:r>
            <a:r>
              <a:rPr lang="en-US" sz="3600" dirty="0"/>
              <a:t>Hypothesis</a:t>
            </a:r>
            <a:br>
              <a:rPr lang="en-US" sz="3600" dirty="0">
                <a:solidFill>
                  <a:srgbClr val="FFFFFF"/>
                </a:solidFill>
              </a:rPr>
            </a:br>
            <a:endParaRPr lang="en-US" dirty="0"/>
          </a:p>
        </p:txBody>
      </p:sp>
      <p:sp>
        <p:nvSpPr>
          <p:cNvPr id="3" name="Title 1">
            <a:extLst>
              <a:ext uri="{FF2B5EF4-FFF2-40B4-BE49-F238E27FC236}">
                <a16:creationId xmlns:a16="http://schemas.microsoft.com/office/drawing/2014/main" id="{B7370EF4-8EFD-6C98-4CE5-7D7FEF7483DC}"/>
              </a:ext>
            </a:extLst>
          </p:cNvPr>
          <p:cNvSpPr txBox="1">
            <a:spLocks/>
          </p:cNvSpPr>
          <p:nvPr/>
        </p:nvSpPr>
        <p:spPr>
          <a:xfrm>
            <a:off x="1139780" y="1577663"/>
            <a:ext cx="9646276" cy="382502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n-US" sz="1800" b="0" cap="none" dirty="0">
                <a:effectLst/>
              </a:rPr>
              <a:t>Electric vehicle (EV) charging stations are essential for supporting the widespread adoption of electric vehicles (EVs). Easily accessible charging options help alleviate range anxiety for drivers. However, EV charging infrastructure is unevenly distributed</a:t>
            </a:r>
            <a:endParaRPr lang="en-US" sz="1800" b="0" cap="none" dirty="0"/>
          </a:p>
          <a:p>
            <a:pPr algn="l"/>
            <a:endParaRPr lang="en-US" sz="1800" b="0" cap="none" dirty="0"/>
          </a:p>
          <a:p>
            <a:pPr algn="l"/>
            <a:r>
              <a:rPr lang="en-US" sz="1800" cap="none" dirty="0"/>
              <a:t>RQ</a:t>
            </a:r>
            <a:r>
              <a:rPr lang="en-US" sz="1800" b="0" cap="none" dirty="0"/>
              <a:t>: How do county’s selected socio-economic variables - </a:t>
            </a:r>
            <a:r>
              <a:rPr lang="en-US" sz="1800" b="0" cap="none" dirty="0" err="1"/>
              <a:t>ev</a:t>
            </a:r>
            <a:r>
              <a:rPr lang="en-US" sz="1800" b="0" cap="none" dirty="0"/>
              <a:t> population, per capita income, population estimates, and unemployment rates – from 2020 to 2022 influence the distribution and availability of charging stations in various counties?</a:t>
            </a:r>
          </a:p>
          <a:p>
            <a:pPr algn="l"/>
            <a:endParaRPr lang="en-US" sz="1800" b="0" cap="none" dirty="0">
              <a:solidFill>
                <a:srgbClr val="FFFFFF"/>
              </a:solidFill>
            </a:endParaRPr>
          </a:p>
          <a:p>
            <a:pPr algn="l"/>
            <a:r>
              <a:rPr lang="en-US" sz="1800" cap="none" dirty="0"/>
              <a:t>Hypothesis</a:t>
            </a:r>
            <a:r>
              <a:rPr lang="en-US" sz="1800" b="0" cap="none" dirty="0"/>
              <a:t>: Higher </a:t>
            </a:r>
            <a:r>
              <a:rPr lang="en-US" sz="1800" b="0" cap="none" dirty="0" err="1"/>
              <a:t>ev</a:t>
            </a:r>
            <a:r>
              <a:rPr lang="en-US" sz="1800" b="0" cap="none" dirty="0"/>
              <a:t> population, increased per capita income, larger population estimates, and lower unemployment rate are positively associated with a greater distribution and availability of charging stations, across various counties from 2020 to 2022.</a:t>
            </a:r>
            <a:endParaRPr lang="en-US" sz="1800" b="0" cap="none" dirty="0">
              <a:solidFill>
                <a:srgbClr val="FFFFFF"/>
              </a:solidFill>
            </a:endParaRPr>
          </a:p>
          <a:p>
            <a:pPr algn="l"/>
            <a:endParaRPr lang="en-US" sz="1800" b="0" cap="none" dirty="0">
              <a:solidFill>
                <a:srgbClr val="FFFFFF"/>
              </a:solidFill>
            </a:endParaRPr>
          </a:p>
        </p:txBody>
      </p:sp>
    </p:spTree>
    <p:extLst>
      <p:ext uri="{BB962C8B-B14F-4D97-AF65-F5344CB8AC3E}">
        <p14:creationId xmlns:p14="http://schemas.microsoft.com/office/powerpoint/2010/main" val="22564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AC04B-1388-01DF-FA50-FF47BD297B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AA6A20-E191-3E76-2287-67919AC8031D}"/>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899141E6-6982-D075-8A74-EAA2E303FADA}"/>
              </a:ext>
            </a:extLst>
          </p:cNvPr>
          <p:cNvSpPr>
            <a:spLocks noGrp="1"/>
          </p:cNvSpPr>
          <p:nvPr>
            <p:ph idx="1"/>
          </p:nvPr>
        </p:nvSpPr>
        <p:spPr/>
        <p:txBody>
          <a:bodyPr>
            <a:normAutofit/>
          </a:bodyPr>
          <a:lstStyle/>
          <a:p>
            <a:r>
              <a:rPr lang="en-US" dirty="0" err="1"/>
              <a:t>Panal</a:t>
            </a:r>
            <a:r>
              <a:rPr lang="en-US" dirty="0"/>
              <a:t> Data from counties in WA and NJ states. </a:t>
            </a:r>
          </a:p>
          <a:p>
            <a:r>
              <a:rPr lang="en-US" dirty="0"/>
              <a:t>Year 2020 – 2022</a:t>
            </a:r>
          </a:p>
          <a:p>
            <a:r>
              <a:rPr lang="en-US" dirty="0"/>
              <a:t>Sample size 180</a:t>
            </a:r>
          </a:p>
          <a:p>
            <a:r>
              <a:rPr lang="en-US" dirty="0"/>
              <a:t>Excel is used to organize, clean, and combine data from four distinct sources: AFDC (Alternative Fuels Data Center), BEA (Bureau of Economic Analysis), </a:t>
            </a:r>
            <a:r>
              <a:rPr lang="en-US" dirty="0" err="1"/>
              <a:t>atlasweb</a:t>
            </a:r>
            <a:r>
              <a:rPr lang="en-US" dirty="0"/>
              <a:t>, ERS (Economic Research Service)</a:t>
            </a:r>
          </a:p>
          <a:p>
            <a:r>
              <a:rPr lang="en-US" dirty="0"/>
              <a:t>Python programming language: perform Exploratory data analysis and Descriptive Statistics analyses and visualizations: histograms and scatter plots </a:t>
            </a:r>
          </a:p>
        </p:txBody>
      </p:sp>
    </p:spTree>
    <p:extLst>
      <p:ext uri="{BB962C8B-B14F-4D97-AF65-F5344CB8AC3E}">
        <p14:creationId xmlns:p14="http://schemas.microsoft.com/office/powerpoint/2010/main" val="379145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464EA-38F2-B059-1E75-D49705635CCE}"/>
              </a:ext>
            </a:extLst>
          </p:cNvPr>
          <p:cNvSpPr>
            <a:spLocks noGrp="1"/>
          </p:cNvSpPr>
          <p:nvPr>
            <p:ph type="title"/>
          </p:nvPr>
        </p:nvSpPr>
        <p:spPr>
          <a:xfrm>
            <a:off x="913794" y="582007"/>
            <a:ext cx="10353761" cy="940354"/>
          </a:xfrm>
        </p:spPr>
        <p:txBody>
          <a:bodyPr vert="horz" lIns="91440" tIns="45720" rIns="91440" bIns="45720" rtlCol="0" anchor="b">
            <a:normAutofit/>
          </a:bodyPr>
          <a:lstStyle/>
          <a:p>
            <a:r>
              <a:rPr lang="en-US" sz="3600" dirty="0"/>
              <a:t>Descriptive Statistics</a:t>
            </a:r>
          </a:p>
        </p:txBody>
      </p:sp>
      <p:graphicFrame>
        <p:nvGraphicFramePr>
          <p:cNvPr id="3" name="Content Placeholder 2">
            <a:extLst>
              <a:ext uri="{FF2B5EF4-FFF2-40B4-BE49-F238E27FC236}">
                <a16:creationId xmlns:a16="http://schemas.microsoft.com/office/drawing/2014/main" id="{1BD7B000-DFF3-E1FD-7D32-C5EB2455B7A1}"/>
              </a:ext>
            </a:extLst>
          </p:cNvPr>
          <p:cNvGraphicFramePr>
            <a:graphicFrameLocks noGrp="1"/>
          </p:cNvGraphicFramePr>
          <p:nvPr>
            <p:ph idx="1"/>
            <p:extLst>
              <p:ext uri="{D42A27DB-BD31-4B8C-83A1-F6EECF244321}">
                <p14:modId xmlns:p14="http://schemas.microsoft.com/office/powerpoint/2010/main" val="3863954650"/>
              </p:ext>
            </p:extLst>
          </p:nvPr>
        </p:nvGraphicFramePr>
        <p:xfrm>
          <a:off x="1664230" y="2156732"/>
          <a:ext cx="8855192" cy="4061566"/>
        </p:xfrm>
        <a:graphic>
          <a:graphicData uri="http://schemas.openxmlformats.org/drawingml/2006/table">
            <a:tbl>
              <a:tblPr firstRow="1" bandRow="1">
                <a:tableStyleId>{5C22544A-7EE6-4342-B048-85BDC9FD1C3A}</a:tableStyleId>
              </a:tblPr>
              <a:tblGrid>
                <a:gridCol w="1145036">
                  <a:extLst>
                    <a:ext uri="{9D8B030D-6E8A-4147-A177-3AD203B41FA5}">
                      <a16:colId xmlns:a16="http://schemas.microsoft.com/office/drawing/2014/main" val="2879980859"/>
                    </a:ext>
                  </a:extLst>
                </a:gridCol>
                <a:gridCol w="2483880">
                  <a:extLst>
                    <a:ext uri="{9D8B030D-6E8A-4147-A177-3AD203B41FA5}">
                      <a16:colId xmlns:a16="http://schemas.microsoft.com/office/drawing/2014/main" val="2121092948"/>
                    </a:ext>
                  </a:extLst>
                </a:gridCol>
                <a:gridCol w="1411812">
                  <a:extLst>
                    <a:ext uri="{9D8B030D-6E8A-4147-A177-3AD203B41FA5}">
                      <a16:colId xmlns:a16="http://schemas.microsoft.com/office/drawing/2014/main" val="2598805883"/>
                    </a:ext>
                  </a:extLst>
                </a:gridCol>
                <a:gridCol w="1201326">
                  <a:extLst>
                    <a:ext uri="{9D8B030D-6E8A-4147-A177-3AD203B41FA5}">
                      <a16:colId xmlns:a16="http://schemas.microsoft.com/office/drawing/2014/main" val="289202140"/>
                    </a:ext>
                  </a:extLst>
                </a:gridCol>
                <a:gridCol w="1383747">
                  <a:extLst>
                    <a:ext uri="{9D8B030D-6E8A-4147-A177-3AD203B41FA5}">
                      <a16:colId xmlns:a16="http://schemas.microsoft.com/office/drawing/2014/main" val="506848466"/>
                    </a:ext>
                  </a:extLst>
                </a:gridCol>
                <a:gridCol w="1229391">
                  <a:extLst>
                    <a:ext uri="{9D8B030D-6E8A-4147-A177-3AD203B41FA5}">
                      <a16:colId xmlns:a16="http://schemas.microsoft.com/office/drawing/2014/main" val="2969535239"/>
                    </a:ext>
                  </a:extLst>
                </a:gridCol>
              </a:tblGrid>
              <a:tr h="963370">
                <a:tc>
                  <a:txBody>
                    <a:bodyPr/>
                    <a:lstStyle/>
                    <a:p>
                      <a:pPr algn="l" fontAlgn="b"/>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l" fontAlgn="b"/>
                      <a:r>
                        <a:rPr lang="en-US" sz="1900" u="none" strike="noStrike">
                          <a:effectLst/>
                        </a:rPr>
                        <a:t>Unemployment Rate</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l" fontAlgn="b"/>
                      <a:r>
                        <a:rPr lang="en-US" sz="1900" u="none" strike="noStrike">
                          <a:effectLst/>
                        </a:rPr>
                        <a:t>Population Estimate</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l" fontAlgn="b"/>
                      <a:r>
                        <a:rPr lang="en-US" sz="1900" u="none" strike="noStrike">
                          <a:effectLst/>
                        </a:rPr>
                        <a:t>Per capita personal income</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l" fontAlgn="b"/>
                      <a:r>
                        <a:rPr lang="en-US" sz="1900" u="none" strike="noStrike">
                          <a:effectLst/>
                        </a:rPr>
                        <a:t>EV registered</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l" fontAlgn="b"/>
                      <a:r>
                        <a:rPr lang="en-US" sz="1900" u="none" strike="noStrike">
                          <a:effectLst/>
                        </a:rPr>
                        <a:t>EV charging stations</a:t>
                      </a:r>
                      <a:endParaRPr lang="en-US" sz="1900" b="0" i="0" u="none" strike="noStrike">
                        <a:solidFill>
                          <a:srgbClr val="000000"/>
                        </a:solidFill>
                        <a:effectLst/>
                        <a:latin typeface="Aptos Narrow" panose="020B0004020202020204" pitchFamily="34" charset="0"/>
                      </a:endParaRPr>
                    </a:p>
                  </a:txBody>
                  <a:tcPr marL="9622" marR="9622" marT="9622" marB="0" anchor="b"/>
                </a:tc>
                <a:extLst>
                  <a:ext uri="{0D108BD9-81ED-4DB2-BD59-A6C34878D82A}">
                    <a16:rowId xmlns:a16="http://schemas.microsoft.com/office/drawing/2014/main" val="2343005589"/>
                  </a:ext>
                </a:extLst>
              </a:tr>
              <a:tr h="370646">
                <a:tc>
                  <a:txBody>
                    <a:bodyPr/>
                    <a:lstStyle/>
                    <a:p>
                      <a:pPr algn="l" fontAlgn="b"/>
                      <a:r>
                        <a:rPr lang="en-US" sz="1900" u="none" strike="noStrike" dirty="0">
                          <a:effectLst/>
                        </a:rPr>
                        <a:t>count</a:t>
                      </a:r>
                      <a:endParaRPr lang="en-US" sz="1900" b="0" i="0" u="none" strike="noStrike" dirty="0">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180</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180</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180</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180</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180</a:t>
                      </a:r>
                      <a:endParaRPr lang="en-US" sz="1900" b="0" i="0" u="none" strike="noStrike">
                        <a:solidFill>
                          <a:srgbClr val="000000"/>
                        </a:solidFill>
                        <a:effectLst/>
                        <a:latin typeface="Aptos Narrow" panose="020B0004020202020204" pitchFamily="34" charset="0"/>
                      </a:endParaRPr>
                    </a:p>
                  </a:txBody>
                  <a:tcPr marL="9622" marR="9622" marT="9622" marB="0" anchor="b"/>
                </a:tc>
                <a:extLst>
                  <a:ext uri="{0D108BD9-81ED-4DB2-BD59-A6C34878D82A}">
                    <a16:rowId xmlns:a16="http://schemas.microsoft.com/office/drawing/2014/main" val="2794282358"/>
                  </a:ext>
                </a:extLst>
              </a:tr>
              <a:tr h="370646">
                <a:tc>
                  <a:txBody>
                    <a:bodyPr/>
                    <a:lstStyle/>
                    <a:p>
                      <a:pPr algn="l" fontAlgn="b"/>
                      <a:r>
                        <a:rPr lang="en-US" sz="1900" u="none" strike="noStrike">
                          <a:effectLst/>
                        </a:rPr>
                        <a:t>mean</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6.721111</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283627</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61567.37</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4520.939</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93.72778</a:t>
                      </a:r>
                      <a:endParaRPr lang="en-US" sz="1900" b="0" i="0" u="none" strike="noStrike">
                        <a:solidFill>
                          <a:srgbClr val="000000"/>
                        </a:solidFill>
                        <a:effectLst/>
                        <a:latin typeface="Aptos Narrow" panose="020B0004020202020204" pitchFamily="34" charset="0"/>
                      </a:endParaRPr>
                    </a:p>
                  </a:txBody>
                  <a:tcPr marL="9622" marR="9622" marT="9622" marB="0" anchor="b"/>
                </a:tc>
                <a:extLst>
                  <a:ext uri="{0D108BD9-81ED-4DB2-BD59-A6C34878D82A}">
                    <a16:rowId xmlns:a16="http://schemas.microsoft.com/office/drawing/2014/main" val="3625498875"/>
                  </a:ext>
                </a:extLst>
              </a:tr>
              <a:tr h="370646">
                <a:tc>
                  <a:txBody>
                    <a:bodyPr/>
                    <a:lstStyle/>
                    <a:p>
                      <a:pPr algn="l" fontAlgn="b"/>
                      <a:r>
                        <a:rPr lang="en-US" sz="1900" u="none" strike="noStrike">
                          <a:effectLst/>
                        </a:rPr>
                        <a:t>std</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2.248798</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376020.9</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16043.96</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21668.27</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257.4603</a:t>
                      </a:r>
                      <a:endParaRPr lang="en-US" sz="1900" b="0" i="0" u="none" strike="noStrike">
                        <a:solidFill>
                          <a:srgbClr val="000000"/>
                        </a:solidFill>
                        <a:effectLst/>
                        <a:latin typeface="Aptos Narrow" panose="020B0004020202020204" pitchFamily="34" charset="0"/>
                      </a:endParaRPr>
                    </a:p>
                  </a:txBody>
                  <a:tcPr marL="9622" marR="9622" marT="9622" marB="0" anchor="b"/>
                </a:tc>
                <a:extLst>
                  <a:ext uri="{0D108BD9-81ED-4DB2-BD59-A6C34878D82A}">
                    <a16:rowId xmlns:a16="http://schemas.microsoft.com/office/drawing/2014/main" val="372043101"/>
                  </a:ext>
                </a:extLst>
              </a:tr>
              <a:tr h="64633">
                <a:tc>
                  <a:txBody>
                    <a:bodyPr/>
                    <a:lstStyle/>
                    <a:p>
                      <a:pPr algn="l" fontAlgn="b"/>
                      <a:r>
                        <a:rPr lang="en-US" sz="1900" u="none" strike="noStrike">
                          <a:effectLst/>
                        </a:rPr>
                        <a:t>min</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3</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2294</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42484</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2</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0</a:t>
                      </a:r>
                      <a:endParaRPr lang="en-US" sz="1900" b="0" i="0" u="none" strike="noStrike">
                        <a:solidFill>
                          <a:srgbClr val="000000"/>
                        </a:solidFill>
                        <a:effectLst/>
                        <a:latin typeface="Aptos Narrow" panose="020B0004020202020204" pitchFamily="34" charset="0"/>
                      </a:endParaRPr>
                    </a:p>
                  </a:txBody>
                  <a:tcPr marL="9622" marR="9622" marT="9622" marB="0" anchor="b"/>
                </a:tc>
                <a:extLst>
                  <a:ext uri="{0D108BD9-81ED-4DB2-BD59-A6C34878D82A}">
                    <a16:rowId xmlns:a16="http://schemas.microsoft.com/office/drawing/2014/main" val="3904002290"/>
                  </a:ext>
                </a:extLst>
              </a:tr>
              <a:tr h="370646">
                <a:tc>
                  <a:txBody>
                    <a:bodyPr/>
                    <a:lstStyle/>
                    <a:p>
                      <a:pPr algn="l" fontAlgn="b"/>
                      <a:r>
                        <a:rPr lang="en-US" sz="1900" u="none" strike="noStrike">
                          <a:effectLst/>
                        </a:rPr>
                        <a:t>25%</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5.1</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44126.5</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50278.75</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216.5</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10</a:t>
                      </a:r>
                      <a:endParaRPr lang="en-US" sz="1900" b="0" i="0" u="none" strike="noStrike">
                        <a:solidFill>
                          <a:srgbClr val="000000"/>
                        </a:solidFill>
                        <a:effectLst/>
                        <a:latin typeface="Aptos Narrow" panose="020B0004020202020204" pitchFamily="34" charset="0"/>
                      </a:endParaRPr>
                    </a:p>
                  </a:txBody>
                  <a:tcPr marL="9622" marR="9622" marT="9622" marB="0" anchor="b"/>
                </a:tc>
                <a:extLst>
                  <a:ext uri="{0D108BD9-81ED-4DB2-BD59-A6C34878D82A}">
                    <a16:rowId xmlns:a16="http://schemas.microsoft.com/office/drawing/2014/main" val="303949982"/>
                  </a:ext>
                </a:extLst>
              </a:tr>
              <a:tr h="370646">
                <a:tc>
                  <a:txBody>
                    <a:bodyPr/>
                    <a:lstStyle/>
                    <a:p>
                      <a:pPr algn="l" fontAlgn="b"/>
                      <a:r>
                        <a:rPr lang="en-US" sz="1900" u="none" strike="noStrike">
                          <a:effectLst/>
                        </a:rPr>
                        <a:t>50%</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6.4</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110958.5</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57010.5</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983.5</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34.5</a:t>
                      </a:r>
                      <a:endParaRPr lang="en-US" sz="1900" b="0" i="0" u="none" strike="noStrike">
                        <a:solidFill>
                          <a:srgbClr val="000000"/>
                        </a:solidFill>
                        <a:effectLst/>
                        <a:latin typeface="Aptos Narrow" panose="020B0004020202020204" pitchFamily="34" charset="0"/>
                      </a:endParaRPr>
                    </a:p>
                  </a:txBody>
                  <a:tcPr marL="9622" marR="9622" marT="9622" marB="0" anchor="b"/>
                </a:tc>
                <a:extLst>
                  <a:ext uri="{0D108BD9-81ED-4DB2-BD59-A6C34878D82A}">
                    <a16:rowId xmlns:a16="http://schemas.microsoft.com/office/drawing/2014/main" val="3095675087"/>
                  </a:ext>
                </a:extLst>
              </a:tr>
              <a:tr h="370646">
                <a:tc>
                  <a:txBody>
                    <a:bodyPr/>
                    <a:lstStyle/>
                    <a:p>
                      <a:pPr algn="l" fontAlgn="b"/>
                      <a:r>
                        <a:rPr lang="en-US" sz="1900" u="none" strike="noStrike">
                          <a:effectLst/>
                        </a:rPr>
                        <a:t>75%</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8.325</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475910.3</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66959</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2945.25</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92.75</a:t>
                      </a:r>
                      <a:endParaRPr lang="en-US" sz="1900" b="0" i="0" u="none" strike="noStrike">
                        <a:solidFill>
                          <a:srgbClr val="000000"/>
                        </a:solidFill>
                        <a:effectLst/>
                        <a:latin typeface="Aptos Narrow" panose="020B0004020202020204" pitchFamily="34" charset="0"/>
                      </a:endParaRPr>
                    </a:p>
                  </a:txBody>
                  <a:tcPr marL="9622" marR="9622" marT="9622" marB="0" anchor="b"/>
                </a:tc>
                <a:extLst>
                  <a:ext uri="{0D108BD9-81ED-4DB2-BD59-A6C34878D82A}">
                    <a16:rowId xmlns:a16="http://schemas.microsoft.com/office/drawing/2014/main" val="518219663"/>
                  </a:ext>
                </a:extLst>
              </a:tr>
              <a:tr h="370646">
                <a:tc>
                  <a:txBody>
                    <a:bodyPr/>
                    <a:lstStyle/>
                    <a:p>
                      <a:pPr algn="l" fontAlgn="b"/>
                      <a:r>
                        <a:rPr lang="en-US" sz="1900" u="none" strike="noStrike">
                          <a:effectLst/>
                        </a:rPr>
                        <a:t>max</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17.1</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2274282</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113819</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a:effectLst/>
                        </a:rPr>
                        <a:t>279119</a:t>
                      </a:r>
                      <a:endParaRPr lang="en-US" sz="1900" b="0" i="0" u="none" strike="noStrike">
                        <a:solidFill>
                          <a:srgbClr val="000000"/>
                        </a:solidFill>
                        <a:effectLst/>
                        <a:latin typeface="Aptos Narrow" panose="020B0004020202020204" pitchFamily="34" charset="0"/>
                      </a:endParaRPr>
                    </a:p>
                  </a:txBody>
                  <a:tcPr marL="9622" marR="9622" marT="9622" marB="0" anchor="b"/>
                </a:tc>
                <a:tc>
                  <a:txBody>
                    <a:bodyPr/>
                    <a:lstStyle/>
                    <a:p>
                      <a:pPr algn="r" fontAlgn="b"/>
                      <a:r>
                        <a:rPr lang="en-US" sz="1900" u="none" strike="noStrike" dirty="0">
                          <a:effectLst/>
                        </a:rPr>
                        <a:t>2109</a:t>
                      </a:r>
                      <a:endParaRPr lang="en-US" sz="1900" b="0" i="0" u="none" strike="noStrike" dirty="0">
                        <a:solidFill>
                          <a:srgbClr val="000000"/>
                        </a:solidFill>
                        <a:effectLst/>
                        <a:latin typeface="Aptos Narrow" panose="020B0004020202020204" pitchFamily="34" charset="0"/>
                      </a:endParaRPr>
                    </a:p>
                  </a:txBody>
                  <a:tcPr marL="9622" marR="9622" marT="9622" marB="0" anchor="b"/>
                </a:tc>
                <a:extLst>
                  <a:ext uri="{0D108BD9-81ED-4DB2-BD59-A6C34878D82A}">
                    <a16:rowId xmlns:a16="http://schemas.microsoft.com/office/drawing/2014/main" val="271335208"/>
                  </a:ext>
                </a:extLst>
              </a:tr>
            </a:tbl>
          </a:graphicData>
        </a:graphic>
      </p:graphicFrame>
    </p:spTree>
    <p:extLst>
      <p:ext uri="{BB962C8B-B14F-4D97-AF65-F5344CB8AC3E}">
        <p14:creationId xmlns:p14="http://schemas.microsoft.com/office/powerpoint/2010/main" val="255130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F0B2A-589C-794A-C039-86919192E34A}"/>
              </a:ext>
            </a:extLst>
          </p:cNvPr>
          <p:cNvSpPr>
            <a:spLocks noGrp="1"/>
          </p:cNvSpPr>
          <p:nvPr>
            <p:ph type="title"/>
          </p:nvPr>
        </p:nvSpPr>
        <p:spPr>
          <a:xfrm>
            <a:off x="8738316" y="1339402"/>
            <a:ext cx="2488374" cy="2960647"/>
          </a:xfrm>
        </p:spPr>
        <p:txBody>
          <a:bodyPr vert="horz" lIns="91440" tIns="45720" rIns="91440" bIns="45720" rtlCol="0" anchor="b">
            <a:normAutofit/>
          </a:bodyPr>
          <a:lstStyle/>
          <a:p>
            <a:r>
              <a:rPr lang="en-US" sz="2500" dirty="0"/>
              <a:t>Comparing WA and NJ: NEW EV Registered and Charging Stations</a:t>
            </a:r>
          </a:p>
        </p:txBody>
      </p:sp>
      <p:pic>
        <p:nvPicPr>
          <p:cNvPr id="3" name="Content Placeholder 2" descr="A graph with green and blue squares&#10;&#10;Description automatically generated">
            <a:extLst>
              <a:ext uri="{FF2B5EF4-FFF2-40B4-BE49-F238E27FC236}">
                <a16:creationId xmlns:a16="http://schemas.microsoft.com/office/drawing/2014/main" id="{018A0017-E8E1-5299-7C75-5E7D7325D04D}"/>
              </a:ext>
            </a:extLst>
          </p:cNvPr>
          <p:cNvPicPr>
            <a:picLocks noGrp="1" noChangeAspect="1"/>
          </p:cNvPicPr>
          <p:nvPr>
            <p:ph idx="1"/>
          </p:nvPr>
        </p:nvPicPr>
        <p:blipFill>
          <a:blip r:embed="rId2"/>
          <a:stretch>
            <a:fillRect/>
          </a:stretch>
        </p:blipFill>
        <p:spPr>
          <a:xfrm>
            <a:off x="1041267" y="359359"/>
            <a:ext cx="7061539" cy="2718692"/>
          </a:xfrm>
          <a:prstGeom prst="rect">
            <a:avLst/>
          </a:prstGeom>
        </p:spPr>
      </p:pic>
      <p:pic>
        <p:nvPicPr>
          <p:cNvPr id="4" name="Picture 3" descr="A graph of a bar chart&#10;&#10;Description automatically generated with medium confidence">
            <a:extLst>
              <a:ext uri="{FF2B5EF4-FFF2-40B4-BE49-F238E27FC236}">
                <a16:creationId xmlns:a16="http://schemas.microsoft.com/office/drawing/2014/main" id="{8798FAF2-5F8A-5FB7-3C32-66785F2E6622}"/>
              </a:ext>
            </a:extLst>
          </p:cNvPr>
          <p:cNvPicPr>
            <a:picLocks noChangeAspect="1"/>
          </p:cNvPicPr>
          <p:nvPr/>
        </p:nvPicPr>
        <p:blipFill>
          <a:blip r:embed="rId3"/>
          <a:stretch>
            <a:fillRect/>
          </a:stretch>
        </p:blipFill>
        <p:spPr>
          <a:xfrm>
            <a:off x="1337138" y="3450220"/>
            <a:ext cx="6635490" cy="2637606"/>
          </a:xfrm>
          <a:prstGeom prst="rect">
            <a:avLst/>
          </a:prstGeom>
        </p:spPr>
      </p:pic>
    </p:spTree>
    <p:extLst>
      <p:ext uri="{BB962C8B-B14F-4D97-AF65-F5344CB8AC3E}">
        <p14:creationId xmlns:p14="http://schemas.microsoft.com/office/powerpoint/2010/main" val="3879320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D9125-648C-0F29-75EB-2275BF5BE8E7}"/>
              </a:ext>
            </a:extLst>
          </p:cNvPr>
          <p:cNvSpPr>
            <a:spLocks noGrp="1"/>
          </p:cNvSpPr>
          <p:nvPr>
            <p:ph type="title"/>
          </p:nvPr>
        </p:nvSpPr>
        <p:spPr>
          <a:xfrm>
            <a:off x="1290918" y="253249"/>
            <a:ext cx="9976638" cy="519953"/>
          </a:xfrm>
        </p:spPr>
        <p:txBody>
          <a:bodyPr>
            <a:normAutofit/>
          </a:bodyPr>
          <a:lstStyle/>
          <a:p>
            <a:pPr algn="ctr"/>
            <a:r>
              <a:rPr lang="en-US" sz="2000" cap="none" dirty="0">
                <a:latin typeface="+mj-lt"/>
              </a:rPr>
              <a:t>State Wise Comparison - % EVs Of All Registered Vehicles 2020 to 2023 </a:t>
            </a:r>
          </a:p>
        </p:txBody>
      </p:sp>
      <p:sp>
        <p:nvSpPr>
          <p:cNvPr id="10" name="TextBox 9">
            <a:extLst>
              <a:ext uri="{FF2B5EF4-FFF2-40B4-BE49-F238E27FC236}">
                <a16:creationId xmlns:a16="http://schemas.microsoft.com/office/drawing/2014/main" id="{6DD93B7D-F52E-B481-157C-D9FD558A3568}"/>
              </a:ext>
            </a:extLst>
          </p:cNvPr>
          <p:cNvSpPr txBox="1"/>
          <p:nvPr/>
        </p:nvSpPr>
        <p:spPr>
          <a:xfrm>
            <a:off x="2198594" y="840433"/>
            <a:ext cx="1822077" cy="369332"/>
          </a:xfrm>
          <a:prstGeom prst="rect">
            <a:avLst/>
          </a:prstGeom>
          <a:noFill/>
        </p:spPr>
        <p:txBody>
          <a:bodyPr wrap="square" rtlCol="0">
            <a:spAutoFit/>
          </a:bodyPr>
          <a:lstStyle/>
          <a:p>
            <a:r>
              <a:rPr lang="en-US" dirty="0"/>
              <a:t>2020</a:t>
            </a:r>
          </a:p>
        </p:txBody>
      </p:sp>
      <p:sp>
        <p:nvSpPr>
          <p:cNvPr id="11" name="TextBox 10">
            <a:extLst>
              <a:ext uri="{FF2B5EF4-FFF2-40B4-BE49-F238E27FC236}">
                <a16:creationId xmlns:a16="http://schemas.microsoft.com/office/drawing/2014/main" id="{3FDE3F3B-0D68-E329-EE49-FB736A462DBA}"/>
              </a:ext>
            </a:extLst>
          </p:cNvPr>
          <p:cNvSpPr txBox="1"/>
          <p:nvPr/>
        </p:nvSpPr>
        <p:spPr>
          <a:xfrm>
            <a:off x="8455959" y="3305570"/>
            <a:ext cx="1822077" cy="369332"/>
          </a:xfrm>
          <a:prstGeom prst="rect">
            <a:avLst/>
          </a:prstGeom>
          <a:noFill/>
        </p:spPr>
        <p:txBody>
          <a:bodyPr wrap="square" rtlCol="0">
            <a:spAutoFit/>
          </a:bodyPr>
          <a:lstStyle/>
          <a:p>
            <a:r>
              <a:rPr lang="en-US" dirty="0"/>
              <a:t>2023</a:t>
            </a:r>
          </a:p>
        </p:txBody>
      </p:sp>
      <p:sp>
        <p:nvSpPr>
          <p:cNvPr id="12" name="TextBox 11">
            <a:extLst>
              <a:ext uri="{FF2B5EF4-FFF2-40B4-BE49-F238E27FC236}">
                <a16:creationId xmlns:a16="http://schemas.microsoft.com/office/drawing/2014/main" id="{58A9C558-F615-B913-C3BB-36300E88B028}"/>
              </a:ext>
            </a:extLst>
          </p:cNvPr>
          <p:cNvSpPr txBox="1"/>
          <p:nvPr/>
        </p:nvSpPr>
        <p:spPr>
          <a:xfrm>
            <a:off x="8292353" y="783938"/>
            <a:ext cx="1822077" cy="369332"/>
          </a:xfrm>
          <a:prstGeom prst="rect">
            <a:avLst/>
          </a:prstGeom>
          <a:noFill/>
        </p:spPr>
        <p:txBody>
          <a:bodyPr wrap="square" rtlCol="0">
            <a:spAutoFit/>
          </a:bodyPr>
          <a:lstStyle/>
          <a:p>
            <a:r>
              <a:rPr lang="en-US" dirty="0"/>
              <a:t>2022</a:t>
            </a:r>
          </a:p>
        </p:txBody>
      </p:sp>
      <p:sp>
        <p:nvSpPr>
          <p:cNvPr id="13" name="TextBox 12">
            <a:extLst>
              <a:ext uri="{FF2B5EF4-FFF2-40B4-BE49-F238E27FC236}">
                <a16:creationId xmlns:a16="http://schemas.microsoft.com/office/drawing/2014/main" id="{6C2F96D3-568D-4166-DD52-92E48054E326}"/>
              </a:ext>
            </a:extLst>
          </p:cNvPr>
          <p:cNvSpPr txBox="1"/>
          <p:nvPr/>
        </p:nvSpPr>
        <p:spPr>
          <a:xfrm>
            <a:off x="2037230" y="3405599"/>
            <a:ext cx="1822077" cy="369332"/>
          </a:xfrm>
          <a:prstGeom prst="rect">
            <a:avLst/>
          </a:prstGeom>
          <a:noFill/>
        </p:spPr>
        <p:txBody>
          <a:bodyPr wrap="square" rtlCol="0">
            <a:spAutoFit/>
          </a:bodyPr>
          <a:lstStyle/>
          <a:p>
            <a:r>
              <a:rPr lang="en-US" dirty="0"/>
              <a:t>2021</a:t>
            </a:r>
          </a:p>
        </p:txBody>
      </p:sp>
      <p:pic>
        <p:nvPicPr>
          <p:cNvPr id="17" name="Picture 16">
            <a:extLst>
              <a:ext uri="{FF2B5EF4-FFF2-40B4-BE49-F238E27FC236}">
                <a16:creationId xmlns:a16="http://schemas.microsoft.com/office/drawing/2014/main" id="{DD4797C7-7974-429A-3B41-6EF9D7F08B24}"/>
              </a:ext>
            </a:extLst>
          </p:cNvPr>
          <p:cNvPicPr>
            <a:picLocks noChangeAspect="1"/>
          </p:cNvPicPr>
          <p:nvPr/>
        </p:nvPicPr>
        <p:blipFill>
          <a:blip r:embed="rId2"/>
          <a:stretch>
            <a:fillRect/>
          </a:stretch>
        </p:blipFill>
        <p:spPr>
          <a:xfrm>
            <a:off x="6096000" y="3738092"/>
            <a:ext cx="5894400" cy="2548876"/>
          </a:xfrm>
          <a:prstGeom prst="rect">
            <a:avLst/>
          </a:prstGeom>
        </p:spPr>
      </p:pic>
      <p:pic>
        <p:nvPicPr>
          <p:cNvPr id="21" name="Picture 20">
            <a:extLst>
              <a:ext uri="{FF2B5EF4-FFF2-40B4-BE49-F238E27FC236}">
                <a16:creationId xmlns:a16="http://schemas.microsoft.com/office/drawing/2014/main" id="{20191A37-B42A-52A1-8215-CA6373F6F308}"/>
              </a:ext>
            </a:extLst>
          </p:cNvPr>
          <p:cNvPicPr>
            <a:picLocks noChangeAspect="1"/>
          </p:cNvPicPr>
          <p:nvPr/>
        </p:nvPicPr>
        <p:blipFill>
          <a:blip r:embed="rId3"/>
          <a:stretch>
            <a:fillRect/>
          </a:stretch>
        </p:blipFill>
        <p:spPr>
          <a:xfrm>
            <a:off x="388575" y="1217348"/>
            <a:ext cx="5569990" cy="2117802"/>
          </a:xfrm>
          <a:prstGeom prst="rect">
            <a:avLst/>
          </a:prstGeom>
        </p:spPr>
      </p:pic>
      <p:pic>
        <p:nvPicPr>
          <p:cNvPr id="26" name="Picture 25">
            <a:extLst>
              <a:ext uri="{FF2B5EF4-FFF2-40B4-BE49-F238E27FC236}">
                <a16:creationId xmlns:a16="http://schemas.microsoft.com/office/drawing/2014/main" id="{CDBB9632-EF1B-C5B1-5339-D65E66C4A3E6}"/>
              </a:ext>
            </a:extLst>
          </p:cNvPr>
          <p:cNvPicPr>
            <a:picLocks noChangeAspect="1"/>
          </p:cNvPicPr>
          <p:nvPr/>
        </p:nvPicPr>
        <p:blipFill>
          <a:blip r:embed="rId4"/>
          <a:stretch>
            <a:fillRect/>
          </a:stretch>
        </p:blipFill>
        <p:spPr>
          <a:xfrm>
            <a:off x="6045177" y="1246595"/>
            <a:ext cx="5938457" cy="2117802"/>
          </a:xfrm>
          <a:prstGeom prst="rect">
            <a:avLst/>
          </a:prstGeom>
        </p:spPr>
      </p:pic>
      <p:pic>
        <p:nvPicPr>
          <p:cNvPr id="28" name="Picture 27">
            <a:extLst>
              <a:ext uri="{FF2B5EF4-FFF2-40B4-BE49-F238E27FC236}">
                <a16:creationId xmlns:a16="http://schemas.microsoft.com/office/drawing/2014/main" id="{86FAC4D6-4F08-7757-DF8F-9923AB20E852}"/>
              </a:ext>
            </a:extLst>
          </p:cNvPr>
          <p:cNvPicPr>
            <a:picLocks noChangeAspect="1"/>
          </p:cNvPicPr>
          <p:nvPr/>
        </p:nvPicPr>
        <p:blipFill>
          <a:blip r:embed="rId5"/>
          <a:stretch>
            <a:fillRect/>
          </a:stretch>
        </p:blipFill>
        <p:spPr>
          <a:xfrm>
            <a:off x="303355" y="3752399"/>
            <a:ext cx="5484042" cy="2426523"/>
          </a:xfrm>
          <a:prstGeom prst="rect">
            <a:avLst/>
          </a:prstGeom>
        </p:spPr>
      </p:pic>
      <p:sp>
        <p:nvSpPr>
          <p:cNvPr id="29" name="TextBox 28">
            <a:extLst>
              <a:ext uri="{FF2B5EF4-FFF2-40B4-BE49-F238E27FC236}">
                <a16:creationId xmlns:a16="http://schemas.microsoft.com/office/drawing/2014/main" id="{A5A1BA4B-9DFF-58B5-ABA1-C2D07F906D1B}"/>
              </a:ext>
            </a:extLst>
          </p:cNvPr>
          <p:cNvSpPr txBox="1"/>
          <p:nvPr/>
        </p:nvSpPr>
        <p:spPr>
          <a:xfrm>
            <a:off x="510988" y="6260072"/>
            <a:ext cx="5405727" cy="430887"/>
          </a:xfrm>
          <a:prstGeom prst="rect">
            <a:avLst/>
          </a:prstGeom>
          <a:noFill/>
        </p:spPr>
        <p:txBody>
          <a:bodyPr wrap="square" rtlCol="0">
            <a:spAutoFit/>
          </a:bodyPr>
          <a:lstStyle/>
          <a:p>
            <a:r>
              <a:rPr lang="en-US" sz="1100" dirty="0"/>
              <a:t>https://afdc.energy.gov/data_download?download[data][api]=alt_fuel_stations&amp;download[data][timeframe]=historical</a:t>
            </a:r>
          </a:p>
        </p:txBody>
      </p:sp>
    </p:spTree>
    <p:extLst>
      <p:ext uri="{BB962C8B-B14F-4D97-AF65-F5344CB8AC3E}">
        <p14:creationId xmlns:p14="http://schemas.microsoft.com/office/powerpoint/2010/main" val="41366938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TM04033921[[fn=Damask]]</Template>
  <TotalTime>14406</TotalTime>
  <Words>1030</Words>
  <Application>Microsoft Office PowerPoint</Application>
  <PresentationFormat>Widescreen</PresentationFormat>
  <Paragraphs>135</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Aptos</vt:lpstr>
      <vt:lpstr>Aptos Narrow</vt:lpstr>
      <vt:lpstr>Arial</vt:lpstr>
      <vt:lpstr>Bookman Old Style</vt:lpstr>
      <vt:lpstr>Calibri</vt:lpstr>
      <vt:lpstr>Karla</vt:lpstr>
      <vt:lpstr>Rockwell</vt:lpstr>
      <vt:lpstr>Times New Roman</vt:lpstr>
      <vt:lpstr>Damask</vt:lpstr>
      <vt:lpstr>socio-economic Factors That influence the distribution and availability of Electric Vehicles charging stations in various counties</vt:lpstr>
      <vt:lpstr>History</vt:lpstr>
      <vt:lpstr>History (cont.)</vt:lpstr>
      <vt:lpstr>US Map</vt:lpstr>
      <vt:lpstr>RQ and Hypothesis </vt:lpstr>
      <vt:lpstr>Data Description</vt:lpstr>
      <vt:lpstr>Descriptive Statistics</vt:lpstr>
      <vt:lpstr>Comparing WA and NJ: NEW EV Registered and Charging Stations</vt:lpstr>
      <vt:lpstr>State Wise Comparison - % EVs Of All Registered Vehicles 2020 to 2023 </vt:lpstr>
      <vt:lpstr>Scatter Plot </vt:lpstr>
      <vt:lpstr>Scatter Plot</vt:lpstr>
      <vt:lpstr>Analytical Methods &amp; Validation Techniques</vt:lpstr>
      <vt:lpstr>MSE (Mean Squared Error) and RMSE (Root Mean Squared Error) valueS</vt:lpstr>
      <vt:lpstr>Correlation Matrix</vt:lpstr>
      <vt:lpstr>Model Equation</vt:lpstr>
      <vt:lpstr>Discussion &amp; Conclusion</vt:lpstr>
      <vt:lpstr>PowerPoint Presentation</vt:lpstr>
    </vt:vector>
  </TitlesOfParts>
  <Company>UnivSouthAlabamaCSCTest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Kohli, Pradhi</dc:creator>
  <cp:lastModifiedBy>Kohli, Pradhi</cp:lastModifiedBy>
  <cp:revision>55</cp:revision>
  <dcterms:created xsi:type="dcterms:W3CDTF">2024-11-02T20:42:32Z</dcterms:created>
  <dcterms:modified xsi:type="dcterms:W3CDTF">2024-11-17T05:50:06Z</dcterms:modified>
</cp:coreProperties>
</file>