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60"/>
  </p:normalViewPr>
  <p:slideViewPr>
    <p:cSldViewPr>
      <p:cViewPr varScale="1">
        <p:scale>
          <a:sx n="68" d="100"/>
          <a:sy n="68" d="100"/>
        </p:scale>
        <p:origin x="80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[project.xlsx]PIVOT,TABLE!PivotTable2</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100" i="1">
                <a:latin typeface="Berlin Sans FB" panose="020E0602020502020306" pitchFamily="34" charset="0"/>
              </a:rPr>
              <a:t>PERFOMANCE</a:t>
            </a:r>
            <a:r>
              <a:rPr lang="en-IN" sz="1100" i="1" baseline="0">
                <a:latin typeface="Berlin Sans FB" panose="020E0602020502020306" pitchFamily="34" charset="0"/>
              </a:rPr>
              <a:t> LEVEL ANALYSIS</a:t>
            </a:r>
            <a:endParaRPr lang="en-IN" sz="1100" i="1">
              <a:latin typeface="Berlin Sans FB" panose="020E0602020502020306"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'PIVOT,TABLE'!$B$3:$B$4</c:f>
              <c:strCache>
                <c:ptCount val="1"/>
                <c:pt idx="0">
                  <c:v>HIGH</c:v>
                </c:pt>
              </c:strCache>
            </c:strRef>
          </c:tx>
          <c:spPr>
            <a:solidFill>
              <a:schemeClr val="accent1"/>
            </a:solidFill>
            <a:ln>
              <a:noFill/>
            </a:ln>
            <a:effectLst/>
          </c:spPr>
          <c:invertIfNegative val="0"/>
          <c:cat>
            <c:strRef>
              <c:f>'PIVOT,TABLE'!$A$5:$A$16</c:f>
              <c:strCache>
                <c:ptCount val="11"/>
                <c:pt idx="0">
                  <c:v>BPC</c:v>
                </c:pt>
                <c:pt idx="1">
                  <c:v>CCDR</c:v>
                </c:pt>
                <c:pt idx="2">
                  <c:v>EW</c:v>
                </c:pt>
                <c:pt idx="3">
                  <c:v>Future Start</c:v>
                </c:pt>
                <c:pt idx="4">
                  <c:v>MSC</c:v>
                </c:pt>
                <c:pt idx="5">
                  <c:v>NEL</c:v>
                </c:pt>
                <c:pt idx="6">
                  <c:v>PL</c:v>
                </c:pt>
                <c:pt idx="7">
                  <c:v>PYZ</c:v>
                </c:pt>
                <c:pt idx="8">
                  <c:v>SVG</c:v>
                </c:pt>
                <c:pt idx="9">
                  <c:v>TNS</c:v>
                </c:pt>
                <c:pt idx="10">
                  <c:v>WBL</c:v>
                </c:pt>
              </c:strCache>
            </c:strRef>
          </c:cat>
          <c:val>
            <c:numRef>
              <c:f>'PIVOT,TABLE'!$B$5:$B$16</c:f>
              <c:numCache>
                <c:formatCode>General</c:formatCode>
                <c:ptCount val="11"/>
                <c:pt idx="0">
                  <c:v>1</c:v>
                </c:pt>
                <c:pt idx="1">
                  <c:v>1</c:v>
                </c:pt>
                <c:pt idx="6">
                  <c:v>2</c:v>
                </c:pt>
                <c:pt idx="10">
                  <c:v>1</c:v>
                </c:pt>
              </c:numCache>
            </c:numRef>
          </c:val>
          <c:extLst>
            <c:ext xmlns:c16="http://schemas.microsoft.com/office/drawing/2014/chart" uri="{C3380CC4-5D6E-409C-BE32-E72D297353CC}">
              <c16:uniqueId val="{00000000-CE57-4C3A-BDEF-67FA2F58368F}"/>
            </c:ext>
          </c:extLst>
        </c:ser>
        <c:ser>
          <c:idx val="1"/>
          <c:order val="1"/>
          <c:tx>
            <c:strRef>
              <c:f>'PIVOT,TABLE'!$C$3:$C$4</c:f>
              <c:strCache>
                <c:ptCount val="1"/>
                <c:pt idx="0">
                  <c:v>low</c:v>
                </c:pt>
              </c:strCache>
            </c:strRef>
          </c:tx>
          <c:spPr>
            <a:solidFill>
              <a:schemeClr val="accent2"/>
            </a:solidFill>
            <a:ln>
              <a:noFill/>
            </a:ln>
            <a:effectLst/>
          </c:spPr>
          <c:invertIfNegative val="0"/>
          <c:cat>
            <c:strRef>
              <c:f>'PIVOT,TABLE'!$A$5:$A$16</c:f>
              <c:strCache>
                <c:ptCount val="11"/>
                <c:pt idx="0">
                  <c:v>BPC</c:v>
                </c:pt>
                <c:pt idx="1">
                  <c:v>CCDR</c:v>
                </c:pt>
                <c:pt idx="2">
                  <c:v>EW</c:v>
                </c:pt>
                <c:pt idx="3">
                  <c:v>Future Start</c:v>
                </c:pt>
                <c:pt idx="4">
                  <c:v>MSC</c:v>
                </c:pt>
                <c:pt idx="5">
                  <c:v>NEL</c:v>
                </c:pt>
                <c:pt idx="6">
                  <c:v>PL</c:v>
                </c:pt>
                <c:pt idx="7">
                  <c:v>PYZ</c:v>
                </c:pt>
                <c:pt idx="8">
                  <c:v>SVG</c:v>
                </c:pt>
                <c:pt idx="9">
                  <c:v>TNS</c:v>
                </c:pt>
                <c:pt idx="10">
                  <c:v>WBL</c:v>
                </c:pt>
              </c:strCache>
            </c:strRef>
          </c:cat>
          <c:val>
            <c:numRef>
              <c:f>'PIVOT,TABLE'!$C$5:$C$16</c:f>
              <c:numCache>
                <c:formatCode>General</c:formatCode>
                <c:ptCount val="11"/>
                <c:pt idx="1">
                  <c:v>2</c:v>
                </c:pt>
                <c:pt idx="3">
                  <c:v>2</c:v>
                </c:pt>
                <c:pt idx="7">
                  <c:v>1</c:v>
                </c:pt>
              </c:numCache>
            </c:numRef>
          </c:val>
          <c:extLst>
            <c:ext xmlns:c16="http://schemas.microsoft.com/office/drawing/2014/chart" uri="{C3380CC4-5D6E-409C-BE32-E72D297353CC}">
              <c16:uniqueId val="{00000001-CE57-4C3A-BDEF-67FA2F58368F}"/>
            </c:ext>
          </c:extLst>
        </c:ser>
        <c:ser>
          <c:idx val="2"/>
          <c:order val="2"/>
          <c:tx>
            <c:strRef>
              <c:f>'PIVOT,TABLE'!$D$3:$D$4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'PIVOT,TABLE'!$A$5:$A$16</c:f>
              <c:strCache>
                <c:ptCount val="11"/>
                <c:pt idx="0">
                  <c:v>BPC</c:v>
                </c:pt>
                <c:pt idx="1">
                  <c:v>CCDR</c:v>
                </c:pt>
                <c:pt idx="2">
                  <c:v>EW</c:v>
                </c:pt>
                <c:pt idx="3">
                  <c:v>Future Start</c:v>
                </c:pt>
                <c:pt idx="4">
                  <c:v>MSC</c:v>
                </c:pt>
                <c:pt idx="5">
                  <c:v>NEL</c:v>
                </c:pt>
                <c:pt idx="6">
                  <c:v>PL</c:v>
                </c:pt>
                <c:pt idx="7">
                  <c:v>PYZ</c:v>
                </c:pt>
                <c:pt idx="8">
                  <c:v>SVG</c:v>
                </c:pt>
                <c:pt idx="9">
                  <c:v>TNS</c:v>
                </c:pt>
                <c:pt idx="10">
                  <c:v>WBL</c:v>
                </c:pt>
              </c:strCache>
            </c:strRef>
          </c:cat>
          <c:val>
            <c:numRef>
              <c:f>'PIVOT,TABLE'!$D$5:$D$16</c:f>
              <c:numCache>
                <c:formatCode>General</c:formatCode>
                <c:ptCount val="11"/>
                <c:pt idx="0">
                  <c:v>1</c:v>
                </c:pt>
                <c:pt idx="1">
                  <c:v>1</c:v>
                </c:pt>
                <c:pt idx="2">
                  <c:v>2</c:v>
                </c:pt>
                <c:pt idx="3">
                  <c:v>3</c:v>
                </c:pt>
                <c:pt idx="4">
                  <c:v>1</c:v>
                </c:pt>
                <c:pt idx="5">
                  <c:v>2</c:v>
                </c:pt>
                <c:pt idx="9">
                  <c:v>1</c:v>
                </c:pt>
                <c:pt idx="10">
                  <c:v>1</c:v>
                </c:pt>
              </c:numCache>
            </c:numRef>
          </c:val>
          <c:extLst>
            <c:ext xmlns:c16="http://schemas.microsoft.com/office/drawing/2014/chart" uri="{C3380CC4-5D6E-409C-BE32-E72D297353CC}">
              <c16:uniqueId val="{00000003-CE57-4C3A-BDEF-67FA2F58368F}"/>
            </c:ext>
          </c:extLst>
        </c:ser>
        <c:ser>
          <c:idx val="3"/>
          <c:order val="3"/>
          <c:tx>
            <c:strRef>
              <c:f>'PIVOT,TABLE'!$E$3:$E$4</c:f>
              <c:strCache>
                <c:ptCount val="1"/>
                <c:pt idx="0">
                  <c:v>VERY HIGH</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'PIVOT,TABLE'!$A$5:$A$16</c:f>
              <c:strCache>
                <c:ptCount val="11"/>
                <c:pt idx="0">
                  <c:v>BPC</c:v>
                </c:pt>
                <c:pt idx="1">
                  <c:v>CCDR</c:v>
                </c:pt>
                <c:pt idx="2">
                  <c:v>EW</c:v>
                </c:pt>
                <c:pt idx="3">
                  <c:v>Future Start</c:v>
                </c:pt>
                <c:pt idx="4">
                  <c:v>MSC</c:v>
                </c:pt>
                <c:pt idx="5">
                  <c:v>NEL</c:v>
                </c:pt>
                <c:pt idx="6">
                  <c:v>PL</c:v>
                </c:pt>
                <c:pt idx="7">
                  <c:v>PYZ</c:v>
                </c:pt>
                <c:pt idx="8">
                  <c:v>SVG</c:v>
                </c:pt>
                <c:pt idx="9">
                  <c:v>TNS</c:v>
                </c:pt>
                <c:pt idx="10">
                  <c:v>WBL</c:v>
                </c:pt>
              </c:strCache>
            </c:strRef>
          </c:cat>
          <c:val>
            <c:numRef>
              <c:f>'PIVOT,TABLE'!$E$5:$E$16</c:f>
              <c:numCache>
                <c:formatCode>General</c:formatCode>
                <c:ptCount val="11"/>
                <c:pt idx="0">
                  <c:v>1</c:v>
                </c:pt>
                <c:pt idx="3">
                  <c:v>1</c:v>
                </c:pt>
                <c:pt idx="8">
                  <c:v>1</c:v>
                </c:pt>
              </c:numCache>
            </c:numRef>
          </c:val>
          <c:extLst>
            <c:ext xmlns:c16="http://schemas.microsoft.com/office/drawing/2014/chart" uri="{C3380CC4-5D6E-409C-BE32-E72D297353CC}">
              <c16:uniqueId val="{00000005-CE57-4C3A-BDEF-67FA2F58368F}"/>
            </c:ext>
          </c:extLst>
        </c:ser>
        <c:dLbls>
          <c:showLegendKey val="0"/>
          <c:showVal val="0"/>
          <c:showCatName val="0"/>
          <c:showSerName val="0"/>
          <c:showPercent val="0"/>
          <c:showBubbleSize val="0"/>
        </c:dLbls>
        <c:gapWidth val="219"/>
        <c:overlap val="-27"/>
        <c:axId val="1134573567"/>
        <c:axId val="1134581727"/>
      </c:barChart>
      <c:catAx>
        <c:axId val="1134573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4581727"/>
        <c:crosses val="autoZero"/>
        <c:auto val="1"/>
        <c:lblAlgn val="ctr"/>
        <c:lblOffset val="100"/>
        <c:noMultiLvlLbl val="0"/>
      </c:catAx>
      <c:valAx>
        <c:axId val="11345817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45735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[project.xlsx]Sheet5!PivotTable2</c:name>
    <c:fmtId val="16"/>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Sheet5!$B$3:$B$4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8E7-4B51-A972-BC9A1DAA5AA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8E7-4B51-A972-BC9A1DAA5AA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88E7-4B51-A972-BC9A1DAA5AA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88E7-4B51-A972-BC9A1DAA5AA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88E7-4B51-A972-BC9A1DAA5AA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88E7-4B51-A972-BC9A1DAA5AA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88E7-4B51-A972-BC9A1DAA5AA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88E7-4B51-A972-BC9A1DAA5AA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88E7-4B51-A972-BC9A1DAA5AA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88E7-4B51-A972-BC9A1DAA5AAA}"/>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5-88E7-4B51-A972-BC9A1DAA5AAA}"/>
              </c:ext>
            </c:extLst>
          </c:dPt>
          <c:cat>
            <c:strRef>
              <c:f>Sheet5!$A$5:$A$16</c:f>
              <c:strCache>
                <c:ptCount val="11"/>
                <c:pt idx="0">
                  <c:v>BPC</c:v>
                </c:pt>
                <c:pt idx="1">
                  <c:v>CCDR</c:v>
                </c:pt>
                <c:pt idx="2">
                  <c:v>EW</c:v>
                </c:pt>
                <c:pt idx="3">
                  <c:v>Future Start</c:v>
                </c:pt>
                <c:pt idx="4">
                  <c:v>MSC</c:v>
                </c:pt>
                <c:pt idx="5">
                  <c:v>NEL</c:v>
                </c:pt>
                <c:pt idx="6">
                  <c:v>PL</c:v>
                </c:pt>
                <c:pt idx="7">
                  <c:v>PYZ</c:v>
                </c:pt>
                <c:pt idx="8">
                  <c:v>SVG</c:v>
                </c:pt>
                <c:pt idx="9">
                  <c:v>TNS</c:v>
                </c:pt>
                <c:pt idx="10">
                  <c:v>WBL</c:v>
                </c:pt>
              </c:strCache>
            </c:strRef>
          </c:cat>
          <c:val>
            <c:numRef>
              <c:f>Sheet5!$B$5:$B$16</c:f>
              <c:numCache>
                <c:formatCode>General</c:formatCode>
                <c:ptCount val="11"/>
                <c:pt idx="0">
                  <c:v>1</c:v>
                </c:pt>
                <c:pt idx="1">
                  <c:v>1</c:v>
                </c:pt>
                <c:pt idx="6">
                  <c:v>2</c:v>
                </c:pt>
                <c:pt idx="10">
                  <c:v>1</c:v>
                </c:pt>
              </c:numCache>
            </c:numRef>
          </c:val>
          <c:extLst>
            <c:ext xmlns:c16="http://schemas.microsoft.com/office/drawing/2014/chart" uri="{C3380CC4-5D6E-409C-BE32-E72D297353CC}">
              <c16:uniqueId val="{00000016-88E7-4B51-A972-BC9A1DAA5AAA}"/>
            </c:ext>
          </c:extLst>
        </c:ser>
        <c:ser>
          <c:idx val="1"/>
          <c:order val="1"/>
          <c:tx>
            <c:strRef>
              <c:f>Sheet5!$C$3:$C$4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8-88E7-4B51-A972-BC9A1DAA5AA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A-88E7-4B51-A972-BC9A1DAA5AA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C-88E7-4B51-A972-BC9A1DAA5AA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E-88E7-4B51-A972-BC9A1DAA5AA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20-88E7-4B51-A972-BC9A1DAA5AA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2-88E7-4B51-A972-BC9A1DAA5AA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88E7-4B51-A972-BC9A1DAA5AA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88E7-4B51-A972-BC9A1DAA5AA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88E7-4B51-A972-BC9A1DAA5AA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A-88E7-4B51-A972-BC9A1DAA5AAA}"/>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C-88E7-4B51-A972-BC9A1DAA5AAA}"/>
              </c:ext>
            </c:extLst>
          </c:dPt>
          <c:cat>
            <c:strRef>
              <c:f>Sheet5!$A$5:$A$16</c:f>
              <c:strCache>
                <c:ptCount val="11"/>
                <c:pt idx="0">
                  <c:v>BPC</c:v>
                </c:pt>
                <c:pt idx="1">
                  <c:v>CCDR</c:v>
                </c:pt>
                <c:pt idx="2">
                  <c:v>EW</c:v>
                </c:pt>
                <c:pt idx="3">
                  <c:v>Future Start</c:v>
                </c:pt>
                <c:pt idx="4">
                  <c:v>MSC</c:v>
                </c:pt>
                <c:pt idx="5">
                  <c:v>NEL</c:v>
                </c:pt>
                <c:pt idx="6">
                  <c:v>PL</c:v>
                </c:pt>
                <c:pt idx="7">
                  <c:v>PYZ</c:v>
                </c:pt>
                <c:pt idx="8">
                  <c:v>SVG</c:v>
                </c:pt>
                <c:pt idx="9">
                  <c:v>TNS</c:v>
                </c:pt>
                <c:pt idx="10">
                  <c:v>WBL</c:v>
                </c:pt>
              </c:strCache>
            </c:strRef>
          </c:cat>
          <c:val>
            <c:numRef>
              <c:f>Sheet5!$C$5:$C$16</c:f>
              <c:numCache>
                <c:formatCode>General</c:formatCode>
                <c:ptCount val="11"/>
                <c:pt idx="1">
                  <c:v>2</c:v>
                </c:pt>
                <c:pt idx="3">
                  <c:v>2</c:v>
                </c:pt>
                <c:pt idx="7">
                  <c:v>1</c:v>
                </c:pt>
              </c:numCache>
            </c:numRef>
          </c:val>
          <c:extLst>
            <c:ext xmlns:c16="http://schemas.microsoft.com/office/drawing/2014/chart" uri="{C3380CC4-5D6E-409C-BE32-E72D297353CC}">
              <c16:uniqueId val="{0000002D-88E7-4B51-A972-BC9A1DAA5AAA}"/>
            </c:ext>
          </c:extLst>
        </c:ser>
        <c:ser>
          <c:idx val="2"/>
          <c:order val="2"/>
          <c:tx>
            <c:strRef>
              <c:f>Sheet5!$D$3:$D$4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F-88E7-4B51-A972-BC9A1DAA5AA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31-88E7-4B51-A972-BC9A1DAA5AA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33-88E7-4B51-A972-BC9A1DAA5AA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5-88E7-4B51-A972-BC9A1DAA5AA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7-88E7-4B51-A972-BC9A1DAA5AA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9-88E7-4B51-A972-BC9A1DAA5AA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88E7-4B51-A972-BC9A1DAA5AA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88E7-4B51-A972-BC9A1DAA5AA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F-88E7-4B51-A972-BC9A1DAA5AA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1-88E7-4B51-A972-BC9A1DAA5AAA}"/>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3-88E7-4B51-A972-BC9A1DAA5AAA}"/>
              </c:ext>
            </c:extLst>
          </c:dPt>
          <c:cat>
            <c:strRef>
              <c:f>Sheet5!$A$5:$A$16</c:f>
              <c:strCache>
                <c:ptCount val="11"/>
                <c:pt idx="0">
                  <c:v>BPC</c:v>
                </c:pt>
                <c:pt idx="1">
                  <c:v>CCDR</c:v>
                </c:pt>
                <c:pt idx="2">
                  <c:v>EW</c:v>
                </c:pt>
                <c:pt idx="3">
                  <c:v>Future Start</c:v>
                </c:pt>
                <c:pt idx="4">
                  <c:v>MSC</c:v>
                </c:pt>
                <c:pt idx="5">
                  <c:v>NEL</c:v>
                </c:pt>
                <c:pt idx="6">
                  <c:v>PL</c:v>
                </c:pt>
                <c:pt idx="7">
                  <c:v>PYZ</c:v>
                </c:pt>
                <c:pt idx="8">
                  <c:v>SVG</c:v>
                </c:pt>
                <c:pt idx="9">
                  <c:v>TNS</c:v>
                </c:pt>
                <c:pt idx="10">
                  <c:v>WBL</c:v>
                </c:pt>
              </c:strCache>
            </c:strRef>
          </c:cat>
          <c:val>
            <c:numRef>
              <c:f>Sheet5!$D$5:$D$16</c:f>
              <c:numCache>
                <c:formatCode>General</c:formatCode>
                <c:ptCount val="11"/>
                <c:pt idx="0">
                  <c:v>1</c:v>
                </c:pt>
                <c:pt idx="1">
                  <c:v>1</c:v>
                </c:pt>
                <c:pt idx="2">
                  <c:v>2</c:v>
                </c:pt>
                <c:pt idx="3">
                  <c:v>3</c:v>
                </c:pt>
                <c:pt idx="4">
                  <c:v>1</c:v>
                </c:pt>
                <c:pt idx="5">
                  <c:v>2</c:v>
                </c:pt>
                <c:pt idx="9">
                  <c:v>1</c:v>
                </c:pt>
                <c:pt idx="10">
                  <c:v>1</c:v>
                </c:pt>
              </c:numCache>
            </c:numRef>
          </c:val>
          <c:extLst>
            <c:ext xmlns:c16="http://schemas.microsoft.com/office/drawing/2014/chart" uri="{C3380CC4-5D6E-409C-BE32-E72D297353CC}">
              <c16:uniqueId val="{00000044-88E7-4B51-A972-BC9A1DAA5AAA}"/>
            </c:ext>
          </c:extLst>
        </c:ser>
        <c:ser>
          <c:idx val="3"/>
          <c:order val="3"/>
          <c:tx>
            <c:strRef>
              <c:f>Sheet5!$E$3:$E$4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6-88E7-4B51-A972-BC9A1DAA5AA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8-88E7-4B51-A972-BC9A1DAA5AA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A-88E7-4B51-A972-BC9A1DAA5AA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C-88E7-4B51-A972-BC9A1DAA5AA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E-88E7-4B51-A972-BC9A1DAA5AA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50-88E7-4B51-A972-BC9A1DAA5AA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88E7-4B51-A972-BC9A1DAA5AA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4-88E7-4B51-A972-BC9A1DAA5AA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6-88E7-4B51-A972-BC9A1DAA5AA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8-88E7-4B51-A972-BC9A1DAA5AAA}"/>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A-88E7-4B51-A972-BC9A1DAA5AAA}"/>
              </c:ext>
            </c:extLst>
          </c:dPt>
          <c:cat>
            <c:strRef>
              <c:f>Sheet5!$A$5:$A$16</c:f>
              <c:strCache>
                <c:ptCount val="11"/>
                <c:pt idx="0">
                  <c:v>BPC</c:v>
                </c:pt>
                <c:pt idx="1">
                  <c:v>CCDR</c:v>
                </c:pt>
                <c:pt idx="2">
                  <c:v>EW</c:v>
                </c:pt>
                <c:pt idx="3">
                  <c:v>Future Start</c:v>
                </c:pt>
                <c:pt idx="4">
                  <c:v>MSC</c:v>
                </c:pt>
                <c:pt idx="5">
                  <c:v>NEL</c:v>
                </c:pt>
                <c:pt idx="6">
                  <c:v>PL</c:v>
                </c:pt>
                <c:pt idx="7">
                  <c:v>PYZ</c:v>
                </c:pt>
                <c:pt idx="8">
                  <c:v>SVG</c:v>
                </c:pt>
                <c:pt idx="9">
                  <c:v>TNS</c:v>
                </c:pt>
                <c:pt idx="10">
                  <c:v>WBL</c:v>
                </c:pt>
              </c:strCache>
            </c:strRef>
          </c:cat>
          <c:val>
            <c:numRef>
              <c:f>Sheet5!$E$5:$E$16</c:f>
              <c:numCache>
                <c:formatCode>General</c:formatCode>
                <c:ptCount val="11"/>
                <c:pt idx="0">
                  <c:v>1</c:v>
                </c:pt>
                <c:pt idx="3">
                  <c:v>1</c:v>
                </c:pt>
                <c:pt idx="8">
                  <c:v>1</c:v>
                </c:pt>
              </c:numCache>
            </c:numRef>
          </c:val>
          <c:extLst>
            <c:ext xmlns:c16="http://schemas.microsoft.com/office/drawing/2014/chart" uri="{C3380CC4-5D6E-409C-BE32-E72D297353CC}">
              <c16:uniqueId val="{0000005B-88E7-4B51-A972-BC9A1DAA5AAA}"/>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9</a:t>
            </a:fld>
            <a:endParaRPr lang="en-IN"/>
          </a:p>
        </p:txBody>
      </p:sp>
    </p:spTree>
    <p:extLst>
      <p:ext uri="{BB962C8B-B14F-4D97-AF65-F5344CB8AC3E}">
        <p14:creationId xmlns:p14="http://schemas.microsoft.com/office/powerpoint/2010/main" val="1803327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6" y="197821"/>
            <a:ext cx="11049002" cy="1001556"/>
          </a:xfrm>
          <a:prstGeom prst="rect">
            <a:avLst/>
          </a:prstGeom>
        </p:spPr>
        <p:txBody>
          <a:bodyPr vert="horz" wrap="square" lIns="0" tIns="16510" rIns="0" bIns="0" rtlCol="0">
            <a:spAutoFit/>
          </a:bodyPr>
          <a:lstStyle/>
          <a:p>
            <a:pPr marL="3213735">
              <a:spcBef>
                <a:spcPts val="130"/>
              </a:spcBef>
            </a:pPr>
            <a:r>
              <a:rPr lang="en-US" b="1" i="1" dirty="0">
                <a:solidFill>
                  <a:srgbClr val="0F0F0F"/>
                </a:solidFill>
                <a:latin typeface="Times New Roman" panose="02020603050405020304" pitchFamily="18" charset="0"/>
                <a:cs typeface="Times New Roman" panose="02020603050405020304" pitchFamily="18" charset="0"/>
              </a:rPr>
              <a:t>Employee Data Analysis using Excel</a:t>
            </a:r>
            <a:r>
              <a:rPr lang="en-US" b="1" i="1"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920901"/>
            <a:ext cx="8950005" cy="2308324"/>
          </a:xfrm>
          <a:prstGeom prst="rect">
            <a:avLst/>
          </a:prstGeom>
          <a:noFill/>
        </p:spPr>
        <p:txBody>
          <a:bodyPr wrap="square" rtlCol="0">
            <a:spAutoFit/>
          </a:bodyPr>
          <a:lstStyle/>
          <a:p>
            <a:r>
              <a:rPr lang="en-US" sz="2400" dirty="0">
                <a:latin typeface="Sitka Text" panose="02000505000000020004" pitchFamily="2" charset="0"/>
              </a:rPr>
              <a:t>STUDENT NAME: PRATHIBA S</a:t>
            </a:r>
          </a:p>
          <a:p>
            <a:r>
              <a:rPr lang="en-US" sz="2400" dirty="0">
                <a:latin typeface="Sitka Text" panose="02000505000000020004" pitchFamily="2" charset="0"/>
              </a:rPr>
              <a:t>REGISTER NO: 312209121  </a:t>
            </a:r>
          </a:p>
          <a:p>
            <a:r>
              <a:rPr lang="en-US" sz="2400" dirty="0">
                <a:latin typeface="Sitka Text" panose="02000505000000020004" pitchFamily="2" charset="0"/>
              </a:rPr>
              <a:t>DEPARTMENT: COMMERCE</a:t>
            </a:r>
          </a:p>
          <a:p>
            <a:r>
              <a:rPr lang="en-US" sz="2400" dirty="0">
                <a:latin typeface="Sitka Text" panose="02000505000000020004" pitchFamily="2" charset="0"/>
              </a:rPr>
              <a:t>COLLEGE: ANNA ADARSH COLLEGE FOR WOMEN</a:t>
            </a:r>
          </a:p>
          <a:p>
            <a:r>
              <a:rPr lang="en-US" sz="2400" dirty="0">
                <a:latin typeface="Sitka Text" panose="02000505000000020004" pitchFamily="2" charset="0"/>
              </a:rPr>
              <a:t>NM ID : </a:t>
            </a:r>
            <a:r>
              <a:rPr lang="en-US" sz="2400" dirty="0">
                <a:latin typeface="Times New Roman" panose="02020603050405020304" pitchFamily="18" charset="0"/>
                <a:cs typeface="Times New Roman" panose="02020603050405020304" pitchFamily="18" charset="0"/>
              </a:rPr>
              <a:t>8BD38542321849E857F491EBCA9ADFDE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3832225" cy="758190"/>
          </a:xfrm>
          <a:prstGeom prst="rect">
            <a:avLst/>
          </a:prstGeom>
        </p:spPr>
        <p:txBody>
          <a:bodyPr vert="horz" wrap="square" lIns="0" tIns="13335" rIns="0" bIns="0" rtlCol="0">
            <a:spAutoFit/>
          </a:bodyPr>
          <a:lstStyle/>
          <a:p>
            <a:pPr marL="12700">
              <a:lnSpc>
                <a:spcPct val="100000"/>
              </a:lnSpc>
              <a:spcBef>
                <a:spcPts val="105"/>
              </a:spcBef>
            </a:pPr>
            <a:r>
              <a:rPr sz="4800" b="1" i="1" spc="15" dirty="0">
                <a:latin typeface="Sitka Text" panose="02000505000000020004" pitchFamily="2" charset="0"/>
                <a:cs typeface="Trebuchet MS"/>
              </a:rPr>
              <a:t>M</a:t>
            </a:r>
            <a:r>
              <a:rPr sz="4800" b="1" i="1" dirty="0">
                <a:latin typeface="Sitka Text" panose="02000505000000020004" pitchFamily="2" charset="0"/>
                <a:cs typeface="Trebuchet MS"/>
              </a:rPr>
              <a:t>O</a:t>
            </a:r>
            <a:r>
              <a:rPr sz="4800" b="1" i="1" spc="-15" dirty="0">
                <a:latin typeface="Sitka Text" panose="02000505000000020004" pitchFamily="2" charset="0"/>
                <a:cs typeface="Trebuchet MS"/>
              </a:rPr>
              <a:t>D</a:t>
            </a:r>
            <a:r>
              <a:rPr sz="4800" b="1" i="1" spc="-35" dirty="0">
                <a:latin typeface="Sitka Text" panose="02000505000000020004" pitchFamily="2" charset="0"/>
                <a:cs typeface="Trebuchet MS"/>
              </a:rPr>
              <a:t>E</a:t>
            </a:r>
            <a:r>
              <a:rPr sz="4800" b="1" i="1" spc="-30" dirty="0">
                <a:latin typeface="Sitka Text" panose="02000505000000020004" pitchFamily="2" charset="0"/>
                <a:cs typeface="Trebuchet MS"/>
              </a:rPr>
              <a:t>LL</a:t>
            </a:r>
            <a:r>
              <a:rPr sz="4800" b="1" i="1" spc="-5" dirty="0">
                <a:latin typeface="Sitka Text" panose="02000505000000020004" pitchFamily="2" charset="0"/>
                <a:cs typeface="Trebuchet MS"/>
              </a:rPr>
              <a:t>I</a:t>
            </a:r>
            <a:r>
              <a:rPr sz="4800" b="1" i="1" spc="30" dirty="0">
                <a:latin typeface="Sitka Text" panose="02000505000000020004" pitchFamily="2" charset="0"/>
                <a:cs typeface="Trebuchet MS"/>
              </a:rPr>
              <a:t>N</a:t>
            </a:r>
            <a:r>
              <a:rPr sz="4800" b="1" i="1" spc="5" dirty="0">
                <a:latin typeface="Sitka Text" panose="02000505000000020004" pitchFamily="2" charset="0"/>
                <a:cs typeface="Trebuchet MS"/>
              </a:rPr>
              <a:t>G</a:t>
            </a:r>
            <a:endParaRPr sz="4800" i="1" dirty="0">
              <a:latin typeface="Sitka Text" panose="02000505000000020004" pitchFamily="2"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666D59F-439A-C702-B40A-DDD65630A183}"/>
              </a:ext>
            </a:extLst>
          </p:cNvPr>
          <p:cNvSpPr txBox="1"/>
          <p:nvPr/>
        </p:nvSpPr>
        <p:spPr>
          <a:xfrm>
            <a:off x="743292" y="1690062"/>
            <a:ext cx="8362560" cy="3606115"/>
          </a:xfrm>
          <a:prstGeom prst="rect">
            <a:avLst/>
          </a:prstGeom>
          <a:noFill/>
        </p:spPr>
        <p:txBody>
          <a:bodyPr wrap="square">
            <a:spAutoFit/>
          </a:bodyPr>
          <a:lstStyle/>
          <a:p>
            <a:pPr algn="just">
              <a:spcBef>
                <a:spcPts val="1200"/>
              </a:spcBef>
              <a:spcAft>
                <a:spcPts val="200"/>
              </a:spcAft>
            </a:pPr>
            <a:r>
              <a:rPr lang="en-US" sz="2000" dirty="0"/>
              <a:t>The Excel tool will utilize various data analysis and modelling techniques:</a:t>
            </a:r>
          </a:p>
          <a:p>
            <a:pPr algn="just">
              <a:spcAft>
                <a:spcPts val="200"/>
              </a:spcAft>
              <a:buFont typeface="Arial" panose="020B0604020202020204" pitchFamily="34" charset="0"/>
              <a:buChar char="•"/>
            </a:pPr>
            <a:r>
              <a:rPr lang="en-US" sz="2000" b="1" dirty="0"/>
              <a:t>Weighted Scoring Models:</a:t>
            </a:r>
            <a:r>
              <a:rPr lang="en-US" sz="2000" dirty="0"/>
              <a:t> To calculate performance scores based on the importance of each KPI.</a:t>
            </a:r>
          </a:p>
          <a:p>
            <a:pPr algn="just">
              <a:spcAft>
                <a:spcPts val="200"/>
              </a:spcAft>
              <a:buFont typeface="Arial" panose="020B0604020202020204" pitchFamily="34" charset="0"/>
              <a:buChar char="•"/>
            </a:pPr>
            <a:r>
              <a:rPr lang="en-US" sz="2000" b="1" dirty="0"/>
              <a:t>Pivot Tables and Charts:</a:t>
            </a:r>
            <a:r>
              <a:rPr lang="en-US" sz="2000" dirty="0"/>
              <a:t> For summarizing and visualizing data to identify patterns and trends.</a:t>
            </a:r>
          </a:p>
          <a:p>
            <a:pPr algn="just">
              <a:spcAft>
                <a:spcPts val="200"/>
              </a:spcAft>
              <a:buFont typeface="Arial" panose="020B0604020202020204" pitchFamily="34" charset="0"/>
              <a:buChar char="•"/>
            </a:pPr>
            <a:r>
              <a:rPr lang="en-US" sz="2000" b="1" dirty="0"/>
              <a:t>Conditional Formatting:</a:t>
            </a:r>
            <a:r>
              <a:rPr lang="en-US" sz="2000" dirty="0"/>
              <a:t> To highlight key insights, such as underperforming employees or top performers.</a:t>
            </a:r>
          </a:p>
          <a:p>
            <a:pPr algn="just">
              <a:spcAft>
                <a:spcPts val="200"/>
              </a:spcAft>
              <a:buFont typeface="Arial" panose="020B0604020202020204" pitchFamily="34" charset="0"/>
              <a:buChar char="•"/>
            </a:pPr>
            <a:r>
              <a:rPr lang="en-US" sz="2000" b="1" dirty="0"/>
              <a:t>What-If Analysis:</a:t>
            </a:r>
            <a:r>
              <a:rPr lang="en-US" sz="2000" dirty="0"/>
              <a:t> To simulate different scenarios, such as changes in KPI weighting, and assess their impact on performance scores.</a:t>
            </a:r>
          </a:p>
          <a:p>
            <a:pPr algn="just">
              <a:spcAft>
                <a:spcPts val="200"/>
              </a:spcAft>
              <a:buFont typeface="Arial" panose="020B0604020202020204" pitchFamily="34" charset="0"/>
              <a:buChar char="•"/>
            </a:pPr>
            <a:r>
              <a:rPr lang="en-US" sz="2000" b="1" dirty="0"/>
              <a:t>Macros (if needed):</a:t>
            </a:r>
            <a:r>
              <a:rPr lang="en-US" sz="2000" dirty="0"/>
              <a:t> To automate repetitive tasks, such as data import, processing, and report generation.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5800" y="381000"/>
            <a:ext cx="2895600" cy="758190"/>
          </a:xfrm>
          <a:prstGeom prst="rect">
            <a:avLst/>
          </a:prstGeom>
        </p:spPr>
        <p:txBody>
          <a:bodyPr vert="horz" wrap="square" lIns="0" tIns="13335" rIns="0" bIns="0" rtlCol="0">
            <a:spAutoFit/>
          </a:bodyPr>
          <a:lstStyle/>
          <a:p>
            <a:pPr marL="12700">
              <a:lnSpc>
                <a:spcPct val="100000"/>
              </a:lnSpc>
              <a:spcBef>
                <a:spcPts val="105"/>
              </a:spcBef>
            </a:pPr>
            <a:r>
              <a:rPr i="1" dirty="0">
                <a:latin typeface="Sitka Text" panose="02000505000000020004" pitchFamily="2" charset="0"/>
              </a:rPr>
              <a:t>R</a:t>
            </a:r>
            <a:r>
              <a:rPr i="1" spc="-40" dirty="0">
                <a:latin typeface="Sitka Text" panose="02000505000000020004" pitchFamily="2" charset="0"/>
              </a:rPr>
              <a:t>E</a:t>
            </a:r>
            <a:r>
              <a:rPr i="1" spc="15" dirty="0">
                <a:latin typeface="Sitka Text" panose="02000505000000020004" pitchFamily="2" charset="0"/>
              </a:rPr>
              <a:t>S</a:t>
            </a:r>
            <a:r>
              <a:rPr i="1" spc="-30" dirty="0">
                <a:latin typeface="Sitka Text" panose="02000505000000020004" pitchFamily="2" charset="0"/>
              </a:rPr>
              <a:t>U</a:t>
            </a:r>
            <a:r>
              <a:rPr i="1" spc="-405" dirty="0">
                <a:latin typeface="Sitka Text" panose="02000505000000020004" pitchFamily="2" charset="0"/>
              </a:rPr>
              <a:t>L</a:t>
            </a:r>
            <a:r>
              <a:rPr i="1" dirty="0">
                <a:latin typeface="Sitka Text" panose="02000505000000020004" pitchFamily="2"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C9F05250-5630-8249-3CF7-7AA3D28FF764}"/>
              </a:ext>
            </a:extLst>
          </p:cNvPr>
          <p:cNvGraphicFramePr>
            <a:graphicFrameLocks/>
          </p:cNvGraphicFramePr>
          <p:nvPr>
            <p:extLst>
              <p:ext uri="{D42A27DB-BD31-4B8C-83A1-F6EECF244321}">
                <p14:modId xmlns:p14="http://schemas.microsoft.com/office/powerpoint/2010/main" val="3460192891"/>
              </p:ext>
            </p:extLst>
          </p:nvPr>
        </p:nvGraphicFramePr>
        <p:xfrm>
          <a:off x="533400" y="1524000"/>
          <a:ext cx="8598218" cy="475297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2638D-524C-DD39-3DDD-1C0FF7588C3A}"/>
              </a:ext>
            </a:extLst>
          </p:cNvPr>
          <p:cNvSpPr>
            <a:spLocks noGrp="1"/>
          </p:cNvSpPr>
          <p:nvPr>
            <p:ph type="title"/>
          </p:nvPr>
        </p:nvSpPr>
        <p:spPr/>
        <p:txBody>
          <a:bodyPr/>
          <a:lstStyle/>
          <a:p>
            <a:r>
              <a:rPr lang="en-US" i="1" dirty="0">
                <a:latin typeface="Sitka Text" panose="02000505000000020004" pitchFamily="2" charset="0"/>
              </a:rPr>
              <a:t>RESULTS</a:t>
            </a:r>
            <a:endParaRPr lang="en-IN" i="1" dirty="0">
              <a:latin typeface="Sitka Text" panose="02000505000000020004" pitchFamily="2" charset="0"/>
            </a:endParaRPr>
          </a:p>
        </p:txBody>
      </p:sp>
      <p:graphicFrame>
        <p:nvGraphicFramePr>
          <p:cNvPr id="3" name="Chart 2">
            <a:extLst>
              <a:ext uri="{FF2B5EF4-FFF2-40B4-BE49-F238E27FC236}">
                <a16:creationId xmlns:a16="http://schemas.microsoft.com/office/drawing/2014/main" id="{0FD3CDE6-436F-A9FC-3283-22F9E5EC5FA7}"/>
              </a:ext>
            </a:extLst>
          </p:cNvPr>
          <p:cNvGraphicFramePr>
            <a:graphicFrameLocks/>
          </p:cNvGraphicFramePr>
          <p:nvPr>
            <p:extLst>
              <p:ext uri="{D42A27DB-BD31-4B8C-83A1-F6EECF244321}">
                <p14:modId xmlns:p14="http://schemas.microsoft.com/office/powerpoint/2010/main" val="2214397352"/>
              </p:ext>
            </p:extLst>
          </p:nvPr>
        </p:nvGraphicFramePr>
        <p:xfrm>
          <a:off x="990600" y="1600200"/>
          <a:ext cx="7924800" cy="4495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78766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i="1" dirty="0">
                <a:latin typeface="Sitka Text" panose="02000505000000020004" pitchFamily="2" charset="0"/>
                <a:cs typeface="Times New Roman" panose="02020603050405020304" pitchFamily="18" charset="0"/>
              </a:rPr>
              <a:t>Conclusion</a:t>
            </a:r>
            <a:endParaRPr lang="en-IN" i="1" dirty="0">
              <a:latin typeface="Sitka Text" panose="02000505000000020004" pitchFamily="2" charset="0"/>
              <a:cs typeface="Times New Roman" panose="02020603050405020304" pitchFamily="18" charset="0"/>
            </a:endParaRPr>
          </a:p>
        </p:txBody>
      </p:sp>
      <p:sp>
        <p:nvSpPr>
          <p:cNvPr id="4" name="TextBox 3">
            <a:extLst>
              <a:ext uri="{FF2B5EF4-FFF2-40B4-BE49-F238E27FC236}">
                <a16:creationId xmlns:a16="http://schemas.microsoft.com/office/drawing/2014/main" id="{3D211B16-1B47-737A-B798-1C184968C38B}"/>
              </a:ext>
            </a:extLst>
          </p:cNvPr>
          <p:cNvSpPr txBox="1"/>
          <p:nvPr/>
        </p:nvSpPr>
        <p:spPr>
          <a:xfrm>
            <a:off x="533400" y="1295400"/>
            <a:ext cx="8534400" cy="4524315"/>
          </a:xfrm>
          <a:prstGeom prst="rect">
            <a:avLst/>
          </a:prstGeom>
          <a:noFill/>
        </p:spPr>
        <p:txBody>
          <a:bodyPr wrap="square">
            <a:spAutoFit/>
          </a:bodyPr>
          <a:lstStyle/>
          <a:p>
            <a:pPr marL="342900" indent="-342900" algn="just">
              <a:buFont typeface="Wingdings" panose="05000000000000000000" pitchFamily="2" charset="2"/>
              <a:buChar char="Ø"/>
            </a:pPr>
            <a:r>
              <a:rPr lang="en-US" dirty="0">
                <a:latin typeface="Sitka Text" panose="02000505000000020004" pitchFamily="2" charset="0"/>
              </a:rPr>
              <a:t>The Employee Performance Analysis using Excel provides a robust, data-driven solution for evaluating and enhancing employee performance within an organization. By leveraging Excel’s powerful analytical tools, the model enables HR managers, department heads, and executives to make informed decisions based on objective metrics rather than subjective judgments. The automated calculations, interactive dashboards, and customizable features ensure that the analysis is not only accurate but also aligned with the organization’s specific goals.</a:t>
            </a:r>
          </a:p>
          <a:p>
            <a:pPr algn="just"/>
            <a:endParaRPr lang="en-US" dirty="0">
              <a:latin typeface="Sitka Text" panose="02000505000000020004" pitchFamily="2" charset="0"/>
            </a:endParaRPr>
          </a:p>
          <a:p>
            <a:pPr marL="342900" indent="-342900" algn="just">
              <a:buFont typeface="Wingdings" panose="05000000000000000000" pitchFamily="2" charset="2"/>
              <a:buChar char="Ø"/>
            </a:pPr>
            <a:r>
              <a:rPr lang="en-US" dirty="0">
                <a:latin typeface="Sitka Text" panose="02000505000000020004" pitchFamily="2" charset="0"/>
              </a:rPr>
              <a:t>The model’s ability to streamline the performance review process, reduce bias, and deliver actionable insights helps organizations identify top performers, address performance gaps, and make strategic decisions that drive overall productivity and growth. By using this Excel-based solution, companies can foster a culture of continuous improvement and ensure that their workforce remains engaged, motivated, and aligned with business objectives.</a:t>
            </a:r>
            <a:endParaRPr lang="en-IN" dirty="0">
              <a:latin typeface="Sitka Text" panose="02000505000000020004" pitchFamily="2"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746625" cy="678180"/>
          </a:xfrm>
          <a:prstGeom prst="rect">
            <a:avLst/>
          </a:prstGeom>
        </p:spPr>
        <p:txBody>
          <a:bodyPr vert="horz" wrap="square" lIns="0" tIns="16510" rIns="0" bIns="0" rtlCol="0">
            <a:spAutoFit/>
          </a:bodyPr>
          <a:lstStyle/>
          <a:p>
            <a:pPr marL="12700">
              <a:lnSpc>
                <a:spcPct val="100000"/>
              </a:lnSpc>
              <a:spcBef>
                <a:spcPts val="130"/>
              </a:spcBef>
            </a:pPr>
            <a:r>
              <a:rPr sz="4250" i="1" spc="5" dirty="0">
                <a:latin typeface="Sitka Subheading" panose="02000505000000020004" pitchFamily="2" charset="0"/>
              </a:rPr>
              <a:t>PROJECT</a:t>
            </a:r>
            <a:r>
              <a:rPr sz="4250" i="1" spc="-85" dirty="0">
                <a:latin typeface="Sitka Subheading" panose="02000505000000020004" pitchFamily="2" charset="0"/>
              </a:rPr>
              <a:t> </a:t>
            </a:r>
            <a:r>
              <a:rPr sz="4250" i="1" spc="25" dirty="0">
                <a:latin typeface="Sitka Subheading" panose="02000505000000020004" pitchFamily="2" charset="0"/>
              </a:rPr>
              <a:t>TITLE</a:t>
            </a:r>
            <a:endParaRPr sz="4250" i="1" dirty="0">
              <a:latin typeface="Sitka Subheading" panose="02000505000000020004" pitchFamily="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899" cy="758190"/>
          </a:xfrm>
          <a:prstGeom prst="rect">
            <a:avLst/>
          </a:prstGeom>
        </p:spPr>
        <p:txBody>
          <a:bodyPr vert="horz" wrap="square" lIns="0" tIns="13335" rIns="0" bIns="0" rtlCol="0">
            <a:spAutoFit/>
          </a:bodyPr>
          <a:lstStyle/>
          <a:p>
            <a:pPr marL="12700">
              <a:lnSpc>
                <a:spcPct val="100000"/>
              </a:lnSpc>
              <a:spcBef>
                <a:spcPts val="105"/>
              </a:spcBef>
            </a:pPr>
            <a:r>
              <a:rPr i="1" spc="25" dirty="0">
                <a:latin typeface="Sitka Text" panose="02000505000000020004" pitchFamily="2" charset="0"/>
              </a:rPr>
              <a:t>A</a:t>
            </a:r>
            <a:r>
              <a:rPr i="1" spc="-5" dirty="0">
                <a:latin typeface="Sitka Text" panose="02000505000000020004" pitchFamily="2" charset="0"/>
              </a:rPr>
              <a:t>G</a:t>
            </a:r>
            <a:r>
              <a:rPr i="1" spc="-35" dirty="0">
                <a:latin typeface="Sitka Text" panose="02000505000000020004" pitchFamily="2" charset="0"/>
              </a:rPr>
              <a:t>E</a:t>
            </a:r>
            <a:r>
              <a:rPr i="1" spc="15" dirty="0">
                <a:latin typeface="Sitka Text" panose="02000505000000020004" pitchFamily="2" charset="0"/>
              </a:rPr>
              <a:t>N</a:t>
            </a:r>
            <a:r>
              <a:rPr i="1" dirty="0">
                <a:latin typeface="Sitka Text" panose="02000505000000020004" pitchFamily="2"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63287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i="1" spc="-20" dirty="0">
                <a:latin typeface="Sitka Text" panose="02000505000000020004" pitchFamily="2" charset="0"/>
              </a:rPr>
              <a:t>P</a:t>
            </a:r>
            <a:r>
              <a:rPr sz="4250" i="1" spc="15" dirty="0">
                <a:latin typeface="Sitka Text" panose="02000505000000020004" pitchFamily="2" charset="0"/>
              </a:rPr>
              <a:t>ROB</a:t>
            </a:r>
            <a:r>
              <a:rPr sz="4250" i="1" spc="55" dirty="0">
                <a:latin typeface="Sitka Text" panose="02000505000000020004" pitchFamily="2" charset="0"/>
              </a:rPr>
              <a:t>L</a:t>
            </a:r>
            <a:r>
              <a:rPr sz="4250" i="1" spc="-20" dirty="0">
                <a:latin typeface="Sitka Text" panose="02000505000000020004" pitchFamily="2" charset="0"/>
              </a:rPr>
              <a:t>E</a:t>
            </a:r>
            <a:r>
              <a:rPr sz="4250" i="1" spc="20" dirty="0">
                <a:latin typeface="Sitka Text" panose="02000505000000020004" pitchFamily="2" charset="0"/>
              </a:rPr>
              <a:t>M</a:t>
            </a:r>
            <a:r>
              <a:rPr sz="4250" i="1" dirty="0">
                <a:latin typeface="Sitka Text" panose="02000505000000020004" pitchFamily="2" charset="0"/>
              </a:rPr>
              <a:t>	</a:t>
            </a:r>
            <a:r>
              <a:rPr sz="4250" i="1" spc="10" dirty="0">
                <a:latin typeface="Sitka Text" panose="02000505000000020004" pitchFamily="2" charset="0"/>
              </a:rPr>
              <a:t>S</a:t>
            </a:r>
            <a:r>
              <a:rPr sz="4250" i="1" spc="-370" dirty="0">
                <a:latin typeface="Sitka Text" panose="02000505000000020004" pitchFamily="2" charset="0"/>
              </a:rPr>
              <a:t>T</a:t>
            </a:r>
            <a:r>
              <a:rPr sz="4250" i="1" spc="-375" dirty="0">
                <a:latin typeface="Sitka Text" panose="02000505000000020004" pitchFamily="2" charset="0"/>
              </a:rPr>
              <a:t>A</a:t>
            </a:r>
            <a:r>
              <a:rPr sz="4250" i="1" spc="15" dirty="0">
                <a:latin typeface="Sitka Text" panose="02000505000000020004" pitchFamily="2" charset="0"/>
              </a:rPr>
              <a:t>T</a:t>
            </a:r>
            <a:r>
              <a:rPr sz="4250" i="1" spc="-10" dirty="0">
                <a:latin typeface="Sitka Text" panose="02000505000000020004" pitchFamily="2" charset="0"/>
              </a:rPr>
              <a:t>E</a:t>
            </a:r>
            <a:r>
              <a:rPr sz="4250" i="1" spc="-20" dirty="0">
                <a:latin typeface="Sitka Text" panose="02000505000000020004" pitchFamily="2" charset="0"/>
              </a:rPr>
              <a:t>ME</a:t>
            </a:r>
            <a:r>
              <a:rPr sz="4250" i="1" spc="10" dirty="0">
                <a:latin typeface="Sitka Text" panose="02000505000000020004" pitchFamily="2" charset="0"/>
              </a:rPr>
              <a:t>NT</a:t>
            </a:r>
            <a:endParaRPr sz="4250" i="1" dirty="0">
              <a:latin typeface="Sitka Text" panose="02000505000000020004" pitchFamily="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E0F655C-2283-F59C-6086-0296F7C36866}"/>
              </a:ext>
            </a:extLst>
          </p:cNvPr>
          <p:cNvSpPr txBox="1"/>
          <p:nvPr/>
        </p:nvSpPr>
        <p:spPr>
          <a:xfrm>
            <a:off x="676275" y="1810315"/>
            <a:ext cx="7411183" cy="224676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management of a mid-sized company is facing challenges in evaluating employee performance accurately and efficiently. The existing manual evaluation methods are inconsistent, time-consuming, and prone to biases, leading to decreased employee morale and productivity. The company needs a data-driven approach to assess performance, identify high and low performers, and make informed decisions on promotions, training, and resource allocation.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66102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i="1" spc="5" dirty="0">
                <a:latin typeface="Sitka Text" panose="02000505000000020004" pitchFamily="2" charset="0"/>
              </a:rPr>
              <a:t>PROJECT	</a:t>
            </a:r>
            <a:r>
              <a:rPr sz="4250" i="1" spc="-20" dirty="0">
                <a:latin typeface="Sitka Text" panose="02000505000000020004" pitchFamily="2" charset="0"/>
              </a:rPr>
              <a:t>OVERVIEW</a:t>
            </a:r>
            <a:endParaRPr sz="4250" i="1" dirty="0">
              <a:latin typeface="Sitka Text" panose="02000505000000020004" pitchFamily="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33424" y="1918608"/>
            <a:ext cx="8334375" cy="3046988"/>
          </a:xfrm>
          <a:prstGeom prst="rect">
            <a:avLst/>
          </a:prstGeom>
          <a:noFill/>
        </p:spPr>
        <p:txBody>
          <a:bodyPr wrap="square" rtlCol="0">
            <a:spAutoFit/>
          </a:bodyPr>
          <a:lstStyle/>
          <a:p>
            <a:pPr algn="just"/>
            <a:r>
              <a:rPr lang="en-US" sz="2400" b="1" i="0" dirty="0">
                <a:solidFill>
                  <a:srgbClr val="0D0D0D"/>
                </a:solidFill>
                <a:effectLst/>
                <a:latin typeface="Aptos Display" panose="020B0004020202020204" pitchFamily="34" charset="0"/>
                <a:cs typeface="Times New Roman" panose="02020603050405020304" pitchFamily="18" charset="0"/>
              </a:rPr>
              <a:t>E</a:t>
            </a:r>
            <a:r>
              <a:rPr lang="en-US" sz="2400" b="1" dirty="0">
                <a:solidFill>
                  <a:srgbClr val="0D0D0D"/>
                </a:solidFill>
                <a:latin typeface="Aptos Display" panose="020B0004020202020204" pitchFamily="34" charset="0"/>
                <a:cs typeface="Times New Roman" panose="02020603050405020304" pitchFamily="18" charset="0"/>
              </a:rPr>
              <a:t>mployee data analysis:</a:t>
            </a:r>
          </a:p>
          <a:p>
            <a:pPr algn="just"/>
            <a:r>
              <a:rPr lang="en-US" sz="2400" b="0" i="0" dirty="0">
                <a:solidFill>
                  <a:srgbClr val="0D0D0D"/>
                </a:solidFill>
                <a:effectLst/>
                <a:latin typeface="Aptos Display" panose="020B0004020202020204" pitchFamily="34" charset="0"/>
                <a:cs typeface="Times New Roman" panose="02020603050405020304" pitchFamily="18" charset="0"/>
              </a:rPr>
              <a:t>Analyzing the performance of the employee by considering the various factors like first name, last name, business unit, employee status, employee type, gender, performance score, employee rating, performance level, achievements and the like. In order to identify the trends and patterns of different categories of employees like high, low, and medium.</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74884" y="540008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74884" y="5875313"/>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777548" cy="509114"/>
          </a:xfrm>
          <a:prstGeom prst="rect">
            <a:avLst/>
          </a:prstGeom>
        </p:spPr>
        <p:txBody>
          <a:bodyPr vert="horz" wrap="square" lIns="0" tIns="16510" rIns="0" bIns="0" rtlCol="0">
            <a:spAutoFit/>
          </a:bodyPr>
          <a:lstStyle/>
          <a:p>
            <a:pPr marL="12700">
              <a:lnSpc>
                <a:spcPct val="100000"/>
              </a:lnSpc>
              <a:spcBef>
                <a:spcPts val="130"/>
              </a:spcBef>
            </a:pPr>
            <a:r>
              <a:rPr sz="3200" i="1" spc="25" dirty="0">
                <a:latin typeface="Sitka Text" panose="02000505000000020004" pitchFamily="2" charset="0"/>
              </a:rPr>
              <a:t>W</a:t>
            </a:r>
            <a:r>
              <a:rPr sz="3200" i="1" spc="-20" dirty="0">
                <a:latin typeface="Sitka Text" panose="02000505000000020004" pitchFamily="2" charset="0"/>
              </a:rPr>
              <a:t>H</a:t>
            </a:r>
            <a:r>
              <a:rPr sz="3200" i="1" spc="20" dirty="0">
                <a:latin typeface="Sitka Text" panose="02000505000000020004" pitchFamily="2" charset="0"/>
              </a:rPr>
              <a:t>O</a:t>
            </a:r>
            <a:r>
              <a:rPr sz="3200" i="1" spc="-235" dirty="0">
                <a:latin typeface="Sitka Text" panose="02000505000000020004" pitchFamily="2" charset="0"/>
              </a:rPr>
              <a:t> </a:t>
            </a:r>
            <a:r>
              <a:rPr sz="3200" i="1" spc="-10" dirty="0">
                <a:latin typeface="Sitka Text" panose="02000505000000020004" pitchFamily="2" charset="0"/>
              </a:rPr>
              <a:t>AR</a:t>
            </a:r>
            <a:r>
              <a:rPr sz="3200" i="1" spc="15" dirty="0">
                <a:latin typeface="Sitka Text" panose="02000505000000020004" pitchFamily="2" charset="0"/>
              </a:rPr>
              <a:t>E</a:t>
            </a:r>
            <a:r>
              <a:rPr sz="3200" i="1" spc="-35" dirty="0">
                <a:latin typeface="Sitka Text" panose="02000505000000020004" pitchFamily="2" charset="0"/>
              </a:rPr>
              <a:t> </a:t>
            </a:r>
            <a:r>
              <a:rPr sz="3200" i="1" spc="-10" dirty="0">
                <a:latin typeface="Sitka Text" panose="02000505000000020004" pitchFamily="2" charset="0"/>
              </a:rPr>
              <a:t>T</a:t>
            </a:r>
            <a:r>
              <a:rPr sz="3200" i="1" spc="-15" dirty="0">
                <a:latin typeface="Sitka Text" panose="02000505000000020004" pitchFamily="2" charset="0"/>
              </a:rPr>
              <a:t>H</a:t>
            </a:r>
            <a:r>
              <a:rPr sz="3200" i="1" spc="15" dirty="0">
                <a:latin typeface="Sitka Text" panose="02000505000000020004" pitchFamily="2" charset="0"/>
              </a:rPr>
              <a:t>E</a:t>
            </a:r>
            <a:r>
              <a:rPr sz="3200" i="1" spc="-35" dirty="0">
                <a:latin typeface="Sitka Text" panose="02000505000000020004" pitchFamily="2" charset="0"/>
              </a:rPr>
              <a:t> </a:t>
            </a:r>
            <a:r>
              <a:rPr sz="3200" i="1" spc="-20" dirty="0">
                <a:latin typeface="Sitka Text" panose="02000505000000020004" pitchFamily="2" charset="0"/>
              </a:rPr>
              <a:t>E</a:t>
            </a:r>
            <a:r>
              <a:rPr sz="3200" i="1" spc="30" dirty="0">
                <a:latin typeface="Sitka Text" panose="02000505000000020004" pitchFamily="2" charset="0"/>
              </a:rPr>
              <a:t>N</a:t>
            </a:r>
            <a:r>
              <a:rPr sz="3200" i="1" spc="15" dirty="0">
                <a:latin typeface="Sitka Text" panose="02000505000000020004" pitchFamily="2" charset="0"/>
              </a:rPr>
              <a:t>D</a:t>
            </a:r>
            <a:r>
              <a:rPr sz="3200" i="1" spc="-45" dirty="0">
                <a:latin typeface="Sitka Text" panose="02000505000000020004" pitchFamily="2" charset="0"/>
              </a:rPr>
              <a:t> </a:t>
            </a:r>
            <a:r>
              <a:rPr sz="3200" i="1" dirty="0">
                <a:latin typeface="Sitka Text" panose="02000505000000020004" pitchFamily="2" charset="0"/>
              </a:rPr>
              <a:t>U</a:t>
            </a:r>
            <a:r>
              <a:rPr sz="3200" i="1" spc="10" dirty="0">
                <a:latin typeface="Sitka Text" panose="02000505000000020004" pitchFamily="2" charset="0"/>
              </a:rPr>
              <a:t>S</a:t>
            </a:r>
            <a:r>
              <a:rPr sz="3200" i="1" spc="-25" dirty="0">
                <a:latin typeface="Sitka Text" panose="02000505000000020004" pitchFamily="2" charset="0"/>
              </a:rPr>
              <a:t>E</a:t>
            </a:r>
            <a:r>
              <a:rPr sz="3200" i="1" spc="-10" dirty="0">
                <a:latin typeface="Sitka Text" panose="02000505000000020004" pitchFamily="2" charset="0"/>
              </a:rPr>
              <a:t>R</a:t>
            </a:r>
            <a:r>
              <a:rPr sz="3200" i="1" spc="5" dirty="0">
                <a:latin typeface="Sitka Text" panose="02000505000000020004" pitchFamily="2" charset="0"/>
              </a:rPr>
              <a:t>S?</a:t>
            </a:r>
            <a:endParaRPr sz="3200" i="1" dirty="0">
              <a:latin typeface="Sitka Text" panose="02000505000000020004" pitchFamily="2"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a:extLst>
              <a:ext uri="{FF2B5EF4-FFF2-40B4-BE49-F238E27FC236}">
                <a16:creationId xmlns:a16="http://schemas.microsoft.com/office/drawing/2014/main" id="{DFB7E8AB-47E0-8621-FC74-D67D101A5E41}"/>
              </a:ext>
            </a:extLst>
          </p:cNvPr>
          <p:cNvSpPr>
            <a:spLocks noChangeArrowheads="1"/>
          </p:cNvSpPr>
          <p:nvPr/>
        </p:nvSpPr>
        <p:spPr bwMode="auto">
          <a:xfrm>
            <a:off x="406143" y="1811923"/>
            <a:ext cx="441757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ptos Display" panose="020B0004020202020204" pitchFamily="34" charset="0"/>
              </a:rPr>
              <a:t>HR Managers:</a:t>
            </a:r>
            <a:r>
              <a:rPr kumimoji="0" lang="en-US" altLang="en-US" sz="2000" b="0" i="0" u="none" strike="noStrike" cap="none" normalizeH="0" baseline="0" dirty="0">
                <a:ln>
                  <a:noFill/>
                </a:ln>
                <a:solidFill>
                  <a:schemeClr val="tx1"/>
                </a:solidFill>
                <a:effectLst/>
                <a:latin typeface="Aptos Display" panose="020B0004020202020204" pitchFamily="34" charset="0"/>
              </a:rPr>
              <a:t> To evaluate employee performance, identify training needs, and make decisions on promotions or disciplinary actions.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ptos Display" panose="020B0004020202020204" pitchFamily="34" charset="0"/>
              </a:rPr>
              <a:t>Team Leaders:</a:t>
            </a:r>
            <a:r>
              <a:rPr kumimoji="0" lang="en-US" altLang="en-US" sz="2000" b="0" i="0" u="none" strike="noStrike" cap="none" normalizeH="0" baseline="0" dirty="0">
                <a:ln>
                  <a:noFill/>
                </a:ln>
                <a:solidFill>
                  <a:schemeClr val="tx1"/>
                </a:solidFill>
                <a:effectLst/>
                <a:latin typeface="Aptos Display" panose="020B0004020202020204" pitchFamily="34" charset="0"/>
              </a:rPr>
              <a:t> To monitor team performance, provide feedback, and improve overall team productivity.</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ptos Display" panose="020B0004020202020204" pitchFamily="34" charset="0"/>
              </a:rPr>
              <a:t>Senior Management:</a:t>
            </a:r>
            <a:r>
              <a:rPr kumimoji="0" lang="en-US" altLang="en-US" sz="2000" b="0" i="0" u="none" strike="noStrike" cap="none" normalizeH="0" baseline="0" dirty="0">
                <a:ln>
                  <a:noFill/>
                </a:ln>
                <a:solidFill>
                  <a:schemeClr val="tx1"/>
                </a:solidFill>
                <a:effectLst/>
                <a:latin typeface="Aptos Display" panose="020B0004020202020204" pitchFamily="34" charset="0"/>
              </a:rPr>
              <a:t> To gain insights into workforce performance trends, identify top performers, and optimize resource allocation. </a:t>
            </a:r>
          </a:p>
        </p:txBody>
      </p:sp>
      <p:pic>
        <p:nvPicPr>
          <p:cNvPr id="10" name="Picture 9">
            <a:extLst>
              <a:ext uri="{FF2B5EF4-FFF2-40B4-BE49-F238E27FC236}">
                <a16:creationId xmlns:a16="http://schemas.microsoft.com/office/drawing/2014/main" id="{3681E6EE-2FBE-8D71-EBBE-A8039E3794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3134" y="1651082"/>
            <a:ext cx="4560903" cy="397760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2" y="2222570"/>
            <a:ext cx="2143125" cy="3248025"/>
          </a:xfrm>
          <a:prstGeom prst="rect">
            <a:avLst/>
          </a:prstGeom>
        </p:spPr>
      </p:pic>
      <p:sp>
        <p:nvSpPr>
          <p:cNvPr id="3" name="object 3"/>
          <p:cNvSpPr/>
          <p:nvPr/>
        </p:nvSpPr>
        <p:spPr>
          <a:xfrm>
            <a:off x="11198541" y="577989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11198541" y="627708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 y="467726"/>
            <a:ext cx="10732129" cy="567463"/>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Sitka Text" panose="02000505000000020004" pitchFamily="2" charset="0"/>
              </a:rPr>
              <a:t>O</a:t>
            </a:r>
            <a:r>
              <a:rPr sz="3600" i="1" spc="25" dirty="0">
                <a:latin typeface="Sitka Text" panose="02000505000000020004" pitchFamily="2" charset="0"/>
              </a:rPr>
              <a:t>U</a:t>
            </a:r>
            <a:r>
              <a:rPr sz="3600" i="1" dirty="0">
                <a:latin typeface="Sitka Text" panose="02000505000000020004" pitchFamily="2" charset="0"/>
              </a:rPr>
              <a:t>R</a:t>
            </a:r>
            <a:r>
              <a:rPr sz="3600" i="1" spc="5" dirty="0">
                <a:latin typeface="Sitka Text" panose="02000505000000020004" pitchFamily="2" charset="0"/>
              </a:rPr>
              <a:t> </a:t>
            </a:r>
            <a:r>
              <a:rPr sz="3600" i="1" spc="25" dirty="0">
                <a:latin typeface="Sitka Text" panose="02000505000000020004" pitchFamily="2" charset="0"/>
              </a:rPr>
              <a:t>S</a:t>
            </a:r>
            <a:r>
              <a:rPr sz="3600" i="1" spc="10" dirty="0">
                <a:latin typeface="Sitka Text" panose="02000505000000020004" pitchFamily="2" charset="0"/>
              </a:rPr>
              <a:t>O</a:t>
            </a:r>
            <a:r>
              <a:rPr sz="3600" i="1" spc="25" dirty="0">
                <a:latin typeface="Sitka Text" panose="02000505000000020004" pitchFamily="2" charset="0"/>
              </a:rPr>
              <a:t>LU</a:t>
            </a:r>
            <a:r>
              <a:rPr sz="3600" i="1" spc="-35" dirty="0">
                <a:latin typeface="Sitka Text" panose="02000505000000020004" pitchFamily="2" charset="0"/>
              </a:rPr>
              <a:t>T</a:t>
            </a:r>
            <a:r>
              <a:rPr sz="3600" i="1" spc="-30" dirty="0">
                <a:latin typeface="Sitka Text" panose="02000505000000020004" pitchFamily="2" charset="0"/>
              </a:rPr>
              <a:t>I</a:t>
            </a:r>
            <a:r>
              <a:rPr sz="3600" i="1" spc="10" dirty="0">
                <a:latin typeface="Sitka Text" panose="02000505000000020004" pitchFamily="2" charset="0"/>
              </a:rPr>
              <a:t>O</a:t>
            </a:r>
            <a:r>
              <a:rPr sz="3600" i="1" dirty="0">
                <a:latin typeface="Sitka Text" panose="02000505000000020004" pitchFamily="2" charset="0"/>
              </a:rPr>
              <a:t>N</a:t>
            </a:r>
            <a:r>
              <a:rPr sz="3600" i="1" spc="-345" dirty="0">
                <a:latin typeface="Sitka Text" panose="02000505000000020004" pitchFamily="2" charset="0"/>
              </a:rPr>
              <a:t> </a:t>
            </a:r>
            <a:r>
              <a:rPr sz="3600" i="1" spc="-35" dirty="0">
                <a:latin typeface="Sitka Text" panose="02000505000000020004" pitchFamily="2" charset="0"/>
              </a:rPr>
              <a:t>A</a:t>
            </a:r>
            <a:r>
              <a:rPr sz="3600" i="1" spc="-5" dirty="0">
                <a:latin typeface="Sitka Text" panose="02000505000000020004" pitchFamily="2" charset="0"/>
              </a:rPr>
              <a:t>N</a:t>
            </a:r>
            <a:r>
              <a:rPr sz="3600" i="1" dirty="0">
                <a:latin typeface="Sitka Text" panose="02000505000000020004" pitchFamily="2" charset="0"/>
              </a:rPr>
              <a:t>D</a:t>
            </a:r>
            <a:r>
              <a:rPr sz="3600" i="1" spc="35" dirty="0">
                <a:latin typeface="Sitka Text" panose="02000505000000020004" pitchFamily="2" charset="0"/>
              </a:rPr>
              <a:t> </a:t>
            </a:r>
            <a:r>
              <a:rPr sz="3600" i="1" spc="-30" dirty="0">
                <a:latin typeface="Sitka Text" panose="02000505000000020004" pitchFamily="2" charset="0"/>
              </a:rPr>
              <a:t>I</a:t>
            </a:r>
            <a:r>
              <a:rPr sz="3600" i="1" spc="-35" dirty="0">
                <a:latin typeface="Sitka Text" panose="02000505000000020004" pitchFamily="2" charset="0"/>
              </a:rPr>
              <a:t>T</a:t>
            </a:r>
            <a:r>
              <a:rPr sz="3600" i="1" dirty="0">
                <a:latin typeface="Sitka Text" panose="02000505000000020004" pitchFamily="2" charset="0"/>
              </a:rPr>
              <a:t>S</a:t>
            </a:r>
            <a:r>
              <a:rPr sz="3600" i="1" spc="60" dirty="0">
                <a:latin typeface="Sitka Text" panose="02000505000000020004" pitchFamily="2" charset="0"/>
              </a:rPr>
              <a:t> </a:t>
            </a:r>
            <a:r>
              <a:rPr sz="3600" i="1" spc="-295" dirty="0">
                <a:latin typeface="Sitka Text" panose="02000505000000020004" pitchFamily="2" charset="0"/>
              </a:rPr>
              <a:t>V</a:t>
            </a:r>
            <a:r>
              <a:rPr sz="3600" i="1" spc="-35" dirty="0">
                <a:latin typeface="Sitka Text" panose="02000505000000020004" pitchFamily="2" charset="0"/>
              </a:rPr>
              <a:t>A</a:t>
            </a:r>
            <a:r>
              <a:rPr sz="3600" i="1" spc="25" dirty="0">
                <a:latin typeface="Sitka Text" panose="02000505000000020004" pitchFamily="2" charset="0"/>
              </a:rPr>
              <a:t>LU</a:t>
            </a:r>
            <a:r>
              <a:rPr sz="3600" i="1" dirty="0">
                <a:latin typeface="Sitka Text" panose="02000505000000020004" pitchFamily="2" charset="0"/>
              </a:rPr>
              <a:t>E</a:t>
            </a:r>
            <a:r>
              <a:rPr sz="3600" i="1" spc="-65" dirty="0">
                <a:latin typeface="Sitka Text" panose="02000505000000020004" pitchFamily="2" charset="0"/>
              </a:rPr>
              <a:t> </a:t>
            </a:r>
            <a:r>
              <a:rPr sz="3600" i="1" spc="-15" dirty="0">
                <a:latin typeface="Sitka Text" panose="02000505000000020004" pitchFamily="2" charset="0"/>
              </a:rPr>
              <a:t>P</a:t>
            </a:r>
            <a:r>
              <a:rPr sz="3600" i="1" spc="-30" dirty="0">
                <a:latin typeface="Sitka Text" panose="02000505000000020004" pitchFamily="2" charset="0"/>
              </a:rPr>
              <a:t>R</a:t>
            </a:r>
            <a:r>
              <a:rPr sz="3600" i="1" spc="10" dirty="0">
                <a:latin typeface="Sitka Text" panose="02000505000000020004" pitchFamily="2" charset="0"/>
              </a:rPr>
              <a:t>O</a:t>
            </a:r>
            <a:r>
              <a:rPr sz="3600" i="1" spc="-15" dirty="0">
                <a:latin typeface="Sitka Text" panose="02000505000000020004" pitchFamily="2" charset="0"/>
              </a:rPr>
              <a:t>P</a:t>
            </a:r>
            <a:r>
              <a:rPr sz="3600" i="1" spc="10" dirty="0">
                <a:latin typeface="Sitka Text" panose="02000505000000020004" pitchFamily="2" charset="0"/>
              </a:rPr>
              <a:t>O</a:t>
            </a:r>
            <a:r>
              <a:rPr sz="3600" i="1" spc="25" dirty="0">
                <a:latin typeface="Sitka Text" panose="02000505000000020004" pitchFamily="2" charset="0"/>
              </a:rPr>
              <a:t>S</a:t>
            </a:r>
            <a:r>
              <a:rPr sz="3600" i="1" spc="-30" dirty="0">
                <a:latin typeface="Sitka Text" panose="02000505000000020004" pitchFamily="2" charset="0"/>
              </a:rPr>
              <a:t>I</a:t>
            </a:r>
            <a:r>
              <a:rPr sz="3600" i="1" spc="-35" dirty="0">
                <a:latin typeface="Sitka Text" panose="02000505000000020004" pitchFamily="2" charset="0"/>
              </a:rPr>
              <a:t>T</a:t>
            </a:r>
            <a:r>
              <a:rPr sz="3600" i="1" spc="-30" dirty="0">
                <a:latin typeface="Sitka Text" panose="02000505000000020004" pitchFamily="2" charset="0"/>
              </a:rPr>
              <a:t>I</a:t>
            </a:r>
            <a:r>
              <a:rPr sz="3600" i="1" spc="10" dirty="0">
                <a:latin typeface="Sitka Text" panose="02000505000000020004" pitchFamily="2" charset="0"/>
              </a:rPr>
              <a:t>O</a:t>
            </a:r>
            <a:r>
              <a:rPr sz="3600" i="1" dirty="0">
                <a:latin typeface="Sitka Text" panose="02000505000000020004" pitchFamily="2"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17D2744-148F-A9A6-6457-E1044F5E5F33}"/>
              </a:ext>
            </a:extLst>
          </p:cNvPr>
          <p:cNvSpPr txBox="1"/>
          <p:nvPr/>
        </p:nvSpPr>
        <p:spPr>
          <a:xfrm>
            <a:off x="2154848" y="1225689"/>
            <a:ext cx="7408889" cy="5632311"/>
          </a:xfrm>
          <a:prstGeom prst="rect">
            <a:avLst/>
          </a:prstGeom>
          <a:noFill/>
        </p:spPr>
        <p:txBody>
          <a:bodyPr wrap="square">
            <a:spAutoFit/>
          </a:bodyPr>
          <a:lstStyle/>
          <a:p>
            <a:pPr algn="just"/>
            <a:r>
              <a:rPr lang="en-US" b="1" dirty="0">
                <a:latin typeface="Aptos Display" panose="020B0004020202020204" pitchFamily="34" charset="0"/>
              </a:rPr>
              <a:t>1. FILTER = REMOVE </a:t>
            </a:r>
          </a:p>
          <a:p>
            <a:pPr algn="just"/>
            <a:r>
              <a:rPr lang="en-US" b="0" i="0" dirty="0">
                <a:solidFill>
                  <a:srgbClr val="040C28"/>
                </a:solidFill>
                <a:effectLst/>
                <a:latin typeface="Aptos Display" panose="020B0004020202020204" pitchFamily="34" charset="0"/>
              </a:rPr>
              <a:t>Allows you to filter a range of data based on criteria you define</a:t>
            </a:r>
            <a:r>
              <a:rPr lang="en-US" b="0" i="0" dirty="0">
                <a:solidFill>
                  <a:srgbClr val="202124"/>
                </a:solidFill>
                <a:effectLst/>
                <a:highlight>
                  <a:srgbClr val="FFFFFF"/>
                </a:highlight>
                <a:latin typeface="Aptos Display" panose="020B0004020202020204" pitchFamily="34" charset="0"/>
              </a:rPr>
              <a:t>. In the following example we used the formula =FILTER(A5:D20,C5:C20=H2,"") to return all records for Apple, as selected in cell H2, and if there are no apples, return an empty string ("").</a:t>
            </a:r>
          </a:p>
          <a:p>
            <a:pPr algn="just"/>
            <a:r>
              <a:rPr lang="en-US" b="1" dirty="0">
                <a:solidFill>
                  <a:srgbClr val="202124"/>
                </a:solidFill>
                <a:highlight>
                  <a:srgbClr val="FFFFFF"/>
                </a:highlight>
                <a:latin typeface="Aptos Display" panose="020B0004020202020204" pitchFamily="34" charset="0"/>
              </a:rPr>
              <a:t>2. FORMULA = PERFORMANCE</a:t>
            </a:r>
          </a:p>
          <a:p>
            <a:pPr algn="just"/>
            <a:r>
              <a:rPr lang="en-US" b="0" i="0" dirty="0">
                <a:solidFill>
                  <a:srgbClr val="001D35"/>
                </a:solidFill>
                <a:effectLst/>
                <a:highlight>
                  <a:srgbClr val="FFFFFF"/>
                </a:highlight>
                <a:latin typeface="Aptos Display" panose="020B0004020202020204" pitchFamily="34" charset="0"/>
              </a:rPr>
              <a:t>Excel formulas can be used </a:t>
            </a:r>
            <a:r>
              <a:rPr lang="en-US" dirty="0">
                <a:latin typeface="Aptos Display" panose="020B0004020202020204" pitchFamily="34" charset="0"/>
              </a:rPr>
              <a:t>to perform calculations, solve problems, and create personalized solutions</a:t>
            </a:r>
            <a:r>
              <a:rPr lang="en-US" b="0" i="0" dirty="0">
                <a:solidFill>
                  <a:srgbClr val="001D35"/>
                </a:solidFill>
                <a:effectLst/>
                <a:highlight>
                  <a:srgbClr val="FFFFFF"/>
                </a:highlight>
                <a:latin typeface="Aptos Display" panose="020B0004020202020204" pitchFamily="34" charset="0"/>
              </a:rPr>
              <a:t>.</a:t>
            </a:r>
            <a:r>
              <a:rPr lang="en-US" b="0" i="0" dirty="0">
                <a:solidFill>
                  <a:srgbClr val="202124"/>
                </a:solidFill>
                <a:effectLst/>
                <a:highlight>
                  <a:srgbClr val="FFFFFF"/>
                </a:highlight>
                <a:latin typeface="Aptos Display" panose="020B0004020202020204" pitchFamily="34" charset="0"/>
              </a:rPr>
              <a:t> In this excel we use </a:t>
            </a:r>
            <a:r>
              <a:rPr lang="en-US" b="1" i="0" dirty="0">
                <a:solidFill>
                  <a:srgbClr val="202124"/>
                </a:solidFill>
                <a:effectLst/>
                <a:highlight>
                  <a:srgbClr val="FFFFFF"/>
                </a:highlight>
                <a:latin typeface="Aptos Display" panose="020B0004020202020204" pitchFamily="34" charset="0"/>
              </a:rPr>
              <a:t>=IFS(J2&gt;=5,"VERY HIGH",J2&gt;=4,"HIGH",J2&gt;=3,"MED",TRUE,"low")</a:t>
            </a:r>
          </a:p>
          <a:p>
            <a:pPr algn="just"/>
            <a:r>
              <a:rPr lang="en-US" b="1" dirty="0">
                <a:solidFill>
                  <a:srgbClr val="202124"/>
                </a:solidFill>
                <a:highlight>
                  <a:srgbClr val="FFFFFF"/>
                </a:highlight>
                <a:latin typeface="Aptos Display" panose="020B0004020202020204" pitchFamily="34" charset="0"/>
              </a:rPr>
              <a:t>3. PIVOT = SUMMARY </a:t>
            </a:r>
          </a:p>
          <a:p>
            <a:pPr algn="just" fontAlgn="ctr"/>
            <a:r>
              <a:rPr lang="en-US" b="0" i="0" dirty="0">
                <a:solidFill>
                  <a:srgbClr val="001D35"/>
                </a:solidFill>
                <a:effectLst/>
                <a:highlight>
                  <a:srgbClr val="FFFFFF"/>
                </a:highlight>
                <a:latin typeface="Aptos Display" panose="020B0004020202020204" pitchFamily="34" charset="0"/>
              </a:rPr>
              <a:t>PivotTables are a feature in Microsoft Excel that help users organize and analyze large amounts of data. Pivot Tables can summarize data by categories and subcategories, subtotal and aggregate numeric data, and create custom calculations and formulas.</a:t>
            </a:r>
          </a:p>
          <a:p>
            <a:pPr algn="just" fontAlgn="ctr"/>
            <a:r>
              <a:rPr lang="en-US" b="1" dirty="0">
                <a:solidFill>
                  <a:srgbClr val="001D35"/>
                </a:solidFill>
                <a:highlight>
                  <a:srgbClr val="FFFFFF"/>
                </a:highlight>
                <a:latin typeface="Aptos Display" panose="020B0004020202020204" pitchFamily="34" charset="0"/>
              </a:rPr>
              <a:t>4. GRAPH = DATA VISUALIZATION</a:t>
            </a:r>
          </a:p>
          <a:p>
            <a:pPr algn="just" fontAlgn="ctr"/>
            <a:r>
              <a:rPr lang="en-US" b="0" i="0" dirty="0">
                <a:solidFill>
                  <a:srgbClr val="001D35"/>
                </a:solidFill>
                <a:effectLst/>
                <a:highlight>
                  <a:srgbClr val="FFFFFF"/>
                </a:highlight>
                <a:latin typeface="Aptos Display" panose="020B0004020202020204" pitchFamily="34" charset="0"/>
              </a:rPr>
              <a:t>To display large amounts of data in a graphical format, making it easier to understand and interpret. Charts can help people see the relationships between different series of data and visualize comparisons and trends. They can also be used to illustrate changes over time. </a:t>
            </a:r>
          </a:p>
          <a:p>
            <a:pPr algn="just"/>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i="1" dirty="0">
                <a:latin typeface="Sitka Text" panose="02000505000000020004" pitchFamily="2" charset="0"/>
              </a:rPr>
              <a:t>Dataset Description</a:t>
            </a:r>
          </a:p>
        </p:txBody>
      </p:sp>
      <p:sp>
        <p:nvSpPr>
          <p:cNvPr id="4" name="TextBox 3">
            <a:extLst>
              <a:ext uri="{FF2B5EF4-FFF2-40B4-BE49-F238E27FC236}">
                <a16:creationId xmlns:a16="http://schemas.microsoft.com/office/drawing/2014/main" id="{1A9D4215-CDDF-7657-6744-0C63F168786D}"/>
              </a:ext>
            </a:extLst>
          </p:cNvPr>
          <p:cNvSpPr txBox="1"/>
          <p:nvPr/>
        </p:nvSpPr>
        <p:spPr>
          <a:xfrm>
            <a:off x="726024" y="1256467"/>
            <a:ext cx="8610600" cy="5601533"/>
          </a:xfrm>
          <a:prstGeom prst="rect">
            <a:avLst/>
          </a:prstGeom>
          <a:noFill/>
        </p:spPr>
        <p:txBody>
          <a:bodyPr wrap="square">
            <a:spAutoFit/>
          </a:bodyPr>
          <a:lstStyle/>
          <a:p>
            <a:pPr algn="just"/>
            <a:r>
              <a:rPr lang="en-US" sz="2000" dirty="0">
                <a:latin typeface="Aptos Display" panose="020B0004020202020204" pitchFamily="34" charset="0"/>
              </a:rPr>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field:</a:t>
            </a:r>
          </a:p>
          <a:p>
            <a:pPr marL="457200" indent="-457200" algn="just">
              <a:buFont typeface="+mj-lt"/>
              <a:buAutoNum type="arabicPeriod"/>
            </a:pPr>
            <a:r>
              <a:rPr lang="en-US" sz="2000" dirty="0">
                <a:solidFill>
                  <a:srgbClr val="001D35"/>
                </a:solidFill>
                <a:highlight>
                  <a:srgbClr val="FFFFFF"/>
                </a:highlight>
                <a:latin typeface="Aptos Display" panose="020B0004020202020204" pitchFamily="34" charset="0"/>
              </a:rPr>
              <a:t>Employee – Kaggle </a:t>
            </a:r>
          </a:p>
          <a:p>
            <a:pPr marL="457200" indent="-457200" algn="just">
              <a:buFont typeface="+mj-lt"/>
              <a:buAutoNum type="arabicPeriod"/>
            </a:pPr>
            <a:r>
              <a:rPr lang="en-US" sz="2000" dirty="0">
                <a:solidFill>
                  <a:srgbClr val="001D35"/>
                </a:solidFill>
                <a:highlight>
                  <a:srgbClr val="FFFFFF"/>
                </a:highlight>
                <a:latin typeface="Aptos Display" panose="020B0004020202020204" pitchFamily="34" charset="0"/>
              </a:rPr>
              <a:t>26 – features</a:t>
            </a:r>
          </a:p>
          <a:p>
            <a:pPr marL="457200" indent="-457200" algn="just">
              <a:buFont typeface="+mj-lt"/>
              <a:buAutoNum type="arabicPeriod"/>
            </a:pPr>
            <a:r>
              <a:rPr lang="en-US" sz="2000" dirty="0">
                <a:solidFill>
                  <a:srgbClr val="001D35"/>
                </a:solidFill>
                <a:highlight>
                  <a:srgbClr val="FFFFFF"/>
                </a:highlight>
                <a:latin typeface="Aptos Display" panose="020B0004020202020204" pitchFamily="34" charset="0"/>
              </a:rPr>
              <a:t>9 – features</a:t>
            </a:r>
          </a:p>
          <a:p>
            <a:pPr marL="457200" indent="-457200" algn="just">
              <a:buFont typeface="+mj-lt"/>
              <a:buAutoNum type="arabicPeriod"/>
            </a:pPr>
            <a:r>
              <a:rPr lang="en-US" sz="2000" dirty="0">
                <a:solidFill>
                  <a:srgbClr val="001D35"/>
                </a:solidFill>
                <a:highlight>
                  <a:srgbClr val="FFFFFF"/>
                </a:highlight>
                <a:latin typeface="Aptos Display" panose="020B0004020202020204" pitchFamily="34" charset="0"/>
              </a:rPr>
              <a:t>Employee ID – number</a:t>
            </a:r>
          </a:p>
          <a:p>
            <a:pPr marL="457200" indent="-457200" algn="just">
              <a:buFont typeface="+mj-lt"/>
              <a:buAutoNum type="arabicPeriod"/>
            </a:pPr>
            <a:r>
              <a:rPr lang="en-US" sz="2000" dirty="0">
                <a:solidFill>
                  <a:srgbClr val="001D35"/>
                </a:solidFill>
                <a:highlight>
                  <a:srgbClr val="FFFFFF"/>
                </a:highlight>
                <a:latin typeface="Aptos Display" panose="020B0004020202020204" pitchFamily="34" charset="0"/>
              </a:rPr>
              <a:t>Name – text</a:t>
            </a:r>
          </a:p>
          <a:p>
            <a:pPr marL="457200" indent="-457200" algn="just">
              <a:buFont typeface="+mj-lt"/>
              <a:buAutoNum type="arabicPeriod"/>
            </a:pPr>
            <a:r>
              <a:rPr lang="en-US" sz="2000" dirty="0">
                <a:solidFill>
                  <a:srgbClr val="001D35"/>
                </a:solidFill>
                <a:highlight>
                  <a:srgbClr val="FFFFFF"/>
                </a:highlight>
                <a:latin typeface="Aptos Display" panose="020B0004020202020204" pitchFamily="34" charset="0"/>
              </a:rPr>
              <a:t>Employee type</a:t>
            </a:r>
          </a:p>
          <a:p>
            <a:pPr marL="457200" indent="-457200" algn="just">
              <a:buFont typeface="+mj-lt"/>
              <a:buAutoNum type="arabicPeriod"/>
            </a:pPr>
            <a:r>
              <a:rPr lang="en-US" sz="2000" dirty="0">
                <a:solidFill>
                  <a:srgbClr val="001D35"/>
                </a:solidFill>
                <a:highlight>
                  <a:srgbClr val="FFFFFF"/>
                </a:highlight>
                <a:latin typeface="Aptos Display" panose="020B0004020202020204" pitchFamily="34" charset="0"/>
              </a:rPr>
              <a:t>Performance level</a:t>
            </a:r>
          </a:p>
          <a:p>
            <a:pPr marL="457200" indent="-457200" algn="just">
              <a:buFont typeface="+mj-lt"/>
              <a:buAutoNum type="arabicPeriod"/>
            </a:pPr>
            <a:r>
              <a:rPr lang="en-US" sz="2000" dirty="0">
                <a:solidFill>
                  <a:srgbClr val="001D35"/>
                </a:solidFill>
                <a:highlight>
                  <a:srgbClr val="FFFFFF"/>
                </a:highlight>
                <a:latin typeface="Aptos Display" panose="020B0004020202020204" pitchFamily="34" charset="0"/>
              </a:rPr>
              <a:t>Business unit</a:t>
            </a:r>
          </a:p>
          <a:p>
            <a:pPr marL="457200" indent="-457200" algn="just">
              <a:buFont typeface="+mj-lt"/>
              <a:buAutoNum type="arabicPeriod"/>
            </a:pPr>
            <a:r>
              <a:rPr lang="en-US" sz="2000" dirty="0">
                <a:solidFill>
                  <a:srgbClr val="001D35"/>
                </a:solidFill>
                <a:highlight>
                  <a:srgbClr val="FFFFFF"/>
                </a:highlight>
                <a:latin typeface="Aptos Display" panose="020B0004020202020204" pitchFamily="34" charset="0"/>
              </a:rPr>
              <a:t>Employee rating – number</a:t>
            </a:r>
          </a:p>
          <a:p>
            <a:pPr marL="457200" indent="-457200" algn="just">
              <a:buFont typeface="+mj-lt"/>
              <a:buAutoNum type="arabicPeriod"/>
            </a:pPr>
            <a:r>
              <a:rPr lang="en-US" sz="2000" dirty="0">
                <a:solidFill>
                  <a:srgbClr val="001D35"/>
                </a:solidFill>
                <a:highlight>
                  <a:srgbClr val="FFFFFF"/>
                </a:highlight>
                <a:latin typeface="Aptos Display" panose="020B0004020202020204" pitchFamily="34" charset="0"/>
              </a:rPr>
              <a:t>Gender – male, female</a:t>
            </a:r>
          </a:p>
          <a:p>
            <a:pPr marL="457200" indent="-457200" algn="just">
              <a:buFont typeface="+mj-lt"/>
              <a:buAutoNum type="arabicPeriod"/>
            </a:pPr>
            <a:r>
              <a:rPr lang="en-US" sz="2000" dirty="0">
                <a:solidFill>
                  <a:srgbClr val="001D35"/>
                </a:solidFill>
                <a:highlight>
                  <a:srgbClr val="FFFFFF"/>
                </a:highlight>
                <a:latin typeface="Aptos Display" panose="020B0004020202020204" pitchFamily="34" charset="0"/>
              </a:rPr>
              <a:t>Employee rating</a:t>
            </a:r>
          </a:p>
          <a:p>
            <a:pPr marL="457200" indent="-457200" algn="just">
              <a:buFont typeface="+mj-lt"/>
              <a:buAutoNum type="arabicPeriod"/>
            </a:pPr>
            <a:r>
              <a:rPr lang="en-US" sz="2000" dirty="0">
                <a:solidFill>
                  <a:srgbClr val="001D35"/>
                </a:solidFill>
                <a:highlight>
                  <a:srgbClr val="FFFFFF"/>
                </a:highlight>
                <a:latin typeface="Aptos Display" panose="020B0004020202020204" pitchFamily="34" charset="0"/>
              </a:rPr>
              <a:t>Performance score – exceeds, fully meets.</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10467" y="461711"/>
            <a:ext cx="8794750" cy="670696"/>
          </a:xfrm>
          <a:prstGeom prst="rect">
            <a:avLst/>
          </a:prstGeom>
        </p:spPr>
        <p:txBody>
          <a:bodyPr vert="horz" wrap="square" lIns="0" tIns="16510" rIns="0" bIns="0" rtlCol="0">
            <a:spAutoFit/>
          </a:bodyPr>
          <a:lstStyle/>
          <a:p>
            <a:pPr marL="12700">
              <a:lnSpc>
                <a:spcPct val="100000"/>
              </a:lnSpc>
              <a:spcBef>
                <a:spcPts val="130"/>
              </a:spcBef>
            </a:pPr>
            <a:r>
              <a:rPr sz="4250" i="1" spc="15" dirty="0">
                <a:latin typeface="Sitka Text" panose="02000505000000020004" pitchFamily="2" charset="0"/>
              </a:rPr>
              <a:t>THE</a:t>
            </a:r>
            <a:r>
              <a:rPr sz="4250" i="1" spc="20" dirty="0">
                <a:latin typeface="Sitka Text" panose="02000505000000020004" pitchFamily="2" charset="0"/>
              </a:rPr>
              <a:t> </a:t>
            </a:r>
            <a:r>
              <a:rPr lang="en-US" sz="4250" i="1" spc="20" dirty="0">
                <a:latin typeface="Sitka Text" panose="02000505000000020004" pitchFamily="2" charset="0"/>
              </a:rPr>
              <a:t>"</a:t>
            </a:r>
            <a:r>
              <a:rPr sz="4250" i="1" spc="10" dirty="0">
                <a:latin typeface="Sitka Text" panose="02000505000000020004" pitchFamily="2" charset="0"/>
              </a:rPr>
              <a:t>WOW</a:t>
            </a:r>
            <a:r>
              <a:rPr lang="en-US" sz="4250" i="1" spc="10" dirty="0">
                <a:latin typeface="Sitka Text" panose="02000505000000020004" pitchFamily="2" charset="0"/>
              </a:rPr>
              <a:t>"</a:t>
            </a:r>
            <a:r>
              <a:rPr sz="4250" i="1" spc="85" dirty="0">
                <a:latin typeface="Sitka Text" panose="02000505000000020004" pitchFamily="2" charset="0"/>
              </a:rPr>
              <a:t> </a:t>
            </a:r>
            <a:r>
              <a:rPr sz="4250" i="1" spc="10" dirty="0">
                <a:latin typeface="Sitka Text" panose="02000505000000020004" pitchFamily="2" charset="0"/>
              </a:rPr>
              <a:t>IN</a:t>
            </a:r>
            <a:r>
              <a:rPr sz="4250" i="1" spc="-5" dirty="0">
                <a:latin typeface="Sitka Text" panose="02000505000000020004" pitchFamily="2" charset="0"/>
              </a:rPr>
              <a:t> </a:t>
            </a:r>
            <a:r>
              <a:rPr sz="4250" i="1" spc="15" dirty="0">
                <a:latin typeface="Sitka Text" panose="02000505000000020004" pitchFamily="2" charset="0"/>
              </a:rPr>
              <a:t>OUR</a:t>
            </a:r>
            <a:r>
              <a:rPr sz="4250" i="1" spc="-10" dirty="0">
                <a:latin typeface="Sitka Text" panose="02000505000000020004" pitchFamily="2" charset="0"/>
              </a:rPr>
              <a:t> </a:t>
            </a:r>
            <a:r>
              <a:rPr sz="4250" i="1" spc="20" dirty="0">
                <a:latin typeface="Sitka Text" panose="02000505000000020004" pitchFamily="2" charset="0"/>
              </a:rPr>
              <a:t>SOLUTION</a:t>
            </a:r>
            <a:endParaRPr sz="4250" i="1" dirty="0">
              <a:latin typeface="Sitka Text" panose="02000505000000020004" pitchFamily="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06188C7-EC79-A599-CCB8-A80D15978FCC}"/>
              </a:ext>
            </a:extLst>
          </p:cNvPr>
          <p:cNvSpPr txBox="1"/>
          <p:nvPr/>
        </p:nvSpPr>
        <p:spPr>
          <a:xfrm>
            <a:off x="373555" y="1539839"/>
            <a:ext cx="9047036" cy="1631216"/>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Aptos Display" panose="020B0004020202020204" pitchFamily="34" charset="0"/>
              </a:rPr>
              <a:t>The WOW factor in our solution lies in its simplicity and effectiveness. Despite being built on a platform as accessible as Excel, the tool offers powerful insights through advanced data visualization, trend analysis, and predictive analytics. Additionally, the solution can be customized to fit the specific needs of different teams or departments without requiring extensive technical knowledge</a:t>
            </a:r>
          </a:p>
        </p:txBody>
      </p:sp>
      <p:sp>
        <p:nvSpPr>
          <p:cNvPr id="12" name="TextBox 11">
            <a:extLst>
              <a:ext uri="{FF2B5EF4-FFF2-40B4-BE49-F238E27FC236}">
                <a16:creationId xmlns:a16="http://schemas.microsoft.com/office/drawing/2014/main" id="{1464CC86-EACF-A28E-32EB-578DBCF69E87}"/>
              </a:ext>
            </a:extLst>
          </p:cNvPr>
          <p:cNvSpPr txBox="1"/>
          <p:nvPr/>
        </p:nvSpPr>
        <p:spPr>
          <a:xfrm>
            <a:off x="2362200" y="3381373"/>
            <a:ext cx="6553200" cy="3170099"/>
          </a:xfrm>
          <a:prstGeom prst="rect">
            <a:avLst/>
          </a:prstGeom>
          <a:noFill/>
        </p:spPr>
        <p:txBody>
          <a:bodyPr wrap="square" rtlCol="0">
            <a:spAutoFit/>
          </a:bodyPr>
          <a:lstStyle/>
          <a:p>
            <a:pPr marL="285750" indent="-285750">
              <a:buFont typeface="Arial" panose="020B0604020202020204" pitchFamily="34" charset="0"/>
              <a:buChar char="•"/>
            </a:pPr>
            <a:r>
              <a:rPr lang="en-US" altLang="en-US" sz="2000" b="1" u="sng" dirty="0">
                <a:latin typeface="Aptos Display" panose="020B0004020202020204" pitchFamily="34" charset="0"/>
                <a:cs typeface="Times New Roman" panose="02020603050405020304" pitchFamily="18" charset="0"/>
              </a:rPr>
              <a:t>Predictive Insights</a:t>
            </a:r>
            <a:r>
              <a:rPr lang="en-US" altLang="en-US" sz="2000" u="sng" dirty="0">
                <a:latin typeface="Aptos Display" panose="020B0004020202020204" pitchFamily="34" charset="0"/>
                <a:cs typeface="Times New Roman" panose="02020603050405020304" pitchFamily="18" charset="0"/>
              </a:rPr>
              <a:t>: </a:t>
            </a:r>
            <a:r>
              <a:rPr lang="en-US" altLang="en-US" sz="2000" dirty="0">
                <a:latin typeface="Aptos Display" panose="020B0004020202020204" pitchFamily="34" charset="0"/>
                <a:cs typeface="Times New Roman" panose="02020603050405020304" pitchFamily="18" charset="0"/>
              </a:rPr>
              <a:t>By integrating historical data, users can identify potential future turnover risks and develop proactive retention strategies</a:t>
            </a:r>
            <a:r>
              <a:rPr lang="en-US" altLang="en-US" dirty="0">
                <a:latin typeface="Aptos Display" panose="020B0004020202020204" pitchFamily="34" charset="0"/>
                <a:cs typeface="Times New Roman" panose="02020603050405020304" pitchFamily="18" charset="0"/>
              </a:rPr>
              <a:t>.</a:t>
            </a:r>
          </a:p>
          <a:p>
            <a:endParaRPr lang="en-US" altLang="en-US" sz="2000" dirty="0">
              <a:latin typeface="Aptos Display" panose="020B0004020202020204" pitchFamily="34" charset="0"/>
              <a:cs typeface="Times New Roman" panose="02020603050405020304" pitchFamily="18" charset="0"/>
            </a:endParaRPr>
          </a:p>
          <a:p>
            <a:pPr marL="285750" indent="-285750" algn="l">
              <a:buFont typeface="Arial" panose="020B0604020202020204" pitchFamily="34" charset="0"/>
              <a:buChar char="•"/>
            </a:pPr>
            <a:r>
              <a:rPr lang="en-US" sz="2000" b="1" i="0" u="sng" dirty="0">
                <a:solidFill>
                  <a:srgbClr val="001D35"/>
                </a:solidFill>
                <a:effectLst/>
                <a:highlight>
                  <a:srgbClr val="FFFFFF"/>
                </a:highlight>
                <a:latin typeface="Aptos Display" panose="020B0004020202020204" pitchFamily="34" charset="0"/>
              </a:rPr>
              <a:t>Conditional formatting </a:t>
            </a:r>
            <a:r>
              <a:rPr lang="en-US" sz="2000" b="0" i="0" u="sng" dirty="0">
                <a:solidFill>
                  <a:srgbClr val="001D35"/>
                </a:solidFill>
                <a:effectLst/>
                <a:highlight>
                  <a:srgbClr val="FFFFFF"/>
                </a:highlight>
                <a:latin typeface="Aptos Display" panose="020B0004020202020204" pitchFamily="34" charset="0"/>
              </a:rPr>
              <a:t>:</a:t>
            </a:r>
            <a:r>
              <a:rPr lang="en-US" sz="2000" b="0" i="0" dirty="0">
                <a:effectLst/>
                <a:highlight>
                  <a:srgbClr val="FFFFFF"/>
                </a:highlight>
                <a:latin typeface="Aptos Display" panose="020B0004020202020204" pitchFamily="34" charset="0"/>
              </a:rPr>
              <a:t>Helps analyze data, identify patterns and trends, and detect issues. It can highlight cells or ranges of cells, emphasize values, and visualize data using data bars.</a:t>
            </a:r>
          </a:p>
          <a:p>
            <a:pPr marL="285750" indent="-285750">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377</TotalTime>
  <Words>986</Words>
  <Application>Microsoft Office PowerPoint</Application>
  <PresentationFormat>Widescreen</PresentationFormat>
  <Paragraphs>85</Paragraphs>
  <Slides>13</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Display</vt:lpstr>
      <vt:lpstr>Arial</vt:lpstr>
      <vt:lpstr>Berlin Sans FB</vt:lpstr>
      <vt:lpstr>Calibri</vt:lpstr>
      <vt:lpstr>Roboto</vt:lpstr>
      <vt:lpstr>Sitka Subheading</vt:lpstr>
      <vt:lpstr>Sitka Text</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16</cp:revision>
  <dcterms:created xsi:type="dcterms:W3CDTF">2024-03-29T15:07:22Z</dcterms:created>
  <dcterms:modified xsi:type="dcterms:W3CDTF">2024-08-25T14:12:31Z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