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578a67d7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578a67d7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578a67d7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578a67d7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578a67d7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578a67d7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578a67d7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578a67d7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578a67d7e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578a67d7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578a67d7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578a67d7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578a67d7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578a67d7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578a67d7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578a67d7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578a67d7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578a67d7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578a67d7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578a67d7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58be68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58be68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c578a67d7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c578a67d7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578a67d7e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578a67d7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578a67d7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578a67d7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58be68f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58be68f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578a67d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578a67d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578a67d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578a67d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5582708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5582708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578a67d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578a67d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578a67d7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578a67d7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578a67d7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578a67d7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ciencedirect.com/science/article/pii/S0048969720323305" TargetMode="External"/><Relationship Id="rId4" Type="http://schemas.openxmlformats.org/officeDocument/2006/relationships/hyperlink" Target="https://www.sciencedirect.com/science/article/pii/S0013935120310860" TargetMode="External"/><Relationship Id="rId5" Type="http://schemas.openxmlformats.org/officeDocument/2006/relationships/hyperlink" Target="https://www.sciencedirect.com/science/article/pii/S0048969720323378" TargetMode="External"/><Relationship Id="rId6" Type="http://schemas.openxmlformats.org/officeDocument/2006/relationships/hyperlink" Target="https://www.sciencedirect.com/science/article/pii/S004896972031739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sciencedirect.com/science/article/pii/S0048969720317393" TargetMode="External"/><Relationship Id="rId4" Type="http://schemas.openxmlformats.org/officeDocument/2006/relationships/hyperlink" Target="https://www.scopus.com/inward/record.url?eid=2-s2.0-85095132908&amp;partnerID=10&amp;rel=R3.0.0" TargetMode="External"/><Relationship Id="rId9" Type="http://schemas.openxmlformats.org/officeDocument/2006/relationships/hyperlink" Target="https://apps.who.int/iris/handle/10665/331811" TargetMode="External"/><Relationship Id="rId5" Type="http://schemas.openxmlformats.org/officeDocument/2006/relationships/hyperlink" Target="https://scholar.google.com/scholar_lookup?title=A%20quantile%20regression%20model%20for%20bounded%20responses%20based%20on%20the%20exponential-geometric%20distribution&amp;publication_year=2020&amp;author=P.%20Jodr%C3%A1&amp;author=M.D.%20Jim%C3%A9nez-Gamero" TargetMode="External"/><Relationship Id="rId6" Type="http://schemas.openxmlformats.org/officeDocument/2006/relationships/hyperlink" Target="https://www.scopus.com/inward/record.url?eid=2-s2.0-85048585540&amp;partnerID=10&amp;rel=R3.0.0" TargetMode="External"/><Relationship Id="rId7" Type="http://schemas.openxmlformats.org/officeDocument/2006/relationships/hyperlink" Target="https://scholar.google.com/scholar_lookup?title=Quantile%20regression%20models%20and%20their%20applications%3A%20a%20review&amp;publication_year=2017&amp;author=Q.%20Huang&amp;author=H.%20Zhang&amp;author=J.%20Chen&amp;author=M.%20He" TargetMode="External"/><Relationship Id="rId8" Type="http://schemas.openxmlformats.org/officeDocument/2006/relationships/hyperlink" Target="https://www.nbcnews.com/health/health-news/coronavirus-timeline-tracking-critical-moments-covid-19-n115434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851602" y="3735475"/>
            <a:ext cx="7688100" cy="877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2"/>
                </a:solidFill>
              </a:rPr>
              <a:t>Covid-19 Analysis with Quantile Regression</a:t>
            </a:r>
            <a:r>
              <a:rPr lang="en" sz="2300">
                <a:solidFill>
                  <a:schemeClr val="dk2"/>
                </a:solidFill>
              </a:rPr>
              <a:t> </a:t>
            </a:r>
            <a:endParaRPr sz="2300">
              <a:solidFill>
                <a:schemeClr val="dk2"/>
              </a:solidFill>
            </a:endParaRPr>
          </a:p>
          <a:p>
            <a:pPr indent="0" lvl="0" marL="0" rtl="0" algn="l">
              <a:spcBef>
                <a:spcPts val="0"/>
              </a:spcBef>
              <a:spcAft>
                <a:spcPts val="0"/>
              </a:spcAft>
              <a:buNone/>
            </a:pPr>
            <a:r>
              <a:t/>
            </a:r>
            <a:endParaRPr sz="2000"/>
          </a:p>
        </p:txBody>
      </p:sp>
      <p:sp>
        <p:nvSpPr>
          <p:cNvPr id="87" name="Google Shape;87;p13"/>
          <p:cNvSpPr txBox="1"/>
          <p:nvPr/>
        </p:nvSpPr>
        <p:spPr>
          <a:xfrm>
            <a:off x="243600" y="633350"/>
            <a:ext cx="8787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Lato"/>
                <a:ea typeface="Lato"/>
                <a:cs typeface="Lato"/>
                <a:sym typeface="Lato"/>
              </a:rPr>
              <a:t>Maulana Azad National Institute of Technology, Bhopal</a:t>
            </a:r>
            <a:r>
              <a:rPr lang="en" sz="2000">
                <a:latin typeface="Lato"/>
                <a:ea typeface="Lato"/>
                <a:cs typeface="Lato"/>
                <a:sym typeface="Lato"/>
              </a:rPr>
              <a:t> </a:t>
            </a:r>
            <a:endParaRPr sz="2000">
              <a:latin typeface="Lato"/>
              <a:ea typeface="Lato"/>
              <a:cs typeface="Lato"/>
              <a:sym typeface="Lato"/>
            </a:endParaRPr>
          </a:p>
        </p:txBody>
      </p:sp>
      <p:pic>
        <p:nvPicPr>
          <p:cNvPr id="88" name="Google Shape;88;p13"/>
          <p:cNvPicPr preferRelativeResize="0"/>
          <p:nvPr/>
        </p:nvPicPr>
        <p:blipFill rotWithShape="1">
          <a:blip r:embed="rId3">
            <a:alphaModFix/>
          </a:blip>
          <a:srcRect b="0" l="-973" r="84039" t="0"/>
          <a:stretch/>
        </p:blipFill>
        <p:spPr>
          <a:xfrm>
            <a:off x="3664300" y="1511600"/>
            <a:ext cx="1727503" cy="212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57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50">
                <a:solidFill>
                  <a:srgbClr val="1A1A1A"/>
                </a:solidFill>
              </a:rPr>
              <a:t>Tools and Technology Used</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1400875"/>
            <a:ext cx="4068000" cy="3665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50">
                <a:latin typeface="Arial"/>
                <a:ea typeface="Arial"/>
                <a:cs typeface="Arial"/>
                <a:sym typeface="Arial"/>
              </a:rPr>
              <a:t>3.</a:t>
            </a:r>
            <a:r>
              <a:rPr lang="en" sz="1250">
                <a:solidFill>
                  <a:srgbClr val="1A1A1A"/>
                </a:solidFill>
                <a:latin typeface="Arial"/>
                <a:ea typeface="Arial"/>
                <a:cs typeface="Arial"/>
                <a:sym typeface="Arial"/>
              </a:rPr>
              <a:t>VS Code :- Visual Studio Code (VS Code) is a free, open-source code editor developed by Microsoft. It is a popular choice among developers due to its lightweight design, intuitive interface, and wide range of features. Main features of VS Code include syntax highlighting and code formatting, intelliSense, debugging.</a:t>
            </a:r>
            <a:endParaRPr sz="1250">
              <a:solidFill>
                <a:srgbClr val="1A1A1A"/>
              </a:solidFill>
              <a:latin typeface="Arial"/>
              <a:ea typeface="Arial"/>
              <a:cs typeface="Arial"/>
              <a:sym typeface="Arial"/>
            </a:endParaRPr>
          </a:p>
          <a:p>
            <a:pPr indent="0" lvl="0" marL="0" rtl="0" algn="just">
              <a:spcBef>
                <a:spcPts val="0"/>
              </a:spcBef>
              <a:spcAft>
                <a:spcPts val="0"/>
              </a:spcAft>
              <a:buNone/>
            </a:pPr>
            <a:r>
              <a:t/>
            </a:r>
            <a:endParaRPr sz="1250">
              <a:solidFill>
                <a:srgbClr val="1A1A1A"/>
              </a:solidFill>
              <a:latin typeface="Arial"/>
              <a:ea typeface="Arial"/>
              <a:cs typeface="Arial"/>
              <a:sym typeface="Arial"/>
            </a:endParaRPr>
          </a:p>
          <a:p>
            <a:pPr indent="0" lvl="0" marL="0" rtl="0" algn="just">
              <a:spcBef>
                <a:spcPts val="0"/>
              </a:spcBef>
              <a:spcAft>
                <a:spcPts val="0"/>
              </a:spcAft>
              <a:buNone/>
            </a:pPr>
            <a:br>
              <a:rPr lang="en" sz="1250">
                <a:solidFill>
                  <a:srgbClr val="1A1A1A"/>
                </a:solidFill>
                <a:latin typeface="Arial"/>
                <a:ea typeface="Arial"/>
                <a:cs typeface="Arial"/>
                <a:sym typeface="Arial"/>
              </a:rPr>
            </a:br>
            <a:endParaRPr sz="1250">
              <a:solidFill>
                <a:srgbClr val="1A1A1A"/>
              </a:solidFill>
              <a:latin typeface="Arial"/>
              <a:ea typeface="Arial"/>
              <a:cs typeface="Arial"/>
              <a:sym typeface="Arial"/>
            </a:endParaRPr>
          </a:p>
          <a:p>
            <a:pPr indent="0" lvl="0" marL="0" rtl="0" algn="just">
              <a:spcBef>
                <a:spcPts val="0"/>
              </a:spcBef>
              <a:spcAft>
                <a:spcPts val="0"/>
              </a:spcAft>
              <a:buNone/>
            </a:pPr>
            <a:r>
              <a:rPr lang="en" sz="1250">
                <a:latin typeface="Arial"/>
                <a:ea typeface="Arial"/>
                <a:cs typeface="Arial"/>
                <a:sym typeface="Arial"/>
              </a:rPr>
              <a:t>4.</a:t>
            </a:r>
            <a:r>
              <a:rPr lang="en" sz="1250">
                <a:solidFill>
                  <a:srgbClr val="1A1A1A"/>
                </a:solidFill>
                <a:latin typeface="Arial"/>
                <a:ea typeface="Arial"/>
                <a:cs typeface="Arial"/>
                <a:sym typeface="Arial"/>
              </a:rPr>
              <a:t>Jupyter Notebook :- Jupyter Notebook is a web-based interactive computing platform that allows users to create and share documents that contain live code, equations, visualizations, and narrative text. It is widely used in data science and machine learning for tasks such as prototyping, data exploration, and model training.</a:t>
            </a:r>
            <a:endParaRPr sz="1250">
              <a:latin typeface="Arial"/>
              <a:ea typeface="Arial"/>
              <a:cs typeface="Arial"/>
              <a:sym typeface="Arial"/>
            </a:endParaRPr>
          </a:p>
          <a:p>
            <a:pPr indent="0" lvl="0" marL="0" rtl="0" algn="l">
              <a:spcBef>
                <a:spcPts val="0"/>
              </a:spcBef>
              <a:spcAft>
                <a:spcPts val="1200"/>
              </a:spcAft>
              <a:buNone/>
            </a:pPr>
            <a:r>
              <a:t/>
            </a:r>
            <a:endParaRPr/>
          </a:p>
        </p:txBody>
      </p:sp>
      <p:pic>
        <p:nvPicPr>
          <p:cNvPr id="147" name="Google Shape;147;p22"/>
          <p:cNvPicPr preferRelativeResize="0"/>
          <p:nvPr/>
        </p:nvPicPr>
        <p:blipFill rotWithShape="1">
          <a:blip r:embed="rId3">
            <a:alphaModFix/>
          </a:blip>
          <a:srcRect b="7570" l="0" r="0" t="0"/>
          <a:stretch/>
        </p:blipFill>
        <p:spPr>
          <a:xfrm>
            <a:off x="5844550" y="1277050"/>
            <a:ext cx="2571800" cy="1706575"/>
          </a:xfrm>
          <a:prstGeom prst="rect">
            <a:avLst/>
          </a:prstGeom>
          <a:noFill/>
          <a:ln>
            <a:noFill/>
          </a:ln>
        </p:spPr>
      </p:pic>
      <p:pic>
        <p:nvPicPr>
          <p:cNvPr id="148" name="Google Shape;148;p22"/>
          <p:cNvPicPr preferRelativeResize="0"/>
          <p:nvPr/>
        </p:nvPicPr>
        <p:blipFill rotWithShape="1">
          <a:blip r:embed="rId4">
            <a:alphaModFix/>
          </a:blip>
          <a:srcRect b="0" l="16993" r="14121" t="0"/>
          <a:stretch/>
        </p:blipFill>
        <p:spPr>
          <a:xfrm>
            <a:off x="5844550" y="3145625"/>
            <a:ext cx="2571800" cy="185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43100" y="59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50">
                <a:solidFill>
                  <a:srgbClr val="1A1A1A"/>
                </a:solidFill>
              </a:rPr>
              <a:t>Tools and Technology Used</a:t>
            </a:r>
            <a:endParaRPr/>
          </a:p>
          <a:p>
            <a:pPr indent="0" lvl="0" marL="0" rtl="0" algn="l">
              <a:spcBef>
                <a:spcPts val="0"/>
              </a:spcBef>
              <a:spcAft>
                <a:spcPts val="0"/>
              </a:spcAft>
              <a:buNone/>
            </a:pPr>
            <a:r>
              <a:t/>
            </a:r>
            <a:endParaRPr/>
          </a:p>
        </p:txBody>
      </p:sp>
      <p:sp>
        <p:nvSpPr>
          <p:cNvPr id="154" name="Google Shape;154;p23"/>
          <p:cNvSpPr txBox="1"/>
          <p:nvPr>
            <p:ph idx="1" type="body"/>
          </p:nvPr>
        </p:nvSpPr>
        <p:spPr>
          <a:xfrm>
            <a:off x="729450" y="2078875"/>
            <a:ext cx="35883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50">
                <a:latin typeface="Arial"/>
                <a:ea typeface="Arial"/>
                <a:cs typeface="Arial"/>
                <a:sym typeface="Arial"/>
              </a:rPr>
              <a:t>5.</a:t>
            </a:r>
            <a:r>
              <a:rPr lang="en" sz="1250">
                <a:solidFill>
                  <a:srgbClr val="1A1A1A"/>
                </a:solidFill>
                <a:latin typeface="Arial"/>
                <a:ea typeface="Arial"/>
                <a:cs typeface="Arial"/>
                <a:sym typeface="Arial"/>
              </a:rPr>
              <a:t>Kaggle :- Kaggle is a website and cloud-based workbench for developing and running machine learning and data science projects. It is owned by Google and is widely used by data scientists and machine learning practitioners. Kaggle has a large collection of datasets that can be used for machine learning and data science projects.</a:t>
            </a:r>
            <a:endParaRPr sz="1250">
              <a:solidFill>
                <a:srgbClr val="1A1A1A"/>
              </a:solidFill>
              <a:latin typeface="Arial"/>
              <a:ea typeface="Arial"/>
              <a:cs typeface="Arial"/>
              <a:sym typeface="Arial"/>
            </a:endParaRPr>
          </a:p>
          <a:p>
            <a:pPr indent="0" lvl="0" marL="0" rtl="0" algn="l">
              <a:spcBef>
                <a:spcPts val="0"/>
              </a:spcBef>
              <a:spcAft>
                <a:spcPts val="1200"/>
              </a:spcAft>
              <a:buNone/>
            </a:pPr>
            <a:r>
              <a:t/>
            </a:r>
            <a:endParaRPr sz="1250">
              <a:latin typeface="Arial"/>
              <a:ea typeface="Arial"/>
              <a:cs typeface="Arial"/>
              <a:sym typeface="Arial"/>
            </a:endParaRPr>
          </a:p>
        </p:txBody>
      </p:sp>
      <p:pic>
        <p:nvPicPr>
          <p:cNvPr id="155" name="Google Shape;155;p23"/>
          <p:cNvPicPr preferRelativeResize="0"/>
          <p:nvPr/>
        </p:nvPicPr>
        <p:blipFill>
          <a:blip r:embed="rId3">
            <a:alphaModFix/>
          </a:blip>
          <a:stretch>
            <a:fillRect/>
          </a:stretch>
        </p:blipFill>
        <p:spPr>
          <a:xfrm>
            <a:off x="5200450" y="1967300"/>
            <a:ext cx="3311376" cy="1862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7650" y="62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rgbClr val="1A1A1A"/>
                </a:solidFill>
              </a:rPr>
              <a:t>Steps Involved :</a:t>
            </a:r>
            <a:endParaRPr/>
          </a:p>
        </p:txBody>
      </p:sp>
      <p:sp>
        <p:nvSpPr>
          <p:cNvPr id="161" name="Google Shape;161;p24"/>
          <p:cNvSpPr txBox="1"/>
          <p:nvPr>
            <p:ph idx="1" type="body"/>
          </p:nvPr>
        </p:nvSpPr>
        <p:spPr>
          <a:xfrm>
            <a:off x="729450" y="2078875"/>
            <a:ext cx="7688700" cy="2428500"/>
          </a:xfrm>
          <a:prstGeom prst="rect">
            <a:avLst/>
          </a:prstGeom>
        </p:spPr>
        <p:txBody>
          <a:bodyPr anchorCtr="0" anchor="t" bIns="91425" lIns="91425" spcFirstLastPara="1" rIns="91425" wrap="square" tIns="365750">
            <a:normAutofit/>
          </a:bodyPr>
          <a:lstStyle/>
          <a:p>
            <a:pPr indent="-79375" lvl="0" marL="274320" rtl="0" algn="l">
              <a:lnSpc>
                <a:spcPct val="115000"/>
              </a:lnSpc>
              <a:spcBef>
                <a:spcPts val="0"/>
              </a:spcBef>
              <a:spcAft>
                <a:spcPts val="0"/>
              </a:spcAft>
              <a:buClr>
                <a:srgbClr val="1A1A1A"/>
              </a:buClr>
              <a:buSzPts val="1250"/>
              <a:buFont typeface="Arial"/>
              <a:buChar char="●"/>
            </a:pPr>
            <a:r>
              <a:rPr lang="en" sz="1250">
                <a:solidFill>
                  <a:srgbClr val="1A1A1A"/>
                </a:solidFill>
                <a:latin typeface="Arial"/>
                <a:ea typeface="Arial"/>
                <a:cs typeface="Arial"/>
                <a:sym typeface="Arial"/>
              </a:rPr>
              <a:t>Step 1 :-  Analysed Covid dataset</a:t>
            </a:r>
            <a:endParaRPr sz="1250">
              <a:solidFill>
                <a:srgbClr val="1A1A1A"/>
              </a:solidFill>
              <a:latin typeface="Arial"/>
              <a:ea typeface="Arial"/>
              <a:cs typeface="Arial"/>
              <a:sym typeface="Arial"/>
            </a:endParaRPr>
          </a:p>
          <a:p>
            <a:pPr indent="0" lvl="0" marL="274320" rtl="0" algn="l">
              <a:lnSpc>
                <a:spcPct val="115000"/>
              </a:lnSpc>
              <a:spcBef>
                <a:spcPts val="0"/>
              </a:spcBef>
              <a:spcAft>
                <a:spcPts val="0"/>
              </a:spcAft>
              <a:buNone/>
            </a:pPr>
            <a:r>
              <a:t/>
            </a:r>
            <a:endParaRPr sz="1250">
              <a:latin typeface="Arial"/>
              <a:ea typeface="Arial"/>
              <a:cs typeface="Arial"/>
              <a:sym typeface="Arial"/>
            </a:endParaRPr>
          </a:p>
          <a:p>
            <a:pPr indent="-79375" lvl="0" marL="274320" rtl="0" algn="l">
              <a:lnSpc>
                <a:spcPct val="115000"/>
              </a:lnSpc>
              <a:spcBef>
                <a:spcPts val="0"/>
              </a:spcBef>
              <a:spcAft>
                <a:spcPts val="0"/>
              </a:spcAft>
              <a:buClr>
                <a:srgbClr val="1A1A1A"/>
              </a:buClr>
              <a:buSzPts val="1250"/>
              <a:buFont typeface="Arial"/>
              <a:buChar char="●"/>
            </a:pPr>
            <a:r>
              <a:rPr lang="en" sz="1250">
                <a:solidFill>
                  <a:srgbClr val="1A1A1A"/>
                </a:solidFill>
                <a:latin typeface="Arial"/>
                <a:ea typeface="Arial"/>
                <a:cs typeface="Arial"/>
                <a:sym typeface="Arial"/>
              </a:rPr>
              <a:t>Step 2 :- Covid data </a:t>
            </a:r>
            <a:r>
              <a:rPr lang="en" sz="1250">
                <a:solidFill>
                  <a:srgbClr val="1A1A1A"/>
                </a:solidFill>
                <a:latin typeface="Arial"/>
                <a:ea typeface="Arial"/>
                <a:cs typeface="Arial"/>
                <a:sym typeface="Arial"/>
              </a:rPr>
              <a:t>assessment</a:t>
            </a:r>
            <a:endParaRPr sz="1250">
              <a:solidFill>
                <a:srgbClr val="1A1A1A"/>
              </a:solidFill>
              <a:latin typeface="Arial"/>
              <a:ea typeface="Arial"/>
              <a:cs typeface="Arial"/>
              <a:sym typeface="Arial"/>
            </a:endParaRPr>
          </a:p>
          <a:p>
            <a:pPr indent="0" lvl="0" marL="274320" rtl="0" algn="l">
              <a:lnSpc>
                <a:spcPct val="115000"/>
              </a:lnSpc>
              <a:spcBef>
                <a:spcPts val="0"/>
              </a:spcBef>
              <a:spcAft>
                <a:spcPts val="0"/>
              </a:spcAft>
              <a:buNone/>
            </a:pPr>
            <a:r>
              <a:t/>
            </a:r>
            <a:endParaRPr sz="1250">
              <a:latin typeface="Arial"/>
              <a:ea typeface="Arial"/>
              <a:cs typeface="Arial"/>
              <a:sym typeface="Arial"/>
            </a:endParaRPr>
          </a:p>
          <a:p>
            <a:pPr indent="-79375" lvl="0" marL="274320" rtl="0" algn="l">
              <a:lnSpc>
                <a:spcPct val="115000"/>
              </a:lnSpc>
              <a:spcBef>
                <a:spcPts val="0"/>
              </a:spcBef>
              <a:spcAft>
                <a:spcPts val="0"/>
              </a:spcAft>
              <a:buClr>
                <a:srgbClr val="1A1A1A"/>
              </a:buClr>
              <a:buSzPts val="1250"/>
              <a:buFont typeface="Arial"/>
              <a:buChar char="●"/>
            </a:pPr>
            <a:r>
              <a:rPr lang="en" sz="1250">
                <a:solidFill>
                  <a:srgbClr val="1A1A1A"/>
                </a:solidFill>
                <a:latin typeface="Arial"/>
                <a:ea typeface="Arial"/>
                <a:cs typeface="Arial"/>
                <a:sym typeface="Arial"/>
              </a:rPr>
              <a:t>Step 3 :- </a:t>
            </a:r>
            <a:r>
              <a:rPr lang="en" sz="1250">
                <a:solidFill>
                  <a:srgbClr val="1A1A1A"/>
                </a:solidFill>
                <a:latin typeface="Arial"/>
                <a:ea typeface="Arial"/>
                <a:cs typeface="Arial"/>
                <a:sym typeface="Arial"/>
              </a:rPr>
              <a:t>Identified</a:t>
            </a:r>
            <a:r>
              <a:rPr lang="en" sz="1250">
                <a:solidFill>
                  <a:srgbClr val="1A1A1A"/>
                </a:solidFill>
                <a:latin typeface="Arial"/>
                <a:ea typeface="Arial"/>
                <a:cs typeface="Arial"/>
                <a:sym typeface="Arial"/>
              </a:rPr>
              <a:t> gaps with linear regression</a:t>
            </a:r>
            <a:endParaRPr sz="1250">
              <a:solidFill>
                <a:srgbClr val="1A1A1A"/>
              </a:solidFill>
              <a:latin typeface="Arial"/>
              <a:ea typeface="Arial"/>
              <a:cs typeface="Arial"/>
              <a:sym typeface="Arial"/>
            </a:endParaRPr>
          </a:p>
          <a:p>
            <a:pPr indent="0" lvl="0" marL="274320" rtl="0" algn="l">
              <a:lnSpc>
                <a:spcPct val="115000"/>
              </a:lnSpc>
              <a:spcBef>
                <a:spcPts val="0"/>
              </a:spcBef>
              <a:spcAft>
                <a:spcPts val="0"/>
              </a:spcAft>
              <a:buNone/>
            </a:pPr>
            <a:r>
              <a:t/>
            </a:r>
            <a:endParaRPr sz="1250">
              <a:latin typeface="Arial"/>
              <a:ea typeface="Arial"/>
              <a:cs typeface="Arial"/>
              <a:sym typeface="Arial"/>
            </a:endParaRPr>
          </a:p>
          <a:p>
            <a:pPr indent="-79375" lvl="0" marL="274320" rtl="0" algn="l">
              <a:lnSpc>
                <a:spcPct val="115000"/>
              </a:lnSpc>
              <a:spcBef>
                <a:spcPts val="0"/>
              </a:spcBef>
              <a:spcAft>
                <a:spcPts val="0"/>
              </a:spcAft>
              <a:buClr>
                <a:srgbClr val="1A1A1A"/>
              </a:buClr>
              <a:buSzPts val="1250"/>
              <a:buFont typeface="Arial"/>
              <a:buChar char="●"/>
            </a:pPr>
            <a:r>
              <a:rPr lang="en" sz="1250">
                <a:solidFill>
                  <a:srgbClr val="1A1A1A"/>
                </a:solidFill>
                <a:latin typeface="Arial"/>
                <a:ea typeface="Arial"/>
                <a:cs typeface="Arial"/>
                <a:sym typeface="Arial"/>
              </a:rPr>
              <a:t>Step 4 :- Analysed need of quantile regression and implemented it</a:t>
            </a:r>
            <a:endParaRPr sz="1250">
              <a:solidFill>
                <a:srgbClr val="1A1A1A"/>
              </a:solidFill>
              <a:latin typeface="Arial"/>
              <a:ea typeface="Arial"/>
              <a:cs typeface="Arial"/>
              <a:sym typeface="Arial"/>
            </a:endParaRPr>
          </a:p>
          <a:p>
            <a:pPr indent="0" lvl="0" marL="274320" rtl="0" algn="l">
              <a:lnSpc>
                <a:spcPct val="115000"/>
              </a:lnSpc>
              <a:spcBef>
                <a:spcPts val="0"/>
              </a:spcBef>
              <a:spcAft>
                <a:spcPts val="0"/>
              </a:spcAft>
              <a:buNone/>
            </a:pPr>
            <a:r>
              <a:t/>
            </a:r>
            <a:endParaRPr sz="1250">
              <a:latin typeface="Arial"/>
              <a:ea typeface="Arial"/>
              <a:cs typeface="Arial"/>
              <a:sym typeface="Arial"/>
            </a:endParaRPr>
          </a:p>
          <a:p>
            <a:pPr indent="0" lvl="0" marL="27432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727650" y="1441200"/>
            <a:ext cx="7688700" cy="3250800"/>
          </a:xfrm>
          <a:prstGeom prst="rect">
            <a:avLst/>
          </a:prstGeom>
        </p:spPr>
        <p:txBody>
          <a:bodyPr anchorCtr="0" anchor="t" bIns="91425" lIns="91425" spcFirstLastPara="1" rIns="91425" wrap="square" tIns="91425">
            <a:normAutofit/>
          </a:bodyPr>
          <a:lstStyle/>
          <a:p>
            <a:pPr indent="0" lvl="0" marL="152400" rtl="0" algn="l">
              <a:lnSpc>
                <a:spcPct val="150000"/>
              </a:lnSpc>
              <a:spcBef>
                <a:spcPts val="0"/>
              </a:spcBef>
              <a:spcAft>
                <a:spcPts val="0"/>
              </a:spcAft>
              <a:buNone/>
            </a:pPr>
            <a:r>
              <a:rPr b="1" lang="en" sz="1250">
                <a:solidFill>
                  <a:srgbClr val="1A1A1A"/>
                </a:solidFill>
                <a:latin typeface="Arial"/>
                <a:ea typeface="Arial"/>
                <a:cs typeface="Arial"/>
                <a:sym typeface="Arial"/>
              </a:rPr>
              <a:t>Analysed Covid-19  :</a:t>
            </a:r>
            <a:endParaRPr b="1" sz="1250">
              <a:solidFill>
                <a:srgbClr val="1A1A1A"/>
              </a:solidFill>
              <a:latin typeface="Arial"/>
              <a:ea typeface="Arial"/>
              <a:cs typeface="Arial"/>
              <a:sym typeface="Arial"/>
            </a:endParaRPr>
          </a:p>
          <a:p>
            <a:pPr indent="0" lvl="0" marL="152400" rtl="0" algn="l">
              <a:lnSpc>
                <a:spcPct val="150000"/>
              </a:lnSpc>
              <a:spcBef>
                <a:spcPts val="0"/>
              </a:spcBef>
              <a:spcAft>
                <a:spcPts val="0"/>
              </a:spcAft>
              <a:buNone/>
            </a:pPr>
            <a:r>
              <a:t/>
            </a:r>
            <a:endParaRPr b="1" sz="1250">
              <a:solidFill>
                <a:srgbClr val="1A1A1A"/>
              </a:solidFill>
              <a:latin typeface="Arial"/>
              <a:ea typeface="Arial"/>
              <a:cs typeface="Arial"/>
              <a:sym typeface="Arial"/>
            </a:endParaRPr>
          </a:p>
          <a:p>
            <a:pPr indent="0" lvl="0" marL="338328" rtl="0" algn="l">
              <a:lnSpc>
                <a:spcPct val="150000"/>
              </a:lnSpc>
              <a:spcBef>
                <a:spcPts val="0"/>
              </a:spcBef>
              <a:spcAft>
                <a:spcPts val="0"/>
              </a:spcAft>
              <a:buNone/>
            </a:pPr>
            <a:r>
              <a:rPr lang="en" sz="1250">
                <a:solidFill>
                  <a:srgbClr val="1A1A1A"/>
                </a:solidFill>
                <a:latin typeface="Arial"/>
                <a:ea typeface="Arial"/>
                <a:cs typeface="Arial"/>
                <a:sym typeface="Arial"/>
              </a:rPr>
              <a:t>We studied Covid-19 and get to know how it spreads, the number of patients infected in specific time interval, its </a:t>
            </a:r>
            <a:r>
              <a:rPr lang="en" sz="1250">
                <a:solidFill>
                  <a:srgbClr val="1A1A1A"/>
                </a:solidFill>
                <a:latin typeface="Arial"/>
                <a:ea typeface="Arial"/>
                <a:cs typeface="Arial"/>
                <a:sym typeface="Arial"/>
              </a:rPr>
              <a:t>spreading</a:t>
            </a:r>
            <a:r>
              <a:rPr lang="en" sz="1250">
                <a:solidFill>
                  <a:srgbClr val="1A1A1A"/>
                </a:solidFill>
                <a:latin typeface="Arial"/>
                <a:ea typeface="Arial"/>
                <a:cs typeface="Arial"/>
                <a:sym typeface="Arial"/>
              </a:rPr>
              <a:t> rate and the factors which accelerate the growth of virus.</a:t>
            </a:r>
            <a:endParaRPr sz="1250">
              <a:solidFill>
                <a:srgbClr val="1A1A1A"/>
              </a:solidFill>
              <a:latin typeface="Arial"/>
              <a:ea typeface="Arial"/>
              <a:cs typeface="Arial"/>
              <a:sym typeface="Arial"/>
            </a:endParaRPr>
          </a:p>
          <a:p>
            <a:pPr indent="0" lvl="0" marL="152400" rtl="0" algn="l">
              <a:lnSpc>
                <a:spcPct val="150000"/>
              </a:lnSpc>
              <a:spcBef>
                <a:spcPts val="0"/>
              </a:spcBef>
              <a:spcAft>
                <a:spcPts val="0"/>
              </a:spcAft>
              <a:buNone/>
            </a:pPr>
            <a:r>
              <a:t/>
            </a:r>
            <a:endParaRPr sz="1250">
              <a:solidFill>
                <a:srgbClr val="1A1A1A"/>
              </a:solidFill>
              <a:latin typeface="Arial"/>
              <a:ea typeface="Arial"/>
              <a:cs typeface="Arial"/>
              <a:sym typeface="Arial"/>
            </a:endParaRPr>
          </a:p>
          <a:p>
            <a:pPr indent="0" lvl="0" marL="152400" rtl="0" algn="l">
              <a:lnSpc>
                <a:spcPct val="150000"/>
              </a:lnSpc>
              <a:spcBef>
                <a:spcPts val="0"/>
              </a:spcBef>
              <a:spcAft>
                <a:spcPts val="0"/>
              </a:spcAft>
              <a:buNone/>
            </a:pPr>
            <a:r>
              <a:rPr b="1" lang="en" sz="1250">
                <a:solidFill>
                  <a:srgbClr val="1A1A1A"/>
                </a:solidFill>
                <a:latin typeface="Arial"/>
                <a:ea typeface="Arial"/>
                <a:cs typeface="Arial"/>
                <a:sym typeface="Arial"/>
              </a:rPr>
              <a:t>Covid data assessment :</a:t>
            </a:r>
            <a:endParaRPr b="1" sz="1250">
              <a:solidFill>
                <a:srgbClr val="1A1A1A"/>
              </a:solidFill>
              <a:latin typeface="Arial"/>
              <a:ea typeface="Arial"/>
              <a:cs typeface="Arial"/>
              <a:sym typeface="Arial"/>
            </a:endParaRPr>
          </a:p>
          <a:p>
            <a:pPr indent="0" lvl="0" marL="152400" rtl="0" algn="l">
              <a:lnSpc>
                <a:spcPct val="150000"/>
              </a:lnSpc>
              <a:spcBef>
                <a:spcPts val="0"/>
              </a:spcBef>
              <a:spcAft>
                <a:spcPts val="0"/>
              </a:spcAft>
              <a:buNone/>
            </a:pPr>
            <a:r>
              <a:t/>
            </a:r>
            <a:endParaRPr b="1" sz="1250">
              <a:solidFill>
                <a:srgbClr val="1A1A1A"/>
              </a:solidFill>
              <a:latin typeface="Arial"/>
              <a:ea typeface="Arial"/>
              <a:cs typeface="Arial"/>
              <a:sym typeface="Arial"/>
            </a:endParaRPr>
          </a:p>
          <a:p>
            <a:pPr indent="0" lvl="0" marL="365760" rtl="0" algn="l">
              <a:spcBef>
                <a:spcPts val="0"/>
              </a:spcBef>
              <a:spcAft>
                <a:spcPts val="1200"/>
              </a:spcAft>
              <a:buNone/>
            </a:pPr>
            <a:r>
              <a:rPr lang="en" sz="1250">
                <a:solidFill>
                  <a:srgbClr val="1A1A1A"/>
                </a:solidFill>
                <a:latin typeface="Arial"/>
                <a:ea typeface="Arial"/>
                <a:cs typeface="Arial"/>
                <a:sym typeface="Arial"/>
              </a:rPr>
              <a:t>We analysed all the reports, surveys and datasets of covid-19 ,analysed the type of data how it varies with time and studied how to predict the approximate results using regression methods</a:t>
            </a:r>
            <a:endParaRPr sz="12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729450" y="1394700"/>
            <a:ext cx="7688700" cy="3380400"/>
          </a:xfrm>
          <a:prstGeom prst="rect">
            <a:avLst/>
          </a:prstGeom>
        </p:spPr>
        <p:txBody>
          <a:bodyPr anchorCtr="0" anchor="t" bIns="91425" lIns="91425" spcFirstLastPara="1" rIns="91425" wrap="square" tIns="91425">
            <a:normAutofit/>
          </a:bodyPr>
          <a:lstStyle/>
          <a:p>
            <a:pPr indent="0" lvl="0" marL="152400" rtl="0" algn="l">
              <a:lnSpc>
                <a:spcPct val="115000"/>
              </a:lnSpc>
              <a:spcBef>
                <a:spcPts val="0"/>
              </a:spcBef>
              <a:spcAft>
                <a:spcPts val="0"/>
              </a:spcAft>
              <a:buNone/>
            </a:pPr>
            <a:r>
              <a:rPr b="1" lang="en" sz="1250">
                <a:solidFill>
                  <a:srgbClr val="1A1A1A"/>
                </a:solidFill>
                <a:latin typeface="Arial"/>
                <a:ea typeface="Arial"/>
                <a:cs typeface="Arial"/>
                <a:sym typeface="Arial"/>
              </a:rPr>
              <a:t>Identified</a:t>
            </a:r>
            <a:r>
              <a:rPr b="1" lang="en" sz="1250">
                <a:solidFill>
                  <a:srgbClr val="1A1A1A"/>
                </a:solidFill>
                <a:latin typeface="Arial"/>
                <a:ea typeface="Arial"/>
                <a:cs typeface="Arial"/>
                <a:sym typeface="Arial"/>
              </a:rPr>
              <a:t> gaps with linear regression :</a:t>
            </a:r>
            <a:endParaRPr b="1" sz="125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t/>
            </a:r>
            <a:endParaRPr b="1" sz="1250" u="sng">
              <a:solidFill>
                <a:srgbClr val="1A1A1A"/>
              </a:solidFill>
              <a:latin typeface="Arial"/>
              <a:ea typeface="Arial"/>
              <a:cs typeface="Arial"/>
              <a:sym typeface="Arial"/>
            </a:endParaRPr>
          </a:p>
          <a:p>
            <a:pPr indent="0" lvl="0" marL="338328" rtl="0" algn="l">
              <a:lnSpc>
                <a:spcPct val="115000"/>
              </a:lnSpc>
              <a:spcBef>
                <a:spcPts val="0"/>
              </a:spcBef>
              <a:spcAft>
                <a:spcPts val="0"/>
              </a:spcAft>
              <a:buNone/>
            </a:pPr>
            <a:r>
              <a:rPr lang="en" sz="1250">
                <a:solidFill>
                  <a:srgbClr val="1A1A1A"/>
                </a:solidFill>
                <a:latin typeface="Arial"/>
                <a:ea typeface="Arial"/>
                <a:cs typeface="Arial"/>
                <a:sym typeface="Arial"/>
              </a:rPr>
              <a:t>We found that the data of covid-19 is non-linear, dependence, heteroscedastic. So when we apply the general regression model i.e. Linear Regression then it fails to predict results in this type of data, as the assumptions of linear regressions are violated. So linear regression fails in this predicting results from this type of data and gap is identified.</a:t>
            </a:r>
            <a:endParaRPr sz="1250">
              <a:solidFill>
                <a:srgbClr val="1A1A1A"/>
              </a:solidFill>
              <a:latin typeface="Arial"/>
              <a:ea typeface="Arial"/>
              <a:cs typeface="Arial"/>
              <a:sym typeface="Arial"/>
            </a:endParaRPr>
          </a:p>
          <a:p>
            <a:pPr indent="0" lvl="0" marL="0" rtl="0" algn="l">
              <a:spcBef>
                <a:spcPts val="0"/>
              </a:spcBef>
              <a:spcAft>
                <a:spcPts val="1200"/>
              </a:spcAft>
              <a:buNone/>
            </a:pPr>
            <a:r>
              <a:t/>
            </a:r>
            <a:endParaRPr sz="1250">
              <a:latin typeface="Arial"/>
              <a:ea typeface="Arial"/>
              <a:cs typeface="Arial"/>
              <a:sym typeface="Arial"/>
            </a:endParaRPr>
          </a:p>
        </p:txBody>
      </p:sp>
      <p:pic>
        <p:nvPicPr>
          <p:cNvPr id="172" name="Google Shape;172;p26"/>
          <p:cNvPicPr preferRelativeResize="0"/>
          <p:nvPr/>
        </p:nvPicPr>
        <p:blipFill>
          <a:blip r:embed="rId3">
            <a:alphaModFix/>
          </a:blip>
          <a:stretch>
            <a:fillRect/>
          </a:stretch>
        </p:blipFill>
        <p:spPr>
          <a:xfrm>
            <a:off x="896500" y="3001395"/>
            <a:ext cx="3463050" cy="1543825"/>
          </a:xfrm>
          <a:prstGeom prst="rect">
            <a:avLst/>
          </a:prstGeom>
          <a:noFill/>
          <a:ln>
            <a:noFill/>
          </a:ln>
        </p:spPr>
      </p:pic>
      <p:pic>
        <p:nvPicPr>
          <p:cNvPr id="173" name="Google Shape;173;p26"/>
          <p:cNvPicPr preferRelativeResize="0"/>
          <p:nvPr/>
        </p:nvPicPr>
        <p:blipFill>
          <a:blip r:embed="rId4">
            <a:alphaModFix/>
          </a:blip>
          <a:stretch>
            <a:fillRect/>
          </a:stretch>
        </p:blipFill>
        <p:spPr>
          <a:xfrm>
            <a:off x="4488900" y="3027125"/>
            <a:ext cx="3878100" cy="149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152400" rtl="0" algn="l">
              <a:lnSpc>
                <a:spcPct val="115000"/>
              </a:lnSpc>
              <a:spcBef>
                <a:spcPts val="0"/>
              </a:spcBef>
              <a:spcAft>
                <a:spcPts val="0"/>
              </a:spcAft>
              <a:buNone/>
            </a:pPr>
            <a:r>
              <a:rPr b="1" lang="en" sz="1250">
                <a:solidFill>
                  <a:srgbClr val="1A1A1A"/>
                </a:solidFill>
                <a:latin typeface="Arial"/>
                <a:ea typeface="Arial"/>
                <a:cs typeface="Arial"/>
                <a:sym typeface="Arial"/>
              </a:rPr>
              <a:t>Analysed need of quantile regression and implemented it</a:t>
            </a:r>
            <a:endParaRPr b="1" sz="125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t/>
            </a:r>
            <a:endParaRPr b="1" sz="1250" u="sng">
              <a:solidFill>
                <a:srgbClr val="1A1A1A"/>
              </a:solidFill>
              <a:latin typeface="Arial"/>
              <a:ea typeface="Arial"/>
              <a:cs typeface="Arial"/>
              <a:sym typeface="Arial"/>
            </a:endParaRPr>
          </a:p>
          <a:p>
            <a:pPr indent="0" lvl="0" marL="429768" rtl="0" algn="l">
              <a:lnSpc>
                <a:spcPct val="115000"/>
              </a:lnSpc>
              <a:spcBef>
                <a:spcPts val="0"/>
              </a:spcBef>
              <a:spcAft>
                <a:spcPts val="0"/>
              </a:spcAft>
              <a:buNone/>
            </a:pPr>
            <a:r>
              <a:rPr lang="en" sz="1250">
                <a:solidFill>
                  <a:srgbClr val="1A1A1A"/>
                </a:solidFill>
                <a:latin typeface="Arial"/>
                <a:ea typeface="Arial"/>
                <a:cs typeface="Arial"/>
                <a:sym typeface="Arial"/>
              </a:rPr>
              <a:t>We identified the gaps and to predict the better results we use quantile regression which is a extension of linear regression and is used when the conditions of linear regression is not met like homoscedasticity, linearity, and independence of data. So the quantile regression is able to predict the approximate results for this type of data hence it is used here to predict the approximate results.</a:t>
            </a:r>
            <a:endParaRPr sz="1250">
              <a:solidFill>
                <a:srgbClr val="1A1A1A"/>
              </a:solidFill>
              <a:latin typeface="Arial"/>
              <a:ea typeface="Arial"/>
              <a:cs typeface="Arial"/>
              <a:sym typeface="Arial"/>
            </a:endParaRPr>
          </a:p>
          <a:p>
            <a:pPr indent="0" lvl="0" marL="0" rtl="0" algn="l">
              <a:spcBef>
                <a:spcPts val="0"/>
              </a:spcBef>
              <a:spcAft>
                <a:spcPts val="1200"/>
              </a:spcAft>
              <a:buNone/>
            </a:pPr>
            <a:r>
              <a:t/>
            </a:r>
            <a:endParaRPr sz="125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7650" y="65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84" name="Google Shape;184;p28"/>
          <p:cNvSpPr txBox="1"/>
          <p:nvPr>
            <p:ph idx="1" type="body"/>
          </p:nvPr>
        </p:nvSpPr>
        <p:spPr>
          <a:xfrm>
            <a:off x="727650" y="1642525"/>
            <a:ext cx="7688700" cy="3022800"/>
          </a:xfrm>
          <a:prstGeom prst="rect">
            <a:avLst/>
          </a:prstGeom>
        </p:spPr>
        <p:txBody>
          <a:bodyPr anchorCtr="0" anchor="t" bIns="91425" lIns="91425" spcFirstLastPara="1" rIns="91425" wrap="square" tIns="91425">
            <a:noAutofit/>
          </a:bodyPr>
          <a:lstStyle/>
          <a:p>
            <a:pPr indent="0" lvl="0" marL="0" rtl="0" algn="l">
              <a:lnSpc>
                <a:spcPct val="108000"/>
              </a:lnSpc>
              <a:spcBef>
                <a:spcPts val="1200"/>
              </a:spcBef>
              <a:spcAft>
                <a:spcPts val="0"/>
              </a:spcAft>
              <a:buNone/>
            </a:pPr>
            <a:r>
              <a:rPr b="1" lang="en" sz="1250">
                <a:solidFill>
                  <a:srgbClr val="000000"/>
                </a:solidFill>
                <a:latin typeface="Arial"/>
                <a:ea typeface="Arial"/>
                <a:cs typeface="Arial"/>
                <a:sym typeface="Arial"/>
              </a:rPr>
              <a:t>Numpy</a:t>
            </a:r>
            <a:endParaRPr b="1" sz="12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t/>
            </a:r>
            <a:endParaRPr b="1" sz="750">
              <a:solidFill>
                <a:srgbClr val="000000"/>
              </a:solidFill>
              <a:latin typeface="Arial"/>
              <a:ea typeface="Arial"/>
              <a:cs typeface="Arial"/>
              <a:sym typeface="Arial"/>
            </a:endParaRPr>
          </a:p>
          <a:p>
            <a:pPr indent="-307975" lvl="0" marL="457200" rtl="0" algn="l">
              <a:lnSpc>
                <a:spcPct val="150000"/>
              </a:lnSpc>
              <a:spcBef>
                <a:spcPts val="0"/>
              </a:spcBef>
              <a:spcAft>
                <a:spcPts val="0"/>
              </a:spcAft>
              <a:buClr>
                <a:srgbClr val="000000"/>
              </a:buClr>
              <a:buSzPts val="1250"/>
              <a:buFont typeface="Arial"/>
              <a:buChar char="●"/>
            </a:pPr>
            <a:r>
              <a:rPr lang="en" sz="1250">
                <a:solidFill>
                  <a:srgbClr val="000000"/>
                </a:solidFill>
                <a:latin typeface="Arial"/>
                <a:ea typeface="Arial"/>
                <a:cs typeface="Arial"/>
                <a:sym typeface="Arial"/>
              </a:rPr>
              <a:t>NumPy, which stands for Numerical Python, is a library consisting of multidimensional array objects and a collection of routines for processing those arrays. Using NumPy, mathematical and logical operations on arrays can be performed.</a:t>
            </a:r>
            <a:endParaRPr sz="125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50">
                <a:solidFill>
                  <a:srgbClr val="000000"/>
                </a:solidFill>
                <a:latin typeface="Arial"/>
                <a:ea typeface="Arial"/>
                <a:cs typeface="Arial"/>
                <a:sym typeface="Arial"/>
              </a:rPr>
              <a:t>Matplotlib</a:t>
            </a:r>
            <a:endParaRPr b="1" sz="125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b="1" sz="250">
              <a:solidFill>
                <a:srgbClr val="000000"/>
              </a:solidFill>
              <a:latin typeface="Arial"/>
              <a:ea typeface="Arial"/>
              <a:cs typeface="Arial"/>
              <a:sym typeface="Arial"/>
            </a:endParaRPr>
          </a:p>
          <a:p>
            <a:pPr indent="-307975" lvl="0" marL="457200" rtl="0" algn="l">
              <a:lnSpc>
                <a:spcPct val="150000"/>
              </a:lnSpc>
              <a:spcBef>
                <a:spcPts val="0"/>
              </a:spcBef>
              <a:spcAft>
                <a:spcPts val="0"/>
              </a:spcAft>
              <a:buSzPts val="1250"/>
              <a:buFont typeface="Arial"/>
              <a:buChar char="●"/>
            </a:pPr>
            <a:r>
              <a:rPr lang="en" sz="1250">
                <a:solidFill>
                  <a:srgbClr val="1A1A1A"/>
                </a:solidFill>
                <a:latin typeface="Arial"/>
                <a:ea typeface="Arial"/>
                <a:cs typeface="Arial"/>
                <a:sym typeface="Arial"/>
              </a:rPr>
              <a:t>Matplotlib is a powerful library in Python for creating static, animated, and interactive visualizations of data. It is widely used for data visualization in scientific computing, data analysis, and machine learning</a:t>
            </a:r>
            <a:r>
              <a:rPr lang="en" sz="1250">
                <a:latin typeface="Arial"/>
                <a:ea typeface="Arial"/>
                <a:cs typeface="Arial"/>
                <a:sym typeface="Arial"/>
              </a:rPr>
              <a:t>.</a:t>
            </a:r>
            <a:endParaRPr sz="125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7650" y="63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90" name="Google Shape;190;p29"/>
          <p:cNvSpPr txBox="1"/>
          <p:nvPr>
            <p:ph idx="1" type="body"/>
          </p:nvPr>
        </p:nvSpPr>
        <p:spPr>
          <a:xfrm>
            <a:off x="731520" y="1581912"/>
            <a:ext cx="7598700" cy="3207600"/>
          </a:xfrm>
          <a:prstGeom prst="rect">
            <a:avLst/>
          </a:prstGeom>
        </p:spPr>
        <p:txBody>
          <a:bodyPr anchorCtr="0" anchor="t" bIns="91425" lIns="91425" spcFirstLastPara="1" rIns="91425" wrap="square" tIns="91425">
            <a:normAutofit/>
          </a:bodyPr>
          <a:lstStyle/>
          <a:p>
            <a:pPr indent="0" lvl="0" marL="0" rtl="0" algn="l">
              <a:lnSpc>
                <a:spcPct val="108000"/>
              </a:lnSpc>
              <a:spcBef>
                <a:spcPts val="1200"/>
              </a:spcBef>
              <a:spcAft>
                <a:spcPts val="0"/>
              </a:spcAft>
              <a:buNone/>
            </a:pPr>
            <a:r>
              <a:rPr b="1" lang="en" sz="1250">
                <a:solidFill>
                  <a:srgbClr val="000000"/>
                </a:solidFill>
                <a:latin typeface="Arial"/>
                <a:ea typeface="Arial"/>
                <a:cs typeface="Arial"/>
                <a:sym typeface="Arial"/>
              </a:rPr>
              <a:t>Statsmodels</a:t>
            </a:r>
            <a:endParaRPr b="1" sz="12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t/>
            </a:r>
            <a:endParaRPr b="1" sz="750">
              <a:solidFill>
                <a:srgbClr val="000000"/>
              </a:solidFill>
              <a:latin typeface="Arial"/>
              <a:ea typeface="Arial"/>
              <a:cs typeface="Arial"/>
              <a:sym typeface="Arial"/>
            </a:endParaRPr>
          </a:p>
          <a:p>
            <a:pPr indent="-307975" lvl="0" marL="457200" rtl="0" algn="l">
              <a:lnSpc>
                <a:spcPct val="150000"/>
              </a:lnSpc>
              <a:spcBef>
                <a:spcPts val="0"/>
              </a:spcBef>
              <a:spcAft>
                <a:spcPts val="0"/>
              </a:spcAft>
              <a:buClr>
                <a:srgbClr val="202124"/>
              </a:buClr>
              <a:buSzPts val="1250"/>
              <a:buFont typeface="Arial"/>
              <a:buChar char="●"/>
            </a:pPr>
            <a:r>
              <a:rPr lang="en" sz="1250">
                <a:solidFill>
                  <a:srgbClr val="202124"/>
                </a:solidFill>
                <a:latin typeface="Arial"/>
                <a:ea typeface="Arial"/>
                <a:cs typeface="Arial"/>
                <a:sym typeface="Arial"/>
              </a:rPr>
              <a:t>Statsmodels is a Python module that provides classes and functions for the estimation of many different statistical models, as well as for conducting statistical tests, and statistical data exploration.</a:t>
            </a:r>
            <a:endParaRPr sz="1250">
              <a:solidFill>
                <a:srgbClr val="202124"/>
              </a:solidFill>
              <a:latin typeface="Arial"/>
              <a:ea typeface="Arial"/>
              <a:cs typeface="Arial"/>
              <a:sym typeface="Arial"/>
            </a:endParaRPr>
          </a:p>
          <a:p>
            <a:pPr indent="0" lvl="0" marL="0" rtl="0" algn="l">
              <a:lnSpc>
                <a:spcPct val="108000"/>
              </a:lnSpc>
              <a:spcBef>
                <a:spcPts val="1200"/>
              </a:spcBef>
              <a:spcAft>
                <a:spcPts val="0"/>
              </a:spcAft>
              <a:buNone/>
            </a:pPr>
            <a:r>
              <a:rPr b="1" lang="en" sz="1250">
                <a:solidFill>
                  <a:srgbClr val="000000"/>
                </a:solidFill>
                <a:latin typeface="Arial"/>
                <a:ea typeface="Arial"/>
                <a:cs typeface="Arial"/>
                <a:sym typeface="Arial"/>
              </a:rPr>
              <a:t>Plotly</a:t>
            </a:r>
            <a:endParaRPr b="1" sz="12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t/>
            </a:r>
            <a:endParaRPr b="1" sz="1050">
              <a:solidFill>
                <a:srgbClr val="000000"/>
              </a:solidFill>
              <a:latin typeface="Arial"/>
              <a:ea typeface="Arial"/>
              <a:cs typeface="Arial"/>
              <a:sym typeface="Arial"/>
            </a:endParaRPr>
          </a:p>
          <a:p>
            <a:pPr indent="-307975" lvl="0" marL="457200" rtl="0" algn="l">
              <a:lnSpc>
                <a:spcPct val="108000"/>
              </a:lnSpc>
              <a:spcBef>
                <a:spcPts val="0"/>
              </a:spcBef>
              <a:spcAft>
                <a:spcPts val="0"/>
              </a:spcAft>
              <a:buClr>
                <a:srgbClr val="202124"/>
              </a:buClr>
              <a:buSzPts val="1250"/>
              <a:buFont typeface="Arial"/>
              <a:buChar char="●"/>
            </a:pPr>
            <a:r>
              <a:rPr lang="en" sz="1250">
                <a:solidFill>
                  <a:srgbClr val="202124"/>
                </a:solidFill>
                <a:latin typeface="Arial"/>
                <a:ea typeface="Arial"/>
                <a:cs typeface="Arial"/>
                <a:sym typeface="Arial"/>
              </a:rPr>
              <a:t>Plotly can be used to make a wide variety of charts, including Basic and Statistical charts, Maps, 3D Charts, Subplots, and so on.</a:t>
            </a:r>
            <a:endParaRPr sz="1250">
              <a:solidFill>
                <a:srgbClr val="202124"/>
              </a:solidFill>
              <a:latin typeface="Arial"/>
              <a:ea typeface="Arial"/>
              <a:cs typeface="Arial"/>
              <a:sym typeface="Arial"/>
            </a:endParaRPr>
          </a:p>
          <a:p>
            <a:pPr indent="0" lvl="0" marL="36576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61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96" name="Google Shape;196;p30"/>
          <p:cNvSpPr txBox="1"/>
          <p:nvPr>
            <p:ph idx="1" type="body"/>
          </p:nvPr>
        </p:nvSpPr>
        <p:spPr>
          <a:xfrm>
            <a:off x="727650" y="1755600"/>
            <a:ext cx="7688700" cy="2724000"/>
          </a:xfrm>
          <a:prstGeom prst="rect">
            <a:avLst/>
          </a:prstGeom>
        </p:spPr>
        <p:txBody>
          <a:bodyPr anchorCtr="0" anchor="t" bIns="91425" lIns="91425" spcFirstLastPara="1" rIns="91425" wrap="square" tIns="91425">
            <a:normAutofit/>
          </a:bodyPr>
          <a:lstStyle/>
          <a:p>
            <a:pPr indent="0" lvl="0" marL="0" rtl="0" algn="l">
              <a:lnSpc>
                <a:spcPct val="108000"/>
              </a:lnSpc>
              <a:spcBef>
                <a:spcPts val="1200"/>
              </a:spcBef>
              <a:spcAft>
                <a:spcPts val="0"/>
              </a:spcAft>
              <a:buNone/>
            </a:pPr>
            <a:r>
              <a:rPr b="1" lang="en" sz="1250">
                <a:solidFill>
                  <a:srgbClr val="000000"/>
                </a:solidFill>
                <a:latin typeface="Arial"/>
                <a:ea typeface="Arial"/>
                <a:cs typeface="Arial"/>
                <a:sym typeface="Arial"/>
              </a:rPr>
              <a:t>Seaborn</a:t>
            </a:r>
            <a:endParaRPr b="1" sz="12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t/>
            </a:r>
            <a:endParaRPr b="1" sz="150">
              <a:solidFill>
                <a:srgbClr val="000000"/>
              </a:solidFill>
              <a:latin typeface="Arial"/>
              <a:ea typeface="Arial"/>
              <a:cs typeface="Arial"/>
              <a:sym typeface="Arial"/>
            </a:endParaRPr>
          </a:p>
          <a:p>
            <a:pPr indent="-307975" lvl="0" marL="457200" rtl="0" algn="l">
              <a:lnSpc>
                <a:spcPct val="108000"/>
              </a:lnSpc>
              <a:spcBef>
                <a:spcPts val="0"/>
              </a:spcBef>
              <a:spcAft>
                <a:spcPts val="0"/>
              </a:spcAft>
              <a:buClr>
                <a:srgbClr val="000000"/>
              </a:buClr>
              <a:buSzPts val="1250"/>
              <a:buFont typeface="Arial"/>
              <a:buChar char="●"/>
            </a:pPr>
            <a:r>
              <a:rPr lang="en" sz="1250">
                <a:solidFill>
                  <a:srgbClr val="000000"/>
                </a:solidFill>
                <a:latin typeface="Arial"/>
                <a:ea typeface="Arial"/>
                <a:cs typeface="Arial"/>
                <a:sym typeface="Arial"/>
              </a:rPr>
              <a:t>Seaborn is an open source, BSD-licensed Python library providing high level API for visualizing the data using Python programming language.</a:t>
            </a:r>
            <a:endParaRPr sz="1250">
              <a:solidFill>
                <a:srgbClr val="000000"/>
              </a:solidFill>
              <a:latin typeface="Arial"/>
              <a:ea typeface="Arial"/>
              <a:cs typeface="Arial"/>
              <a:sym typeface="Arial"/>
            </a:endParaRPr>
          </a:p>
          <a:p>
            <a:pPr indent="0" lvl="0" marL="457200" rtl="0" algn="l">
              <a:lnSpc>
                <a:spcPct val="108000"/>
              </a:lnSpc>
              <a:spcBef>
                <a:spcPts val="0"/>
              </a:spcBef>
              <a:spcAft>
                <a:spcPts val="0"/>
              </a:spcAft>
              <a:buNone/>
            </a:pPr>
            <a:r>
              <a:t/>
            </a:r>
            <a:endParaRPr sz="17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rPr b="1" lang="en" sz="1250">
                <a:solidFill>
                  <a:srgbClr val="000000"/>
                </a:solidFill>
                <a:latin typeface="Arial"/>
                <a:ea typeface="Arial"/>
                <a:cs typeface="Arial"/>
                <a:sym typeface="Arial"/>
              </a:rPr>
              <a:t>Pandas</a:t>
            </a:r>
            <a:endParaRPr b="1" sz="1250">
              <a:solidFill>
                <a:srgbClr val="000000"/>
              </a:solidFill>
              <a:latin typeface="Arial"/>
              <a:ea typeface="Arial"/>
              <a:cs typeface="Arial"/>
              <a:sym typeface="Arial"/>
            </a:endParaRPr>
          </a:p>
          <a:p>
            <a:pPr indent="0" lvl="0" marL="0" rtl="0" algn="l">
              <a:lnSpc>
                <a:spcPct val="108000"/>
              </a:lnSpc>
              <a:spcBef>
                <a:spcPts val="1200"/>
              </a:spcBef>
              <a:spcAft>
                <a:spcPts val="0"/>
              </a:spcAft>
              <a:buNone/>
            </a:pPr>
            <a:r>
              <a:t/>
            </a:r>
            <a:endParaRPr b="1" sz="250">
              <a:solidFill>
                <a:srgbClr val="000000"/>
              </a:solidFill>
              <a:latin typeface="Arial"/>
              <a:ea typeface="Arial"/>
              <a:cs typeface="Arial"/>
              <a:sym typeface="Arial"/>
            </a:endParaRPr>
          </a:p>
          <a:p>
            <a:pPr indent="-307975" lvl="0" marL="457200" rtl="0" algn="l">
              <a:lnSpc>
                <a:spcPct val="108000"/>
              </a:lnSpc>
              <a:spcBef>
                <a:spcPts val="0"/>
              </a:spcBef>
              <a:spcAft>
                <a:spcPts val="0"/>
              </a:spcAft>
              <a:buClr>
                <a:srgbClr val="000000"/>
              </a:buClr>
              <a:buSzPts val="1250"/>
              <a:buFont typeface="Arial"/>
              <a:buChar char="●"/>
            </a:pPr>
            <a:r>
              <a:rPr lang="en" sz="1250">
                <a:solidFill>
                  <a:srgbClr val="000000"/>
                </a:solidFill>
                <a:latin typeface="Arial"/>
                <a:ea typeface="Arial"/>
                <a:cs typeface="Arial"/>
                <a:sym typeface="Arial"/>
              </a:rPr>
              <a:t>Python with Pandas is used in a wide range of fields including academic and commercial domains including finance, economics, Statistics, analytics, etc.</a:t>
            </a:r>
            <a:endParaRPr sz="12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7650" y="67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a:t>
            </a:r>
            <a:endParaRPr/>
          </a:p>
        </p:txBody>
      </p:sp>
      <p:sp>
        <p:nvSpPr>
          <p:cNvPr id="202" name="Google Shape;202;p31"/>
          <p:cNvSpPr txBox="1"/>
          <p:nvPr>
            <p:ph idx="1" type="body"/>
          </p:nvPr>
        </p:nvSpPr>
        <p:spPr>
          <a:xfrm>
            <a:off x="727650" y="1441200"/>
            <a:ext cx="7688700" cy="3370800"/>
          </a:xfrm>
          <a:prstGeom prst="rect">
            <a:avLst/>
          </a:prstGeom>
        </p:spPr>
        <p:txBody>
          <a:bodyPr anchorCtr="0" anchor="t" bIns="91425" lIns="91425" spcFirstLastPara="1" rIns="91425" wrap="square" tIns="457200">
            <a:normAutofit lnSpcReduction="10000"/>
          </a:bodyPr>
          <a:lstStyle/>
          <a:p>
            <a:pPr indent="-307975" lvl="0" marL="457200" rtl="0" algn="l">
              <a:spcBef>
                <a:spcPts val="1200"/>
              </a:spcBef>
              <a:spcAft>
                <a:spcPts val="0"/>
              </a:spcAft>
              <a:buClr>
                <a:schemeClr val="dk2"/>
              </a:buClr>
              <a:buSzPts val="1250"/>
              <a:buChar char="●"/>
            </a:pPr>
            <a:r>
              <a:rPr lang="en" sz="1250">
                <a:solidFill>
                  <a:schemeClr val="dk2"/>
                </a:solidFill>
              </a:rPr>
              <a:t>After consolidating the data set about the mortality rates and other covariates for the country, a descriptive statistical analysis and regression modeling is done.</a:t>
            </a:r>
            <a:endParaRPr sz="1250">
              <a:solidFill>
                <a:schemeClr val="dk2"/>
              </a:solidFill>
            </a:endParaRPr>
          </a:p>
          <a:p>
            <a:pPr indent="0" lvl="0" marL="0" rtl="0" algn="l">
              <a:spcBef>
                <a:spcPts val="1200"/>
              </a:spcBef>
              <a:spcAft>
                <a:spcPts val="0"/>
              </a:spcAft>
              <a:buNone/>
            </a:pPr>
            <a:r>
              <a:t/>
            </a:r>
            <a:endParaRPr sz="1250">
              <a:solidFill>
                <a:schemeClr val="dk2"/>
              </a:solidFill>
            </a:endParaRPr>
          </a:p>
          <a:p>
            <a:pPr indent="-307975" lvl="0" marL="457200" rtl="0" algn="l">
              <a:spcBef>
                <a:spcPts val="1200"/>
              </a:spcBef>
              <a:spcAft>
                <a:spcPts val="0"/>
              </a:spcAft>
              <a:buClr>
                <a:schemeClr val="dk2"/>
              </a:buClr>
              <a:buSzPts val="1250"/>
              <a:buChar char="●"/>
            </a:pPr>
            <a:r>
              <a:rPr lang="en" sz="1250">
                <a:solidFill>
                  <a:schemeClr val="dk2"/>
                </a:solidFill>
              </a:rPr>
              <a:t>The proposed regression is quite competitive compared with those regressions and provides the best fit according to some selection criteria.</a:t>
            </a:r>
            <a:endParaRPr sz="1250">
              <a:solidFill>
                <a:schemeClr val="dk2"/>
              </a:solidFill>
            </a:endParaRPr>
          </a:p>
          <a:p>
            <a:pPr indent="0" lvl="0" marL="457200" rtl="0" algn="l">
              <a:spcBef>
                <a:spcPts val="1200"/>
              </a:spcBef>
              <a:spcAft>
                <a:spcPts val="0"/>
              </a:spcAft>
              <a:buNone/>
            </a:pPr>
            <a:r>
              <a:rPr lang="en" sz="1250">
                <a:solidFill>
                  <a:schemeClr val="dk2"/>
                </a:solidFill>
              </a:rPr>
              <a:t> </a:t>
            </a:r>
            <a:endParaRPr sz="1250">
              <a:solidFill>
                <a:schemeClr val="dk2"/>
              </a:solidFill>
            </a:endParaRPr>
          </a:p>
          <a:p>
            <a:pPr indent="-307975" lvl="0" marL="457200" rtl="0" algn="l">
              <a:spcBef>
                <a:spcPts val="1200"/>
              </a:spcBef>
              <a:spcAft>
                <a:spcPts val="0"/>
              </a:spcAft>
              <a:buClr>
                <a:schemeClr val="dk2"/>
              </a:buClr>
              <a:buSzPts val="1250"/>
              <a:buChar char="●"/>
            </a:pPr>
            <a:r>
              <a:rPr lang="en" sz="1250">
                <a:solidFill>
                  <a:schemeClr val="dk2"/>
                </a:solidFill>
              </a:rPr>
              <a:t>We hope this paper’s findings may improve understanding of coronavirus in India and help the healthcare system better prepare for the advance of the pandemic or even respond to similar epidemics.</a:t>
            </a:r>
            <a:endParaRPr sz="1250">
              <a:solidFill>
                <a:schemeClr val="dk2"/>
              </a:solidFill>
            </a:endParaRPr>
          </a:p>
          <a:p>
            <a:pPr indent="0" lvl="0" marL="0" rtl="0" algn="just">
              <a:spcBef>
                <a:spcPts val="1200"/>
              </a:spcBef>
              <a:spcAft>
                <a:spcPts val="1200"/>
              </a:spcAft>
              <a:buNone/>
            </a:pPr>
            <a:r>
              <a:t/>
            </a:r>
            <a:endParaRPr sz="1250"/>
          </a:p>
        </p:txBody>
      </p:sp>
      <p:sp>
        <p:nvSpPr>
          <p:cNvPr id="203" name="Google Shape;203;p31"/>
          <p:cNvSpPr txBox="1"/>
          <p:nvPr/>
        </p:nvSpPr>
        <p:spPr>
          <a:xfrm>
            <a:off x="1062175" y="4162300"/>
            <a:ext cx="72507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659125" y="2276825"/>
            <a:ext cx="4494300" cy="1781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latin typeface="Arial"/>
                <a:ea typeface="Arial"/>
                <a:cs typeface="Arial"/>
                <a:sym typeface="Arial"/>
              </a:rPr>
              <a:t>Vinayak Tiwari                         201112011</a:t>
            </a:r>
            <a:endParaRPr sz="1600">
              <a:latin typeface="Arial"/>
              <a:ea typeface="Arial"/>
              <a:cs typeface="Arial"/>
              <a:sym typeface="Arial"/>
            </a:endParaRPr>
          </a:p>
          <a:p>
            <a:pPr indent="0" lvl="0" marL="0" rtl="0" algn="l">
              <a:lnSpc>
                <a:spcPct val="150000"/>
              </a:lnSpc>
              <a:spcBef>
                <a:spcPts val="0"/>
              </a:spcBef>
              <a:spcAft>
                <a:spcPts val="0"/>
              </a:spcAft>
              <a:buNone/>
            </a:pPr>
            <a:r>
              <a:rPr lang="en" sz="1600">
                <a:latin typeface="Arial"/>
                <a:ea typeface="Arial"/>
                <a:cs typeface="Arial"/>
                <a:sym typeface="Arial"/>
              </a:rPr>
              <a:t>Pradhuman Mahor                  201112039</a:t>
            </a:r>
            <a:endParaRPr sz="1600">
              <a:latin typeface="Arial"/>
              <a:ea typeface="Arial"/>
              <a:cs typeface="Arial"/>
              <a:sym typeface="Arial"/>
            </a:endParaRPr>
          </a:p>
          <a:p>
            <a:pPr indent="0" lvl="0" marL="0" rtl="0" algn="l">
              <a:lnSpc>
                <a:spcPct val="150000"/>
              </a:lnSpc>
              <a:spcBef>
                <a:spcPts val="0"/>
              </a:spcBef>
              <a:spcAft>
                <a:spcPts val="0"/>
              </a:spcAft>
              <a:buNone/>
            </a:pPr>
            <a:r>
              <a:rPr lang="en" sz="1600">
                <a:latin typeface="Arial"/>
                <a:ea typeface="Arial"/>
                <a:cs typeface="Arial"/>
                <a:sym typeface="Arial"/>
              </a:rPr>
              <a:t>Manas Mishra                          201112442</a:t>
            </a:r>
            <a:endParaRPr sz="1600">
              <a:latin typeface="Arial"/>
              <a:ea typeface="Arial"/>
              <a:cs typeface="Arial"/>
              <a:sym typeface="Arial"/>
            </a:endParaRPr>
          </a:p>
          <a:p>
            <a:pPr indent="0" lvl="0" marL="0" rtl="0" algn="l">
              <a:lnSpc>
                <a:spcPct val="150000"/>
              </a:lnSpc>
              <a:spcBef>
                <a:spcPts val="0"/>
              </a:spcBef>
              <a:spcAft>
                <a:spcPts val="0"/>
              </a:spcAft>
              <a:buNone/>
            </a:pPr>
            <a:r>
              <a:rPr lang="en" sz="1600">
                <a:latin typeface="Arial"/>
                <a:ea typeface="Arial"/>
                <a:cs typeface="Arial"/>
                <a:sym typeface="Arial"/>
              </a:rPr>
              <a:t>Amulya Bai Banavath             201112436</a:t>
            </a:r>
            <a:endParaRPr sz="1600">
              <a:latin typeface="Arial"/>
              <a:ea typeface="Arial"/>
              <a:cs typeface="Arial"/>
              <a:sym typeface="Arial"/>
            </a:endParaRPr>
          </a:p>
        </p:txBody>
      </p:sp>
      <p:sp>
        <p:nvSpPr>
          <p:cNvPr id="94" name="Google Shape;94;p14"/>
          <p:cNvSpPr txBox="1"/>
          <p:nvPr/>
        </p:nvSpPr>
        <p:spPr>
          <a:xfrm>
            <a:off x="652975" y="1436575"/>
            <a:ext cx="539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Presented by:</a:t>
            </a:r>
            <a:endParaRPr b="1" sz="1600">
              <a:latin typeface="Lato"/>
              <a:ea typeface="Lato"/>
              <a:cs typeface="Lato"/>
              <a:sym typeface="Lato"/>
            </a:endParaRPr>
          </a:p>
        </p:txBody>
      </p:sp>
      <p:sp>
        <p:nvSpPr>
          <p:cNvPr id="95" name="Google Shape;95;p14"/>
          <p:cNvSpPr txBox="1"/>
          <p:nvPr/>
        </p:nvSpPr>
        <p:spPr>
          <a:xfrm>
            <a:off x="3765700" y="4313250"/>
            <a:ext cx="51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Presented to:</a:t>
            </a:r>
            <a:endParaRPr b="1">
              <a:latin typeface="Lato"/>
              <a:ea typeface="Lato"/>
              <a:cs typeface="Lato"/>
              <a:sym typeface="Lato"/>
            </a:endParaRPr>
          </a:p>
        </p:txBody>
      </p:sp>
      <p:sp>
        <p:nvSpPr>
          <p:cNvPr id="96" name="Google Shape;96;p14"/>
          <p:cNvSpPr txBox="1"/>
          <p:nvPr/>
        </p:nvSpPr>
        <p:spPr>
          <a:xfrm>
            <a:off x="3581375" y="4652900"/>
            <a:ext cx="5445000" cy="400200"/>
          </a:xfrm>
          <a:prstGeom prst="rect">
            <a:avLst/>
          </a:prstGeom>
          <a:noFill/>
          <a:ln>
            <a:noFill/>
          </a:ln>
        </p:spPr>
        <p:txBody>
          <a:bodyPr anchorCtr="0" anchor="t" bIns="91425" lIns="91425" spcFirstLastPara="1" rIns="91425" wrap="square" tIns="91425">
            <a:spAutoFit/>
          </a:bodyPr>
          <a:lstStyle/>
          <a:p>
            <a:pPr indent="0" lvl="0" marL="3200400" rtl="0" algn="l">
              <a:spcBef>
                <a:spcPts val="0"/>
              </a:spcBef>
              <a:spcAft>
                <a:spcPts val="0"/>
              </a:spcAft>
              <a:buNone/>
            </a:pPr>
            <a:r>
              <a:rPr b="1" lang="en">
                <a:latin typeface="Lato"/>
                <a:ea typeface="Lato"/>
                <a:cs typeface="Lato"/>
                <a:sym typeface="Lato"/>
              </a:rPr>
              <a:t>Dr. Rajesh Wadhwani </a:t>
            </a:r>
            <a:endParaRPr b="1">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7650" y="635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9" name="Google Shape;209;p32"/>
          <p:cNvSpPr txBox="1"/>
          <p:nvPr>
            <p:ph idx="1" type="body"/>
          </p:nvPr>
        </p:nvSpPr>
        <p:spPr>
          <a:xfrm>
            <a:off x="302075" y="1426425"/>
            <a:ext cx="8558400" cy="3364800"/>
          </a:xfrm>
          <a:prstGeom prst="rect">
            <a:avLst/>
          </a:prstGeom>
        </p:spPr>
        <p:txBody>
          <a:bodyPr anchorCtr="0" anchor="t" bIns="91425" lIns="91425" spcFirstLastPara="1" rIns="91425" wrap="square" tIns="457200">
            <a:noAutofit/>
          </a:bodyPr>
          <a:lstStyle/>
          <a:p>
            <a:pPr indent="0" lvl="0" marL="0" rtl="0" algn="l">
              <a:spcBef>
                <a:spcPts val="0"/>
              </a:spcBef>
              <a:spcAft>
                <a:spcPts val="0"/>
              </a:spcAft>
              <a:buNone/>
            </a:pPr>
            <a:r>
              <a:rPr lang="en" sz="800">
                <a:solidFill>
                  <a:srgbClr val="2E2E2E"/>
                </a:solidFill>
                <a:latin typeface="Arial"/>
                <a:ea typeface="Arial"/>
                <a:cs typeface="Arial"/>
                <a:sym typeface="Arial"/>
              </a:rPr>
              <a:t> </a:t>
            </a:r>
            <a:r>
              <a:rPr lang="en" sz="800">
                <a:solidFill>
                  <a:srgbClr val="2E2E2E"/>
                </a:solidFill>
                <a:latin typeface="Arial"/>
                <a:ea typeface="Arial"/>
                <a:cs typeface="Arial"/>
                <a:sym typeface="Arial"/>
              </a:rPr>
              <a:t>M.A. Zambrano-Monserrate</a:t>
            </a:r>
            <a:r>
              <a:rPr i="1" lang="en" sz="800">
                <a:solidFill>
                  <a:srgbClr val="2E2E2E"/>
                </a:solidFill>
                <a:latin typeface="Arial"/>
                <a:ea typeface="Arial"/>
                <a:cs typeface="Arial"/>
                <a:sym typeface="Arial"/>
              </a:rPr>
              <a:t> et al.</a:t>
            </a:r>
            <a:br>
              <a:rPr i="1" lang="en" sz="800">
                <a:solidFill>
                  <a:srgbClr val="2E2E2E"/>
                </a:solidFill>
                <a:latin typeface="Arial"/>
                <a:ea typeface="Arial"/>
                <a:cs typeface="Arial"/>
                <a:sym typeface="Arial"/>
              </a:rPr>
            </a:br>
            <a:r>
              <a:rPr b="1" lang="en" sz="800">
                <a:solidFill>
                  <a:srgbClr val="0C7DBB"/>
                </a:solidFill>
                <a:uFill>
                  <a:noFill/>
                </a:uFill>
                <a:latin typeface="Arial"/>
                <a:ea typeface="Arial"/>
                <a:cs typeface="Arial"/>
                <a:sym typeface="Arial"/>
                <a:hlinkClick r:id="rId3">
                  <a:extLst>
                    <a:ext uri="{A12FA001-AC4F-418D-AE19-62706E023703}">
                      <ahyp:hlinkClr val="tx"/>
                    </a:ext>
                  </a:extLst>
                </a:hlinkClick>
              </a:rPr>
              <a:t>Indirect effects of COVID-19 on the environment</a:t>
            </a:r>
            <a:endParaRPr b="1" sz="800">
              <a:solidFill>
                <a:srgbClr val="0C7DBB"/>
              </a:solidFill>
              <a:latin typeface="Arial"/>
              <a:ea typeface="Arial"/>
              <a:cs typeface="Arial"/>
              <a:sym typeface="Arial"/>
            </a:endParaRPr>
          </a:p>
          <a:p>
            <a:pPr indent="0" lvl="0" marL="0" marR="50800" rtl="0" algn="l">
              <a:lnSpc>
                <a:spcPct val="133300"/>
              </a:lnSpc>
              <a:spcBef>
                <a:spcPts val="0"/>
              </a:spcBef>
              <a:spcAft>
                <a:spcPts val="0"/>
              </a:spcAft>
              <a:buNone/>
            </a:pPr>
            <a:r>
              <a:rPr lang="en" sz="800">
                <a:solidFill>
                  <a:srgbClr val="2E2E2E"/>
                </a:solidFill>
                <a:latin typeface="Arial"/>
                <a:ea typeface="Arial"/>
                <a:cs typeface="Arial"/>
                <a:sym typeface="Arial"/>
              </a:rPr>
              <a:t>Sci. Total Environ.</a:t>
            </a:r>
            <a:endParaRPr sz="800">
              <a:solidFill>
                <a:srgbClr val="2E2E2E"/>
              </a:solidFill>
              <a:latin typeface="Arial"/>
              <a:ea typeface="Arial"/>
              <a:cs typeface="Arial"/>
              <a:sym typeface="Arial"/>
            </a:endParaRPr>
          </a:p>
          <a:p>
            <a:pPr indent="0" lvl="0" marL="0" marR="50800" rtl="0" algn="l">
              <a:spcBef>
                <a:spcPts val="0"/>
              </a:spcBef>
              <a:spcAft>
                <a:spcPts val="0"/>
              </a:spcAft>
              <a:buNone/>
            </a:pPr>
            <a:r>
              <a:rPr lang="en" sz="800">
                <a:solidFill>
                  <a:srgbClr val="2E2E2E"/>
                </a:solidFill>
                <a:latin typeface="Arial"/>
                <a:ea typeface="Arial"/>
                <a:cs typeface="Arial"/>
                <a:sym typeface="Arial"/>
              </a:rPr>
              <a:t>(2020)</a:t>
            </a:r>
            <a:endParaRPr sz="800">
              <a:solidFill>
                <a:srgbClr val="2E2E2E"/>
              </a:solidFill>
              <a:latin typeface="Arial"/>
              <a:ea typeface="Arial"/>
              <a:cs typeface="Arial"/>
              <a:sym typeface="Arial"/>
            </a:endParaRPr>
          </a:p>
          <a:p>
            <a:pPr indent="0" lvl="0" marL="0" rtl="0" algn="l">
              <a:spcBef>
                <a:spcPts val="0"/>
              </a:spcBef>
              <a:spcAft>
                <a:spcPts val="0"/>
              </a:spcAft>
              <a:buNone/>
            </a:pPr>
            <a:r>
              <a:t/>
            </a:r>
            <a:endParaRPr sz="800">
              <a:solidFill>
                <a:srgbClr val="2E2E2E"/>
              </a:solidFill>
              <a:latin typeface="Arial"/>
              <a:ea typeface="Arial"/>
              <a:cs typeface="Arial"/>
              <a:sym typeface="Arial"/>
            </a:endParaRPr>
          </a:p>
          <a:p>
            <a:pPr indent="0" lvl="0" marL="0" rtl="0" algn="l">
              <a:spcBef>
                <a:spcPts val="0"/>
              </a:spcBef>
              <a:spcAft>
                <a:spcPts val="0"/>
              </a:spcAft>
              <a:buNone/>
            </a:pPr>
            <a:r>
              <a:rPr lang="en" sz="800">
                <a:solidFill>
                  <a:srgbClr val="2E2E2E"/>
                </a:solidFill>
                <a:latin typeface="Arial"/>
                <a:ea typeface="Arial"/>
                <a:cs typeface="Arial"/>
                <a:sym typeface="Arial"/>
              </a:rPr>
              <a:t>A. Razzaq</a:t>
            </a:r>
            <a:r>
              <a:rPr i="1" lang="en" sz="800">
                <a:solidFill>
                  <a:srgbClr val="2E2E2E"/>
                </a:solidFill>
                <a:latin typeface="Arial"/>
                <a:ea typeface="Arial"/>
                <a:cs typeface="Arial"/>
                <a:sym typeface="Arial"/>
              </a:rPr>
              <a:t> et al.</a:t>
            </a:r>
            <a:br>
              <a:rPr i="1" lang="en" sz="800">
                <a:solidFill>
                  <a:srgbClr val="2E2E2E"/>
                </a:solidFill>
                <a:latin typeface="Arial"/>
                <a:ea typeface="Arial"/>
                <a:cs typeface="Arial"/>
                <a:sym typeface="Arial"/>
              </a:rPr>
            </a:br>
            <a:r>
              <a:rPr b="1" lang="en" sz="800">
                <a:solidFill>
                  <a:srgbClr val="0C7DBB"/>
                </a:solidFill>
                <a:uFill>
                  <a:noFill/>
                </a:uFill>
                <a:latin typeface="Arial"/>
                <a:ea typeface="Arial"/>
                <a:cs typeface="Arial"/>
                <a:sym typeface="Arial"/>
                <a:hlinkClick r:id="rId4">
                  <a:extLst>
                    <a:ext uri="{A12FA001-AC4F-418D-AE19-62706E023703}">
                      <ahyp:hlinkClr val="tx"/>
                    </a:ext>
                  </a:extLst>
                </a:hlinkClick>
              </a:rPr>
              <a:t>Asymmetric link between environmental pollution and COVID-19 in the top ten affected states of US: a novel estimations from quantile-on-quantile approach</a:t>
            </a:r>
            <a:endParaRPr b="1" sz="800">
              <a:solidFill>
                <a:srgbClr val="0C7DBB"/>
              </a:solidFill>
              <a:latin typeface="Arial"/>
              <a:ea typeface="Arial"/>
              <a:cs typeface="Arial"/>
              <a:sym typeface="Arial"/>
            </a:endParaRPr>
          </a:p>
          <a:p>
            <a:pPr indent="0" lvl="0" marL="0" marR="50800" rtl="0" algn="l">
              <a:lnSpc>
                <a:spcPct val="133300"/>
              </a:lnSpc>
              <a:spcBef>
                <a:spcPts val="0"/>
              </a:spcBef>
              <a:spcAft>
                <a:spcPts val="0"/>
              </a:spcAft>
              <a:buNone/>
            </a:pPr>
            <a:r>
              <a:rPr lang="en" sz="800">
                <a:solidFill>
                  <a:srgbClr val="2E2E2E"/>
                </a:solidFill>
                <a:latin typeface="Arial"/>
                <a:ea typeface="Arial"/>
                <a:cs typeface="Arial"/>
                <a:sym typeface="Arial"/>
              </a:rPr>
              <a:t>Environ. Res.</a:t>
            </a:r>
            <a:endParaRPr sz="800">
              <a:solidFill>
                <a:srgbClr val="2E2E2E"/>
              </a:solidFill>
              <a:latin typeface="Arial"/>
              <a:ea typeface="Arial"/>
              <a:cs typeface="Arial"/>
              <a:sym typeface="Arial"/>
            </a:endParaRPr>
          </a:p>
          <a:p>
            <a:pPr indent="0" lvl="0" marL="0" marR="50800" rtl="0" algn="l">
              <a:spcBef>
                <a:spcPts val="0"/>
              </a:spcBef>
              <a:spcAft>
                <a:spcPts val="0"/>
              </a:spcAft>
              <a:buNone/>
            </a:pPr>
            <a:r>
              <a:rPr lang="en" sz="800">
                <a:solidFill>
                  <a:srgbClr val="2E2E2E"/>
                </a:solidFill>
                <a:latin typeface="Arial"/>
                <a:ea typeface="Arial"/>
                <a:cs typeface="Arial"/>
                <a:sym typeface="Arial"/>
              </a:rPr>
              <a:t>(2020)</a:t>
            </a:r>
            <a:endParaRPr sz="800">
              <a:solidFill>
                <a:srgbClr val="2E2E2E"/>
              </a:solidFill>
              <a:latin typeface="Arial"/>
              <a:ea typeface="Arial"/>
              <a:cs typeface="Arial"/>
              <a:sym typeface="Arial"/>
            </a:endParaRPr>
          </a:p>
          <a:p>
            <a:pPr indent="0" lvl="0" marL="457200" marR="50800" rtl="0" algn="l">
              <a:spcBef>
                <a:spcPts val="0"/>
              </a:spcBef>
              <a:spcAft>
                <a:spcPts val="0"/>
              </a:spcAft>
              <a:buNone/>
            </a:pPr>
            <a:r>
              <a:t/>
            </a:r>
            <a:endParaRPr sz="800">
              <a:solidFill>
                <a:srgbClr val="2E2E2E"/>
              </a:solidFill>
              <a:latin typeface="Arial"/>
              <a:ea typeface="Arial"/>
              <a:cs typeface="Arial"/>
              <a:sym typeface="Arial"/>
            </a:endParaRPr>
          </a:p>
          <a:p>
            <a:pPr indent="0" lvl="0" marL="0" rtl="0" algn="l">
              <a:spcBef>
                <a:spcPts val="0"/>
              </a:spcBef>
              <a:spcAft>
                <a:spcPts val="0"/>
              </a:spcAft>
              <a:buNone/>
            </a:pPr>
            <a:r>
              <a:rPr lang="en" sz="800">
                <a:solidFill>
                  <a:srgbClr val="2E2E2E"/>
                </a:solidFill>
                <a:latin typeface="Arial"/>
                <a:ea typeface="Arial"/>
                <a:cs typeface="Arial"/>
                <a:sym typeface="Arial"/>
              </a:rPr>
              <a:t>S. Muhammad</a:t>
            </a:r>
            <a:r>
              <a:rPr i="1" lang="en" sz="800">
                <a:solidFill>
                  <a:srgbClr val="2E2E2E"/>
                </a:solidFill>
                <a:latin typeface="Arial"/>
                <a:ea typeface="Arial"/>
                <a:cs typeface="Arial"/>
                <a:sym typeface="Arial"/>
              </a:rPr>
              <a:t> et al.</a:t>
            </a:r>
            <a:br>
              <a:rPr i="1" lang="en" sz="800">
                <a:solidFill>
                  <a:srgbClr val="2E2E2E"/>
                </a:solidFill>
                <a:latin typeface="Arial"/>
                <a:ea typeface="Arial"/>
                <a:cs typeface="Arial"/>
                <a:sym typeface="Arial"/>
              </a:rPr>
            </a:br>
            <a:r>
              <a:rPr b="1" lang="en" sz="800">
                <a:solidFill>
                  <a:srgbClr val="0C7DBB"/>
                </a:solidFill>
                <a:uFill>
                  <a:noFill/>
                </a:uFill>
                <a:latin typeface="Arial"/>
                <a:ea typeface="Arial"/>
                <a:cs typeface="Arial"/>
                <a:sym typeface="Arial"/>
                <a:hlinkClick r:id="rId5">
                  <a:extLst>
                    <a:ext uri="{A12FA001-AC4F-418D-AE19-62706E023703}">
                      <ahyp:hlinkClr val="tx"/>
                    </a:ext>
                  </a:extLst>
                </a:hlinkClick>
              </a:rPr>
              <a:t>COVID-19 pandemic and environmental pollution: a blessing in disguise?</a:t>
            </a:r>
            <a:endParaRPr b="1" sz="800">
              <a:solidFill>
                <a:srgbClr val="0C7DBB"/>
              </a:solidFill>
              <a:latin typeface="Arial"/>
              <a:ea typeface="Arial"/>
              <a:cs typeface="Arial"/>
              <a:sym typeface="Arial"/>
            </a:endParaRPr>
          </a:p>
          <a:p>
            <a:pPr indent="0" lvl="0" marL="0" marR="50800" rtl="0" algn="l">
              <a:lnSpc>
                <a:spcPct val="133300"/>
              </a:lnSpc>
              <a:spcBef>
                <a:spcPts val="0"/>
              </a:spcBef>
              <a:spcAft>
                <a:spcPts val="0"/>
              </a:spcAft>
              <a:buNone/>
            </a:pPr>
            <a:r>
              <a:rPr lang="en" sz="800">
                <a:solidFill>
                  <a:srgbClr val="2E2E2E"/>
                </a:solidFill>
                <a:latin typeface="Arial"/>
                <a:ea typeface="Arial"/>
                <a:cs typeface="Arial"/>
                <a:sym typeface="Arial"/>
              </a:rPr>
              <a:t>Sci. Total Environ.</a:t>
            </a:r>
            <a:endParaRPr sz="800">
              <a:solidFill>
                <a:srgbClr val="2E2E2E"/>
              </a:solidFill>
              <a:latin typeface="Arial"/>
              <a:ea typeface="Arial"/>
              <a:cs typeface="Arial"/>
              <a:sym typeface="Arial"/>
            </a:endParaRPr>
          </a:p>
          <a:p>
            <a:pPr indent="0" lvl="0" marL="0" marR="50800" rtl="0" algn="l">
              <a:lnSpc>
                <a:spcPct val="133300"/>
              </a:lnSpc>
              <a:spcBef>
                <a:spcPts val="0"/>
              </a:spcBef>
              <a:spcAft>
                <a:spcPts val="0"/>
              </a:spcAft>
              <a:buNone/>
            </a:pPr>
            <a:r>
              <a:rPr lang="en" sz="800">
                <a:solidFill>
                  <a:srgbClr val="2E2E2E"/>
                </a:solidFill>
                <a:latin typeface="Arial"/>
                <a:ea typeface="Arial"/>
                <a:cs typeface="Arial"/>
                <a:sym typeface="Arial"/>
              </a:rPr>
              <a:t>(2020)</a:t>
            </a:r>
            <a:endParaRPr sz="800">
              <a:solidFill>
                <a:srgbClr val="2E2E2E"/>
              </a:solidFill>
              <a:latin typeface="Arial"/>
              <a:ea typeface="Arial"/>
              <a:cs typeface="Arial"/>
              <a:sym typeface="Arial"/>
            </a:endParaRPr>
          </a:p>
          <a:p>
            <a:pPr indent="0" lvl="0" marL="0" marR="50800" rtl="0" algn="l">
              <a:spcBef>
                <a:spcPts val="0"/>
              </a:spcBef>
              <a:spcAft>
                <a:spcPts val="0"/>
              </a:spcAft>
              <a:buNone/>
            </a:pPr>
            <a:r>
              <a:t/>
            </a:r>
            <a:endParaRPr sz="800">
              <a:solidFill>
                <a:srgbClr val="2E2E2E"/>
              </a:solidFill>
              <a:latin typeface="Arial"/>
              <a:ea typeface="Arial"/>
              <a:cs typeface="Arial"/>
              <a:sym typeface="Arial"/>
            </a:endParaRPr>
          </a:p>
          <a:p>
            <a:pPr indent="0" lvl="0" marL="0" rtl="0" algn="l">
              <a:spcBef>
                <a:spcPts val="0"/>
              </a:spcBef>
              <a:spcAft>
                <a:spcPts val="0"/>
              </a:spcAft>
              <a:buNone/>
            </a:pPr>
            <a:r>
              <a:rPr lang="en" sz="800">
                <a:solidFill>
                  <a:srgbClr val="2E2E2E"/>
                </a:solidFill>
                <a:latin typeface="Arial"/>
                <a:ea typeface="Arial"/>
                <a:cs typeface="Arial"/>
                <a:sym typeface="Arial"/>
              </a:rPr>
              <a:t>Y. Ma</a:t>
            </a:r>
            <a:r>
              <a:rPr i="1" lang="en" sz="800">
                <a:solidFill>
                  <a:srgbClr val="2E2E2E"/>
                </a:solidFill>
                <a:latin typeface="Arial"/>
                <a:ea typeface="Arial"/>
                <a:cs typeface="Arial"/>
                <a:sym typeface="Arial"/>
              </a:rPr>
              <a:t> et al.</a:t>
            </a:r>
            <a:br>
              <a:rPr i="1" lang="en" sz="800">
                <a:solidFill>
                  <a:srgbClr val="2E2E2E"/>
                </a:solidFill>
                <a:latin typeface="Arial"/>
                <a:ea typeface="Arial"/>
                <a:cs typeface="Arial"/>
                <a:sym typeface="Arial"/>
              </a:rPr>
            </a:br>
            <a:r>
              <a:rPr b="1" lang="en" sz="800">
                <a:solidFill>
                  <a:srgbClr val="0C7DBB"/>
                </a:solidFill>
                <a:uFill>
                  <a:noFill/>
                </a:uFill>
                <a:latin typeface="Arial"/>
                <a:ea typeface="Arial"/>
                <a:cs typeface="Arial"/>
                <a:sym typeface="Arial"/>
                <a:hlinkClick r:id="rId6">
                  <a:extLst>
                    <a:ext uri="{A12FA001-AC4F-418D-AE19-62706E023703}">
                      <ahyp:hlinkClr val="tx"/>
                    </a:ext>
                  </a:extLst>
                </a:hlinkClick>
              </a:rPr>
              <a:t>Effects of temperature variation and humidity on the death of COVID-19 in Wuhan, China</a:t>
            </a:r>
            <a:endParaRPr b="1" sz="800">
              <a:solidFill>
                <a:srgbClr val="0C7DBB"/>
              </a:solidFill>
              <a:latin typeface="Arial"/>
              <a:ea typeface="Arial"/>
              <a:cs typeface="Arial"/>
              <a:sym typeface="Arial"/>
            </a:endParaRPr>
          </a:p>
          <a:p>
            <a:pPr indent="0" lvl="0" marL="0" marR="50800" rtl="0" algn="l">
              <a:lnSpc>
                <a:spcPct val="133300"/>
              </a:lnSpc>
              <a:spcBef>
                <a:spcPts val="0"/>
              </a:spcBef>
              <a:spcAft>
                <a:spcPts val="0"/>
              </a:spcAft>
              <a:buNone/>
            </a:pPr>
            <a:r>
              <a:rPr lang="en" sz="800">
                <a:solidFill>
                  <a:srgbClr val="2E2E2E"/>
                </a:solidFill>
                <a:latin typeface="Arial"/>
                <a:ea typeface="Arial"/>
                <a:cs typeface="Arial"/>
                <a:sym typeface="Arial"/>
              </a:rPr>
              <a:t>Sci. Total Environ.</a:t>
            </a:r>
            <a:endParaRPr sz="800">
              <a:solidFill>
                <a:srgbClr val="2E2E2E"/>
              </a:solidFill>
              <a:latin typeface="Arial"/>
              <a:ea typeface="Arial"/>
              <a:cs typeface="Arial"/>
              <a:sym typeface="Arial"/>
            </a:endParaRPr>
          </a:p>
          <a:p>
            <a:pPr indent="0" lvl="0" marL="0" marR="50800" rtl="0" algn="l">
              <a:spcBef>
                <a:spcPts val="0"/>
              </a:spcBef>
              <a:spcAft>
                <a:spcPts val="0"/>
              </a:spcAft>
              <a:buNone/>
            </a:pPr>
            <a:r>
              <a:rPr lang="en" sz="800">
                <a:solidFill>
                  <a:srgbClr val="2E2E2E"/>
                </a:solidFill>
                <a:latin typeface="Arial"/>
                <a:ea typeface="Arial"/>
                <a:cs typeface="Arial"/>
                <a:sym typeface="Arial"/>
              </a:rPr>
              <a:t>(2020)</a:t>
            </a:r>
            <a:endParaRPr sz="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7650" y="672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5" name="Google Shape;215;p33"/>
          <p:cNvSpPr txBox="1"/>
          <p:nvPr>
            <p:ph idx="1" type="body"/>
          </p:nvPr>
        </p:nvSpPr>
        <p:spPr>
          <a:xfrm>
            <a:off x="151025" y="1359300"/>
            <a:ext cx="8835300" cy="3633300"/>
          </a:xfrm>
          <a:prstGeom prst="rect">
            <a:avLst/>
          </a:prstGeom>
        </p:spPr>
        <p:txBody>
          <a:bodyPr anchorCtr="0" anchor="t" bIns="91425" lIns="91425" spcFirstLastPara="1" rIns="91425" wrap="square" tIns="365750">
            <a:noAutofit/>
          </a:bodyPr>
          <a:lstStyle/>
          <a:p>
            <a:pPr indent="0" lvl="0" marL="0" rtl="0" algn="l">
              <a:spcBef>
                <a:spcPts val="0"/>
              </a:spcBef>
              <a:spcAft>
                <a:spcPts val="0"/>
              </a:spcAft>
              <a:buNone/>
            </a:pPr>
            <a:r>
              <a:rPr lang="en" sz="900">
                <a:solidFill>
                  <a:srgbClr val="2E2E2E"/>
                </a:solidFill>
                <a:latin typeface="Arial"/>
                <a:ea typeface="Arial"/>
                <a:cs typeface="Arial"/>
                <a:sym typeface="Arial"/>
              </a:rPr>
              <a:t>Y. Ma</a:t>
            </a:r>
            <a:r>
              <a:rPr i="1" lang="en" sz="900">
                <a:solidFill>
                  <a:srgbClr val="2E2E2E"/>
                </a:solidFill>
                <a:latin typeface="Arial"/>
                <a:ea typeface="Arial"/>
                <a:cs typeface="Arial"/>
                <a:sym typeface="Arial"/>
              </a:rPr>
              <a:t> et al.</a:t>
            </a:r>
            <a:br>
              <a:rPr i="1" lang="en" sz="900">
                <a:solidFill>
                  <a:srgbClr val="2E2E2E"/>
                </a:solidFill>
                <a:latin typeface="Arial"/>
                <a:ea typeface="Arial"/>
                <a:cs typeface="Arial"/>
                <a:sym typeface="Arial"/>
              </a:rPr>
            </a:br>
            <a:r>
              <a:rPr b="1" lang="en" sz="900">
                <a:solidFill>
                  <a:srgbClr val="0C7DBB"/>
                </a:solidFill>
                <a:uFill>
                  <a:noFill/>
                </a:uFill>
                <a:latin typeface="Arial"/>
                <a:ea typeface="Arial"/>
                <a:cs typeface="Arial"/>
                <a:sym typeface="Arial"/>
                <a:hlinkClick r:id="rId3">
                  <a:extLst>
                    <a:ext uri="{A12FA001-AC4F-418D-AE19-62706E023703}">
                      <ahyp:hlinkClr val="tx"/>
                    </a:ext>
                  </a:extLst>
                </a:hlinkClick>
              </a:rPr>
              <a:t>Effects of temperature variation and humidity on the death of COVID-19 in Wuhan, China</a:t>
            </a:r>
            <a:endParaRPr b="1" sz="900">
              <a:solidFill>
                <a:srgbClr val="0C7DBB"/>
              </a:solidFill>
              <a:latin typeface="Arial"/>
              <a:ea typeface="Arial"/>
              <a:cs typeface="Arial"/>
              <a:sym typeface="Arial"/>
            </a:endParaRPr>
          </a:p>
          <a:p>
            <a:pPr indent="0" lvl="0" marL="0" marR="50800" rtl="0" algn="l">
              <a:lnSpc>
                <a:spcPct val="133300"/>
              </a:lnSpc>
              <a:spcBef>
                <a:spcPts val="0"/>
              </a:spcBef>
              <a:spcAft>
                <a:spcPts val="0"/>
              </a:spcAft>
              <a:buNone/>
            </a:pPr>
            <a:r>
              <a:rPr lang="en" sz="900">
                <a:solidFill>
                  <a:srgbClr val="2E2E2E"/>
                </a:solidFill>
                <a:latin typeface="Arial"/>
                <a:ea typeface="Arial"/>
                <a:cs typeface="Arial"/>
                <a:sym typeface="Arial"/>
              </a:rPr>
              <a:t>Sci. Total Environ.</a:t>
            </a:r>
            <a:endParaRPr sz="900">
              <a:solidFill>
                <a:srgbClr val="2E2E2E"/>
              </a:solidFill>
              <a:latin typeface="Arial"/>
              <a:ea typeface="Arial"/>
              <a:cs typeface="Arial"/>
              <a:sym typeface="Arial"/>
            </a:endParaRPr>
          </a:p>
          <a:p>
            <a:pPr indent="0" lvl="0" marL="0" marR="50800" rtl="0" algn="l">
              <a:spcBef>
                <a:spcPts val="0"/>
              </a:spcBef>
              <a:spcAft>
                <a:spcPts val="0"/>
              </a:spcAft>
              <a:buNone/>
            </a:pPr>
            <a:r>
              <a:rPr lang="en" sz="900">
                <a:solidFill>
                  <a:srgbClr val="2E2E2E"/>
                </a:solidFill>
                <a:latin typeface="Arial"/>
                <a:ea typeface="Arial"/>
                <a:cs typeface="Arial"/>
                <a:sym typeface="Arial"/>
              </a:rPr>
              <a:t>(2020)</a:t>
            </a:r>
            <a:endParaRPr sz="900">
              <a:solidFill>
                <a:srgbClr val="2E2E2E"/>
              </a:solidFill>
              <a:latin typeface="Arial"/>
              <a:ea typeface="Arial"/>
              <a:cs typeface="Arial"/>
              <a:sym typeface="Arial"/>
            </a:endParaRPr>
          </a:p>
          <a:p>
            <a:pPr indent="0" lvl="0" marL="0" marR="50800" rtl="0" algn="l">
              <a:spcBef>
                <a:spcPts val="0"/>
              </a:spcBef>
              <a:spcAft>
                <a:spcPts val="0"/>
              </a:spcAft>
              <a:buNone/>
            </a:pPr>
            <a:r>
              <a:t/>
            </a:r>
            <a:endParaRPr sz="900">
              <a:solidFill>
                <a:srgbClr val="2E2E2E"/>
              </a:solidFill>
              <a:latin typeface="Arial"/>
              <a:ea typeface="Arial"/>
              <a:cs typeface="Arial"/>
              <a:sym typeface="Arial"/>
            </a:endParaRPr>
          </a:p>
          <a:p>
            <a:pPr indent="0" lvl="0" marL="0" rtl="0" algn="l">
              <a:spcBef>
                <a:spcPts val="0"/>
              </a:spcBef>
              <a:spcAft>
                <a:spcPts val="0"/>
              </a:spcAft>
              <a:buNone/>
            </a:pPr>
            <a:r>
              <a:rPr lang="en" sz="900">
                <a:solidFill>
                  <a:srgbClr val="2E2E2E"/>
                </a:solidFill>
                <a:latin typeface="Arial"/>
                <a:ea typeface="Arial"/>
                <a:cs typeface="Arial"/>
                <a:sym typeface="Arial"/>
              </a:rPr>
              <a:t>A quantile regression model for bounded responses based on the exponential-geometric distribution</a:t>
            </a:r>
            <a:endParaRPr sz="900">
              <a:solidFill>
                <a:srgbClr val="2E2E2E"/>
              </a:solidFill>
              <a:latin typeface="Arial"/>
              <a:ea typeface="Arial"/>
              <a:cs typeface="Arial"/>
              <a:sym typeface="Arial"/>
            </a:endParaRPr>
          </a:p>
          <a:p>
            <a:pPr indent="0" lvl="0" marL="0" rtl="0" algn="l">
              <a:spcBef>
                <a:spcPts val="0"/>
              </a:spcBef>
              <a:spcAft>
                <a:spcPts val="0"/>
              </a:spcAft>
              <a:buNone/>
            </a:pPr>
            <a:r>
              <a:rPr lang="en" sz="900">
                <a:solidFill>
                  <a:srgbClr val="2E2E2E"/>
                </a:solidFill>
                <a:latin typeface="Arial"/>
                <a:ea typeface="Arial"/>
                <a:cs typeface="Arial"/>
                <a:sym typeface="Arial"/>
              </a:rPr>
              <a:t>REVSTAT Stat. J., 18 (2020), pp. 415-436</a:t>
            </a:r>
            <a:endParaRPr sz="900">
              <a:solidFill>
                <a:srgbClr val="2E2E2E"/>
              </a:solidFill>
              <a:latin typeface="Arial"/>
              <a:ea typeface="Arial"/>
              <a:cs typeface="Arial"/>
              <a:sym typeface="Arial"/>
            </a:endParaRPr>
          </a:p>
          <a:p>
            <a:pPr indent="0" lvl="0" marL="0" marR="228600" rtl="0" algn="l">
              <a:spcBef>
                <a:spcPts val="0"/>
              </a:spcBef>
              <a:spcAft>
                <a:spcPts val="0"/>
              </a:spcAft>
              <a:buNone/>
            </a:pPr>
            <a:r>
              <a:rPr lang="en" sz="900">
                <a:solidFill>
                  <a:srgbClr val="0C7DBB"/>
                </a:solidFill>
                <a:uFill>
                  <a:noFill/>
                </a:uFill>
                <a:latin typeface="Arial"/>
                <a:ea typeface="Arial"/>
                <a:cs typeface="Arial"/>
                <a:sym typeface="Arial"/>
                <a:hlinkClick r:id="rId4">
                  <a:extLst>
                    <a:ext uri="{A12FA001-AC4F-418D-AE19-62706E023703}">
                      <ahyp:hlinkClr val="tx"/>
                    </a:ext>
                  </a:extLst>
                </a:hlinkClick>
              </a:rPr>
              <a:t>View Record in Scopus</a:t>
            </a:r>
            <a:r>
              <a:rPr lang="en" sz="900">
                <a:solidFill>
                  <a:srgbClr val="0C7DBB"/>
                </a:solidFill>
                <a:uFill>
                  <a:noFill/>
                </a:uFill>
                <a:latin typeface="Arial"/>
                <a:ea typeface="Arial"/>
                <a:cs typeface="Arial"/>
                <a:sym typeface="Arial"/>
                <a:hlinkClick r:id="rId5">
                  <a:extLst>
                    <a:ext uri="{A12FA001-AC4F-418D-AE19-62706E023703}">
                      <ahyp:hlinkClr val="tx"/>
                    </a:ext>
                  </a:extLst>
                </a:hlinkClick>
              </a:rPr>
              <a:t>Google Scholar</a:t>
            </a:r>
            <a:endParaRPr sz="900">
              <a:solidFill>
                <a:srgbClr val="0C7DBB"/>
              </a:solidFill>
              <a:latin typeface="Arial"/>
              <a:ea typeface="Arial"/>
              <a:cs typeface="Arial"/>
              <a:sym typeface="Arial"/>
            </a:endParaRPr>
          </a:p>
          <a:p>
            <a:pPr indent="0" lvl="0" marL="0" marR="228600" rtl="0" algn="l">
              <a:spcBef>
                <a:spcPts val="0"/>
              </a:spcBef>
              <a:spcAft>
                <a:spcPts val="0"/>
              </a:spcAft>
              <a:buNone/>
            </a:pPr>
            <a:r>
              <a:t/>
            </a:r>
            <a:endParaRPr sz="900">
              <a:solidFill>
                <a:srgbClr val="0C7DBB"/>
              </a:solidFill>
              <a:latin typeface="Arial"/>
              <a:ea typeface="Arial"/>
              <a:cs typeface="Arial"/>
              <a:sym typeface="Arial"/>
            </a:endParaRPr>
          </a:p>
          <a:p>
            <a:pPr indent="0" lvl="0" marL="0" rtl="0" algn="l">
              <a:spcBef>
                <a:spcPts val="0"/>
              </a:spcBef>
              <a:spcAft>
                <a:spcPts val="0"/>
              </a:spcAft>
              <a:buNone/>
            </a:pPr>
            <a:r>
              <a:rPr lang="en" sz="900">
                <a:solidFill>
                  <a:srgbClr val="2E2E2E"/>
                </a:solidFill>
                <a:latin typeface="Arial"/>
                <a:ea typeface="Arial"/>
                <a:cs typeface="Arial"/>
                <a:sym typeface="Arial"/>
              </a:rPr>
              <a:t>Quantile regression models and their applications: a review</a:t>
            </a:r>
            <a:endParaRPr sz="900">
              <a:solidFill>
                <a:srgbClr val="2E2E2E"/>
              </a:solidFill>
              <a:latin typeface="Arial"/>
              <a:ea typeface="Arial"/>
              <a:cs typeface="Arial"/>
              <a:sym typeface="Arial"/>
            </a:endParaRPr>
          </a:p>
          <a:p>
            <a:pPr indent="0" lvl="0" marL="0" rtl="0" algn="l">
              <a:spcBef>
                <a:spcPts val="0"/>
              </a:spcBef>
              <a:spcAft>
                <a:spcPts val="0"/>
              </a:spcAft>
              <a:buNone/>
            </a:pPr>
            <a:r>
              <a:rPr lang="en" sz="900">
                <a:solidFill>
                  <a:srgbClr val="2E2E2E"/>
                </a:solidFill>
                <a:latin typeface="Arial"/>
                <a:ea typeface="Arial"/>
                <a:cs typeface="Arial"/>
                <a:sym typeface="Arial"/>
              </a:rPr>
              <a:t>J. Biomet. Biostat., 8 (2017), pp. 2155-6180</a:t>
            </a:r>
            <a:endParaRPr sz="900">
              <a:solidFill>
                <a:srgbClr val="2E2E2E"/>
              </a:solidFill>
              <a:latin typeface="Arial"/>
              <a:ea typeface="Arial"/>
              <a:cs typeface="Arial"/>
              <a:sym typeface="Arial"/>
            </a:endParaRPr>
          </a:p>
          <a:p>
            <a:pPr indent="0" lvl="0" marL="0" marR="228600" rtl="0" algn="l">
              <a:spcBef>
                <a:spcPts val="0"/>
              </a:spcBef>
              <a:spcAft>
                <a:spcPts val="0"/>
              </a:spcAft>
              <a:buNone/>
            </a:pPr>
            <a:r>
              <a:rPr lang="en" sz="900">
                <a:solidFill>
                  <a:srgbClr val="0C7DBB"/>
                </a:solidFill>
                <a:uFill>
                  <a:noFill/>
                </a:uFill>
                <a:latin typeface="Arial"/>
                <a:ea typeface="Arial"/>
                <a:cs typeface="Arial"/>
                <a:sym typeface="Arial"/>
                <a:hlinkClick r:id="rId6">
                  <a:extLst>
                    <a:ext uri="{A12FA001-AC4F-418D-AE19-62706E023703}">
                      <ahyp:hlinkClr val="tx"/>
                    </a:ext>
                  </a:extLst>
                </a:hlinkClick>
              </a:rPr>
              <a:t>View Record in Scopus</a:t>
            </a:r>
            <a:r>
              <a:rPr lang="en" sz="900">
                <a:solidFill>
                  <a:srgbClr val="0C7DBB"/>
                </a:solidFill>
                <a:uFill>
                  <a:noFill/>
                </a:uFill>
                <a:latin typeface="Arial"/>
                <a:ea typeface="Arial"/>
                <a:cs typeface="Arial"/>
                <a:sym typeface="Arial"/>
                <a:hlinkClick r:id="rId7">
                  <a:extLst>
                    <a:ext uri="{A12FA001-AC4F-418D-AE19-62706E023703}">
                      <ahyp:hlinkClr val="tx"/>
                    </a:ext>
                  </a:extLst>
                </a:hlinkClick>
              </a:rPr>
              <a:t>Google Scholar</a:t>
            </a:r>
            <a:br>
              <a:rPr lang="en" sz="900">
                <a:solidFill>
                  <a:srgbClr val="0C7DBB"/>
                </a:solidFill>
                <a:latin typeface="Arial"/>
                <a:ea typeface="Arial"/>
                <a:cs typeface="Arial"/>
                <a:sym typeface="Arial"/>
              </a:rPr>
            </a:br>
            <a:endParaRPr sz="900">
              <a:solidFill>
                <a:srgbClr val="0C7DBB"/>
              </a:solidFill>
              <a:latin typeface="Arial"/>
              <a:ea typeface="Arial"/>
              <a:cs typeface="Arial"/>
              <a:sym typeface="Arial"/>
            </a:endParaRPr>
          </a:p>
          <a:p>
            <a:pPr indent="0" lvl="0" marL="0" marR="228600" rtl="0" algn="l">
              <a:spcBef>
                <a:spcPts val="0"/>
              </a:spcBef>
              <a:spcAft>
                <a:spcPts val="0"/>
              </a:spcAft>
              <a:buNone/>
            </a:pPr>
            <a:r>
              <a:rPr lang="en" sz="900">
                <a:solidFill>
                  <a:srgbClr val="000000"/>
                </a:solidFill>
                <a:highlight>
                  <a:srgbClr val="FFFFFF"/>
                </a:highlight>
                <a:latin typeface="Arial"/>
                <a:ea typeface="Arial"/>
                <a:cs typeface="Arial"/>
                <a:sym typeface="Arial"/>
              </a:rPr>
              <a:t>Muccari R, Chow D, Murphy J. Coronavirus timeline: tracking the critical moments of COVID-19. NBCNews. [updated 2020 March; cited 2020 September]. Available from: </a:t>
            </a:r>
            <a:r>
              <a:rPr lang="en" sz="900">
                <a:solidFill>
                  <a:srgbClr val="007377"/>
                </a:solidFill>
                <a:highlight>
                  <a:srgbClr val="FFFFFF"/>
                </a:highlight>
                <a:uFill>
                  <a:noFill/>
                </a:uFill>
                <a:latin typeface="Arial"/>
                <a:ea typeface="Arial"/>
                <a:cs typeface="Arial"/>
                <a:sym typeface="Arial"/>
                <a:hlinkClick r:id="rId8">
                  <a:extLst>
                    <a:ext uri="{A12FA001-AC4F-418D-AE19-62706E023703}">
                      <ahyp:hlinkClr val="tx"/>
                    </a:ext>
                  </a:extLst>
                </a:hlinkClick>
              </a:rPr>
              <a:t>https://www.nbcnews.com/health/health-news/coronavirus-timeline-tracking-critical-moments-covid-19-n1154341</a:t>
            </a:r>
            <a:r>
              <a:rPr lang="en" sz="900">
                <a:solidFill>
                  <a:srgbClr val="000000"/>
                </a:solidFill>
                <a:highlight>
                  <a:srgbClr val="FFFFFF"/>
                </a:highlight>
                <a:latin typeface="Arial"/>
                <a:ea typeface="Arial"/>
                <a:cs typeface="Arial"/>
                <a:sym typeface="Arial"/>
              </a:rPr>
              <a:t>.</a:t>
            </a:r>
            <a:endParaRPr sz="900">
              <a:solidFill>
                <a:srgbClr val="0C7DBB"/>
              </a:solidFill>
              <a:latin typeface="Arial"/>
              <a:ea typeface="Arial"/>
              <a:cs typeface="Arial"/>
              <a:sym typeface="Arial"/>
            </a:endParaRPr>
          </a:p>
          <a:p>
            <a:pPr indent="0" lvl="0" marL="0" marR="50800" rtl="0" algn="l">
              <a:spcBef>
                <a:spcPts val="0"/>
              </a:spcBef>
              <a:spcAft>
                <a:spcPts val="0"/>
              </a:spcAft>
              <a:buNone/>
            </a:pPr>
            <a:r>
              <a:t/>
            </a:r>
            <a:endParaRPr sz="900">
              <a:solidFill>
                <a:srgbClr val="2E2E2E"/>
              </a:solidFill>
              <a:latin typeface="Arial"/>
              <a:ea typeface="Arial"/>
              <a:cs typeface="Arial"/>
              <a:sym typeface="Arial"/>
            </a:endParaRPr>
          </a:p>
          <a:p>
            <a:pPr indent="0" lvl="0" marL="0" rtl="0" algn="l">
              <a:spcBef>
                <a:spcPts val="0"/>
              </a:spcBef>
              <a:spcAft>
                <a:spcPts val="0"/>
              </a:spcAft>
              <a:buNone/>
            </a:pPr>
            <a:r>
              <a:rPr lang="en" sz="900">
                <a:solidFill>
                  <a:srgbClr val="000000"/>
                </a:solidFill>
                <a:highlight>
                  <a:srgbClr val="FFFFFF"/>
                </a:highlight>
                <a:latin typeface="Arial"/>
                <a:ea typeface="Arial"/>
                <a:cs typeface="Arial"/>
                <a:sym typeface="Arial"/>
              </a:rPr>
              <a:t>World Health Organization [WHO]. Addressing human rights as key to the COVID-19: response, 21 April 2020. [cited 2020 September]. Available from: </a:t>
            </a:r>
            <a:r>
              <a:rPr lang="en" sz="900">
                <a:solidFill>
                  <a:srgbClr val="007377"/>
                </a:solidFill>
                <a:highlight>
                  <a:srgbClr val="FFFFFF"/>
                </a:highlight>
                <a:uFill>
                  <a:noFill/>
                </a:uFill>
                <a:latin typeface="Arial"/>
                <a:ea typeface="Arial"/>
                <a:cs typeface="Arial"/>
                <a:sym typeface="Arial"/>
                <a:hlinkClick r:id="rId9">
                  <a:extLst>
                    <a:ext uri="{A12FA001-AC4F-418D-AE19-62706E023703}">
                      <ahyp:hlinkClr val="tx"/>
                    </a:ext>
                  </a:extLst>
                </a:hlinkClick>
              </a:rPr>
              <a:t>https://apps.who.int/iris/handle/10665/331811</a:t>
            </a:r>
            <a:r>
              <a:rPr lang="en" sz="900">
                <a:solidFill>
                  <a:srgbClr val="000000"/>
                </a:solidFill>
                <a:highlight>
                  <a:srgbClr val="FFFFFF"/>
                </a:highlight>
                <a:latin typeface="Arial"/>
                <a:ea typeface="Arial"/>
                <a:cs typeface="Arial"/>
                <a:sym typeface="Arial"/>
              </a:rPr>
              <a:t>.</a:t>
            </a:r>
            <a:endParaRPr sz="900">
              <a:latin typeface="Arial"/>
              <a:ea typeface="Arial"/>
              <a:cs typeface="Arial"/>
              <a:sym typeface="Arial"/>
            </a:endParaRPr>
          </a:p>
          <a:p>
            <a:pPr indent="0" lvl="0" marL="0" rtl="0" algn="l">
              <a:spcBef>
                <a:spcPts val="1200"/>
              </a:spcBef>
              <a:spcAft>
                <a:spcPts val="1200"/>
              </a:spcAft>
              <a:buNone/>
            </a:pPr>
            <a:r>
              <a:t/>
            </a:r>
            <a:endParaRPr sz="9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4"/>
          <p:cNvPicPr preferRelativeResize="0"/>
          <p:nvPr/>
        </p:nvPicPr>
        <p:blipFill rotWithShape="1">
          <a:blip r:embed="rId3">
            <a:alphaModFix/>
          </a:blip>
          <a:srcRect b="10725" l="5046" r="3528" t="12280"/>
          <a:stretch/>
        </p:blipFill>
        <p:spPr>
          <a:xfrm>
            <a:off x="2114475" y="1845950"/>
            <a:ext cx="4228901" cy="2670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729450" y="1322450"/>
            <a:ext cx="4933200" cy="58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 </a:t>
            </a:r>
            <a:endParaRPr/>
          </a:p>
        </p:txBody>
      </p:sp>
      <p:sp>
        <p:nvSpPr>
          <p:cNvPr id="102" name="Google Shape;102;p15"/>
          <p:cNvSpPr txBox="1"/>
          <p:nvPr>
            <p:ph idx="1" type="subTitle"/>
          </p:nvPr>
        </p:nvSpPr>
        <p:spPr>
          <a:xfrm>
            <a:off x="729625" y="2009175"/>
            <a:ext cx="7688100" cy="27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2"/>
                </a:solidFill>
                <a:latin typeface="Arial"/>
                <a:ea typeface="Arial"/>
                <a:cs typeface="Arial"/>
                <a:sym typeface="Arial"/>
              </a:rPr>
              <a:t>Abstract </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Analysis /SRS</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Data Flow Diagram</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Project planning </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Tools and Technology used</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Steps Involved </a:t>
            </a:r>
            <a:endParaRPr b="1" sz="1200">
              <a:solidFill>
                <a:schemeClr val="dk2"/>
              </a:solidFill>
              <a:latin typeface="Arial"/>
              <a:ea typeface="Arial"/>
              <a:cs typeface="Arial"/>
              <a:sym typeface="Arial"/>
            </a:endParaRPr>
          </a:p>
          <a:p>
            <a:pPr indent="-76200" lvl="0" marL="274320" rtl="0" algn="l">
              <a:lnSpc>
                <a:spcPct val="11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1: Analysed Covid dataset</a:t>
            </a:r>
            <a:endParaRPr b="1" sz="1200">
              <a:solidFill>
                <a:schemeClr val="dk2"/>
              </a:solidFill>
              <a:latin typeface="Arial"/>
              <a:ea typeface="Arial"/>
              <a:cs typeface="Arial"/>
              <a:sym typeface="Arial"/>
            </a:endParaRPr>
          </a:p>
          <a:p>
            <a:pPr indent="-76200" lvl="0" marL="274320" rtl="0" algn="l">
              <a:lnSpc>
                <a:spcPct val="11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2:Covid data assessment</a:t>
            </a:r>
            <a:endParaRPr b="1" sz="1200">
              <a:solidFill>
                <a:schemeClr val="dk2"/>
              </a:solidFill>
              <a:latin typeface="Arial"/>
              <a:ea typeface="Arial"/>
              <a:cs typeface="Arial"/>
              <a:sym typeface="Arial"/>
            </a:endParaRPr>
          </a:p>
          <a:p>
            <a:pPr indent="-76200" lvl="0" marL="274320" rtl="0" algn="l">
              <a:lnSpc>
                <a:spcPct val="11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3:Identified gaps with linear regression</a:t>
            </a:r>
            <a:endParaRPr b="1" sz="1200">
              <a:solidFill>
                <a:schemeClr val="dk2"/>
              </a:solidFill>
              <a:latin typeface="Arial"/>
              <a:ea typeface="Arial"/>
              <a:cs typeface="Arial"/>
              <a:sym typeface="Arial"/>
            </a:endParaRPr>
          </a:p>
          <a:p>
            <a:pPr indent="-76200" lvl="0" marL="274320" rtl="0" algn="l">
              <a:lnSpc>
                <a:spcPct val="11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4:Analysed need of quantile regression and implemented it</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Modules</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Outcome</a:t>
            </a:r>
            <a:endParaRPr b="1" sz="1200">
              <a:solidFill>
                <a:schemeClr val="dk2"/>
              </a:solidFill>
              <a:latin typeface="Arial"/>
              <a:ea typeface="Arial"/>
              <a:cs typeface="Arial"/>
              <a:sym typeface="Arial"/>
            </a:endParaRPr>
          </a:p>
          <a:p>
            <a:pPr indent="0" lvl="0" marL="0" rtl="0" algn="l">
              <a:spcBef>
                <a:spcPts val="0"/>
              </a:spcBef>
              <a:spcAft>
                <a:spcPts val="0"/>
              </a:spcAft>
              <a:buNone/>
            </a:pPr>
            <a:r>
              <a:rPr b="1" lang="en" sz="1200">
                <a:solidFill>
                  <a:schemeClr val="dk2"/>
                </a:solidFill>
                <a:latin typeface="Arial"/>
                <a:ea typeface="Arial"/>
                <a:cs typeface="Arial"/>
                <a:sym typeface="Arial"/>
              </a:rPr>
              <a:t>References </a:t>
            </a:r>
            <a:endParaRPr b="1" sz="12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61475" y="58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8" name="Google Shape;108;p16"/>
          <p:cNvSpPr txBox="1"/>
          <p:nvPr>
            <p:ph idx="1" type="body"/>
          </p:nvPr>
        </p:nvSpPr>
        <p:spPr>
          <a:xfrm>
            <a:off x="521245" y="1892500"/>
            <a:ext cx="8101500" cy="2682000"/>
          </a:xfrm>
          <a:prstGeom prst="rect">
            <a:avLst/>
          </a:prstGeom>
        </p:spPr>
        <p:txBody>
          <a:bodyPr anchorCtr="0" anchor="t" bIns="91425" lIns="182875" spcFirstLastPara="1" rIns="91425" wrap="square" tIns="91425">
            <a:normAutofit/>
          </a:bodyPr>
          <a:lstStyle/>
          <a:p>
            <a:pPr indent="-216534" lvl="0" marL="365760" rtl="0" algn="l">
              <a:spcBef>
                <a:spcPts val="0"/>
              </a:spcBef>
              <a:spcAft>
                <a:spcPts val="0"/>
              </a:spcAft>
              <a:buClr>
                <a:srgbClr val="111111"/>
              </a:buClr>
              <a:buSzPts val="1250"/>
              <a:buFont typeface="Arial"/>
              <a:buChar char="●"/>
            </a:pPr>
            <a:r>
              <a:rPr lang="en" sz="1250">
                <a:solidFill>
                  <a:srgbClr val="111111"/>
                </a:solidFill>
                <a:highlight>
                  <a:srgbClr val="FFFFFF"/>
                </a:highlight>
                <a:latin typeface="Arial"/>
                <a:ea typeface="Arial"/>
                <a:cs typeface="Arial"/>
                <a:sym typeface="Arial"/>
              </a:rPr>
              <a:t>Corona viruses are a family of viruses that can cause illnesses such as the common cold, severe acute respiratory syndrome (SARS) and Middle East respiratory syndrome (MERS). In 2019, a new coronavirus was identified as the cause of a disease outbreak that originated in China.</a:t>
            </a:r>
            <a:endParaRPr sz="12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50">
              <a:solidFill>
                <a:srgbClr val="111111"/>
              </a:solidFill>
              <a:highlight>
                <a:srgbClr val="FFFFFF"/>
              </a:highlight>
              <a:latin typeface="Arial"/>
              <a:ea typeface="Arial"/>
              <a:cs typeface="Arial"/>
              <a:sym typeface="Arial"/>
            </a:endParaRPr>
          </a:p>
          <a:p>
            <a:pPr indent="-216534" lvl="0" marL="365760" rtl="0" algn="l">
              <a:spcBef>
                <a:spcPts val="1200"/>
              </a:spcBef>
              <a:spcAft>
                <a:spcPts val="0"/>
              </a:spcAft>
              <a:buClr>
                <a:srgbClr val="111111"/>
              </a:buClr>
              <a:buSzPts val="1250"/>
              <a:buFont typeface="Arial"/>
              <a:buChar char="●"/>
            </a:pPr>
            <a:r>
              <a:rPr lang="en" sz="1250">
                <a:solidFill>
                  <a:srgbClr val="111111"/>
                </a:solidFill>
                <a:highlight>
                  <a:srgbClr val="FFFFFF"/>
                </a:highlight>
                <a:latin typeface="Arial"/>
                <a:ea typeface="Arial"/>
                <a:cs typeface="Arial"/>
                <a:sym typeface="Arial"/>
              </a:rPr>
              <a:t>(COVID-19) is an infectious disease caused by the SARS-CoV-2 virus. Most people who fall sick with COVID-19 will experience mild to moderate symptoms and recover without special treatment. However, some will become seriously ill and require medical attention otherwise the results causes them to death.</a:t>
            </a:r>
            <a:endParaRPr sz="1250">
              <a:solidFill>
                <a:srgbClr val="111111"/>
              </a:solidFill>
              <a:highlight>
                <a:srgbClr val="FFFFFF"/>
              </a:highlight>
              <a:latin typeface="Arial"/>
              <a:ea typeface="Arial"/>
              <a:cs typeface="Arial"/>
              <a:sym typeface="Arial"/>
            </a:endParaRPr>
          </a:p>
          <a:p>
            <a:pPr indent="0" lvl="0" marL="457200" rtl="0" algn="l">
              <a:lnSpc>
                <a:spcPct val="142857"/>
              </a:lnSpc>
              <a:spcBef>
                <a:spcPts val="1200"/>
              </a:spcBef>
              <a:spcAft>
                <a:spcPts val="0"/>
              </a:spcAft>
              <a:buNone/>
            </a:pPr>
            <a:r>
              <a:t/>
            </a:r>
            <a:endParaRPr sz="1350">
              <a:solidFill>
                <a:srgbClr val="2E2E2E"/>
              </a:solidFill>
              <a:latin typeface="Arial"/>
              <a:ea typeface="Arial"/>
              <a:cs typeface="Arial"/>
              <a:sym typeface="Arial"/>
            </a:endParaRPr>
          </a:p>
          <a:p>
            <a:pPr indent="0" lvl="0" marL="0" rtl="0" algn="l">
              <a:spcBef>
                <a:spcPts val="0"/>
              </a:spcBef>
              <a:spcAft>
                <a:spcPts val="1200"/>
              </a:spcAft>
              <a:buNone/>
            </a:pPr>
            <a:r>
              <a:t/>
            </a:r>
            <a:endParaRPr sz="1200">
              <a:solidFill>
                <a:srgbClr val="11111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idx="1" type="body"/>
          </p:nvPr>
        </p:nvSpPr>
        <p:spPr>
          <a:xfrm>
            <a:off x="729450" y="1339750"/>
            <a:ext cx="7688700" cy="34947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333333"/>
              </a:buClr>
              <a:buSzPts val="1250"/>
              <a:buFont typeface="Arial"/>
              <a:buChar char="●"/>
            </a:pPr>
            <a:r>
              <a:rPr lang="en" sz="1250">
                <a:solidFill>
                  <a:srgbClr val="333333"/>
                </a:solidFill>
                <a:highlight>
                  <a:srgbClr val="FFFFFF"/>
                </a:highlight>
                <a:latin typeface="Arial"/>
                <a:ea typeface="Arial"/>
                <a:cs typeface="Arial"/>
                <a:sym typeface="Arial"/>
              </a:rPr>
              <a:t>While the COVID-19 pandemic is affecting all countries, output losses vary considerably across countries. We provide</a:t>
            </a:r>
            <a:r>
              <a:rPr lang="en" sz="1250">
                <a:solidFill>
                  <a:srgbClr val="333333"/>
                </a:solidFill>
                <a:highlight>
                  <a:srgbClr val="FFFFFF"/>
                </a:highlight>
                <a:latin typeface="Arial"/>
                <a:ea typeface="Arial"/>
                <a:cs typeface="Arial"/>
                <a:sym typeface="Arial"/>
              </a:rPr>
              <a:t> robust </a:t>
            </a:r>
            <a:r>
              <a:rPr lang="en" sz="1250">
                <a:solidFill>
                  <a:srgbClr val="333333"/>
                </a:solidFill>
                <a:highlight>
                  <a:srgbClr val="FFFFFF"/>
                </a:highlight>
                <a:latin typeface="Arial"/>
                <a:ea typeface="Arial"/>
                <a:cs typeface="Arial"/>
                <a:sym typeface="Arial"/>
              </a:rPr>
              <a:t>determinants of the observed initial output losses using model Quantile Regression Prediction.</a:t>
            </a:r>
            <a:endParaRPr sz="1250">
              <a:solidFill>
                <a:srgbClr val="333333"/>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307975" lvl="0" marL="457200" rtl="0" algn="l">
              <a:spcBef>
                <a:spcPts val="1200"/>
              </a:spcBef>
              <a:spcAft>
                <a:spcPts val="0"/>
              </a:spcAft>
              <a:buClr>
                <a:srgbClr val="333333"/>
              </a:buClr>
              <a:buSzPts val="1250"/>
              <a:buFont typeface="Arial"/>
              <a:buChar char="●"/>
            </a:pPr>
            <a:r>
              <a:rPr lang="en" sz="1250">
                <a:solidFill>
                  <a:srgbClr val="212121"/>
                </a:solidFill>
                <a:highlight>
                  <a:srgbClr val="FFFFFF"/>
                </a:highlight>
                <a:latin typeface="Arial"/>
                <a:ea typeface="Arial"/>
                <a:cs typeface="Arial"/>
                <a:sym typeface="Arial"/>
              </a:rPr>
              <a:t>Quantile regression is constructed to identify the </a:t>
            </a:r>
            <a:r>
              <a:rPr lang="en" sz="1250">
                <a:solidFill>
                  <a:srgbClr val="212121"/>
                </a:solidFill>
                <a:highlight>
                  <a:srgbClr val="FFFFFF"/>
                </a:highlight>
                <a:latin typeface="Arial"/>
                <a:ea typeface="Arial"/>
                <a:cs typeface="Arial"/>
                <a:sym typeface="Arial"/>
              </a:rPr>
              <a:t>covariates</a:t>
            </a:r>
            <a:r>
              <a:rPr lang="en" sz="1250">
                <a:solidFill>
                  <a:srgbClr val="212121"/>
                </a:solidFill>
                <a:highlight>
                  <a:srgbClr val="FFFFFF"/>
                </a:highlight>
                <a:latin typeface="Arial"/>
                <a:ea typeface="Arial"/>
                <a:cs typeface="Arial"/>
                <a:sym typeface="Arial"/>
              </a:rPr>
              <a:t> that affected by the first-wave of COVID-19 mortality rates in the </a:t>
            </a:r>
            <a:r>
              <a:rPr lang="en" sz="1250">
                <a:solidFill>
                  <a:srgbClr val="212121"/>
                </a:solidFill>
                <a:highlight>
                  <a:srgbClr val="FFFFFF"/>
                </a:highlight>
                <a:latin typeface="Arial"/>
                <a:ea typeface="Arial"/>
                <a:cs typeface="Arial"/>
                <a:sym typeface="Arial"/>
              </a:rPr>
              <a:t>several</a:t>
            </a:r>
            <a:r>
              <a:rPr lang="en" sz="1250">
                <a:solidFill>
                  <a:srgbClr val="212121"/>
                </a:solidFill>
                <a:highlight>
                  <a:srgbClr val="FFFFFF"/>
                </a:highlight>
                <a:latin typeface="Arial"/>
                <a:ea typeface="Arial"/>
                <a:cs typeface="Arial"/>
                <a:sym typeface="Arial"/>
              </a:rPr>
              <a:t> </a:t>
            </a:r>
            <a:r>
              <a:rPr lang="en" sz="1250">
                <a:solidFill>
                  <a:srgbClr val="212121"/>
                </a:solidFill>
                <a:highlight>
                  <a:srgbClr val="FFFFFF"/>
                </a:highlight>
                <a:latin typeface="Arial"/>
                <a:ea typeface="Arial"/>
                <a:cs typeface="Arial"/>
                <a:sym typeface="Arial"/>
              </a:rPr>
              <a:t>states</a:t>
            </a:r>
            <a:r>
              <a:rPr lang="en" sz="1250">
                <a:solidFill>
                  <a:srgbClr val="212121"/>
                </a:solidFill>
                <a:highlight>
                  <a:srgbClr val="FFFFFF"/>
                </a:highlight>
                <a:latin typeface="Arial"/>
                <a:ea typeface="Arial"/>
                <a:cs typeface="Arial"/>
                <a:sym typeface="Arial"/>
              </a:rPr>
              <a:t> of the country considering the local variable </a:t>
            </a:r>
            <a:r>
              <a:rPr lang="en" sz="1250">
                <a:solidFill>
                  <a:srgbClr val="212121"/>
                </a:solidFill>
                <a:highlight>
                  <a:srgbClr val="FFFFFF"/>
                </a:highlight>
                <a:latin typeface="Arial"/>
                <a:ea typeface="Arial"/>
                <a:cs typeface="Arial"/>
                <a:sym typeface="Arial"/>
              </a:rPr>
              <a:t>affecting</a:t>
            </a:r>
            <a:r>
              <a:rPr lang="en" sz="1250">
                <a:solidFill>
                  <a:srgbClr val="212121"/>
                </a:solidFill>
                <a:highlight>
                  <a:srgbClr val="FFFFFF"/>
                </a:highlight>
                <a:latin typeface="Arial"/>
                <a:ea typeface="Arial"/>
                <a:cs typeface="Arial"/>
                <a:sym typeface="Arial"/>
              </a:rPr>
              <a:t> the mortality rate of COVID-19.</a:t>
            </a:r>
            <a:endParaRPr sz="1250">
              <a:solidFill>
                <a:srgbClr val="212121"/>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50">
              <a:solidFill>
                <a:srgbClr val="212121"/>
              </a:solidFill>
              <a:highlight>
                <a:srgbClr val="FFFFFF"/>
              </a:highlight>
              <a:latin typeface="Arial"/>
              <a:ea typeface="Arial"/>
              <a:cs typeface="Arial"/>
              <a:sym typeface="Arial"/>
            </a:endParaRPr>
          </a:p>
          <a:p>
            <a:pPr indent="-307975" lvl="0" marL="457200" rtl="0" algn="just">
              <a:spcBef>
                <a:spcPts val="1200"/>
              </a:spcBef>
              <a:spcAft>
                <a:spcPts val="0"/>
              </a:spcAft>
              <a:buClr>
                <a:srgbClr val="333333"/>
              </a:buClr>
              <a:buSzPts val="1250"/>
              <a:buFont typeface="Arial"/>
              <a:buChar char="●"/>
            </a:pPr>
            <a:r>
              <a:rPr lang="en" sz="1250">
                <a:solidFill>
                  <a:srgbClr val="000000"/>
                </a:solidFill>
                <a:latin typeface="Arial"/>
                <a:ea typeface="Arial"/>
                <a:cs typeface="Arial"/>
                <a:sym typeface="Arial"/>
              </a:rPr>
              <a:t>Quantile regression is used to examine how demographic, socioeconomic, healthcare resources, and behavioral variables are related to the mortality rate of COVID-19 in India. To properly reach that aim, it is chosen regressions that consider the double-bounded characteristic of the mortality rate.</a:t>
            </a:r>
            <a:endParaRPr sz="125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79125" y="65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/SRS</a:t>
            </a:r>
            <a:endParaRPr/>
          </a:p>
        </p:txBody>
      </p:sp>
      <p:sp>
        <p:nvSpPr>
          <p:cNvPr id="119" name="Google Shape;119;p18"/>
          <p:cNvSpPr txBox="1"/>
          <p:nvPr/>
        </p:nvSpPr>
        <p:spPr>
          <a:xfrm>
            <a:off x="839075" y="1762050"/>
            <a:ext cx="7887300" cy="25398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SzPts val="1250"/>
              <a:buChar char="●"/>
            </a:pPr>
            <a:r>
              <a:rPr lang="en" sz="1250"/>
              <a:t>Although Linear Regression provides the prediction of data set of the mortality of COVID-19 under the Linear, Independence, Homoscedastic and Normal data.</a:t>
            </a:r>
            <a:endParaRPr sz="1250"/>
          </a:p>
          <a:p>
            <a:pPr indent="0" lvl="0" marL="457200" rtl="0" algn="l">
              <a:spcBef>
                <a:spcPts val="0"/>
              </a:spcBef>
              <a:spcAft>
                <a:spcPts val="0"/>
              </a:spcAft>
              <a:buNone/>
            </a:pPr>
            <a:r>
              <a:t/>
            </a:r>
            <a:endParaRPr sz="1250"/>
          </a:p>
          <a:p>
            <a:pPr indent="0" lvl="0" marL="45720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As the data is Non linear, Linear Regression conditions get violated which projects  the quantile regression terminology for better predictions </a:t>
            </a:r>
            <a:endParaRPr sz="1250"/>
          </a:p>
          <a:p>
            <a:pPr indent="0" lvl="0" marL="457200" rtl="0" algn="l">
              <a:spcBef>
                <a:spcPts val="0"/>
              </a:spcBef>
              <a:spcAft>
                <a:spcPts val="0"/>
              </a:spcAft>
              <a:buNone/>
            </a:pPr>
            <a:r>
              <a:t/>
            </a:r>
            <a:endParaRPr sz="1250"/>
          </a:p>
          <a:p>
            <a:pPr indent="0" lvl="0" marL="45720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Quantile Regression helps to evaluate the non linear data referred in COVID-19 mortality </a:t>
            </a:r>
            <a:endParaRPr sz="1250"/>
          </a:p>
          <a:p>
            <a:pPr indent="0" lvl="0" marL="457200" rtl="0" algn="l">
              <a:spcBef>
                <a:spcPts val="0"/>
              </a:spcBef>
              <a:spcAft>
                <a:spcPts val="0"/>
              </a:spcAft>
              <a:buNone/>
            </a:pPr>
            <a:r>
              <a:t/>
            </a:r>
            <a:endParaRPr sz="1250"/>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65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rgbClr val="1A1A1A"/>
                </a:solidFill>
              </a:rPr>
              <a:t>Data Flow Diagram (DFD)</a:t>
            </a:r>
            <a:endParaRPr/>
          </a:p>
        </p:txBody>
      </p:sp>
      <p:sp>
        <p:nvSpPr>
          <p:cNvPr id="125" name="Google Shape;125;p19"/>
          <p:cNvSpPr txBox="1"/>
          <p:nvPr>
            <p:ph idx="1" type="body"/>
          </p:nvPr>
        </p:nvSpPr>
        <p:spPr>
          <a:xfrm>
            <a:off x="727650" y="1368850"/>
            <a:ext cx="7688700" cy="1260300"/>
          </a:xfrm>
          <a:prstGeom prst="rect">
            <a:avLst/>
          </a:prstGeom>
        </p:spPr>
        <p:txBody>
          <a:bodyPr anchorCtr="0" anchor="t" bIns="91425" lIns="91425" spcFirstLastPara="1" rIns="91425" wrap="square" tIns="91425">
            <a:normAutofit/>
          </a:bodyPr>
          <a:lstStyle/>
          <a:p>
            <a:pPr indent="0" lvl="0" marL="152400" rtl="0" algn="l">
              <a:lnSpc>
                <a:spcPct val="150000"/>
              </a:lnSpc>
              <a:spcBef>
                <a:spcPts val="0"/>
              </a:spcBef>
              <a:spcAft>
                <a:spcPts val="0"/>
              </a:spcAft>
              <a:buNone/>
            </a:pPr>
            <a:r>
              <a:rPr lang="en" sz="1250">
                <a:solidFill>
                  <a:srgbClr val="1A1A1A"/>
                </a:solidFill>
                <a:latin typeface="Arial"/>
                <a:ea typeface="Arial"/>
                <a:cs typeface="Arial"/>
                <a:sym typeface="Arial"/>
              </a:rPr>
              <a:t>A data flow diagram (DFD) maps out the flow of information for any process or system. It uses defined symbols like rectangles, circles and arrows, plus short text labels, to show data inputs, outputs, storage points and the routes between each destination</a:t>
            </a:r>
            <a:r>
              <a:rPr lang="en" sz="1250">
                <a:solidFill>
                  <a:srgbClr val="282C33"/>
                </a:solidFill>
                <a:latin typeface="Arial"/>
                <a:ea typeface="Arial"/>
                <a:cs typeface="Arial"/>
                <a:sym typeface="Arial"/>
              </a:rPr>
              <a:t>.</a:t>
            </a:r>
            <a:endParaRPr sz="1250">
              <a:solidFill>
                <a:srgbClr val="282C33"/>
              </a:solidFill>
              <a:latin typeface="Arial"/>
              <a:ea typeface="Arial"/>
              <a:cs typeface="Arial"/>
              <a:sym typeface="Arial"/>
            </a:endParaRPr>
          </a:p>
          <a:p>
            <a:pPr indent="0" lvl="0" marL="0" rtl="0" algn="l">
              <a:spcBef>
                <a:spcPts val="0"/>
              </a:spcBef>
              <a:spcAft>
                <a:spcPts val="1200"/>
              </a:spcAft>
              <a:buNone/>
            </a:pPr>
            <a:r>
              <a:t/>
            </a:r>
            <a:endParaRPr sz="1250">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1189775" y="2629150"/>
            <a:ext cx="6768052" cy="2209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61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50">
                <a:solidFill>
                  <a:srgbClr val="1A1A1A"/>
                </a:solidFill>
              </a:rPr>
              <a:t> Project Planning (Gantt Chart)</a:t>
            </a:r>
            <a:endParaRPr/>
          </a:p>
        </p:txBody>
      </p:sp>
      <p:pic>
        <p:nvPicPr>
          <p:cNvPr id="132" name="Google Shape;132;p20"/>
          <p:cNvPicPr preferRelativeResize="0"/>
          <p:nvPr/>
        </p:nvPicPr>
        <p:blipFill>
          <a:blip r:embed="rId3">
            <a:alphaModFix/>
          </a:blip>
          <a:stretch>
            <a:fillRect/>
          </a:stretch>
        </p:blipFill>
        <p:spPr>
          <a:xfrm>
            <a:off x="152400" y="2131000"/>
            <a:ext cx="8839200" cy="16205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62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50">
                <a:solidFill>
                  <a:srgbClr val="1A1A1A"/>
                </a:solidFill>
              </a:rPr>
              <a:t>Tools and Technology Used</a:t>
            </a:r>
            <a:endParaRPr/>
          </a:p>
        </p:txBody>
      </p:sp>
      <p:sp>
        <p:nvSpPr>
          <p:cNvPr id="138" name="Google Shape;138;p21"/>
          <p:cNvSpPr txBox="1"/>
          <p:nvPr>
            <p:ph idx="1" type="body"/>
          </p:nvPr>
        </p:nvSpPr>
        <p:spPr>
          <a:xfrm>
            <a:off x="729450" y="1400875"/>
            <a:ext cx="41160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latin typeface="Arial"/>
                <a:ea typeface="Arial"/>
                <a:cs typeface="Arial"/>
                <a:sym typeface="Arial"/>
              </a:rPr>
              <a:t>1.</a:t>
            </a:r>
            <a:r>
              <a:rPr lang="en" sz="1250">
                <a:solidFill>
                  <a:srgbClr val="1A1A1A"/>
                </a:solidFill>
                <a:latin typeface="Arial"/>
                <a:ea typeface="Arial"/>
                <a:cs typeface="Arial"/>
                <a:sym typeface="Arial"/>
              </a:rPr>
              <a:t>Python :- Python is a high-level, general-purpose programming language that is widely used for a variety of tasks, including web development, data analysis, and scientific computing. It is known for its simplicity, readability, and flexibility, and has a large and active community of users. It is often used in conjunction with other libraries and tools for tasks such as data analysis, machine learning, and web development.</a:t>
            </a:r>
            <a:endParaRPr sz="1250">
              <a:solidFill>
                <a:srgbClr val="1A1A1A"/>
              </a:solidFill>
              <a:latin typeface="Arial"/>
              <a:ea typeface="Arial"/>
              <a:cs typeface="Arial"/>
              <a:sym typeface="Arial"/>
            </a:endParaRPr>
          </a:p>
          <a:p>
            <a:pPr indent="0" lvl="0" marL="0" rtl="0" algn="just">
              <a:spcBef>
                <a:spcPts val="0"/>
              </a:spcBef>
              <a:spcAft>
                <a:spcPts val="0"/>
              </a:spcAft>
              <a:buNone/>
            </a:pPr>
            <a:r>
              <a:t/>
            </a:r>
            <a:endParaRPr sz="1250">
              <a:latin typeface="Arial"/>
              <a:ea typeface="Arial"/>
              <a:cs typeface="Arial"/>
              <a:sym typeface="Arial"/>
            </a:endParaRPr>
          </a:p>
          <a:p>
            <a:pPr indent="0" lvl="0" marL="0" rtl="0" algn="just">
              <a:spcBef>
                <a:spcPts val="0"/>
              </a:spcBef>
              <a:spcAft>
                <a:spcPts val="0"/>
              </a:spcAft>
              <a:buNone/>
            </a:pPr>
            <a:r>
              <a:rPr lang="en" sz="1250">
                <a:solidFill>
                  <a:srgbClr val="1A1A1A"/>
                </a:solidFill>
                <a:latin typeface="Arial"/>
                <a:ea typeface="Arial"/>
                <a:cs typeface="Arial"/>
                <a:sym typeface="Arial"/>
              </a:rPr>
              <a:t>2.Machine Learning :- Machine learning is a field of artificial intelligence that involves the development of algorithms and models that can learn from and make predictions or decisions based on data. It has a wide range of applications, including image and speech recognition, natural language processing, and predictive modeling.</a:t>
            </a:r>
            <a:endParaRPr sz="1250">
              <a:latin typeface="Arial"/>
              <a:ea typeface="Arial"/>
              <a:cs typeface="Arial"/>
              <a:sym typeface="Arial"/>
            </a:endParaRPr>
          </a:p>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5638100" y="1433588"/>
            <a:ext cx="2517625" cy="1488312"/>
          </a:xfrm>
          <a:prstGeom prst="rect">
            <a:avLst/>
          </a:prstGeom>
          <a:noFill/>
          <a:ln>
            <a:noFill/>
          </a:ln>
        </p:spPr>
      </p:pic>
      <p:pic>
        <p:nvPicPr>
          <p:cNvPr id="140" name="Google Shape;140;p21"/>
          <p:cNvPicPr preferRelativeResize="0"/>
          <p:nvPr/>
        </p:nvPicPr>
        <p:blipFill>
          <a:blip r:embed="rId4">
            <a:alphaModFix/>
          </a:blip>
          <a:stretch>
            <a:fillRect/>
          </a:stretch>
        </p:blipFill>
        <p:spPr>
          <a:xfrm>
            <a:off x="5638098" y="3192448"/>
            <a:ext cx="2517625" cy="169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