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D0E85-DC8E-4CD6-A490-2DEC8A82BA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AA7A8A-6F8E-466E-A37A-45D1270264A3}">
      <dgm:prSet/>
      <dgm:spPr/>
      <dgm:t>
        <a:bodyPr/>
        <a:lstStyle/>
        <a:p>
          <a:r>
            <a:rPr lang="en-IN"/>
            <a:t>The Assignment 1 aimed to familiarize the Equations of motion under the influence of drag force, buoyancy force and Weight of the particle.</a:t>
          </a:r>
          <a:endParaRPr lang="en-US"/>
        </a:p>
      </dgm:t>
    </dgm:pt>
    <dgm:pt modelId="{3CE76559-0FC8-46D9-B6BB-BB0523FAD167}" type="parTrans" cxnId="{8274EE05-8099-4528-A39D-672F007A000C}">
      <dgm:prSet/>
      <dgm:spPr/>
      <dgm:t>
        <a:bodyPr/>
        <a:lstStyle/>
        <a:p>
          <a:endParaRPr lang="en-US"/>
        </a:p>
      </dgm:t>
    </dgm:pt>
    <dgm:pt modelId="{35CE5261-9257-4317-AB7A-A5B6B3804292}" type="sibTrans" cxnId="{8274EE05-8099-4528-A39D-672F007A000C}">
      <dgm:prSet/>
      <dgm:spPr/>
      <dgm:t>
        <a:bodyPr/>
        <a:lstStyle/>
        <a:p>
          <a:endParaRPr lang="en-US"/>
        </a:p>
      </dgm:t>
    </dgm:pt>
    <dgm:pt modelId="{DA0A0271-62B6-4D9F-A7BF-2A6D8049E1BB}">
      <dgm:prSet/>
      <dgm:spPr/>
      <dgm:t>
        <a:bodyPr/>
        <a:lstStyle/>
        <a:p>
          <a:r>
            <a:rPr lang="en-IN" dirty="0"/>
            <a:t>Task of calculating the velocity under the influence of above-mentioned forces was given.</a:t>
          </a:r>
          <a:endParaRPr lang="en-US" dirty="0"/>
        </a:p>
      </dgm:t>
    </dgm:pt>
    <dgm:pt modelId="{F45D18E7-BA24-4416-9EB7-76D5A5E42F1C}" type="parTrans" cxnId="{A59499C4-A232-4D55-A632-6B1187BD4364}">
      <dgm:prSet/>
      <dgm:spPr/>
      <dgm:t>
        <a:bodyPr/>
        <a:lstStyle/>
        <a:p>
          <a:endParaRPr lang="en-US"/>
        </a:p>
      </dgm:t>
    </dgm:pt>
    <dgm:pt modelId="{B46F1AD0-4652-440F-8930-2CE151BC8C72}" type="sibTrans" cxnId="{A59499C4-A232-4D55-A632-6B1187BD4364}">
      <dgm:prSet/>
      <dgm:spPr/>
      <dgm:t>
        <a:bodyPr/>
        <a:lstStyle/>
        <a:p>
          <a:endParaRPr lang="en-US"/>
        </a:p>
      </dgm:t>
    </dgm:pt>
    <dgm:pt modelId="{EF84DE72-DE00-4064-A569-7F0C0280A6E0}">
      <dgm:prSet/>
      <dgm:spPr/>
      <dgm:t>
        <a:bodyPr/>
        <a:lstStyle/>
        <a:p>
          <a:r>
            <a:rPr lang="en-IN"/>
            <a:t>Both Analytical and Numerical Analysis were done.</a:t>
          </a:r>
          <a:endParaRPr lang="en-US"/>
        </a:p>
      </dgm:t>
    </dgm:pt>
    <dgm:pt modelId="{DBB6F21F-0280-492F-9DA0-270D097C339B}" type="parTrans" cxnId="{103D5351-F7C8-417A-8781-6185CFDB1B9C}">
      <dgm:prSet/>
      <dgm:spPr/>
      <dgm:t>
        <a:bodyPr/>
        <a:lstStyle/>
        <a:p>
          <a:endParaRPr lang="en-US"/>
        </a:p>
      </dgm:t>
    </dgm:pt>
    <dgm:pt modelId="{A576122D-8A0C-4DA1-B0D9-AB2A365952DE}" type="sibTrans" cxnId="{103D5351-F7C8-417A-8781-6185CFDB1B9C}">
      <dgm:prSet/>
      <dgm:spPr/>
      <dgm:t>
        <a:bodyPr/>
        <a:lstStyle/>
        <a:p>
          <a:endParaRPr lang="en-US"/>
        </a:p>
      </dgm:t>
    </dgm:pt>
    <dgm:pt modelId="{CC4CC49D-2182-4B34-9B8A-B7D275B2708A}" type="pres">
      <dgm:prSet presAssocID="{EA3D0E85-DC8E-4CD6-A490-2DEC8A82BAA0}" presName="root" presStyleCnt="0">
        <dgm:presLayoutVars>
          <dgm:dir/>
          <dgm:resizeHandles val="exact"/>
        </dgm:presLayoutVars>
      </dgm:prSet>
      <dgm:spPr/>
    </dgm:pt>
    <dgm:pt modelId="{75C9F14C-E9C7-41F2-8F61-DD2CE57162DF}" type="pres">
      <dgm:prSet presAssocID="{00AA7A8A-6F8E-466E-A37A-45D1270264A3}" presName="compNode" presStyleCnt="0"/>
      <dgm:spPr/>
    </dgm:pt>
    <dgm:pt modelId="{57339C18-9EFF-4DDF-B3D4-17CDD8FF79C5}" type="pres">
      <dgm:prSet presAssocID="{00AA7A8A-6F8E-466E-A37A-45D1270264A3}" presName="bgRect" presStyleLbl="bgShp" presStyleIdx="0" presStyleCnt="3"/>
      <dgm:spPr/>
    </dgm:pt>
    <dgm:pt modelId="{9B03BB6B-7C09-4EE9-84E7-1755329BAD31}" type="pres">
      <dgm:prSet presAssocID="{00AA7A8A-6F8E-466E-A37A-45D1270264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5DBBA714-00F1-405B-B1BA-60459108327C}" type="pres">
      <dgm:prSet presAssocID="{00AA7A8A-6F8E-466E-A37A-45D1270264A3}" presName="spaceRect" presStyleCnt="0"/>
      <dgm:spPr/>
    </dgm:pt>
    <dgm:pt modelId="{0B0930D3-F8F0-44D6-B7EC-071528388378}" type="pres">
      <dgm:prSet presAssocID="{00AA7A8A-6F8E-466E-A37A-45D1270264A3}" presName="parTx" presStyleLbl="revTx" presStyleIdx="0" presStyleCnt="3">
        <dgm:presLayoutVars>
          <dgm:chMax val="0"/>
          <dgm:chPref val="0"/>
        </dgm:presLayoutVars>
      </dgm:prSet>
      <dgm:spPr/>
    </dgm:pt>
    <dgm:pt modelId="{F4560F0E-535E-424B-81C5-E1493A18C8D9}" type="pres">
      <dgm:prSet presAssocID="{35CE5261-9257-4317-AB7A-A5B6B3804292}" presName="sibTrans" presStyleCnt="0"/>
      <dgm:spPr/>
    </dgm:pt>
    <dgm:pt modelId="{FF4B8742-01BE-43D5-83B2-825D9AA624FE}" type="pres">
      <dgm:prSet presAssocID="{DA0A0271-62B6-4D9F-A7BF-2A6D8049E1BB}" presName="compNode" presStyleCnt="0"/>
      <dgm:spPr/>
    </dgm:pt>
    <dgm:pt modelId="{B4F86F56-02B5-4851-9EB5-E8C44FD6F0CE}" type="pres">
      <dgm:prSet presAssocID="{DA0A0271-62B6-4D9F-A7BF-2A6D8049E1BB}" presName="bgRect" presStyleLbl="bgShp" presStyleIdx="1" presStyleCnt="3"/>
      <dgm:spPr/>
    </dgm:pt>
    <dgm:pt modelId="{B6AC95C8-4DDA-4A27-9BFA-BF8C8832373F}" type="pres">
      <dgm:prSet presAssocID="{DA0A0271-62B6-4D9F-A7BF-2A6D8049E1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8EFDA06B-85C6-4A75-B5D8-7E82A23F5667}" type="pres">
      <dgm:prSet presAssocID="{DA0A0271-62B6-4D9F-A7BF-2A6D8049E1BB}" presName="spaceRect" presStyleCnt="0"/>
      <dgm:spPr/>
    </dgm:pt>
    <dgm:pt modelId="{CB99DC05-0FA1-406C-B8FA-D8369AE12DDD}" type="pres">
      <dgm:prSet presAssocID="{DA0A0271-62B6-4D9F-A7BF-2A6D8049E1BB}" presName="parTx" presStyleLbl="revTx" presStyleIdx="1" presStyleCnt="3">
        <dgm:presLayoutVars>
          <dgm:chMax val="0"/>
          <dgm:chPref val="0"/>
        </dgm:presLayoutVars>
      </dgm:prSet>
      <dgm:spPr/>
    </dgm:pt>
    <dgm:pt modelId="{B11A620E-4C07-43DE-A3AE-349BC6553852}" type="pres">
      <dgm:prSet presAssocID="{B46F1AD0-4652-440F-8930-2CE151BC8C72}" presName="sibTrans" presStyleCnt="0"/>
      <dgm:spPr/>
    </dgm:pt>
    <dgm:pt modelId="{CFA68F59-05CA-4D17-BC2E-7BB0CCF766FA}" type="pres">
      <dgm:prSet presAssocID="{EF84DE72-DE00-4064-A569-7F0C0280A6E0}" presName="compNode" presStyleCnt="0"/>
      <dgm:spPr/>
    </dgm:pt>
    <dgm:pt modelId="{4015557A-1C30-44F6-BF69-30ADCE793869}" type="pres">
      <dgm:prSet presAssocID="{EF84DE72-DE00-4064-A569-7F0C0280A6E0}" presName="bgRect" presStyleLbl="bgShp" presStyleIdx="2" presStyleCnt="3"/>
      <dgm:spPr/>
    </dgm:pt>
    <dgm:pt modelId="{D0D37D01-64C9-45C9-9F64-DD251095E9C8}" type="pres">
      <dgm:prSet presAssocID="{EF84DE72-DE00-4064-A569-7F0C0280A6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CC654865-3990-4D71-95CF-4A88A40383EF}" type="pres">
      <dgm:prSet presAssocID="{EF84DE72-DE00-4064-A569-7F0C0280A6E0}" presName="spaceRect" presStyleCnt="0"/>
      <dgm:spPr/>
    </dgm:pt>
    <dgm:pt modelId="{9992F769-3EB5-424E-BC93-4F0B848BCC20}" type="pres">
      <dgm:prSet presAssocID="{EF84DE72-DE00-4064-A569-7F0C0280A6E0}" presName="parTx" presStyleLbl="revTx" presStyleIdx="2" presStyleCnt="3" custLinFactNeighborX="23">
        <dgm:presLayoutVars>
          <dgm:chMax val="0"/>
          <dgm:chPref val="0"/>
        </dgm:presLayoutVars>
      </dgm:prSet>
      <dgm:spPr/>
    </dgm:pt>
  </dgm:ptLst>
  <dgm:cxnLst>
    <dgm:cxn modelId="{8274EE05-8099-4528-A39D-672F007A000C}" srcId="{EA3D0E85-DC8E-4CD6-A490-2DEC8A82BAA0}" destId="{00AA7A8A-6F8E-466E-A37A-45D1270264A3}" srcOrd="0" destOrd="0" parTransId="{3CE76559-0FC8-46D9-B6BB-BB0523FAD167}" sibTransId="{35CE5261-9257-4317-AB7A-A5B6B3804292}"/>
    <dgm:cxn modelId="{E1C4C208-8CAF-4AF3-9E48-11359B95B624}" type="presOf" srcId="{EF84DE72-DE00-4064-A569-7F0C0280A6E0}" destId="{9992F769-3EB5-424E-BC93-4F0B848BCC20}" srcOrd="0" destOrd="0" presId="urn:microsoft.com/office/officeart/2018/2/layout/IconVerticalSolidList"/>
    <dgm:cxn modelId="{7BB7D348-366E-435E-A2DB-CC4E24320BBB}" type="presOf" srcId="{00AA7A8A-6F8E-466E-A37A-45D1270264A3}" destId="{0B0930D3-F8F0-44D6-B7EC-071528388378}" srcOrd="0" destOrd="0" presId="urn:microsoft.com/office/officeart/2018/2/layout/IconVerticalSolidList"/>
    <dgm:cxn modelId="{103D5351-F7C8-417A-8781-6185CFDB1B9C}" srcId="{EA3D0E85-DC8E-4CD6-A490-2DEC8A82BAA0}" destId="{EF84DE72-DE00-4064-A569-7F0C0280A6E0}" srcOrd="2" destOrd="0" parTransId="{DBB6F21F-0280-492F-9DA0-270D097C339B}" sibTransId="{A576122D-8A0C-4DA1-B0D9-AB2A365952DE}"/>
    <dgm:cxn modelId="{1E05367A-D9BB-4351-A489-AC7A6A8106D1}" type="presOf" srcId="{DA0A0271-62B6-4D9F-A7BF-2A6D8049E1BB}" destId="{CB99DC05-0FA1-406C-B8FA-D8369AE12DDD}" srcOrd="0" destOrd="0" presId="urn:microsoft.com/office/officeart/2018/2/layout/IconVerticalSolidList"/>
    <dgm:cxn modelId="{A59499C4-A232-4D55-A632-6B1187BD4364}" srcId="{EA3D0E85-DC8E-4CD6-A490-2DEC8A82BAA0}" destId="{DA0A0271-62B6-4D9F-A7BF-2A6D8049E1BB}" srcOrd="1" destOrd="0" parTransId="{F45D18E7-BA24-4416-9EB7-76D5A5E42F1C}" sibTransId="{B46F1AD0-4652-440F-8930-2CE151BC8C72}"/>
    <dgm:cxn modelId="{156714D4-FD32-46E5-A798-24565F42E05E}" type="presOf" srcId="{EA3D0E85-DC8E-4CD6-A490-2DEC8A82BAA0}" destId="{CC4CC49D-2182-4B34-9B8A-B7D275B2708A}" srcOrd="0" destOrd="0" presId="urn:microsoft.com/office/officeart/2018/2/layout/IconVerticalSolidList"/>
    <dgm:cxn modelId="{81D39F9B-D6BC-40F0-8804-7DFB8F07692F}" type="presParOf" srcId="{CC4CC49D-2182-4B34-9B8A-B7D275B2708A}" destId="{75C9F14C-E9C7-41F2-8F61-DD2CE57162DF}" srcOrd="0" destOrd="0" presId="urn:microsoft.com/office/officeart/2018/2/layout/IconVerticalSolidList"/>
    <dgm:cxn modelId="{8915B845-89A5-425D-A0B9-2DCB153D32FF}" type="presParOf" srcId="{75C9F14C-E9C7-41F2-8F61-DD2CE57162DF}" destId="{57339C18-9EFF-4DDF-B3D4-17CDD8FF79C5}" srcOrd="0" destOrd="0" presId="urn:microsoft.com/office/officeart/2018/2/layout/IconVerticalSolidList"/>
    <dgm:cxn modelId="{15150ADF-B5DC-4031-A1F7-120BDCEF548D}" type="presParOf" srcId="{75C9F14C-E9C7-41F2-8F61-DD2CE57162DF}" destId="{9B03BB6B-7C09-4EE9-84E7-1755329BAD31}" srcOrd="1" destOrd="0" presId="urn:microsoft.com/office/officeart/2018/2/layout/IconVerticalSolidList"/>
    <dgm:cxn modelId="{23601216-994D-4D6F-8E5B-A0498489D026}" type="presParOf" srcId="{75C9F14C-E9C7-41F2-8F61-DD2CE57162DF}" destId="{5DBBA714-00F1-405B-B1BA-60459108327C}" srcOrd="2" destOrd="0" presId="urn:microsoft.com/office/officeart/2018/2/layout/IconVerticalSolidList"/>
    <dgm:cxn modelId="{68464EB5-AD1A-4661-B5A6-0FDD58FE9EDA}" type="presParOf" srcId="{75C9F14C-E9C7-41F2-8F61-DD2CE57162DF}" destId="{0B0930D3-F8F0-44D6-B7EC-071528388378}" srcOrd="3" destOrd="0" presId="urn:microsoft.com/office/officeart/2018/2/layout/IconVerticalSolidList"/>
    <dgm:cxn modelId="{FE9F400B-9AC4-4D11-970C-1FE55B20348D}" type="presParOf" srcId="{CC4CC49D-2182-4B34-9B8A-B7D275B2708A}" destId="{F4560F0E-535E-424B-81C5-E1493A18C8D9}" srcOrd="1" destOrd="0" presId="urn:microsoft.com/office/officeart/2018/2/layout/IconVerticalSolidList"/>
    <dgm:cxn modelId="{681B5F48-C202-4987-90B5-963577E70D55}" type="presParOf" srcId="{CC4CC49D-2182-4B34-9B8A-B7D275B2708A}" destId="{FF4B8742-01BE-43D5-83B2-825D9AA624FE}" srcOrd="2" destOrd="0" presId="urn:microsoft.com/office/officeart/2018/2/layout/IconVerticalSolidList"/>
    <dgm:cxn modelId="{4B4FD4EE-676A-4878-96BD-BF401B32E2B0}" type="presParOf" srcId="{FF4B8742-01BE-43D5-83B2-825D9AA624FE}" destId="{B4F86F56-02B5-4851-9EB5-E8C44FD6F0CE}" srcOrd="0" destOrd="0" presId="urn:microsoft.com/office/officeart/2018/2/layout/IconVerticalSolidList"/>
    <dgm:cxn modelId="{817BDE5C-E2A5-4E02-91CE-EFF074458160}" type="presParOf" srcId="{FF4B8742-01BE-43D5-83B2-825D9AA624FE}" destId="{B6AC95C8-4DDA-4A27-9BFA-BF8C8832373F}" srcOrd="1" destOrd="0" presId="urn:microsoft.com/office/officeart/2018/2/layout/IconVerticalSolidList"/>
    <dgm:cxn modelId="{DA50100E-E3DA-4E48-BC39-E0E14DFDD39D}" type="presParOf" srcId="{FF4B8742-01BE-43D5-83B2-825D9AA624FE}" destId="{8EFDA06B-85C6-4A75-B5D8-7E82A23F5667}" srcOrd="2" destOrd="0" presId="urn:microsoft.com/office/officeart/2018/2/layout/IconVerticalSolidList"/>
    <dgm:cxn modelId="{EBDC0E71-128C-4615-8A39-90B33B6935F4}" type="presParOf" srcId="{FF4B8742-01BE-43D5-83B2-825D9AA624FE}" destId="{CB99DC05-0FA1-406C-B8FA-D8369AE12DDD}" srcOrd="3" destOrd="0" presId="urn:microsoft.com/office/officeart/2018/2/layout/IconVerticalSolidList"/>
    <dgm:cxn modelId="{311C5520-4602-4AE4-ABD8-6EA46D14A3EE}" type="presParOf" srcId="{CC4CC49D-2182-4B34-9B8A-B7D275B2708A}" destId="{B11A620E-4C07-43DE-A3AE-349BC6553852}" srcOrd="3" destOrd="0" presId="urn:microsoft.com/office/officeart/2018/2/layout/IconVerticalSolidList"/>
    <dgm:cxn modelId="{73CB20D3-AF46-4BF9-AA6D-DC4CD7BA6786}" type="presParOf" srcId="{CC4CC49D-2182-4B34-9B8A-B7D275B2708A}" destId="{CFA68F59-05CA-4D17-BC2E-7BB0CCF766FA}" srcOrd="4" destOrd="0" presId="urn:microsoft.com/office/officeart/2018/2/layout/IconVerticalSolidList"/>
    <dgm:cxn modelId="{03CA45D0-7177-4010-B4ED-DB79EB80DF30}" type="presParOf" srcId="{CFA68F59-05CA-4D17-BC2E-7BB0CCF766FA}" destId="{4015557A-1C30-44F6-BF69-30ADCE793869}" srcOrd="0" destOrd="0" presId="urn:microsoft.com/office/officeart/2018/2/layout/IconVerticalSolidList"/>
    <dgm:cxn modelId="{1B14B6A5-4C48-425E-AD59-80426E3FFBD7}" type="presParOf" srcId="{CFA68F59-05CA-4D17-BC2E-7BB0CCF766FA}" destId="{D0D37D01-64C9-45C9-9F64-DD251095E9C8}" srcOrd="1" destOrd="0" presId="urn:microsoft.com/office/officeart/2018/2/layout/IconVerticalSolidList"/>
    <dgm:cxn modelId="{1F9A9679-162E-42DF-977D-9456F3DF9CC5}" type="presParOf" srcId="{CFA68F59-05CA-4D17-BC2E-7BB0CCF766FA}" destId="{CC654865-3990-4D71-95CF-4A88A40383EF}" srcOrd="2" destOrd="0" presId="urn:microsoft.com/office/officeart/2018/2/layout/IconVerticalSolidList"/>
    <dgm:cxn modelId="{60C6D6DD-93F7-4C81-8648-A89E2D5AAB06}" type="presParOf" srcId="{CFA68F59-05CA-4D17-BC2E-7BB0CCF766FA}" destId="{9992F769-3EB5-424E-BC93-4F0B848BCC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D0E85-DC8E-4CD6-A490-2DEC8A82BA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AA7A8A-6F8E-466E-A37A-45D1270264A3}">
      <dgm:prSet/>
      <dgm:spPr/>
      <dgm:t>
        <a:bodyPr/>
        <a:lstStyle/>
        <a:p>
          <a:r>
            <a:rPr lang="en-US" dirty="0"/>
            <a:t>Basics</a:t>
          </a:r>
          <a:r>
            <a:rPr lang="en-US" baseline="0" dirty="0"/>
            <a:t> of Brownian Dynamics were discussed in this course.</a:t>
          </a:r>
          <a:endParaRPr lang="en-US" dirty="0"/>
        </a:p>
      </dgm:t>
    </dgm:pt>
    <dgm:pt modelId="{3CE76559-0FC8-46D9-B6BB-BB0523FAD167}" type="parTrans" cxnId="{8274EE05-8099-4528-A39D-672F007A000C}">
      <dgm:prSet/>
      <dgm:spPr/>
      <dgm:t>
        <a:bodyPr/>
        <a:lstStyle/>
        <a:p>
          <a:endParaRPr lang="en-US"/>
        </a:p>
      </dgm:t>
    </dgm:pt>
    <dgm:pt modelId="{35CE5261-9257-4317-AB7A-A5B6B3804292}" type="sibTrans" cxnId="{8274EE05-8099-4528-A39D-672F007A000C}">
      <dgm:prSet/>
      <dgm:spPr/>
      <dgm:t>
        <a:bodyPr/>
        <a:lstStyle/>
        <a:p>
          <a:endParaRPr lang="en-US"/>
        </a:p>
      </dgm:t>
    </dgm:pt>
    <dgm:pt modelId="{DA0A0271-62B6-4D9F-A7BF-2A6D8049E1BB}">
      <dgm:prSet/>
      <dgm:spPr/>
      <dgm:t>
        <a:bodyPr/>
        <a:lstStyle/>
        <a:p>
          <a:r>
            <a:rPr lang="en-US" dirty="0"/>
            <a:t>We simulated the motion of the particle under the influence of Brownian Force.</a:t>
          </a:r>
        </a:p>
      </dgm:t>
    </dgm:pt>
    <dgm:pt modelId="{F45D18E7-BA24-4416-9EB7-76D5A5E42F1C}" type="parTrans" cxnId="{A59499C4-A232-4D55-A632-6B1187BD4364}">
      <dgm:prSet/>
      <dgm:spPr/>
      <dgm:t>
        <a:bodyPr/>
        <a:lstStyle/>
        <a:p>
          <a:endParaRPr lang="en-US"/>
        </a:p>
      </dgm:t>
    </dgm:pt>
    <dgm:pt modelId="{B46F1AD0-4652-440F-8930-2CE151BC8C72}" type="sibTrans" cxnId="{A59499C4-A232-4D55-A632-6B1187BD4364}">
      <dgm:prSet/>
      <dgm:spPr/>
      <dgm:t>
        <a:bodyPr/>
        <a:lstStyle/>
        <a:p>
          <a:endParaRPr lang="en-US"/>
        </a:p>
      </dgm:t>
    </dgm:pt>
    <dgm:pt modelId="{EF84DE72-DE00-4064-A569-7F0C0280A6E0}">
      <dgm:prSet/>
      <dgm:spPr/>
      <dgm:t>
        <a:bodyPr/>
        <a:lstStyle/>
        <a:p>
          <a:r>
            <a:rPr lang="en-US" dirty="0"/>
            <a:t>Mean standard deviation and Diffusivity was calculated</a:t>
          </a:r>
        </a:p>
      </dgm:t>
    </dgm:pt>
    <dgm:pt modelId="{DBB6F21F-0280-492F-9DA0-270D097C339B}" type="parTrans" cxnId="{103D5351-F7C8-417A-8781-6185CFDB1B9C}">
      <dgm:prSet/>
      <dgm:spPr/>
      <dgm:t>
        <a:bodyPr/>
        <a:lstStyle/>
        <a:p>
          <a:endParaRPr lang="en-US"/>
        </a:p>
      </dgm:t>
    </dgm:pt>
    <dgm:pt modelId="{A576122D-8A0C-4DA1-B0D9-AB2A365952DE}" type="sibTrans" cxnId="{103D5351-F7C8-417A-8781-6185CFDB1B9C}">
      <dgm:prSet/>
      <dgm:spPr/>
      <dgm:t>
        <a:bodyPr/>
        <a:lstStyle/>
        <a:p>
          <a:endParaRPr lang="en-US"/>
        </a:p>
      </dgm:t>
    </dgm:pt>
    <dgm:pt modelId="{CC4CC49D-2182-4B34-9B8A-B7D275B2708A}" type="pres">
      <dgm:prSet presAssocID="{EA3D0E85-DC8E-4CD6-A490-2DEC8A82BAA0}" presName="root" presStyleCnt="0">
        <dgm:presLayoutVars>
          <dgm:dir/>
          <dgm:resizeHandles val="exact"/>
        </dgm:presLayoutVars>
      </dgm:prSet>
      <dgm:spPr/>
    </dgm:pt>
    <dgm:pt modelId="{75C9F14C-E9C7-41F2-8F61-DD2CE57162DF}" type="pres">
      <dgm:prSet presAssocID="{00AA7A8A-6F8E-466E-A37A-45D1270264A3}" presName="compNode" presStyleCnt="0"/>
      <dgm:spPr/>
    </dgm:pt>
    <dgm:pt modelId="{57339C18-9EFF-4DDF-B3D4-17CDD8FF79C5}" type="pres">
      <dgm:prSet presAssocID="{00AA7A8A-6F8E-466E-A37A-45D1270264A3}" presName="bgRect" presStyleLbl="bgShp" presStyleIdx="0" presStyleCnt="3"/>
      <dgm:spPr/>
    </dgm:pt>
    <dgm:pt modelId="{9B03BB6B-7C09-4EE9-84E7-1755329BAD31}" type="pres">
      <dgm:prSet presAssocID="{00AA7A8A-6F8E-466E-A37A-45D1270264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5DBBA714-00F1-405B-B1BA-60459108327C}" type="pres">
      <dgm:prSet presAssocID="{00AA7A8A-6F8E-466E-A37A-45D1270264A3}" presName="spaceRect" presStyleCnt="0"/>
      <dgm:spPr/>
    </dgm:pt>
    <dgm:pt modelId="{0B0930D3-F8F0-44D6-B7EC-071528388378}" type="pres">
      <dgm:prSet presAssocID="{00AA7A8A-6F8E-466E-A37A-45D1270264A3}" presName="parTx" presStyleLbl="revTx" presStyleIdx="0" presStyleCnt="3">
        <dgm:presLayoutVars>
          <dgm:chMax val="0"/>
          <dgm:chPref val="0"/>
        </dgm:presLayoutVars>
      </dgm:prSet>
      <dgm:spPr/>
    </dgm:pt>
    <dgm:pt modelId="{F4560F0E-535E-424B-81C5-E1493A18C8D9}" type="pres">
      <dgm:prSet presAssocID="{35CE5261-9257-4317-AB7A-A5B6B3804292}" presName="sibTrans" presStyleCnt="0"/>
      <dgm:spPr/>
    </dgm:pt>
    <dgm:pt modelId="{FF4B8742-01BE-43D5-83B2-825D9AA624FE}" type="pres">
      <dgm:prSet presAssocID="{DA0A0271-62B6-4D9F-A7BF-2A6D8049E1BB}" presName="compNode" presStyleCnt="0"/>
      <dgm:spPr/>
    </dgm:pt>
    <dgm:pt modelId="{B4F86F56-02B5-4851-9EB5-E8C44FD6F0CE}" type="pres">
      <dgm:prSet presAssocID="{DA0A0271-62B6-4D9F-A7BF-2A6D8049E1BB}" presName="bgRect" presStyleLbl="bgShp" presStyleIdx="1" presStyleCnt="3"/>
      <dgm:spPr/>
    </dgm:pt>
    <dgm:pt modelId="{B6AC95C8-4DDA-4A27-9BFA-BF8C8832373F}" type="pres">
      <dgm:prSet presAssocID="{DA0A0271-62B6-4D9F-A7BF-2A6D8049E1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8EFDA06B-85C6-4A75-B5D8-7E82A23F5667}" type="pres">
      <dgm:prSet presAssocID="{DA0A0271-62B6-4D9F-A7BF-2A6D8049E1BB}" presName="spaceRect" presStyleCnt="0"/>
      <dgm:spPr/>
    </dgm:pt>
    <dgm:pt modelId="{CB99DC05-0FA1-406C-B8FA-D8369AE12DDD}" type="pres">
      <dgm:prSet presAssocID="{DA0A0271-62B6-4D9F-A7BF-2A6D8049E1BB}" presName="parTx" presStyleLbl="revTx" presStyleIdx="1" presStyleCnt="3">
        <dgm:presLayoutVars>
          <dgm:chMax val="0"/>
          <dgm:chPref val="0"/>
        </dgm:presLayoutVars>
      </dgm:prSet>
      <dgm:spPr/>
    </dgm:pt>
    <dgm:pt modelId="{B11A620E-4C07-43DE-A3AE-349BC6553852}" type="pres">
      <dgm:prSet presAssocID="{B46F1AD0-4652-440F-8930-2CE151BC8C72}" presName="sibTrans" presStyleCnt="0"/>
      <dgm:spPr/>
    </dgm:pt>
    <dgm:pt modelId="{CFA68F59-05CA-4D17-BC2E-7BB0CCF766FA}" type="pres">
      <dgm:prSet presAssocID="{EF84DE72-DE00-4064-A569-7F0C0280A6E0}" presName="compNode" presStyleCnt="0"/>
      <dgm:spPr/>
    </dgm:pt>
    <dgm:pt modelId="{4015557A-1C30-44F6-BF69-30ADCE793869}" type="pres">
      <dgm:prSet presAssocID="{EF84DE72-DE00-4064-A569-7F0C0280A6E0}" presName="bgRect" presStyleLbl="bgShp" presStyleIdx="2" presStyleCnt="3"/>
      <dgm:spPr/>
    </dgm:pt>
    <dgm:pt modelId="{D0D37D01-64C9-45C9-9F64-DD251095E9C8}" type="pres">
      <dgm:prSet presAssocID="{EF84DE72-DE00-4064-A569-7F0C0280A6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CC654865-3990-4D71-95CF-4A88A40383EF}" type="pres">
      <dgm:prSet presAssocID="{EF84DE72-DE00-4064-A569-7F0C0280A6E0}" presName="spaceRect" presStyleCnt="0"/>
      <dgm:spPr/>
    </dgm:pt>
    <dgm:pt modelId="{9992F769-3EB5-424E-BC93-4F0B848BCC20}" type="pres">
      <dgm:prSet presAssocID="{EF84DE72-DE00-4064-A569-7F0C0280A6E0}" presName="parTx" presStyleLbl="revTx" presStyleIdx="2" presStyleCnt="3" custLinFactNeighborX="23">
        <dgm:presLayoutVars>
          <dgm:chMax val="0"/>
          <dgm:chPref val="0"/>
        </dgm:presLayoutVars>
      </dgm:prSet>
      <dgm:spPr/>
    </dgm:pt>
  </dgm:ptLst>
  <dgm:cxnLst>
    <dgm:cxn modelId="{8274EE05-8099-4528-A39D-672F007A000C}" srcId="{EA3D0E85-DC8E-4CD6-A490-2DEC8A82BAA0}" destId="{00AA7A8A-6F8E-466E-A37A-45D1270264A3}" srcOrd="0" destOrd="0" parTransId="{3CE76559-0FC8-46D9-B6BB-BB0523FAD167}" sibTransId="{35CE5261-9257-4317-AB7A-A5B6B3804292}"/>
    <dgm:cxn modelId="{E1C4C208-8CAF-4AF3-9E48-11359B95B624}" type="presOf" srcId="{EF84DE72-DE00-4064-A569-7F0C0280A6E0}" destId="{9992F769-3EB5-424E-BC93-4F0B848BCC20}" srcOrd="0" destOrd="0" presId="urn:microsoft.com/office/officeart/2018/2/layout/IconVerticalSolidList"/>
    <dgm:cxn modelId="{7BB7D348-366E-435E-A2DB-CC4E24320BBB}" type="presOf" srcId="{00AA7A8A-6F8E-466E-A37A-45D1270264A3}" destId="{0B0930D3-F8F0-44D6-B7EC-071528388378}" srcOrd="0" destOrd="0" presId="urn:microsoft.com/office/officeart/2018/2/layout/IconVerticalSolidList"/>
    <dgm:cxn modelId="{103D5351-F7C8-417A-8781-6185CFDB1B9C}" srcId="{EA3D0E85-DC8E-4CD6-A490-2DEC8A82BAA0}" destId="{EF84DE72-DE00-4064-A569-7F0C0280A6E0}" srcOrd="2" destOrd="0" parTransId="{DBB6F21F-0280-492F-9DA0-270D097C339B}" sibTransId="{A576122D-8A0C-4DA1-B0D9-AB2A365952DE}"/>
    <dgm:cxn modelId="{1E05367A-D9BB-4351-A489-AC7A6A8106D1}" type="presOf" srcId="{DA0A0271-62B6-4D9F-A7BF-2A6D8049E1BB}" destId="{CB99DC05-0FA1-406C-B8FA-D8369AE12DDD}" srcOrd="0" destOrd="0" presId="urn:microsoft.com/office/officeart/2018/2/layout/IconVerticalSolidList"/>
    <dgm:cxn modelId="{A59499C4-A232-4D55-A632-6B1187BD4364}" srcId="{EA3D0E85-DC8E-4CD6-A490-2DEC8A82BAA0}" destId="{DA0A0271-62B6-4D9F-A7BF-2A6D8049E1BB}" srcOrd="1" destOrd="0" parTransId="{F45D18E7-BA24-4416-9EB7-76D5A5E42F1C}" sibTransId="{B46F1AD0-4652-440F-8930-2CE151BC8C72}"/>
    <dgm:cxn modelId="{156714D4-FD32-46E5-A798-24565F42E05E}" type="presOf" srcId="{EA3D0E85-DC8E-4CD6-A490-2DEC8A82BAA0}" destId="{CC4CC49D-2182-4B34-9B8A-B7D275B2708A}" srcOrd="0" destOrd="0" presId="urn:microsoft.com/office/officeart/2018/2/layout/IconVerticalSolidList"/>
    <dgm:cxn modelId="{81D39F9B-D6BC-40F0-8804-7DFB8F07692F}" type="presParOf" srcId="{CC4CC49D-2182-4B34-9B8A-B7D275B2708A}" destId="{75C9F14C-E9C7-41F2-8F61-DD2CE57162DF}" srcOrd="0" destOrd="0" presId="urn:microsoft.com/office/officeart/2018/2/layout/IconVerticalSolidList"/>
    <dgm:cxn modelId="{8915B845-89A5-425D-A0B9-2DCB153D32FF}" type="presParOf" srcId="{75C9F14C-E9C7-41F2-8F61-DD2CE57162DF}" destId="{57339C18-9EFF-4DDF-B3D4-17CDD8FF79C5}" srcOrd="0" destOrd="0" presId="urn:microsoft.com/office/officeart/2018/2/layout/IconVerticalSolidList"/>
    <dgm:cxn modelId="{15150ADF-B5DC-4031-A1F7-120BDCEF548D}" type="presParOf" srcId="{75C9F14C-E9C7-41F2-8F61-DD2CE57162DF}" destId="{9B03BB6B-7C09-4EE9-84E7-1755329BAD31}" srcOrd="1" destOrd="0" presId="urn:microsoft.com/office/officeart/2018/2/layout/IconVerticalSolidList"/>
    <dgm:cxn modelId="{23601216-994D-4D6F-8E5B-A0498489D026}" type="presParOf" srcId="{75C9F14C-E9C7-41F2-8F61-DD2CE57162DF}" destId="{5DBBA714-00F1-405B-B1BA-60459108327C}" srcOrd="2" destOrd="0" presId="urn:microsoft.com/office/officeart/2018/2/layout/IconVerticalSolidList"/>
    <dgm:cxn modelId="{68464EB5-AD1A-4661-B5A6-0FDD58FE9EDA}" type="presParOf" srcId="{75C9F14C-E9C7-41F2-8F61-DD2CE57162DF}" destId="{0B0930D3-F8F0-44D6-B7EC-071528388378}" srcOrd="3" destOrd="0" presId="urn:microsoft.com/office/officeart/2018/2/layout/IconVerticalSolidList"/>
    <dgm:cxn modelId="{FE9F400B-9AC4-4D11-970C-1FE55B20348D}" type="presParOf" srcId="{CC4CC49D-2182-4B34-9B8A-B7D275B2708A}" destId="{F4560F0E-535E-424B-81C5-E1493A18C8D9}" srcOrd="1" destOrd="0" presId="urn:microsoft.com/office/officeart/2018/2/layout/IconVerticalSolidList"/>
    <dgm:cxn modelId="{681B5F48-C202-4987-90B5-963577E70D55}" type="presParOf" srcId="{CC4CC49D-2182-4B34-9B8A-B7D275B2708A}" destId="{FF4B8742-01BE-43D5-83B2-825D9AA624FE}" srcOrd="2" destOrd="0" presId="urn:microsoft.com/office/officeart/2018/2/layout/IconVerticalSolidList"/>
    <dgm:cxn modelId="{4B4FD4EE-676A-4878-96BD-BF401B32E2B0}" type="presParOf" srcId="{FF4B8742-01BE-43D5-83B2-825D9AA624FE}" destId="{B4F86F56-02B5-4851-9EB5-E8C44FD6F0CE}" srcOrd="0" destOrd="0" presId="urn:microsoft.com/office/officeart/2018/2/layout/IconVerticalSolidList"/>
    <dgm:cxn modelId="{817BDE5C-E2A5-4E02-91CE-EFF074458160}" type="presParOf" srcId="{FF4B8742-01BE-43D5-83B2-825D9AA624FE}" destId="{B6AC95C8-4DDA-4A27-9BFA-BF8C8832373F}" srcOrd="1" destOrd="0" presId="urn:microsoft.com/office/officeart/2018/2/layout/IconVerticalSolidList"/>
    <dgm:cxn modelId="{DA50100E-E3DA-4E48-BC39-E0E14DFDD39D}" type="presParOf" srcId="{FF4B8742-01BE-43D5-83B2-825D9AA624FE}" destId="{8EFDA06B-85C6-4A75-B5D8-7E82A23F5667}" srcOrd="2" destOrd="0" presId="urn:microsoft.com/office/officeart/2018/2/layout/IconVerticalSolidList"/>
    <dgm:cxn modelId="{EBDC0E71-128C-4615-8A39-90B33B6935F4}" type="presParOf" srcId="{FF4B8742-01BE-43D5-83B2-825D9AA624FE}" destId="{CB99DC05-0FA1-406C-B8FA-D8369AE12DDD}" srcOrd="3" destOrd="0" presId="urn:microsoft.com/office/officeart/2018/2/layout/IconVerticalSolidList"/>
    <dgm:cxn modelId="{311C5520-4602-4AE4-ABD8-6EA46D14A3EE}" type="presParOf" srcId="{CC4CC49D-2182-4B34-9B8A-B7D275B2708A}" destId="{B11A620E-4C07-43DE-A3AE-349BC6553852}" srcOrd="3" destOrd="0" presId="urn:microsoft.com/office/officeart/2018/2/layout/IconVerticalSolidList"/>
    <dgm:cxn modelId="{73CB20D3-AF46-4BF9-AA6D-DC4CD7BA6786}" type="presParOf" srcId="{CC4CC49D-2182-4B34-9B8A-B7D275B2708A}" destId="{CFA68F59-05CA-4D17-BC2E-7BB0CCF766FA}" srcOrd="4" destOrd="0" presId="urn:microsoft.com/office/officeart/2018/2/layout/IconVerticalSolidList"/>
    <dgm:cxn modelId="{03CA45D0-7177-4010-B4ED-DB79EB80DF30}" type="presParOf" srcId="{CFA68F59-05CA-4D17-BC2E-7BB0CCF766FA}" destId="{4015557A-1C30-44F6-BF69-30ADCE793869}" srcOrd="0" destOrd="0" presId="urn:microsoft.com/office/officeart/2018/2/layout/IconVerticalSolidList"/>
    <dgm:cxn modelId="{1B14B6A5-4C48-425E-AD59-80426E3FFBD7}" type="presParOf" srcId="{CFA68F59-05CA-4D17-BC2E-7BB0CCF766FA}" destId="{D0D37D01-64C9-45C9-9F64-DD251095E9C8}" srcOrd="1" destOrd="0" presId="urn:microsoft.com/office/officeart/2018/2/layout/IconVerticalSolidList"/>
    <dgm:cxn modelId="{1F9A9679-162E-42DF-977D-9456F3DF9CC5}" type="presParOf" srcId="{CFA68F59-05CA-4D17-BC2E-7BB0CCF766FA}" destId="{CC654865-3990-4D71-95CF-4A88A40383EF}" srcOrd="2" destOrd="0" presId="urn:microsoft.com/office/officeart/2018/2/layout/IconVerticalSolidList"/>
    <dgm:cxn modelId="{60C6D6DD-93F7-4C81-8648-A89E2D5AAB06}" type="presParOf" srcId="{CFA68F59-05CA-4D17-BC2E-7BB0CCF766FA}" destId="{9992F769-3EB5-424E-BC93-4F0B848BCC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3D0E85-DC8E-4CD6-A490-2DEC8A82BA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AA7A8A-6F8E-466E-A37A-45D1270264A3}">
      <dgm:prSet/>
      <dgm:spPr/>
      <dgm:t>
        <a:bodyPr/>
        <a:lstStyle/>
        <a:p>
          <a:r>
            <a:rPr lang="en-US" baseline="0" dirty="0"/>
            <a:t>Basics of Molecular Chain Dynamics were discussed.</a:t>
          </a:r>
          <a:endParaRPr lang="en-US" dirty="0"/>
        </a:p>
      </dgm:t>
    </dgm:pt>
    <dgm:pt modelId="{3CE76559-0FC8-46D9-B6BB-BB0523FAD167}" type="parTrans" cxnId="{8274EE05-8099-4528-A39D-672F007A000C}">
      <dgm:prSet/>
      <dgm:spPr/>
      <dgm:t>
        <a:bodyPr/>
        <a:lstStyle/>
        <a:p>
          <a:endParaRPr lang="en-US"/>
        </a:p>
      </dgm:t>
    </dgm:pt>
    <dgm:pt modelId="{35CE5261-9257-4317-AB7A-A5B6B3804292}" type="sibTrans" cxnId="{8274EE05-8099-4528-A39D-672F007A000C}">
      <dgm:prSet/>
      <dgm:spPr/>
      <dgm:t>
        <a:bodyPr/>
        <a:lstStyle/>
        <a:p>
          <a:endParaRPr lang="en-US"/>
        </a:p>
      </dgm:t>
    </dgm:pt>
    <dgm:pt modelId="{DA0A0271-62B6-4D9F-A7BF-2A6D8049E1BB}">
      <dgm:prSet/>
      <dgm:spPr/>
      <dgm:t>
        <a:bodyPr/>
        <a:lstStyle/>
        <a:p>
          <a:r>
            <a:rPr lang="en-US" dirty="0"/>
            <a:t>We studied the alterations in chain length under the influence of Brownian Force.</a:t>
          </a:r>
        </a:p>
      </dgm:t>
    </dgm:pt>
    <dgm:pt modelId="{F45D18E7-BA24-4416-9EB7-76D5A5E42F1C}" type="parTrans" cxnId="{A59499C4-A232-4D55-A632-6B1187BD4364}">
      <dgm:prSet/>
      <dgm:spPr/>
      <dgm:t>
        <a:bodyPr/>
        <a:lstStyle/>
        <a:p>
          <a:endParaRPr lang="en-US"/>
        </a:p>
      </dgm:t>
    </dgm:pt>
    <dgm:pt modelId="{B46F1AD0-4652-440F-8930-2CE151BC8C72}" type="sibTrans" cxnId="{A59499C4-A232-4D55-A632-6B1187BD4364}">
      <dgm:prSet/>
      <dgm:spPr/>
      <dgm:t>
        <a:bodyPr/>
        <a:lstStyle/>
        <a:p>
          <a:endParaRPr lang="en-US"/>
        </a:p>
      </dgm:t>
    </dgm:pt>
    <dgm:pt modelId="{EF84DE72-DE00-4064-A569-7F0C0280A6E0}">
      <dgm:prSet/>
      <dgm:spPr/>
      <dgm:t>
        <a:bodyPr/>
        <a:lstStyle/>
        <a:p>
          <a:r>
            <a:rPr lang="en-US" dirty="0"/>
            <a:t>RMS value of chain with iteration was calculated</a:t>
          </a:r>
        </a:p>
      </dgm:t>
    </dgm:pt>
    <dgm:pt modelId="{DBB6F21F-0280-492F-9DA0-270D097C339B}" type="parTrans" cxnId="{103D5351-F7C8-417A-8781-6185CFDB1B9C}">
      <dgm:prSet/>
      <dgm:spPr/>
      <dgm:t>
        <a:bodyPr/>
        <a:lstStyle/>
        <a:p>
          <a:endParaRPr lang="en-US"/>
        </a:p>
      </dgm:t>
    </dgm:pt>
    <dgm:pt modelId="{A576122D-8A0C-4DA1-B0D9-AB2A365952DE}" type="sibTrans" cxnId="{103D5351-F7C8-417A-8781-6185CFDB1B9C}">
      <dgm:prSet/>
      <dgm:spPr/>
      <dgm:t>
        <a:bodyPr/>
        <a:lstStyle/>
        <a:p>
          <a:endParaRPr lang="en-US"/>
        </a:p>
      </dgm:t>
    </dgm:pt>
    <dgm:pt modelId="{CC4CC49D-2182-4B34-9B8A-B7D275B2708A}" type="pres">
      <dgm:prSet presAssocID="{EA3D0E85-DC8E-4CD6-A490-2DEC8A82BAA0}" presName="root" presStyleCnt="0">
        <dgm:presLayoutVars>
          <dgm:dir/>
          <dgm:resizeHandles val="exact"/>
        </dgm:presLayoutVars>
      </dgm:prSet>
      <dgm:spPr/>
    </dgm:pt>
    <dgm:pt modelId="{75C9F14C-E9C7-41F2-8F61-DD2CE57162DF}" type="pres">
      <dgm:prSet presAssocID="{00AA7A8A-6F8E-466E-A37A-45D1270264A3}" presName="compNode" presStyleCnt="0"/>
      <dgm:spPr/>
    </dgm:pt>
    <dgm:pt modelId="{57339C18-9EFF-4DDF-B3D4-17CDD8FF79C5}" type="pres">
      <dgm:prSet presAssocID="{00AA7A8A-6F8E-466E-A37A-45D1270264A3}" presName="bgRect" presStyleLbl="bgShp" presStyleIdx="0" presStyleCnt="3"/>
      <dgm:spPr/>
    </dgm:pt>
    <dgm:pt modelId="{9B03BB6B-7C09-4EE9-84E7-1755329BAD31}" type="pres">
      <dgm:prSet presAssocID="{00AA7A8A-6F8E-466E-A37A-45D1270264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vron Arrows"/>
        </a:ext>
      </dgm:extLst>
    </dgm:pt>
    <dgm:pt modelId="{5DBBA714-00F1-405B-B1BA-60459108327C}" type="pres">
      <dgm:prSet presAssocID="{00AA7A8A-6F8E-466E-A37A-45D1270264A3}" presName="spaceRect" presStyleCnt="0"/>
      <dgm:spPr/>
    </dgm:pt>
    <dgm:pt modelId="{0B0930D3-F8F0-44D6-B7EC-071528388378}" type="pres">
      <dgm:prSet presAssocID="{00AA7A8A-6F8E-466E-A37A-45D1270264A3}" presName="parTx" presStyleLbl="revTx" presStyleIdx="0" presStyleCnt="3">
        <dgm:presLayoutVars>
          <dgm:chMax val="0"/>
          <dgm:chPref val="0"/>
        </dgm:presLayoutVars>
      </dgm:prSet>
      <dgm:spPr/>
    </dgm:pt>
    <dgm:pt modelId="{F4560F0E-535E-424B-81C5-E1493A18C8D9}" type="pres">
      <dgm:prSet presAssocID="{35CE5261-9257-4317-AB7A-A5B6B3804292}" presName="sibTrans" presStyleCnt="0"/>
      <dgm:spPr/>
    </dgm:pt>
    <dgm:pt modelId="{FF4B8742-01BE-43D5-83B2-825D9AA624FE}" type="pres">
      <dgm:prSet presAssocID="{DA0A0271-62B6-4D9F-A7BF-2A6D8049E1BB}" presName="compNode" presStyleCnt="0"/>
      <dgm:spPr/>
    </dgm:pt>
    <dgm:pt modelId="{B4F86F56-02B5-4851-9EB5-E8C44FD6F0CE}" type="pres">
      <dgm:prSet presAssocID="{DA0A0271-62B6-4D9F-A7BF-2A6D8049E1BB}" presName="bgRect" presStyleLbl="bgShp" presStyleIdx="1" presStyleCnt="3" custLinFactNeighborX="-10607" custLinFactNeighborY="-6038"/>
      <dgm:spPr/>
    </dgm:pt>
    <dgm:pt modelId="{B6AC95C8-4DDA-4A27-9BFA-BF8C8832373F}" type="pres">
      <dgm:prSet presAssocID="{DA0A0271-62B6-4D9F-A7BF-2A6D8049E1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8EFDA06B-85C6-4A75-B5D8-7E82A23F5667}" type="pres">
      <dgm:prSet presAssocID="{DA0A0271-62B6-4D9F-A7BF-2A6D8049E1BB}" presName="spaceRect" presStyleCnt="0"/>
      <dgm:spPr/>
    </dgm:pt>
    <dgm:pt modelId="{CB99DC05-0FA1-406C-B8FA-D8369AE12DDD}" type="pres">
      <dgm:prSet presAssocID="{DA0A0271-62B6-4D9F-A7BF-2A6D8049E1BB}" presName="parTx" presStyleLbl="revTx" presStyleIdx="1" presStyleCnt="3">
        <dgm:presLayoutVars>
          <dgm:chMax val="0"/>
          <dgm:chPref val="0"/>
        </dgm:presLayoutVars>
      </dgm:prSet>
      <dgm:spPr/>
    </dgm:pt>
    <dgm:pt modelId="{B11A620E-4C07-43DE-A3AE-349BC6553852}" type="pres">
      <dgm:prSet presAssocID="{B46F1AD0-4652-440F-8930-2CE151BC8C72}" presName="sibTrans" presStyleCnt="0"/>
      <dgm:spPr/>
    </dgm:pt>
    <dgm:pt modelId="{CFA68F59-05CA-4D17-BC2E-7BB0CCF766FA}" type="pres">
      <dgm:prSet presAssocID="{EF84DE72-DE00-4064-A569-7F0C0280A6E0}" presName="compNode" presStyleCnt="0"/>
      <dgm:spPr/>
    </dgm:pt>
    <dgm:pt modelId="{4015557A-1C30-44F6-BF69-30ADCE793869}" type="pres">
      <dgm:prSet presAssocID="{EF84DE72-DE00-4064-A569-7F0C0280A6E0}" presName="bgRect" presStyleLbl="bgShp" presStyleIdx="2" presStyleCnt="3"/>
      <dgm:spPr/>
    </dgm:pt>
    <dgm:pt modelId="{D0D37D01-64C9-45C9-9F64-DD251095E9C8}" type="pres">
      <dgm:prSet presAssocID="{EF84DE72-DE00-4064-A569-7F0C0280A6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CC654865-3990-4D71-95CF-4A88A40383EF}" type="pres">
      <dgm:prSet presAssocID="{EF84DE72-DE00-4064-A569-7F0C0280A6E0}" presName="spaceRect" presStyleCnt="0"/>
      <dgm:spPr/>
    </dgm:pt>
    <dgm:pt modelId="{9992F769-3EB5-424E-BC93-4F0B848BCC20}" type="pres">
      <dgm:prSet presAssocID="{EF84DE72-DE00-4064-A569-7F0C0280A6E0}" presName="parTx" presStyleLbl="revTx" presStyleIdx="2" presStyleCnt="3" custLinFactNeighborX="23">
        <dgm:presLayoutVars>
          <dgm:chMax val="0"/>
          <dgm:chPref val="0"/>
        </dgm:presLayoutVars>
      </dgm:prSet>
      <dgm:spPr/>
    </dgm:pt>
  </dgm:ptLst>
  <dgm:cxnLst>
    <dgm:cxn modelId="{8274EE05-8099-4528-A39D-672F007A000C}" srcId="{EA3D0E85-DC8E-4CD6-A490-2DEC8A82BAA0}" destId="{00AA7A8A-6F8E-466E-A37A-45D1270264A3}" srcOrd="0" destOrd="0" parTransId="{3CE76559-0FC8-46D9-B6BB-BB0523FAD167}" sibTransId="{35CE5261-9257-4317-AB7A-A5B6B3804292}"/>
    <dgm:cxn modelId="{E1C4C208-8CAF-4AF3-9E48-11359B95B624}" type="presOf" srcId="{EF84DE72-DE00-4064-A569-7F0C0280A6E0}" destId="{9992F769-3EB5-424E-BC93-4F0B848BCC20}" srcOrd="0" destOrd="0" presId="urn:microsoft.com/office/officeart/2018/2/layout/IconVerticalSolidList"/>
    <dgm:cxn modelId="{7BB7D348-366E-435E-A2DB-CC4E24320BBB}" type="presOf" srcId="{00AA7A8A-6F8E-466E-A37A-45D1270264A3}" destId="{0B0930D3-F8F0-44D6-B7EC-071528388378}" srcOrd="0" destOrd="0" presId="urn:microsoft.com/office/officeart/2018/2/layout/IconVerticalSolidList"/>
    <dgm:cxn modelId="{103D5351-F7C8-417A-8781-6185CFDB1B9C}" srcId="{EA3D0E85-DC8E-4CD6-A490-2DEC8A82BAA0}" destId="{EF84DE72-DE00-4064-A569-7F0C0280A6E0}" srcOrd="2" destOrd="0" parTransId="{DBB6F21F-0280-492F-9DA0-270D097C339B}" sibTransId="{A576122D-8A0C-4DA1-B0D9-AB2A365952DE}"/>
    <dgm:cxn modelId="{1E05367A-D9BB-4351-A489-AC7A6A8106D1}" type="presOf" srcId="{DA0A0271-62B6-4D9F-A7BF-2A6D8049E1BB}" destId="{CB99DC05-0FA1-406C-B8FA-D8369AE12DDD}" srcOrd="0" destOrd="0" presId="urn:microsoft.com/office/officeart/2018/2/layout/IconVerticalSolidList"/>
    <dgm:cxn modelId="{A59499C4-A232-4D55-A632-6B1187BD4364}" srcId="{EA3D0E85-DC8E-4CD6-A490-2DEC8A82BAA0}" destId="{DA0A0271-62B6-4D9F-A7BF-2A6D8049E1BB}" srcOrd="1" destOrd="0" parTransId="{F45D18E7-BA24-4416-9EB7-76D5A5E42F1C}" sibTransId="{B46F1AD0-4652-440F-8930-2CE151BC8C72}"/>
    <dgm:cxn modelId="{156714D4-FD32-46E5-A798-24565F42E05E}" type="presOf" srcId="{EA3D0E85-DC8E-4CD6-A490-2DEC8A82BAA0}" destId="{CC4CC49D-2182-4B34-9B8A-B7D275B2708A}" srcOrd="0" destOrd="0" presId="urn:microsoft.com/office/officeart/2018/2/layout/IconVerticalSolidList"/>
    <dgm:cxn modelId="{81D39F9B-D6BC-40F0-8804-7DFB8F07692F}" type="presParOf" srcId="{CC4CC49D-2182-4B34-9B8A-B7D275B2708A}" destId="{75C9F14C-E9C7-41F2-8F61-DD2CE57162DF}" srcOrd="0" destOrd="0" presId="urn:microsoft.com/office/officeart/2018/2/layout/IconVerticalSolidList"/>
    <dgm:cxn modelId="{8915B845-89A5-425D-A0B9-2DCB153D32FF}" type="presParOf" srcId="{75C9F14C-E9C7-41F2-8F61-DD2CE57162DF}" destId="{57339C18-9EFF-4DDF-B3D4-17CDD8FF79C5}" srcOrd="0" destOrd="0" presId="urn:microsoft.com/office/officeart/2018/2/layout/IconVerticalSolidList"/>
    <dgm:cxn modelId="{15150ADF-B5DC-4031-A1F7-120BDCEF548D}" type="presParOf" srcId="{75C9F14C-E9C7-41F2-8F61-DD2CE57162DF}" destId="{9B03BB6B-7C09-4EE9-84E7-1755329BAD31}" srcOrd="1" destOrd="0" presId="urn:microsoft.com/office/officeart/2018/2/layout/IconVerticalSolidList"/>
    <dgm:cxn modelId="{23601216-994D-4D6F-8E5B-A0498489D026}" type="presParOf" srcId="{75C9F14C-E9C7-41F2-8F61-DD2CE57162DF}" destId="{5DBBA714-00F1-405B-B1BA-60459108327C}" srcOrd="2" destOrd="0" presId="urn:microsoft.com/office/officeart/2018/2/layout/IconVerticalSolidList"/>
    <dgm:cxn modelId="{68464EB5-AD1A-4661-B5A6-0FDD58FE9EDA}" type="presParOf" srcId="{75C9F14C-E9C7-41F2-8F61-DD2CE57162DF}" destId="{0B0930D3-F8F0-44D6-B7EC-071528388378}" srcOrd="3" destOrd="0" presId="urn:microsoft.com/office/officeart/2018/2/layout/IconVerticalSolidList"/>
    <dgm:cxn modelId="{FE9F400B-9AC4-4D11-970C-1FE55B20348D}" type="presParOf" srcId="{CC4CC49D-2182-4B34-9B8A-B7D275B2708A}" destId="{F4560F0E-535E-424B-81C5-E1493A18C8D9}" srcOrd="1" destOrd="0" presId="urn:microsoft.com/office/officeart/2018/2/layout/IconVerticalSolidList"/>
    <dgm:cxn modelId="{681B5F48-C202-4987-90B5-963577E70D55}" type="presParOf" srcId="{CC4CC49D-2182-4B34-9B8A-B7D275B2708A}" destId="{FF4B8742-01BE-43D5-83B2-825D9AA624FE}" srcOrd="2" destOrd="0" presId="urn:microsoft.com/office/officeart/2018/2/layout/IconVerticalSolidList"/>
    <dgm:cxn modelId="{4B4FD4EE-676A-4878-96BD-BF401B32E2B0}" type="presParOf" srcId="{FF4B8742-01BE-43D5-83B2-825D9AA624FE}" destId="{B4F86F56-02B5-4851-9EB5-E8C44FD6F0CE}" srcOrd="0" destOrd="0" presId="urn:microsoft.com/office/officeart/2018/2/layout/IconVerticalSolidList"/>
    <dgm:cxn modelId="{817BDE5C-E2A5-4E02-91CE-EFF074458160}" type="presParOf" srcId="{FF4B8742-01BE-43D5-83B2-825D9AA624FE}" destId="{B6AC95C8-4DDA-4A27-9BFA-BF8C8832373F}" srcOrd="1" destOrd="0" presId="urn:microsoft.com/office/officeart/2018/2/layout/IconVerticalSolidList"/>
    <dgm:cxn modelId="{DA50100E-E3DA-4E48-BC39-E0E14DFDD39D}" type="presParOf" srcId="{FF4B8742-01BE-43D5-83B2-825D9AA624FE}" destId="{8EFDA06B-85C6-4A75-B5D8-7E82A23F5667}" srcOrd="2" destOrd="0" presId="urn:microsoft.com/office/officeart/2018/2/layout/IconVerticalSolidList"/>
    <dgm:cxn modelId="{EBDC0E71-128C-4615-8A39-90B33B6935F4}" type="presParOf" srcId="{FF4B8742-01BE-43D5-83B2-825D9AA624FE}" destId="{CB99DC05-0FA1-406C-B8FA-D8369AE12DDD}" srcOrd="3" destOrd="0" presId="urn:microsoft.com/office/officeart/2018/2/layout/IconVerticalSolidList"/>
    <dgm:cxn modelId="{311C5520-4602-4AE4-ABD8-6EA46D14A3EE}" type="presParOf" srcId="{CC4CC49D-2182-4B34-9B8A-B7D275B2708A}" destId="{B11A620E-4C07-43DE-A3AE-349BC6553852}" srcOrd="3" destOrd="0" presId="urn:microsoft.com/office/officeart/2018/2/layout/IconVerticalSolidList"/>
    <dgm:cxn modelId="{73CB20D3-AF46-4BF9-AA6D-DC4CD7BA6786}" type="presParOf" srcId="{CC4CC49D-2182-4B34-9B8A-B7D275B2708A}" destId="{CFA68F59-05CA-4D17-BC2E-7BB0CCF766FA}" srcOrd="4" destOrd="0" presId="urn:microsoft.com/office/officeart/2018/2/layout/IconVerticalSolidList"/>
    <dgm:cxn modelId="{03CA45D0-7177-4010-B4ED-DB79EB80DF30}" type="presParOf" srcId="{CFA68F59-05CA-4D17-BC2E-7BB0CCF766FA}" destId="{4015557A-1C30-44F6-BF69-30ADCE793869}" srcOrd="0" destOrd="0" presId="urn:microsoft.com/office/officeart/2018/2/layout/IconVerticalSolidList"/>
    <dgm:cxn modelId="{1B14B6A5-4C48-425E-AD59-80426E3FFBD7}" type="presParOf" srcId="{CFA68F59-05CA-4D17-BC2E-7BB0CCF766FA}" destId="{D0D37D01-64C9-45C9-9F64-DD251095E9C8}" srcOrd="1" destOrd="0" presId="urn:microsoft.com/office/officeart/2018/2/layout/IconVerticalSolidList"/>
    <dgm:cxn modelId="{1F9A9679-162E-42DF-977D-9456F3DF9CC5}" type="presParOf" srcId="{CFA68F59-05CA-4D17-BC2E-7BB0CCF766FA}" destId="{CC654865-3990-4D71-95CF-4A88A40383EF}" srcOrd="2" destOrd="0" presId="urn:microsoft.com/office/officeart/2018/2/layout/IconVerticalSolidList"/>
    <dgm:cxn modelId="{60C6D6DD-93F7-4C81-8648-A89E2D5AAB06}" type="presParOf" srcId="{CFA68F59-05CA-4D17-BC2E-7BB0CCF766FA}" destId="{9992F769-3EB5-424E-BC93-4F0B848BCC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39C18-9EFF-4DDF-B3D4-17CDD8FF79C5}">
      <dsp:nvSpPr>
        <dsp:cNvPr id="0" name=""/>
        <dsp:cNvSpPr/>
      </dsp:nvSpPr>
      <dsp:spPr>
        <a:xfrm>
          <a:off x="0" y="687"/>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3BB6B-7C09-4EE9-84E7-1755329BAD31}">
      <dsp:nvSpPr>
        <dsp:cNvPr id="0" name=""/>
        <dsp:cNvSpPr/>
      </dsp:nvSpPr>
      <dsp:spPr>
        <a:xfrm>
          <a:off x="486668" y="362672"/>
          <a:ext cx="884852" cy="884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930D3-F8F0-44D6-B7EC-071528388378}">
      <dsp:nvSpPr>
        <dsp:cNvPr id="0" name=""/>
        <dsp:cNvSpPr/>
      </dsp:nvSpPr>
      <dsp:spPr>
        <a:xfrm>
          <a:off x="1858190" y="687"/>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800100">
            <a:lnSpc>
              <a:spcPct val="90000"/>
            </a:lnSpc>
            <a:spcBef>
              <a:spcPct val="0"/>
            </a:spcBef>
            <a:spcAft>
              <a:spcPct val="35000"/>
            </a:spcAft>
            <a:buNone/>
          </a:pPr>
          <a:r>
            <a:rPr lang="en-IN" sz="1800" kern="1200"/>
            <a:t>The Assignment 1 aimed to familiarize the Equations of motion under the influence of drag force, buoyancy force and Weight of the particle.</a:t>
          </a:r>
          <a:endParaRPr lang="en-US" sz="1800" kern="1200"/>
        </a:p>
      </dsp:txBody>
      <dsp:txXfrm>
        <a:off x="1858190" y="687"/>
        <a:ext cx="4176465" cy="1608822"/>
      </dsp:txXfrm>
    </dsp:sp>
    <dsp:sp modelId="{B4F86F56-02B5-4851-9EB5-E8C44FD6F0CE}">
      <dsp:nvSpPr>
        <dsp:cNvPr id="0" name=""/>
        <dsp:cNvSpPr/>
      </dsp:nvSpPr>
      <dsp:spPr>
        <a:xfrm>
          <a:off x="0" y="2011715"/>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C95C8-4DDA-4A27-9BFA-BF8C8832373F}">
      <dsp:nvSpPr>
        <dsp:cNvPr id="0" name=""/>
        <dsp:cNvSpPr/>
      </dsp:nvSpPr>
      <dsp:spPr>
        <a:xfrm>
          <a:off x="486668" y="2373700"/>
          <a:ext cx="884852" cy="884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9DC05-0FA1-406C-B8FA-D8369AE12DDD}">
      <dsp:nvSpPr>
        <dsp:cNvPr id="0" name=""/>
        <dsp:cNvSpPr/>
      </dsp:nvSpPr>
      <dsp:spPr>
        <a:xfrm>
          <a:off x="1858190" y="2011715"/>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800100">
            <a:lnSpc>
              <a:spcPct val="90000"/>
            </a:lnSpc>
            <a:spcBef>
              <a:spcPct val="0"/>
            </a:spcBef>
            <a:spcAft>
              <a:spcPct val="35000"/>
            </a:spcAft>
            <a:buNone/>
          </a:pPr>
          <a:r>
            <a:rPr lang="en-IN" sz="1800" kern="1200" dirty="0"/>
            <a:t>Task of calculating the velocity under the influence of above-mentioned forces was given.</a:t>
          </a:r>
          <a:endParaRPr lang="en-US" sz="1800" kern="1200" dirty="0"/>
        </a:p>
      </dsp:txBody>
      <dsp:txXfrm>
        <a:off x="1858190" y="2011715"/>
        <a:ext cx="4176465" cy="1608822"/>
      </dsp:txXfrm>
    </dsp:sp>
    <dsp:sp modelId="{4015557A-1C30-44F6-BF69-30ADCE793869}">
      <dsp:nvSpPr>
        <dsp:cNvPr id="0" name=""/>
        <dsp:cNvSpPr/>
      </dsp:nvSpPr>
      <dsp:spPr>
        <a:xfrm>
          <a:off x="0" y="4022743"/>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37D01-64C9-45C9-9F64-DD251095E9C8}">
      <dsp:nvSpPr>
        <dsp:cNvPr id="0" name=""/>
        <dsp:cNvSpPr/>
      </dsp:nvSpPr>
      <dsp:spPr>
        <a:xfrm>
          <a:off x="486668" y="4384728"/>
          <a:ext cx="884852" cy="884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2F769-3EB5-424E-BC93-4F0B848BCC20}">
      <dsp:nvSpPr>
        <dsp:cNvPr id="0" name=""/>
        <dsp:cNvSpPr/>
      </dsp:nvSpPr>
      <dsp:spPr>
        <a:xfrm>
          <a:off x="1858190" y="4022743"/>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800100">
            <a:lnSpc>
              <a:spcPct val="90000"/>
            </a:lnSpc>
            <a:spcBef>
              <a:spcPct val="0"/>
            </a:spcBef>
            <a:spcAft>
              <a:spcPct val="35000"/>
            </a:spcAft>
            <a:buNone/>
          </a:pPr>
          <a:r>
            <a:rPr lang="en-IN" sz="1800" kern="1200"/>
            <a:t>Both Analytical and Numerical Analysis were done.</a:t>
          </a:r>
          <a:endParaRPr lang="en-US" sz="1800" kern="1200"/>
        </a:p>
      </dsp:txBody>
      <dsp:txXfrm>
        <a:off x="1858190" y="4022743"/>
        <a:ext cx="4176465" cy="1608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39C18-9EFF-4DDF-B3D4-17CDD8FF79C5}">
      <dsp:nvSpPr>
        <dsp:cNvPr id="0" name=""/>
        <dsp:cNvSpPr/>
      </dsp:nvSpPr>
      <dsp:spPr>
        <a:xfrm>
          <a:off x="0" y="687"/>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3BB6B-7C09-4EE9-84E7-1755329BAD31}">
      <dsp:nvSpPr>
        <dsp:cNvPr id="0" name=""/>
        <dsp:cNvSpPr/>
      </dsp:nvSpPr>
      <dsp:spPr>
        <a:xfrm>
          <a:off x="486668" y="362672"/>
          <a:ext cx="884852" cy="884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930D3-F8F0-44D6-B7EC-071528388378}">
      <dsp:nvSpPr>
        <dsp:cNvPr id="0" name=""/>
        <dsp:cNvSpPr/>
      </dsp:nvSpPr>
      <dsp:spPr>
        <a:xfrm>
          <a:off x="1858190" y="687"/>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dirty="0"/>
            <a:t>Basics</a:t>
          </a:r>
          <a:r>
            <a:rPr lang="en-US" sz="2200" kern="1200" baseline="0" dirty="0"/>
            <a:t> of Brownian Dynamics were discussed in this course.</a:t>
          </a:r>
          <a:endParaRPr lang="en-US" sz="2200" kern="1200" dirty="0"/>
        </a:p>
      </dsp:txBody>
      <dsp:txXfrm>
        <a:off x="1858190" y="687"/>
        <a:ext cx="4176465" cy="1608822"/>
      </dsp:txXfrm>
    </dsp:sp>
    <dsp:sp modelId="{B4F86F56-02B5-4851-9EB5-E8C44FD6F0CE}">
      <dsp:nvSpPr>
        <dsp:cNvPr id="0" name=""/>
        <dsp:cNvSpPr/>
      </dsp:nvSpPr>
      <dsp:spPr>
        <a:xfrm>
          <a:off x="0" y="2011715"/>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C95C8-4DDA-4A27-9BFA-BF8C8832373F}">
      <dsp:nvSpPr>
        <dsp:cNvPr id="0" name=""/>
        <dsp:cNvSpPr/>
      </dsp:nvSpPr>
      <dsp:spPr>
        <a:xfrm>
          <a:off x="486668" y="2373700"/>
          <a:ext cx="884852" cy="884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9DC05-0FA1-406C-B8FA-D8369AE12DDD}">
      <dsp:nvSpPr>
        <dsp:cNvPr id="0" name=""/>
        <dsp:cNvSpPr/>
      </dsp:nvSpPr>
      <dsp:spPr>
        <a:xfrm>
          <a:off x="1858190" y="2011715"/>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dirty="0"/>
            <a:t>We simulated the motion of the particle under the influence of Brownian Force.</a:t>
          </a:r>
        </a:p>
      </dsp:txBody>
      <dsp:txXfrm>
        <a:off x="1858190" y="2011715"/>
        <a:ext cx="4176465" cy="1608822"/>
      </dsp:txXfrm>
    </dsp:sp>
    <dsp:sp modelId="{4015557A-1C30-44F6-BF69-30ADCE793869}">
      <dsp:nvSpPr>
        <dsp:cNvPr id="0" name=""/>
        <dsp:cNvSpPr/>
      </dsp:nvSpPr>
      <dsp:spPr>
        <a:xfrm>
          <a:off x="0" y="4022743"/>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37D01-64C9-45C9-9F64-DD251095E9C8}">
      <dsp:nvSpPr>
        <dsp:cNvPr id="0" name=""/>
        <dsp:cNvSpPr/>
      </dsp:nvSpPr>
      <dsp:spPr>
        <a:xfrm>
          <a:off x="486668" y="4384728"/>
          <a:ext cx="884852" cy="884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2F769-3EB5-424E-BC93-4F0B848BCC20}">
      <dsp:nvSpPr>
        <dsp:cNvPr id="0" name=""/>
        <dsp:cNvSpPr/>
      </dsp:nvSpPr>
      <dsp:spPr>
        <a:xfrm>
          <a:off x="1858190" y="4022743"/>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dirty="0"/>
            <a:t>Mean standard deviation and Diffusivity was calculated</a:t>
          </a:r>
        </a:p>
      </dsp:txBody>
      <dsp:txXfrm>
        <a:off x="1858190" y="4022743"/>
        <a:ext cx="4176465" cy="1608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39C18-9EFF-4DDF-B3D4-17CDD8FF79C5}">
      <dsp:nvSpPr>
        <dsp:cNvPr id="0" name=""/>
        <dsp:cNvSpPr/>
      </dsp:nvSpPr>
      <dsp:spPr>
        <a:xfrm>
          <a:off x="0" y="687"/>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3BB6B-7C09-4EE9-84E7-1755329BAD31}">
      <dsp:nvSpPr>
        <dsp:cNvPr id="0" name=""/>
        <dsp:cNvSpPr/>
      </dsp:nvSpPr>
      <dsp:spPr>
        <a:xfrm>
          <a:off x="486668" y="362672"/>
          <a:ext cx="884852" cy="884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930D3-F8F0-44D6-B7EC-071528388378}">
      <dsp:nvSpPr>
        <dsp:cNvPr id="0" name=""/>
        <dsp:cNvSpPr/>
      </dsp:nvSpPr>
      <dsp:spPr>
        <a:xfrm>
          <a:off x="1858190" y="687"/>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baseline="0" dirty="0"/>
            <a:t>Basics of Molecular Chain Dynamics were discussed.</a:t>
          </a:r>
          <a:endParaRPr lang="en-US" sz="2200" kern="1200" dirty="0"/>
        </a:p>
      </dsp:txBody>
      <dsp:txXfrm>
        <a:off x="1858190" y="687"/>
        <a:ext cx="4176465" cy="1608822"/>
      </dsp:txXfrm>
    </dsp:sp>
    <dsp:sp modelId="{B4F86F56-02B5-4851-9EB5-E8C44FD6F0CE}">
      <dsp:nvSpPr>
        <dsp:cNvPr id="0" name=""/>
        <dsp:cNvSpPr/>
      </dsp:nvSpPr>
      <dsp:spPr>
        <a:xfrm>
          <a:off x="0" y="1914575"/>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C95C8-4DDA-4A27-9BFA-BF8C8832373F}">
      <dsp:nvSpPr>
        <dsp:cNvPr id="0" name=""/>
        <dsp:cNvSpPr/>
      </dsp:nvSpPr>
      <dsp:spPr>
        <a:xfrm>
          <a:off x="486668" y="2373700"/>
          <a:ext cx="884852" cy="884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9DC05-0FA1-406C-B8FA-D8369AE12DDD}">
      <dsp:nvSpPr>
        <dsp:cNvPr id="0" name=""/>
        <dsp:cNvSpPr/>
      </dsp:nvSpPr>
      <dsp:spPr>
        <a:xfrm>
          <a:off x="1858190" y="2011715"/>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dirty="0"/>
            <a:t>We studied the alterations in chain length under the influence of Brownian Force.</a:t>
          </a:r>
        </a:p>
      </dsp:txBody>
      <dsp:txXfrm>
        <a:off x="1858190" y="2011715"/>
        <a:ext cx="4176465" cy="1608822"/>
      </dsp:txXfrm>
    </dsp:sp>
    <dsp:sp modelId="{4015557A-1C30-44F6-BF69-30ADCE793869}">
      <dsp:nvSpPr>
        <dsp:cNvPr id="0" name=""/>
        <dsp:cNvSpPr/>
      </dsp:nvSpPr>
      <dsp:spPr>
        <a:xfrm>
          <a:off x="0" y="4022743"/>
          <a:ext cx="6034656" cy="16088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37D01-64C9-45C9-9F64-DD251095E9C8}">
      <dsp:nvSpPr>
        <dsp:cNvPr id="0" name=""/>
        <dsp:cNvSpPr/>
      </dsp:nvSpPr>
      <dsp:spPr>
        <a:xfrm>
          <a:off x="486668" y="4384728"/>
          <a:ext cx="884852" cy="884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2F769-3EB5-424E-BC93-4F0B848BCC20}">
      <dsp:nvSpPr>
        <dsp:cNvPr id="0" name=""/>
        <dsp:cNvSpPr/>
      </dsp:nvSpPr>
      <dsp:spPr>
        <a:xfrm>
          <a:off x="1858190" y="4022743"/>
          <a:ext cx="4176465" cy="160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67" tIns="170267" rIns="170267" bIns="170267" numCol="1" spcCol="1270" anchor="ctr" anchorCtr="0">
          <a:noAutofit/>
        </a:bodyPr>
        <a:lstStyle/>
        <a:p>
          <a:pPr marL="0" lvl="0" indent="0" algn="l" defTabSz="977900">
            <a:lnSpc>
              <a:spcPct val="90000"/>
            </a:lnSpc>
            <a:spcBef>
              <a:spcPct val="0"/>
            </a:spcBef>
            <a:spcAft>
              <a:spcPct val="35000"/>
            </a:spcAft>
            <a:buNone/>
          </a:pPr>
          <a:r>
            <a:rPr lang="en-US" sz="2200" kern="1200" dirty="0"/>
            <a:t>RMS value of chain with iteration was calculated</a:t>
          </a:r>
        </a:p>
      </dsp:txBody>
      <dsp:txXfrm>
        <a:off x="1858190" y="4022743"/>
        <a:ext cx="4176465" cy="16088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6/22/2022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80757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48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20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23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38516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3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66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126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5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6/22/2022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75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6/22/2022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49614791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FC0447F7-8D88-7FF2-32B1-8811112C5C51}"/>
              </a:ext>
            </a:extLst>
          </p:cNvPr>
          <p:cNvPicPr>
            <a:picLocks noChangeAspect="1"/>
          </p:cNvPicPr>
          <p:nvPr/>
        </p:nvPicPr>
        <p:blipFill rotWithShape="1">
          <a:blip r:embed="rId2"/>
          <a:srcRect t="11082" r="-1" b="13898"/>
          <a:stretch/>
        </p:blipFill>
        <p:spPr>
          <a:xfrm>
            <a:off x="3048" y="10"/>
            <a:ext cx="12188952" cy="6857990"/>
          </a:xfrm>
          <a:prstGeom prst="rect">
            <a:avLst/>
          </a:prstGeom>
        </p:spPr>
      </p:pic>
      <p:sp>
        <p:nvSpPr>
          <p:cNvPr id="17"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30C639F-62D0-8C39-7E05-030FDD785F3A}"/>
              </a:ext>
            </a:extLst>
          </p:cNvPr>
          <p:cNvSpPr>
            <a:spLocks noGrp="1"/>
          </p:cNvSpPr>
          <p:nvPr>
            <p:ph type="ctrTitle"/>
          </p:nvPr>
        </p:nvSpPr>
        <p:spPr>
          <a:xfrm>
            <a:off x="561865" y="1247140"/>
            <a:ext cx="6404554" cy="3450844"/>
          </a:xfrm>
        </p:spPr>
        <p:txBody>
          <a:bodyPr>
            <a:normAutofit/>
          </a:bodyPr>
          <a:lstStyle/>
          <a:p>
            <a:r>
              <a:rPr lang="en-IN"/>
              <a:t>Brownian Dynamics Simulation </a:t>
            </a:r>
            <a:endParaRPr lang="en-IN" dirty="0"/>
          </a:p>
        </p:txBody>
      </p:sp>
      <p:sp>
        <p:nvSpPr>
          <p:cNvPr id="3" name="Subtitle 2">
            <a:extLst>
              <a:ext uri="{FF2B5EF4-FFF2-40B4-BE49-F238E27FC236}">
                <a16:creationId xmlns:a16="http://schemas.microsoft.com/office/drawing/2014/main" id="{B398E24F-FA08-A16C-436D-2CA8AA0E579A}"/>
              </a:ext>
            </a:extLst>
          </p:cNvPr>
          <p:cNvSpPr>
            <a:spLocks noGrp="1"/>
          </p:cNvSpPr>
          <p:nvPr>
            <p:ph type="subTitle" idx="1"/>
          </p:nvPr>
        </p:nvSpPr>
        <p:spPr>
          <a:xfrm>
            <a:off x="561864" y="4818126"/>
            <a:ext cx="6404555" cy="1268984"/>
          </a:xfrm>
        </p:spPr>
        <p:txBody>
          <a:bodyPr>
            <a:normAutofit/>
          </a:bodyPr>
          <a:lstStyle/>
          <a:p>
            <a:pPr>
              <a:lnSpc>
                <a:spcPct val="100000"/>
              </a:lnSpc>
            </a:pPr>
            <a:r>
              <a:rPr lang="en-IN" sz="1900"/>
              <a:t>End-Term Report</a:t>
            </a:r>
          </a:p>
          <a:p>
            <a:pPr>
              <a:lnSpc>
                <a:spcPct val="100000"/>
              </a:lnSpc>
            </a:pPr>
            <a:r>
              <a:rPr lang="en-IN" sz="1900"/>
              <a:t>Pradhyumna Lavania</a:t>
            </a:r>
          </a:p>
          <a:p>
            <a:pPr>
              <a:lnSpc>
                <a:spcPct val="100000"/>
              </a:lnSpc>
            </a:pPr>
            <a:r>
              <a:rPr lang="en-IN" sz="1900"/>
              <a:t>200692</a:t>
            </a:r>
          </a:p>
        </p:txBody>
      </p:sp>
    </p:spTree>
    <p:extLst>
      <p:ext uri="{BB962C8B-B14F-4D97-AF65-F5344CB8AC3E}">
        <p14:creationId xmlns:p14="http://schemas.microsoft.com/office/powerpoint/2010/main" val="79422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4D95-E33A-1B85-574D-EC821D856FE5}"/>
              </a:ext>
            </a:extLst>
          </p:cNvPr>
          <p:cNvSpPr>
            <a:spLocks noGrp="1"/>
          </p:cNvSpPr>
          <p:nvPr>
            <p:ph type="title"/>
          </p:nvPr>
        </p:nvSpPr>
        <p:spPr/>
        <p:txBody>
          <a:bodyPr/>
          <a:lstStyle/>
          <a:p>
            <a:r>
              <a:rPr lang="en-IN" dirty="0"/>
              <a:t>Observations and Results</a:t>
            </a:r>
          </a:p>
        </p:txBody>
      </p:sp>
      <p:sp>
        <p:nvSpPr>
          <p:cNvPr id="3" name="Content Placeholder 2">
            <a:extLst>
              <a:ext uri="{FF2B5EF4-FFF2-40B4-BE49-F238E27FC236}">
                <a16:creationId xmlns:a16="http://schemas.microsoft.com/office/drawing/2014/main" id="{F19242D3-A2CE-C58F-0734-8CE8F03AFA74}"/>
              </a:ext>
            </a:extLst>
          </p:cNvPr>
          <p:cNvSpPr>
            <a:spLocks noGrp="1"/>
          </p:cNvSpPr>
          <p:nvPr>
            <p:ph idx="1"/>
          </p:nvPr>
        </p:nvSpPr>
        <p:spPr>
          <a:xfrm>
            <a:off x="1587710" y="2160016"/>
            <a:ext cx="9486690" cy="3397504"/>
          </a:xfrm>
        </p:spPr>
        <p:txBody>
          <a:bodyPr/>
          <a:lstStyle/>
          <a:p>
            <a:r>
              <a:rPr lang="en-US" dirty="0"/>
              <a:t>The graph of Exact solution as well as Numerical Analysis plot came out to be nearly similar due to the extremely high number of iterations due to which less deviation happened.</a:t>
            </a:r>
          </a:p>
          <a:p>
            <a:r>
              <a:rPr lang="en-US" dirty="0"/>
              <a:t>The terminal velocity was reached in nearly 0.4 </a:t>
            </a:r>
            <a:r>
              <a:rPr lang="en-US" dirty="0" err="1"/>
              <a:t>ms</a:t>
            </a:r>
            <a:r>
              <a:rPr lang="en-US" dirty="0"/>
              <a:t> according to the data given in the assignment.</a:t>
            </a:r>
          </a:p>
          <a:p>
            <a:pPr marL="0" indent="0">
              <a:buNone/>
            </a:pPr>
            <a:endParaRPr lang="en-IN" dirty="0"/>
          </a:p>
        </p:txBody>
      </p:sp>
    </p:spTree>
    <p:extLst>
      <p:ext uri="{BB962C8B-B14F-4D97-AF65-F5344CB8AC3E}">
        <p14:creationId xmlns:p14="http://schemas.microsoft.com/office/powerpoint/2010/main" val="324463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7CFA-4E50-131D-8932-464255D982B6}"/>
              </a:ext>
            </a:extLst>
          </p:cNvPr>
          <p:cNvSpPr>
            <a:spLocks noGrp="1"/>
          </p:cNvSpPr>
          <p:nvPr>
            <p:ph type="title"/>
          </p:nvPr>
        </p:nvSpPr>
        <p:spPr>
          <a:xfrm>
            <a:off x="1388542" y="455362"/>
            <a:ext cx="3835702" cy="1868738"/>
          </a:xfrm>
        </p:spPr>
        <p:txBody>
          <a:bodyPr>
            <a:normAutofit/>
          </a:bodyPr>
          <a:lstStyle/>
          <a:p>
            <a:r>
              <a:rPr lang="en-IN" sz="3700" dirty="0"/>
              <a:t>Assignment 2 </a:t>
            </a:r>
          </a:p>
        </p:txBody>
      </p:sp>
      <p:graphicFrame>
        <p:nvGraphicFramePr>
          <p:cNvPr id="6" name="Content Placeholder 3">
            <a:extLst>
              <a:ext uri="{FF2B5EF4-FFF2-40B4-BE49-F238E27FC236}">
                <a16:creationId xmlns:a16="http://schemas.microsoft.com/office/drawing/2014/main" id="{6753C74C-6615-5D8E-6B7A-1DDADBF0003C}"/>
              </a:ext>
            </a:extLst>
          </p:cNvPr>
          <p:cNvGraphicFramePr>
            <a:graphicFrameLocks noGrp="1"/>
          </p:cNvGraphicFramePr>
          <p:nvPr>
            <p:ph idx="1"/>
            <p:extLst>
              <p:ext uri="{D42A27DB-BD31-4B8C-83A1-F6EECF244321}">
                <p14:modId xmlns:p14="http://schemas.microsoft.com/office/powerpoint/2010/main" val="499117134"/>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20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4E44-4906-207E-BB3A-4516D124CCCB}"/>
              </a:ext>
            </a:extLst>
          </p:cNvPr>
          <p:cNvSpPr>
            <a:spLocks noGrp="1"/>
          </p:cNvSpPr>
          <p:nvPr>
            <p:ph type="title"/>
          </p:nvPr>
        </p:nvSpPr>
        <p:spPr/>
        <p:txBody>
          <a:bodyPr/>
          <a:lstStyle/>
          <a:p>
            <a:r>
              <a:rPr lang="en-IN" dirty="0"/>
              <a:t>Equation Of Motion</a:t>
            </a:r>
          </a:p>
        </p:txBody>
      </p:sp>
      <p:pic>
        <p:nvPicPr>
          <p:cNvPr id="4" name="Google Shape;157;p24">
            <a:extLst>
              <a:ext uri="{FF2B5EF4-FFF2-40B4-BE49-F238E27FC236}">
                <a16:creationId xmlns:a16="http://schemas.microsoft.com/office/drawing/2014/main" id="{498750AD-474C-EDE4-541C-CABCC8145EF1}"/>
              </a:ext>
            </a:extLst>
          </p:cNvPr>
          <p:cNvPicPr preferRelativeResize="0">
            <a:picLocks noGrp="1"/>
          </p:cNvPicPr>
          <p:nvPr>
            <p:ph idx="1"/>
          </p:nvPr>
        </p:nvPicPr>
        <p:blipFill>
          <a:blip r:embed="rId2">
            <a:alphaModFix/>
          </a:blip>
          <a:stretch>
            <a:fillRect/>
          </a:stretch>
        </p:blipFill>
        <p:spPr>
          <a:xfrm>
            <a:off x="1932622" y="2416969"/>
            <a:ext cx="4163378" cy="1012031"/>
          </a:xfrm>
          <a:prstGeom prst="rect">
            <a:avLst/>
          </a:prstGeom>
          <a:noFill/>
          <a:ln>
            <a:noFill/>
          </a:ln>
        </p:spPr>
      </p:pic>
      <p:pic>
        <p:nvPicPr>
          <p:cNvPr id="5" name="Google Shape;158;p24">
            <a:extLst>
              <a:ext uri="{FF2B5EF4-FFF2-40B4-BE49-F238E27FC236}">
                <a16:creationId xmlns:a16="http://schemas.microsoft.com/office/drawing/2014/main" id="{9D7189E3-63A8-F79F-F227-7C3EBDC253E6}"/>
              </a:ext>
            </a:extLst>
          </p:cNvPr>
          <p:cNvPicPr preferRelativeResize="0"/>
          <p:nvPr/>
        </p:nvPicPr>
        <p:blipFill>
          <a:blip r:embed="rId3">
            <a:alphaModFix/>
          </a:blip>
          <a:stretch>
            <a:fillRect/>
          </a:stretch>
        </p:blipFill>
        <p:spPr>
          <a:xfrm>
            <a:off x="1932622" y="3646329"/>
            <a:ext cx="2913698" cy="1301591"/>
          </a:xfrm>
          <a:prstGeom prst="rect">
            <a:avLst/>
          </a:prstGeom>
          <a:noFill/>
          <a:ln>
            <a:noFill/>
          </a:ln>
        </p:spPr>
      </p:pic>
      <p:pic>
        <p:nvPicPr>
          <p:cNvPr id="6" name="Google Shape;159;p24">
            <a:extLst>
              <a:ext uri="{FF2B5EF4-FFF2-40B4-BE49-F238E27FC236}">
                <a16:creationId xmlns:a16="http://schemas.microsoft.com/office/drawing/2014/main" id="{05A03C46-1098-0D06-B42F-8B87397B8C82}"/>
              </a:ext>
            </a:extLst>
          </p:cNvPr>
          <p:cNvPicPr preferRelativeResize="0"/>
          <p:nvPr/>
        </p:nvPicPr>
        <p:blipFill>
          <a:blip r:embed="rId4">
            <a:alphaModFix/>
          </a:blip>
          <a:stretch>
            <a:fillRect/>
          </a:stretch>
        </p:blipFill>
        <p:spPr>
          <a:xfrm>
            <a:off x="1932622" y="5225098"/>
            <a:ext cx="2365058" cy="1114425"/>
          </a:xfrm>
          <a:prstGeom prst="rect">
            <a:avLst/>
          </a:prstGeom>
          <a:noFill/>
          <a:ln>
            <a:noFill/>
          </a:ln>
        </p:spPr>
      </p:pic>
      <p:sp>
        <p:nvSpPr>
          <p:cNvPr id="7" name="TextBox 6">
            <a:extLst>
              <a:ext uri="{FF2B5EF4-FFF2-40B4-BE49-F238E27FC236}">
                <a16:creationId xmlns:a16="http://schemas.microsoft.com/office/drawing/2014/main" id="{D22A653F-5721-647C-058D-D7CA5CA9FBF6}"/>
              </a:ext>
            </a:extLst>
          </p:cNvPr>
          <p:cNvSpPr txBox="1"/>
          <p:nvPr/>
        </p:nvSpPr>
        <p:spPr>
          <a:xfrm>
            <a:off x="7073582" y="2598619"/>
            <a:ext cx="4163378" cy="646331"/>
          </a:xfrm>
          <a:prstGeom prst="rect">
            <a:avLst/>
          </a:prstGeom>
          <a:noFill/>
        </p:spPr>
        <p:txBody>
          <a:bodyPr wrap="square" rtlCol="0">
            <a:spAutoFit/>
          </a:bodyPr>
          <a:lstStyle/>
          <a:p>
            <a:r>
              <a:rPr lang="en-IN" dirty="0"/>
              <a:t>The equations were formulated considering inertia to be nearly 0.</a:t>
            </a:r>
          </a:p>
        </p:txBody>
      </p:sp>
    </p:spTree>
    <p:extLst>
      <p:ext uri="{BB962C8B-B14F-4D97-AF65-F5344CB8AC3E}">
        <p14:creationId xmlns:p14="http://schemas.microsoft.com/office/powerpoint/2010/main" val="196761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F6C6-6F0C-CBCE-2D26-D49BD35A6077}"/>
              </a:ext>
            </a:extLst>
          </p:cNvPr>
          <p:cNvSpPr>
            <a:spLocks noGrp="1"/>
          </p:cNvSpPr>
          <p:nvPr>
            <p:ph type="title"/>
          </p:nvPr>
        </p:nvSpPr>
        <p:spPr/>
        <p:txBody>
          <a:bodyPr/>
          <a:lstStyle/>
          <a:p>
            <a:r>
              <a:rPr lang="en" dirty="0"/>
              <a:t>Code used to generate x , y, z coordinate</a:t>
            </a:r>
            <a:endParaRPr lang="en-IN" dirty="0"/>
          </a:p>
        </p:txBody>
      </p:sp>
      <p:pic>
        <p:nvPicPr>
          <p:cNvPr id="5" name="Content Placeholder 4">
            <a:extLst>
              <a:ext uri="{FF2B5EF4-FFF2-40B4-BE49-F238E27FC236}">
                <a16:creationId xmlns:a16="http://schemas.microsoft.com/office/drawing/2014/main" id="{0AB545B0-0899-FDC8-594D-FF76342ED63F}"/>
              </a:ext>
            </a:extLst>
          </p:cNvPr>
          <p:cNvPicPr>
            <a:picLocks noGrp="1" noChangeAspect="1"/>
          </p:cNvPicPr>
          <p:nvPr>
            <p:ph idx="1"/>
          </p:nvPr>
        </p:nvPicPr>
        <p:blipFill>
          <a:blip r:embed="rId2"/>
          <a:stretch>
            <a:fillRect/>
          </a:stretch>
        </p:blipFill>
        <p:spPr>
          <a:xfrm>
            <a:off x="1774507" y="2171541"/>
            <a:ext cx="5495925" cy="3924300"/>
          </a:xfrm>
        </p:spPr>
      </p:pic>
      <p:pic>
        <p:nvPicPr>
          <p:cNvPr id="6" name="Google Shape;177;p26">
            <a:extLst>
              <a:ext uri="{FF2B5EF4-FFF2-40B4-BE49-F238E27FC236}">
                <a16:creationId xmlns:a16="http://schemas.microsoft.com/office/drawing/2014/main" id="{E016BB39-B38A-FDED-6540-5B788BCB3924}"/>
              </a:ext>
            </a:extLst>
          </p:cNvPr>
          <p:cNvPicPr preferRelativeResize="0"/>
          <p:nvPr/>
        </p:nvPicPr>
        <p:blipFill>
          <a:blip r:embed="rId3">
            <a:alphaModFix/>
          </a:blip>
          <a:stretch>
            <a:fillRect/>
          </a:stretch>
        </p:blipFill>
        <p:spPr>
          <a:xfrm>
            <a:off x="7609841" y="4033520"/>
            <a:ext cx="3570098" cy="1929321"/>
          </a:xfrm>
          <a:prstGeom prst="rect">
            <a:avLst/>
          </a:prstGeom>
          <a:noFill/>
          <a:ln>
            <a:noFill/>
          </a:ln>
        </p:spPr>
      </p:pic>
      <p:sp>
        <p:nvSpPr>
          <p:cNvPr id="7" name="TextBox 6">
            <a:extLst>
              <a:ext uri="{FF2B5EF4-FFF2-40B4-BE49-F238E27FC236}">
                <a16:creationId xmlns:a16="http://schemas.microsoft.com/office/drawing/2014/main" id="{E00D5B4B-1642-A375-06D5-C2E20222A8F6}"/>
              </a:ext>
            </a:extLst>
          </p:cNvPr>
          <p:cNvSpPr txBox="1"/>
          <p:nvPr/>
        </p:nvSpPr>
        <p:spPr>
          <a:xfrm>
            <a:off x="7802880" y="2306320"/>
            <a:ext cx="2956560" cy="851515"/>
          </a:xfrm>
          <a:prstGeom prst="rect">
            <a:avLst/>
          </a:prstGeom>
          <a:noFill/>
        </p:spPr>
        <p:txBody>
          <a:bodyPr wrap="square" rtlCol="0">
            <a:spAutoFit/>
          </a:bodyPr>
          <a:lstStyle/>
          <a:p>
            <a:pPr marL="285750" lvl="0" indent="-285750" algn="l" rtl="0">
              <a:spcBef>
                <a:spcPts val="0"/>
              </a:spcBef>
              <a:spcAft>
                <a:spcPts val="0"/>
              </a:spcAft>
              <a:buFont typeface="Arial" panose="020B0604020202020204" pitchFamily="34" charset="0"/>
              <a:buChar char="•"/>
            </a:pPr>
            <a:r>
              <a:rPr lang="en-IN" dirty="0"/>
              <a:t>For del t*=0.001</a:t>
            </a:r>
          </a:p>
          <a:p>
            <a:pPr marL="285750" lvl="0" indent="-285750" algn="l" rtl="0">
              <a:spcBef>
                <a:spcPts val="1600"/>
              </a:spcBef>
              <a:spcAft>
                <a:spcPts val="1600"/>
              </a:spcAft>
              <a:buFont typeface="Arial" panose="020B0604020202020204" pitchFamily="34" charset="0"/>
              <a:buChar char="•"/>
            </a:pPr>
            <a:r>
              <a:rPr lang="en-IN" dirty="0"/>
              <a:t>root(6/0.001)= 77.45</a:t>
            </a:r>
          </a:p>
        </p:txBody>
      </p:sp>
    </p:spTree>
    <p:extLst>
      <p:ext uri="{BB962C8B-B14F-4D97-AF65-F5344CB8AC3E}">
        <p14:creationId xmlns:p14="http://schemas.microsoft.com/office/powerpoint/2010/main" val="162876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23A7-D1E0-E5A7-86DB-0A77019DA667}"/>
              </a:ext>
            </a:extLst>
          </p:cNvPr>
          <p:cNvSpPr>
            <a:spLocks noGrp="1"/>
          </p:cNvSpPr>
          <p:nvPr>
            <p:ph type="title"/>
          </p:nvPr>
        </p:nvSpPr>
        <p:spPr/>
        <p:txBody>
          <a:bodyPr/>
          <a:lstStyle/>
          <a:p>
            <a:r>
              <a:rPr lang="en-IN" dirty="0"/>
              <a:t>Trajectory Generated (100000 iterations)</a:t>
            </a:r>
          </a:p>
        </p:txBody>
      </p:sp>
      <p:pic>
        <p:nvPicPr>
          <p:cNvPr id="4" name="Google Shape;186;p27">
            <a:extLst>
              <a:ext uri="{FF2B5EF4-FFF2-40B4-BE49-F238E27FC236}">
                <a16:creationId xmlns:a16="http://schemas.microsoft.com/office/drawing/2014/main" id="{31496AF0-B96A-45E8-8F5B-B7AD938215D0}"/>
              </a:ext>
            </a:extLst>
          </p:cNvPr>
          <p:cNvPicPr preferRelativeResize="0">
            <a:picLocks noGrp="1"/>
          </p:cNvPicPr>
          <p:nvPr>
            <p:ph idx="1"/>
          </p:nvPr>
        </p:nvPicPr>
        <p:blipFill>
          <a:blip r:embed="rId2">
            <a:alphaModFix/>
          </a:blip>
          <a:stretch>
            <a:fillRect/>
          </a:stretch>
        </p:blipFill>
        <p:spPr>
          <a:xfrm>
            <a:off x="4907281" y="2164080"/>
            <a:ext cx="6055042" cy="3345339"/>
          </a:xfrm>
          <a:prstGeom prst="rect">
            <a:avLst/>
          </a:prstGeom>
          <a:noFill/>
          <a:ln>
            <a:noFill/>
          </a:ln>
        </p:spPr>
      </p:pic>
      <p:sp>
        <p:nvSpPr>
          <p:cNvPr id="5" name="TextBox 4">
            <a:extLst>
              <a:ext uri="{FF2B5EF4-FFF2-40B4-BE49-F238E27FC236}">
                <a16:creationId xmlns:a16="http://schemas.microsoft.com/office/drawing/2014/main" id="{C7CB9145-30B0-1911-BC3C-56AADE7F3FC3}"/>
              </a:ext>
            </a:extLst>
          </p:cNvPr>
          <p:cNvSpPr txBox="1"/>
          <p:nvPr/>
        </p:nvSpPr>
        <p:spPr>
          <a:xfrm>
            <a:off x="1717040" y="2844800"/>
            <a:ext cx="2387600" cy="923330"/>
          </a:xfrm>
          <a:prstGeom prst="rect">
            <a:avLst/>
          </a:prstGeom>
          <a:noFill/>
        </p:spPr>
        <p:txBody>
          <a:bodyPr wrap="square" rtlCol="0">
            <a:spAutoFit/>
          </a:bodyPr>
          <a:lstStyle/>
          <a:p>
            <a:r>
              <a:rPr lang="en-IN" dirty="0"/>
              <a:t>This is the trajectory generated using 2 coordinates x and y. </a:t>
            </a:r>
          </a:p>
        </p:txBody>
      </p:sp>
    </p:spTree>
    <p:extLst>
      <p:ext uri="{BB962C8B-B14F-4D97-AF65-F5344CB8AC3E}">
        <p14:creationId xmlns:p14="http://schemas.microsoft.com/office/powerpoint/2010/main" val="85517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E460-15BE-B70E-EC64-05513263C0D7}"/>
              </a:ext>
            </a:extLst>
          </p:cNvPr>
          <p:cNvSpPr>
            <a:spLocks noGrp="1"/>
          </p:cNvSpPr>
          <p:nvPr>
            <p:ph type="title"/>
          </p:nvPr>
        </p:nvSpPr>
        <p:spPr/>
        <p:txBody>
          <a:bodyPr/>
          <a:lstStyle/>
          <a:p>
            <a:r>
              <a:rPr lang="en-IN" dirty="0"/>
              <a:t>Mean Standard Deviation</a:t>
            </a:r>
          </a:p>
        </p:txBody>
      </p:sp>
      <p:sp>
        <p:nvSpPr>
          <p:cNvPr id="3" name="Content Placeholder 2">
            <a:extLst>
              <a:ext uri="{FF2B5EF4-FFF2-40B4-BE49-F238E27FC236}">
                <a16:creationId xmlns:a16="http://schemas.microsoft.com/office/drawing/2014/main" id="{62631B48-F356-0B3F-95BF-A0E90EB76747}"/>
              </a:ext>
            </a:extLst>
          </p:cNvPr>
          <p:cNvSpPr>
            <a:spLocks noGrp="1"/>
          </p:cNvSpPr>
          <p:nvPr>
            <p:ph idx="1"/>
          </p:nvPr>
        </p:nvSpPr>
        <p:spPr/>
        <p:txBody>
          <a:bodyPr/>
          <a:lstStyle/>
          <a:p>
            <a:r>
              <a:rPr lang="en-IN" dirty="0"/>
              <a:t>The Mean Standard Deviation is measure to calculate the degree of deviation in a certain quantity over a certain time interval.</a:t>
            </a:r>
          </a:p>
          <a:p>
            <a:r>
              <a:rPr lang="en-IN" dirty="0"/>
              <a:t>The Code snippet which was used to calculate the MSD is attached:</a:t>
            </a:r>
          </a:p>
          <a:p>
            <a:endParaRPr lang="en-IN" dirty="0"/>
          </a:p>
        </p:txBody>
      </p:sp>
      <p:pic>
        <p:nvPicPr>
          <p:cNvPr id="4" name="Google Shape;202;p29">
            <a:extLst>
              <a:ext uri="{FF2B5EF4-FFF2-40B4-BE49-F238E27FC236}">
                <a16:creationId xmlns:a16="http://schemas.microsoft.com/office/drawing/2014/main" id="{54A9C870-7DAC-7666-3B1E-A9E8EA2195E8}"/>
              </a:ext>
            </a:extLst>
          </p:cNvPr>
          <p:cNvPicPr preferRelativeResize="0"/>
          <p:nvPr/>
        </p:nvPicPr>
        <p:blipFill>
          <a:blip r:embed="rId2">
            <a:alphaModFix/>
          </a:blip>
          <a:stretch>
            <a:fillRect/>
          </a:stretch>
        </p:blipFill>
        <p:spPr>
          <a:xfrm>
            <a:off x="1853100" y="3670788"/>
            <a:ext cx="8485800" cy="2320575"/>
          </a:xfrm>
          <a:prstGeom prst="rect">
            <a:avLst/>
          </a:prstGeom>
          <a:noFill/>
          <a:ln>
            <a:noFill/>
          </a:ln>
        </p:spPr>
      </p:pic>
    </p:spTree>
    <p:extLst>
      <p:ext uri="{BB962C8B-B14F-4D97-AF65-F5344CB8AC3E}">
        <p14:creationId xmlns:p14="http://schemas.microsoft.com/office/powerpoint/2010/main" val="421167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9D01-18EC-7812-2A57-19D251737D40}"/>
              </a:ext>
            </a:extLst>
          </p:cNvPr>
          <p:cNvSpPr>
            <a:spLocks noGrp="1"/>
          </p:cNvSpPr>
          <p:nvPr>
            <p:ph type="title"/>
          </p:nvPr>
        </p:nvSpPr>
        <p:spPr/>
        <p:txBody>
          <a:bodyPr/>
          <a:lstStyle/>
          <a:p>
            <a:r>
              <a:rPr lang="en-IN" dirty="0"/>
              <a:t>Graph of MSD over different time intervals:</a:t>
            </a:r>
          </a:p>
        </p:txBody>
      </p:sp>
      <p:pic>
        <p:nvPicPr>
          <p:cNvPr id="4" name="Google Shape;210;p30">
            <a:extLst>
              <a:ext uri="{FF2B5EF4-FFF2-40B4-BE49-F238E27FC236}">
                <a16:creationId xmlns:a16="http://schemas.microsoft.com/office/drawing/2014/main" id="{08CB8DF3-22F0-C6DC-9929-B1DCBA8BC78A}"/>
              </a:ext>
            </a:extLst>
          </p:cNvPr>
          <p:cNvPicPr preferRelativeResize="0">
            <a:picLocks noGrp="1"/>
          </p:cNvPicPr>
          <p:nvPr>
            <p:ph idx="1"/>
          </p:nvPr>
        </p:nvPicPr>
        <p:blipFill>
          <a:blip r:embed="rId2">
            <a:alphaModFix/>
          </a:blip>
          <a:stretch>
            <a:fillRect/>
          </a:stretch>
        </p:blipFill>
        <p:spPr>
          <a:xfrm>
            <a:off x="1930401" y="2103120"/>
            <a:ext cx="7233920" cy="3474721"/>
          </a:xfrm>
          <a:prstGeom prst="rect">
            <a:avLst/>
          </a:prstGeom>
          <a:noFill/>
          <a:ln>
            <a:noFill/>
          </a:ln>
        </p:spPr>
      </p:pic>
    </p:spTree>
    <p:extLst>
      <p:ext uri="{BB962C8B-B14F-4D97-AF65-F5344CB8AC3E}">
        <p14:creationId xmlns:p14="http://schemas.microsoft.com/office/powerpoint/2010/main" val="240508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7CFA-4E50-131D-8932-464255D982B6}"/>
              </a:ext>
            </a:extLst>
          </p:cNvPr>
          <p:cNvSpPr>
            <a:spLocks noGrp="1"/>
          </p:cNvSpPr>
          <p:nvPr>
            <p:ph type="title"/>
          </p:nvPr>
        </p:nvSpPr>
        <p:spPr>
          <a:xfrm>
            <a:off x="1388542" y="455362"/>
            <a:ext cx="3835702" cy="1868738"/>
          </a:xfrm>
        </p:spPr>
        <p:txBody>
          <a:bodyPr>
            <a:normAutofit/>
          </a:bodyPr>
          <a:lstStyle/>
          <a:p>
            <a:r>
              <a:rPr lang="en-IN" sz="3700" dirty="0"/>
              <a:t>Assignment 3</a:t>
            </a:r>
          </a:p>
        </p:txBody>
      </p:sp>
      <p:graphicFrame>
        <p:nvGraphicFramePr>
          <p:cNvPr id="6" name="Content Placeholder 3">
            <a:extLst>
              <a:ext uri="{FF2B5EF4-FFF2-40B4-BE49-F238E27FC236}">
                <a16:creationId xmlns:a16="http://schemas.microsoft.com/office/drawing/2014/main" id="{6753C74C-6615-5D8E-6B7A-1DDADBF0003C}"/>
              </a:ext>
            </a:extLst>
          </p:cNvPr>
          <p:cNvGraphicFramePr>
            <a:graphicFrameLocks noGrp="1"/>
          </p:cNvGraphicFramePr>
          <p:nvPr>
            <p:ph idx="1"/>
            <p:extLst>
              <p:ext uri="{D42A27DB-BD31-4B8C-83A1-F6EECF244321}">
                <p14:modId xmlns:p14="http://schemas.microsoft.com/office/powerpoint/2010/main" val="2628412918"/>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93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5A5F-37A4-BF0B-84A5-6F9F3BAE1BC8}"/>
              </a:ext>
            </a:extLst>
          </p:cNvPr>
          <p:cNvSpPr>
            <a:spLocks noGrp="1"/>
          </p:cNvSpPr>
          <p:nvPr>
            <p:ph type="title"/>
          </p:nvPr>
        </p:nvSpPr>
        <p:spPr/>
        <p:txBody>
          <a:bodyPr/>
          <a:lstStyle/>
          <a:p>
            <a:r>
              <a:rPr lang="en-IN" dirty="0"/>
              <a:t>Theory </a:t>
            </a:r>
          </a:p>
        </p:txBody>
      </p:sp>
      <p:sp>
        <p:nvSpPr>
          <p:cNvPr id="3" name="Content Placeholder 2">
            <a:extLst>
              <a:ext uri="{FF2B5EF4-FFF2-40B4-BE49-F238E27FC236}">
                <a16:creationId xmlns:a16="http://schemas.microsoft.com/office/drawing/2014/main" id="{E3B350C8-1BE4-2432-2A2C-5E60DABD99E5}"/>
              </a:ext>
            </a:extLst>
          </p:cNvPr>
          <p:cNvSpPr>
            <a:spLocks noGrp="1"/>
          </p:cNvSpPr>
          <p:nvPr>
            <p:ph idx="1"/>
          </p:nvPr>
        </p:nvSpPr>
        <p:spPr>
          <a:xfrm>
            <a:off x="1587710" y="2160016"/>
            <a:ext cx="6261906" cy="3926152"/>
          </a:xfrm>
        </p:spPr>
        <p:txBody>
          <a:bodyPr/>
          <a:lstStyle/>
          <a:p>
            <a:r>
              <a:rPr lang="en-IN" dirty="0"/>
              <a:t>For simulating the polymer chain model we approximated the several monomers in Bead chain model. Where several monomer length is equal to Kuhn Length.</a:t>
            </a:r>
          </a:p>
          <a:p>
            <a:r>
              <a:rPr lang="en-IN" dirty="0"/>
              <a:t>Several Kuhn length make up to Bead Spring model where, we assume there is spring acting between two springs. </a:t>
            </a:r>
          </a:p>
          <a:p>
            <a:pPr marL="0" indent="0">
              <a:buNone/>
            </a:pPr>
            <a:endParaRPr lang="en-IN" dirty="0"/>
          </a:p>
        </p:txBody>
      </p:sp>
      <p:pic>
        <p:nvPicPr>
          <p:cNvPr id="5" name="Picture 4">
            <a:extLst>
              <a:ext uri="{FF2B5EF4-FFF2-40B4-BE49-F238E27FC236}">
                <a16:creationId xmlns:a16="http://schemas.microsoft.com/office/drawing/2014/main" id="{22D0704D-C7A8-C0EF-6421-8BBA433F3E88}"/>
              </a:ext>
            </a:extLst>
          </p:cNvPr>
          <p:cNvPicPr>
            <a:picLocks noChangeAspect="1"/>
          </p:cNvPicPr>
          <p:nvPr/>
        </p:nvPicPr>
        <p:blipFill>
          <a:blip r:embed="rId2"/>
          <a:stretch>
            <a:fillRect/>
          </a:stretch>
        </p:blipFill>
        <p:spPr>
          <a:xfrm>
            <a:off x="7849616" y="1914014"/>
            <a:ext cx="4139184" cy="3856866"/>
          </a:xfrm>
          <a:prstGeom prst="rect">
            <a:avLst/>
          </a:prstGeom>
        </p:spPr>
      </p:pic>
    </p:spTree>
    <p:extLst>
      <p:ext uri="{BB962C8B-B14F-4D97-AF65-F5344CB8AC3E}">
        <p14:creationId xmlns:p14="http://schemas.microsoft.com/office/powerpoint/2010/main" val="366660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EBB5-AAB5-72B3-4F28-0B331039F579}"/>
              </a:ext>
            </a:extLst>
          </p:cNvPr>
          <p:cNvSpPr>
            <a:spLocks noGrp="1"/>
          </p:cNvSpPr>
          <p:nvPr>
            <p:ph type="title"/>
          </p:nvPr>
        </p:nvSpPr>
        <p:spPr/>
        <p:txBody>
          <a:bodyPr/>
          <a:lstStyle/>
          <a:p>
            <a:r>
              <a:rPr lang="en-IN" dirty="0"/>
              <a:t>Dynamics of Single Polymer Chain</a:t>
            </a:r>
          </a:p>
        </p:txBody>
      </p:sp>
      <p:pic>
        <p:nvPicPr>
          <p:cNvPr id="5" name="Content Placeholder 4">
            <a:extLst>
              <a:ext uri="{FF2B5EF4-FFF2-40B4-BE49-F238E27FC236}">
                <a16:creationId xmlns:a16="http://schemas.microsoft.com/office/drawing/2014/main" id="{3F1C64F2-E7A6-504A-0FA3-4532C3D9FA70}"/>
              </a:ext>
            </a:extLst>
          </p:cNvPr>
          <p:cNvPicPr>
            <a:picLocks noGrp="1" noChangeAspect="1"/>
          </p:cNvPicPr>
          <p:nvPr>
            <p:ph idx="1"/>
          </p:nvPr>
        </p:nvPicPr>
        <p:blipFill>
          <a:blip r:embed="rId2"/>
          <a:stretch>
            <a:fillRect/>
          </a:stretch>
        </p:blipFill>
        <p:spPr>
          <a:xfrm>
            <a:off x="1350327" y="1629569"/>
            <a:ext cx="6486525" cy="923925"/>
          </a:xfrm>
        </p:spPr>
      </p:pic>
      <p:pic>
        <p:nvPicPr>
          <p:cNvPr id="7" name="Picture 6">
            <a:extLst>
              <a:ext uri="{FF2B5EF4-FFF2-40B4-BE49-F238E27FC236}">
                <a16:creationId xmlns:a16="http://schemas.microsoft.com/office/drawing/2014/main" id="{3F832B08-6106-596B-9571-7F6C17621B48}"/>
              </a:ext>
            </a:extLst>
          </p:cNvPr>
          <p:cNvPicPr>
            <a:picLocks noChangeAspect="1"/>
          </p:cNvPicPr>
          <p:nvPr/>
        </p:nvPicPr>
        <p:blipFill>
          <a:blip r:embed="rId3"/>
          <a:stretch>
            <a:fillRect/>
          </a:stretch>
        </p:blipFill>
        <p:spPr>
          <a:xfrm>
            <a:off x="9203373" y="1436370"/>
            <a:ext cx="1638300" cy="3314700"/>
          </a:xfrm>
          <a:prstGeom prst="rect">
            <a:avLst/>
          </a:prstGeom>
        </p:spPr>
      </p:pic>
      <p:pic>
        <p:nvPicPr>
          <p:cNvPr id="9" name="Picture 8">
            <a:extLst>
              <a:ext uri="{FF2B5EF4-FFF2-40B4-BE49-F238E27FC236}">
                <a16:creationId xmlns:a16="http://schemas.microsoft.com/office/drawing/2014/main" id="{74B707B7-8318-17FF-5601-04BFED82A2F1}"/>
              </a:ext>
            </a:extLst>
          </p:cNvPr>
          <p:cNvPicPr>
            <a:picLocks noChangeAspect="1"/>
          </p:cNvPicPr>
          <p:nvPr/>
        </p:nvPicPr>
        <p:blipFill>
          <a:blip r:embed="rId4"/>
          <a:stretch>
            <a:fillRect/>
          </a:stretch>
        </p:blipFill>
        <p:spPr>
          <a:xfrm>
            <a:off x="1350327" y="2806951"/>
            <a:ext cx="5448300" cy="895350"/>
          </a:xfrm>
          <a:prstGeom prst="rect">
            <a:avLst/>
          </a:prstGeom>
        </p:spPr>
      </p:pic>
      <p:pic>
        <p:nvPicPr>
          <p:cNvPr id="11" name="Picture 10">
            <a:extLst>
              <a:ext uri="{FF2B5EF4-FFF2-40B4-BE49-F238E27FC236}">
                <a16:creationId xmlns:a16="http://schemas.microsoft.com/office/drawing/2014/main" id="{113067FC-3ADF-1F2C-6D8A-51FDCE0B24C7}"/>
              </a:ext>
            </a:extLst>
          </p:cNvPr>
          <p:cNvPicPr>
            <a:picLocks noChangeAspect="1"/>
          </p:cNvPicPr>
          <p:nvPr/>
        </p:nvPicPr>
        <p:blipFill>
          <a:blip r:embed="rId5"/>
          <a:stretch>
            <a:fillRect/>
          </a:stretch>
        </p:blipFill>
        <p:spPr>
          <a:xfrm>
            <a:off x="1373822" y="4177757"/>
            <a:ext cx="4514850" cy="1095375"/>
          </a:xfrm>
          <a:prstGeom prst="rect">
            <a:avLst/>
          </a:prstGeom>
        </p:spPr>
      </p:pic>
    </p:spTree>
    <p:extLst>
      <p:ext uri="{BB962C8B-B14F-4D97-AF65-F5344CB8AC3E}">
        <p14:creationId xmlns:p14="http://schemas.microsoft.com/office/powerpoint/2010/main" val="272095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ngle view of neural network branches">
            <a:extLst>
              <a:ext uri="{FF2B5EF4-FFF2-40B4-BE49-F238E27FC236}">
                <a16:creationId xmlns:a16="http://schemas.microsoft.com/office/drawing/2014/main" id="{E7CC3D52-C136-6C48-85F9-9AD3A64B35D7}"/>
              </a:ext>
            </a:extLst>
          </p:cNvPr>
          <p:cNvPicPr>
            <a:picLocks noChangeAspect="1"/>
          </p:cNvPicPr>
          <p:nvPr/>
        </p:nvPicPr>
        <p:blipFill rotWithShape="1">
          <a:blip r:embed="rId2"/>
          <a:srcRect r="25"/>
          <a:stretch/>
        </p:blipFill>
        <p:spPr>
          <a:xfrm>
            <a:off x="3048" y="10"/>
            <a:ext cx="12188952" cy="6857990"/>
          </a:xfrm>
          <a:prstGeom prst="rect">
            <a:avLst/>
          </a:prstGeom>
        </p:spPr>
      </p:pic>
      <p:sp>
        <p:nvSpPr>
          <p:cNvPr id="39"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41" name="Rectangle 4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66741-6C9C-4D35-18B1-94C2BA9F3047}"/>
              </a:ext>
            </a:extLst>
          </p:cNvPr>
          <p:cNvSpPr>
            <a:spLocks noGrp="1"/>
          </p:cNvSpPr>
          <p:nvPr>
            <p:ph type="title"/>
          </p:nvPr>
        </p:nvSpPr>
        <p:spPr>
          <a:xfrm>
            <a:off x="565151" y="455362"/>
            <a:ext cx="6400798" cy="1550419"/>
          </a:xfrm>
        </p:spPr>
        <p:txBody>
          <a:bodyPr>
            <a:normAutofit/>
          </a:bodyPr>
          <a:lstStyle/>
          <a:p>
            <a:r>
              <a:rPr lang="en-IN" dirty="0"/>
              <a:t>Overview of the Project</a:t>
            </a:r>
          </a:p>
        </p:txBody>
      </p:sp>
      <p:sp>
        <p:nvSpPr>
          <p:cNvPr id="3" name="Content Placeholder 2">
            <a:extLst>
              <a:ext uri="{FF2B5EF4-FFF2-40B4-BE49-F238E27FC236}">
                <a16:creationId xmlns:a16="http://schemas.microsoft.com/office/drawing/2014/main" id="{78384CDD-D9E2-EE56-F522-D79DB140E685}"/>
              </a:ext>
            </a:extLst>
          </p:cNvPr>
          <p:cNvSpPr>
            <a:spLocks noGrp="1"/>
          </p:cNvSpPr>
          <p:nvPr>
            <p:ph idx="1"/>
          </p:nvPr>
        </p:nvSpPr>
        <p:spPr>
          <a:xfrm>
            <a:off x="565151" y="2160016"/>
            <a:ext cx="6400798" cy="3926152"/>
          </a:xfrm>
        </p:spPr>
        <p:txBody>
          <a:bodyPr>
            <a:normAutofit lnSpcReduction="10000"/>
          </a:bodyPr>
          <a:lstStyle/>
          <a:p>
            <a:r>
              <a:rPr lang="en-IN" dirty="0"/>
              <a:t>The random motion of the particles suspended in liquid and gas phase is called Brownian Motion.</a:t>
            </a:r>
          </a:p>
          <a:p>
            <a:r>
              <a:rPr lang="en-IN" dirty="0"/>
              <a:t>The driving factor for the motion is the collisions between the particles.</a:t>
            </a:r>
          </a:p>
          <a:p>
            <a:r>
              <a:rPr lang="en-IN" dirty="0"/>
              <a:t>The Collisions happen because of inertial , drag and buoyancy forces experienced by the particle in the liquid/gas medium.</a:t>
            </a:r>
          </a:p>
          <a:p>
            <a:r>
              <a:rPr lang="en-IN" dirty="0"/>
              <a:t>The project aimed to study and simulate the Brownian Motion of the particles.</a:t>
            </a:r>
          </a:p>
        </p:txBody>
      </p:sp>
    </p:spTree>
    <p:extLst>
      <p:ext uri="{BB962C8B-B14F-4D97-AF65-F5344CB8AC3E}">
        <p14:creationId xmlns:p14="http://schemas.microsoft.com/office/powerpoint/2010/main" val="623544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85C0-460E-06FB-911E-761F57B3446F}"/>
              </a:ext>
            </a:extLst>
          </p:cNvPr>
          <p:cNvSpPr>
            <a:spLocks noGrp="1"/>
          </p:cNvSpPr>
          <p:nvPr>
            <p:ph type="title"/>
          </p:nvPr>
        </p:nvSpPr>
        <p:spPr/>
        <p:txBody>
          <a:bodyPr/>
          <a:lstStyle/>
          <a:p>
            <a:r>
              <a:rPr lang="en-IN" dirty="0"/>
              <a:t>Continued:</a:t>
            </a:r>
            <a:br>
              <a:rPr lang="en-IN" dirty="0"/>
            </a:br>
            <a:endParaRPr lang="en-IN" dirty="0"/>
          </a:p>
        </p:txBody>
      </p:sp>
      <p:pic>
        <p:nvPicPr>
          <p:cNvPr id="5" name="Content Placeholder 4">
            <a:extLst>
              <a:ext uri="{FF2B5EF4-FFF2-40B4-BE49-F238E27FC236}">
                <a16:creationId xmlns:a16="http://schemas.microsoft.com/office/drawing/2014/main" id="{1BCCCA29-F3A5-601B-AAC8-7403C203A4C0}"/>
              </a:ext>
            </a:extLst>
          </p:cNvPr>
          <p:cNvPicPr>
            <a:picLocks noGrp="1" noChangeAspect="1"/>
          </p:cNvPicPr>
          <p:nvPr>
            <p:ph idx="1"/>
          </p:nvPr>
        </p:nvPicPr>
        <p:blipFill>
          <a:blip r:embed="rId2"/>
          <a:stretch>
            <a:fillRect/>
          </a:stretch>
        </p:blipFill>
        <p:spPr>
          <a:xfrm>
            <a:off x="6130005" y="2170748"/>
            <a:ext cx="4944395" cy="3925887"/>
          </a:xfrm>
        </p:spPr>
      </p:pic>
      <p:sp>
        <p:nvSpPr>
          <p:cNvPr id="6" name="TextBox 5">
            <a:extLst>
              <a:ext uri="{FF2B5EF4-FFF2-40B4-BE49-F238E27FC236}">
                <a16:creationId xmlns:a16="http://schemas.microsoft.com/office/drawing/2014/main" id="{366A7B8D-2BE1-CBA8-051A-E502AB90DA24}"/>
              </a:ext>
            </a:extLst>
          </p:cNvPr>
          <p:cNvSpPr txBox="1"/>
          <p:nvPr/>
        </p:nvSpPr>
        <p:spPr>
          <a:xfrm>
            <a:off x="1706880" y="2519680"/>
            <a:ext cx="4023360" cy="2862322"/>
          </a:xfrm>
          <a:prstGeom prst="rect">
            <a:avLst/>
          </a:prstGeom>
          <a:noFill/>
        </p:spPr>
        <p:txBody>
          <a:bodyPr wrap="square" rtlCol="0">
            <a:spAutoFit/>
          </a:bodyPr>
          <a:lstStyle/>
          <a:p>
            <a:r>
              <a:rPr lang="en-IN" dirty="0"/>
              <a:t>The equation of motion :</a:t>
            </a:r>
          </a:p>
          <a:p>
            <a:endParaRPr lang="en-IN" dirty="0"/>
          </a:p>
          <a:p>
            <a:r>
              <a:rPr lang="en-IN" dirty="0"/>
              <a:t>The Equation of Motion is calculated by applying all three forces.</a:t>
            </a:r>
          </a:p>
          <a:p>
            <a:endParaRPr lang="en-IN" dirty="0"/>
          </a:p>
          <a:p>
            <a:r>
              <a:rPr lang="en-IN" dirty="0"/>
              <a:t>Dimensionless equation was used to ease the calculations.</a:t>
            </a:r>
          </a:p>
          <a:p>
            <a:endParaRPr lang="en-IN" dirty="0"/>
          </a:p>
          <a:p>
            <a:endParaRPr lang="en-IN" dirty="0"/>
          </a:p>
        </p:txBody>
      </p:sp>
    </p:spTree>
    <p:extLst>
      <p:ext uri="{BB962C8B-B14F-4D97-AF65-F5344CB8AC3E}">
        <p14:creationId xmlns:p14="http://schemas.microsoft.com/office/powerpoint/2010/main" val="426926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8FE4-C4CD-B0E3-7A72-973FF243D616}"/>
              </a:ext>
            </a:extLst>
          </p:cNvPr>
          <p:cNvSpPr>
            <a:spLocks noGrp="1"/>
          </p:cNvSpPr>
          <p:nvPr>
            <p:ph type="title"/>
          </p:nvPr>
        </p:nvSpPr>
        <p:spPr/>
        <p:txBody>
          <a:bodyPr/>
          <a:lstStyle/>
          <a:p>
            <a:r>
              <a:rPr lang="en-IN" dirty="0"/>
              <a:t>Code Snippet:</a:t>
            </a:r>
          </a:p>
        </p:txBody>
      </p:sp>
      <p:pic>
        <p:nvPicPr>
          <p:cNvPr id="5" name="Content Placeholder 4">
            <a:extLst>
              <a:ext uri="{FF2B5EF4-FFF2-40B4-BE49-F238E27FC236}">
                <a16:creationId xmlns:a16="http://schemas.microsoft.com/office/drawing/2014/main" id="{6DA356C6-FF4A-D76A-C10D-FB6A0B271064}"/>
              </a:ext>
            </a:extLst>
          </p:cNvPr>
          <p:cNvPicPr>
            <a:picLocks noGrp="1" noChangeAspect="1"/>
          </p:cNvPicPr>
          <p:nvPr>
            <p:ph idx="1"/>
          </p:nvPr>
        </p:nvPicPr>
        <p:blipFill>
          <a:blip r:embed="rId2"/>
          <a:stretch>
            <a:fillRect/>
          </a:stretch>
        </p:blipFill>
        <p:spPr>
          <a:xfrm>
            <a:off x="1696720" y="1497958"/>
            <a:ext cx="8098893" cy="4588518"/>
          </a:xfrm>
        </p:spPr>
      </p:pic>
    </p:spTree>
    <p:extLst>
      <p:ext uri="{BB962C8B-B14F-4D97-AF65-F5344CB8AC3E}">
        <p14:creationId xmlns:p14="http://schemas.microsoft.com/office/powerpoint/2010/main" val="363079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41C6-60D3-BD40-BEA0-776516ADD93D}"/>
              </a:ext>
            </a:extLst>
          </p:cNvPr>
          <p:cNvSpPr>
            <a:spLocks noGrp="1"/>
          </p:cNvSpPr>
          <p:nvPr>
            <p:ph type="title"/>
          </p:nvPr>
        </p:nvSpPr>
        <p:spPr>
          <a:xfrm>
            <a:off x="1587710" y="455362"/>
            <a:ext cx="10360450" cy="1550419"/>
          </a:xfrm>
        </p:spPr>
        <p:txBody>
          <a:bodyPr/>
          <a:lstStyle/>
          <a:p>
            <a:r>
              <a:rPr lang="en-IN" dirty="0"/>
              <a:t>Graph of Rend Vs t* (10^7-Iterations)</a:t>
            </a:r>
          </a:p>
        </p:txBody>
      </p:sp>
      <p:pic>
        <p:nvPicPr>
          <p:cNvPr id="5" name="Content Placeholder 4">
            <a:extLst>
              <a:ext uri="{FF2B5EF4-FFF2-40B4-BE49-F238E27FC236}">
                <a16:creationId xmlns:a16="http://schemas.microsoft.com/office/drawing/2014/main" id="{892B1FDF-F511-6B29-1606-BB17FF058886}"/>
              </a:ext>
            </a:extLst>
          </p:cNvPr>
          <p:cNvPicPr>
            <a:picLocks noGrp="1" noChangeAspect="1"/>
          </p:cNvPicPr>
          <p:nvPr>
            <p:ph idx="1"/>
          </p:nvPr>
        </p:nvPicPr>
        <p:blipFill>
          <a:blip r:embed="rId2"/>
          <a:stretch>
            <a:fillRect/>
          </a:stretch>
        </p:blipFill>
        <p:spPr>
          <a:xfrm>
            <a:off x="3362960" y="1970221"/>
            <a:ext cx="6355080" cy="4245194"/>
          </a:xfrm>
        </p:spPr>
      </p:pic>
    </p:spTree>
    <p:extLst>
      <p:ext uri="{BB962C8B-B14F-4D97-AF65-F5344CB8AC3E}">
        <p14:creationId xmlns:p14="http://schemas.microsoft.com/office/powerpoint/2010/main" val="392009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002-7143-A671-99F1-E2651BFEF28B}"/>
              </a:ext>
            </a:extLst>
          </p:cNvPr>
          <p:cNvSpPr>
            <a:spLocks noGrp="1"/>
          </p:cNvSpPr>
          <p:nvPr>
            <p:ph type="title"/>
          </p:nvPr>
        </p:nvSpPr>
        <p:spPr/>
        <p:txBody>
          <a:bodyPr/>
          <a:lstStyle/>
          <a:p>
            <a:r>
              <a:rPr lang="en-IN" dirty="0"/>
              <a:t>Graph of RMS Value With t*</a:t>
            </a:r>
          </a:p>
        </p:txBody>
      </p:sp>
      <p:pic>
        <p:nvPicPr>
          <p:cNvPr id="5" name="Content Placeholder 4">
            <a:extLst>
              <a:ext uri="{FF2B5EF4-FFF2-40B4-BE49-F238E27FC236}">
                <a16:creationId xmlns:a16="http://schemas.microsoft.com/office/drawing/2014/main" id="{DE266B2A-CF3F-6418-1661-C12C9E2B982E}"/>
              </a:ext>
            </a:extLst>
          </p:cNvPr>
          <p:cNvPicPr>
            <a:picLocks noGrp="1" noChangeAspect="1"/>
          </p:cNvPicPr>
          <p:nvPr>
            <p:ph idx="1"/>
          </p:nvPr>
        </p:nvPicPr>
        <p:blipFill>
          <a:blip r:embed="rId2"/>
          <a:stretch>
            <a:fillRect/>
          </a:stretch>
        </p:blipFill>
        <p:spPr>
          <a:xfrm>
            <a:off x="2042160" y="1579071"/>
            <a:ext cx="6132195" cy="4198953"/>
          </a:xfrm>
        </p:spPr>
      </p:pic>
    </p:spTree>
    <p:extLst>
      <p:ext uri="{BB962C8B-B14F-4D97-AF65-F5344CB8AC3E}">
        <p14:creationId xmlns:p14="http://schemas.microsoft.com/office/powerpoint/2010/main" val="75452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7320-5280-8A72-45E9-D17F38B1C72B}"/>
              </a:ext>
            </a:extLst>
          </p:cNvPr>
          <p:cNvSpPr>
            <a:spLocks noGrp="1"/>
          </p:cNvSpPr>
          <p:nvPr>
            <p:ph type="title"/>
          </p:nvPr>
        </p:nvSpPr>
        <p:spPr/>
        <p:txBody>
          <a:bodyPr/>
          <a:lstStyle/>
          <a:p>
            <a:r>
              <a:rPr lang="en-IN" dirty="0"/>
              <a:t>Thank You !</a:t>
            </a:r>
          </a:p>
        </p:txBody>
      </p:sp>
      <p:sp>
        <p:nvSpPr>
          <p:cNvPr id="3" name="Content Placeholder 2">
            <a:extLst>
              <a:ext uri="{FF2B5EF4-FFF2-40B4-BE49-F238E27FC236}">
                <a16:creationId xmlns:a16="http://schemas.microsoft.com/office/drawing/2014/main" id="{FA8D4E57-FE4C-651F-F554-D27ED9E02E4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06225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1A57CFA-4E50-131D-8932-464255D982B6}"/>
              </a:ext>
            </a:extLst>
          </p:cNvPr>
          <p:cNvSpPr>
            <a:spLocks noGrp="1"/>
          </p:cNvSpPr>
          <p:nvPr>
            <p:ph type="title"/>
          </p:nvPr>
        </p:nvSpPr>
        <p:spPr>
          <a:xfrm>
            <a:off x="1388542" y="455362"/>
            <a:ext cx="3835702" cy="1868738"/>
          </a:xfrm>
        </p:spPr>
        <p:txBody>
          <a:bodyPr>
            <a:normAutofit/>
          </a:bodyPr>
          <a:lstStyle/>
          <a:p>
            <a:r>
              <a:rPr lang="en-IN" sz="3700" dirty="0"/>
              <a:t>Assignment 1 </a:t>
            </a:r>
          </a:p>
        </p:txBody>
      </p:sp>
      <p:graphicFrame>
        <p:nvGraphicFramePr>
          <p:cNvPr id="6" name="Content Placeholder 3">
            <a:extLst>
              <a:ext uri="{FF2B5EF4-FFF2-40B4-BE49-F238E27FC236}">
                <a16:creationId xmlns:a16="http://schemas.microsoft.com/office/drawing/2014/main" id="{6753C74C-6615-5D8E-6B7A-1DDADBF0003C}"/>
              </a:ext>
            </a:extLst>
          </p:cNvPr>
          <p:cNvGraphicFramePr>
            <a:graphicFrameLocks noGrp="1"/>
          </p:cNvGraphicFramePr>
          <p:nvPr>
            <p:ph idx="1"/>
            <p:extLst>
              <p:ext uri="{D42A27DB-BD31-4B8C-83A1-F6EECF244321}">
                <p14:modId xmlns:p14="http://schemas.microsoft.com/office/powerpoint/2010/main" val="628761951"/>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7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5DFD-84EF-F1A2-111D-5D13FE38C5F8}"/>
              </a:ext>
            </a:extLst>
          </p:cNvPr>
          <p:cNvSpPr>
            <a:spLocks noGrp="1"/>
          </p:cNvSpPr>
          <p:nvPr>
            <p:ph type="title"/>
          </p:nvPr>
        </p:nvSpPr>
        <p:spPr/>
        <p:txBody>
          <a:bodyPr/>
          <a:lstStyle/>
          <a:p>
            <a:r>
              <a:rPr lang="en-IN" dirty="0"/>
              <a:t>Equation of Motion</a:t>
            </a:r>
          </a:p>
        </p:txBody>
      </p:sp>
      <p:pic>
        <p:nvPicPr>
          <p:cNvPr id="4" name="Google Shape;90;p15">
            <a:extLst>
              <a:ext uri="{FF2B5EF4-FFF2-40B4-BE49-F238E27FC236}">
                <a16:creationId xmlns:a16="http://schemas.microsoft.com/office/drawing/2014/main" id="{F5AF173A-A67E-EAA7-44CB-8D45555F6712}"/>
              </a:ext>
            </a:extLst>
          </p:cNvPr>
          <p:cNvPicPr preferRelativeResize="0">
            <a:picLocks noGrp="1"/>
          </p:cNvPicPr>
          <p:nvPr>
            <p:ph idx="4294967295"/>
          </p:nvPr>
        </p:nvPicPr>
        <p:blipFill>
          <a:blip r:embed="rId2">
            <a:alphaModFix/>
          </a:blip>
          <a:stretch>
            <a:fillRect/>
          </a:stretch>
        </p:blipFill>
        <p:spPr>
          <a:xfrm>
            <a:off x="1724025" y="2447881"/>
            <a:ext cx="5870575" cy="2690812"/>
          </a:xfrm>
          <a:prstGeom prst="rect">
            <a:avLst/>
          </a:prstGeom>
          <a:noFill/>
          <a:ln>
            <a:noFill/>
          </a:ln>
        </p:spPr>
      </p:pic>
      <p:pic>
        <p:nvPicPr>
          <p:cNvPr id="5" name="Google Shape;87;p15">
            <a:extLst>
              <a:ext uri="{FF2B5EF4-FFF2-40B4-BE49-F238E27FC236}">
                <a16:creationId xmlns:a16="http://schemas.microsoft.com/office/drawing/2014/main" id="{7EAFEBF8-B284-580E-3EF3-0EDDE9A716C5}"/>
              </a:ext>
            </a:extLst>
          </p:cNvPr>
          <p:cNvPicPr preferRelativeResize="0"/>
          <p:nvPr/>
        </p:nvPicPr>
        <p:blipFill>
          <a:blip r:embed="rId3">
            <a:alphaModFix/>
          </a:blip>
          <a:stretch>
            <a:fillRect/>
          </a:stretch>
        </p:blipFill>
        <p:spPr>
          <a:xfrm>
            <a:off x="8143875" y="1700124"/>
            <a:ext cx="3568940" cy="4186326"/>
          </a:xfrm>
          <a:prstGeom prst="rect">
            <a:avLst/>
          </a:prstGeom>
          <a:noFill/>
          <a:ln>
            <a:noFill/>
          </a:ln>
        </p:spPr>
      </p:pic>
    </p:spTree>
    <p:extLst>
      <p:ext uri="{BB962C8B-B14F-4D97-AF65-F5344CB8AC3E}">
        <p14:creationId xmlns:p14="http://schemas.microsoft.com/office/powerpoint/2010/main" val="376622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BB20-5E7F-A7F6-B5A5-577CDA8C68C7}"/>
              </a:ext>
            </a:extLst>
          </p:cNvPr>
          <p:cNvSpPr>
            <a:spLocks noGrp="1"/>
          </p:cNvSpPr>
          <p:nvPr>
            <p:ph type="title"/>
          </p:nvPr>
        </p:nvSpPr>
        <p:spPr/>
        <p:txBody>
          <a:bodyPr/>
          <a:lstStyle/>
          <a:p>
            <a:r>
              <a:rPr lang="en-IN" dirty="0"/>
              <a:t>Analytical Solution</a:t>
            </a:r>
          </a:p>
        </p:txBody>
      </p:sp>
      <p:sp>
        <p:nvSpPr>
          <p:cNvPr id="3" name="Content Placeholder 2">
            <a:extLst>
              <a:ext uri="{FF2B5EF4-FFF2-40B4-BE49-F238E27FC236}">
                <a16:creationId xmlns:a16="http://schemas.microsoft.com/office/drawing/2014/main" id="{3B0096F4-E4E0-7EAA-21A5-4DA3E83DAE54}"/>
              </a:ext>
            </a:extLst>
          </p:cNvPr>
          <p:cNvSpPr>
            <a:spLocks noGrp="1"/>
          </p:cNvSpPr>
          <p:nvPr>
            <p:ph idx="1"/>
          </p:nvPr>
        </p:nvSpPr>
        <p:spPr>
          <a:xfrm>
            <a:off x="1587710" y="2160016"/>
            <a:ext cx="9540214" cy="4517009"/>
          </a:xfrm>
        </p:spPr>
        <p:txBody>
          <a:bodyPr/>
          <a:lstStyle/>
          <a:p>
            <a:r>
              <a:rPr lang="en-IN" dirty="0"/>
              <a:t>The analytical solution was worked out on pen and paper with final solution expression coming out to be: </a:t>
            </a:r>
          </a:p>
          <a:p>
            <a:endParaRPr lang="en-IN" dirty="0"/>
          </a:p>
        </p:txBody>
      </p:sp>
      <p:pic>
        <p:nvPicPr>
          <p:cNvPr id="4" name="Google Shape;98;p16">
            <a:extLst>
              <a:ext uri="{FF2B5EF4-FFF2-40B4-BE49-F238E27FC236}">
                <a16:creationId xmlns:a16="http://schemas.microsoft.com/office/drawing/2014/main" id="{843C2F6C-BEE0-864E-7D0F-E3B91BF144F0}"/>
              </a:ext>
            </a:extLst>
          </p:cNvPr>
          <p:cNvPicPr preferRelativeResize="0"/>
          <p:nvPr/>
        </p:nvPicPr>
        <p:blipFill>
          <a:blip r:embed="rId2">
            <a:alphaModFix/>
          </a:blip>
          <a:stretch>
            <a:fillRect/>
          </a:stretch>
        </p:blipFill>
        <p:spPr>
          <a:xfrm>
            <a:off x="3653049" y="3634637"/>
            <a:ext cx="5995776" cy="1832713"/>
          </a:xfrm>
          <a:prstGeom prst="rect">
            <a:avLst/>
          </a:prstGeom>
          <a:noFill/>
          <a:ln>
            <a:noFill/>
          </a:ln>
        </p:spPr>
      </p:pic>
    </p:spTree>
    <p:extLst>
      <p:ext uri="{BB962C8B-B14F-4D97-AF65-F5344CB8AC3E}">
        <p14:creationId xmlns:p14="http://schemas.microsoft.com/office/powerpoint/2010/main" val="255253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5A77-A6B7-D4DD-7637-F9F789F1FE28}"/>
              </a:ext>
            </a:extLst>
          </p:cNvPr>
          <p:cNvSpPr>
            <a:spLocks noGrp="1"/>
          </p:cNvSpPr>
          <p:nvPr>
            <p:ph type="title"/>
          </p:nvPr>
        </p:nvSpPr>
        <p:spPr/>
        <p:txBody>
          <a:bodyPr/>
          <a:lstStyle/>
          <a:p>
            <a:r>
              <a:rPr lang="en-IN" dirty="0"/>
              <a:t>Analytical Expression Graph</a:t>
            </a:r>
          </a:p>
        </p:txBody>
      </p:sp>
      <p:pic>
        <p:nvPicPr>
          <p:cNvPr id="4" name="Google Shape;106;p17">
            <a:extLst>
              <a:ext uri="{FF2B5EF4-FFF2-40B4-BE49-F238E27FC236}">
                <a16:creationId xmlns:a16="http://schemas.microsoft.com/office/drawing/2014/main" id="{5E224C55-97CE-217A-24DE-60727DDE46A4}"/>
              </a:ext>
            </a:extLst>
          </p:cNvPr>
          <p:cNvPicPr preferRelativeResize="0">
            <a:picLocks noGrp="1"/>
          </p:cNvPicPr>
          <p:nvPr>
            <p:ph idx="1"/>
          </p:nvPr>
        </p:nvPicPr>
        <p:blipFill>
          <a:blip r:embed="rId2">
            <a:alphaModFix/>
            <a:extLst>
              <a:ext uri="{BEBA8EAE-BF5A-486C-A8C5-ECC9F3942E4B}">
                <a14:imgProps xmlns:a14="http://schemas.microsoft.com/office/drawing/2010/main">
                  <a14:imgLayer r:embed="rId3">
                    <a14:imgEffect>
                      <a14:sharpenSoften amount="100000"/>
                    </a14:imgEffect>
                    <a14:imgEffect>
                      <a14:brightnessContrast contrast="85000"/>
                    </a14:imgEffect>
                  </a14:imgLayer>
                </a14:imgProps>
              </a:ext>
            </a:extLst>
          </a:blip>
          <a:stretch>
            <a:fillRect/>
          </a:stretch>
        </p:blipFill>
        <p:spPr>
          <a:xfrm>
            <a:off x="2694247" y="2160588"/>
            <a:ext cx="7273406" cy="3925887"/>
          </a:xfrm>
          <a:prstGeom prst="rect">
            <a:avLst/>
          </a:prstGeom>
          <a:noFill/>
          <a:ln>
            <a:noFill/>
          </a:ln>
        </p:spPr>
      </p:pic>
    </p:spTree>
    <p:extLst>
      <p:ext uri="{BB962C8B-B14F-4D97-AF65-F5344CB8AC3E}">
        <p14:creationId xmlns:p14="http://schemas.microsoft.com/office/powerpoint/2010/main" val="172657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831E-866A-095E-D0E1-783F8A79C727}"/>
              </a:ext>
            </a:extLst>
          </p:cNvPr>
          <p:cNvSpPr>
            <a:spLocks noGrp="1"/>
          </p:cNvSpPr>
          <p:nvPr>
            <p:ph type="title"/>
          </p:nvPr>
        </p:nvSpPr>
        <p:spPr/>
        <p:txBody>
          <a:bodyPr/>
          <a:lstStyle/>
          <a:p>
            <a:r>
              <a:rPr lang="en-IN" dirty="0"/>
              <a:t>Numerical Analysis</a:t>
            </a:r>
          </a:p>
        </p:txBody>
      </p:sp>
      <p:sp>
        <p:nvSpPr>
          <p:cNvPr id="3" name="Content Placeholder 2">
            <a:extLst>
              <a:ext uri="{FF2B5EF4-FFF2-40B4-BE49-F238E27FC236}">
                <a16:creationId xmlns:a16="http://schemas.microsoft.com/office/drawing/2014/main" id="{D4143936-DBB3-3C65-5B7D-014A9EF8294E}"/>
              </a:ext>
            </a:extLst>
          </p:cNvPr>
          <p:cNvSpPr>
            <a:spLocks noGrp="1"/>
          </p:cNvSpPr>
          <p:nvPr>
            <p:ph idx="1"/>
          </p:nvPr>
        </p:nvSpPr>
        <p:spPr/>
        <p:txBody>
          <a:bodyPr/>
          <a:lstStyle/>
          <a:p>
            <a:r>
              <a:rPr lang="en-IN" dirty="0"/>
              <a:t>The numerical analysis was done to approximate the solution of differential equation by Euler’s Method.</a:t>
            </a:r>
          </a:p>
          <a:p>
            <a:r>
              <a:rPr lang="en-IN" dirty="0"/>
              <a:t>In Euler’s Method the velocity is discretely calculated taking gradient constant for small time interval then simply calculating the velocity.</a:t>
            </a:r>
          </a:p>
          <a:p>
            <a:r>
              <a:rPr lang="en-IN" dirty="0"/>
              <a:t>More the number of iterations more the graph will be similar to exact solution graph.</a:t>
            </a:r>
          </a:p>
          <a:p>
            <a:r>
              <a:rPr lang="en-IN" dirty="0"/>
              <a:t>In the question 10^5 iterations were performed for 100 seconds interval.</a:t>
            </a:r>
          </a:p>
        </p:txBody>
      </p:sp>
    </p:spTree>
    <p:extLst>
      <p:ext uri="{BB962C8B-B14F-4D97-AF65-F5344CB8AC3E}">
        <p14:creationId xmlns:p14="http://schemas.microsoft.com/office/powerpoint/2010/main" val="345486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D800-2119-8CF3-C1AD-A97BC1BD87AE}"/>
              </a:ext>
            </a:extLst>
          </p:cNvPr>
          <p:cNvSpPr>
            <a:spLocks noGrp="1"/>
          </p:cNvSpPr>
          <p:nvPr>
            <p:ph type="title"/>
          </p:nvPr>
        </p:nvSpPr>
        <p:spPr/>
        <p:txBody>
          <a:bodyPr/>
          <a:lstStyle/>
          <a:p>
            <a:r>
              <a:rPr lang="en-IN" dirty="0"/>
              <a:t>Code Snippet</a:t>
            </a:r>
          </a:p>
        </p:txBody>
      </p:sp>
      <p:pic>
        <p:nvPicPr>
          <p:cNvPr id="5" name="Content Placeholder 4">
            <a:extLst>
              <a:ext uri="{FF2B5EF4-FFF2-40B4-BE49-F238E27FC236}">
                <a16:creationId xmlns:a16="http://schemas.microsoft.com/office/drawing/2014/main" id="{698D11C1-2EB7-6912-C395-B9CC7491CC14}"/>
              </a:ext>
            </a:extLst>
          </p:cNvPr>
          <p:cNvPicPr>
            <a:picLocks noGrp="1" noChangeAspect="1"/>
          </p:cNvPicPr>
          <p:nvPr>
            <p:ph idx="1"/>
          </p:nvPr>
        </p:nvPicPr>
        <p:blipFill>
          <a:blip r:embed="rId2"/>
          <a:stretch>
            <a:fillRect/>
          </a:stretch>
        </p:blipFill>
        <p:spPr>
          <a:xfrm>
            <a:off x="2525712" y="2251869"/>
            <a:ext cx="7610475" cy="3743325"/>
          </a:xfrm>
        </p:spPr>
      </p:pic>
    </p:spTree>
    <p:extLst>
      <p:ext uri="{BB962C8B-B14F-4D97-AF65-F5344CB8AC3E}">
        <p14:creationId xmlns:p14="http://schemas.microsoft.com/office/powerpoint/2010/main" val="278218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6CD5-E357-D294-9B69-D56F84B56169}"/>
              </a:ext>
            </a:extLst>
          </p:cNvPr>
          <p:cNvSpPr>
            <a:spLocks noGrp="1"/>
          </p:cNvSpPr>
          <p:nvPr>
            <p:ph type="title"/>
          </p:nvPr>
        </p:nvSpPr>
        <p:spPr>
          <a:xfrm>
            <a:off x="1587710" y="771832"/>
            <a:ext cx="9486690" cy="1550419"/>
          </a:xfrm>
        </p:spPr>
        <p:txBody>
          <a:bodyPr/>
          <a:lstStyle/>
          <a:p>
            <a:r>
              <a:rPr lang="en-IN" dirty="0"/>
              <a:t>Graph </a:t>
            </a:r>
          </a:p>
        </p:txBody>
      </p:sp>
      <p:pic>
        <p:nvPicPr>
          <p:cNvPr id="5" name="Content Placeholder 4">
            <a:extLst>
              <a:ext uri="{FF2B5EF4-FFF2-40B4-BE49-F238E27FC236}">
                <a16:creationId xmlns:a16="http://schemas.microsoft.com/office/drawing/2014/main" id="{8D753A55-BCA5-904C-D6D8-EBB16263CFB8}"/>
              </a:ext>
            </a:extLst>
          </p:cNvPr>
          <p:cNvPicPr>
            <a:picLocks noGrp="1" noChangeAspect="1"/>
          </p:cNvPicPr>
          <p:nvPr>
            <p:ph idx="1"/>
          </p:nvPr>
        </p:nvPicPr>
        <p:blipFill>
          <a:blip r:embed="rId2"/>
          <a:stretch>
            <a:fillRect/>
          </a:stretch>
        </p:blipFill>
        <p:spPr>
          <a:xfrm>
            <a:off x="3230880" y="2160588"/>
            <a:ext cx="5450653" cy="3925887"/>
          </a:xfrm>
        </p:spPr>
      </p:pic>
    </p:spTree>
    <p:extLst>
      <p:ext uri="{BB962C8B-B14F-4D97-AF65-F5344CB8AC3E}">
        <p14:creationId xmlns:p14="http://schemas.microsoft.com/office/powerpoint/2010/main" val="248147645"/>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3A3621"/>
      </a:dk2>
      <a:lt2>
        <a:srgbClr val="E2E8E8"/>
      </a:lt2>
      <a:accent1>
        <a:srgbClr val="DC8081"/>
      </a:accent1>
      <a:accent2>
        <a:srgbClr val="D59264"/>
      </a:accent2>
      <a:accent3>
        <a:srgbClr val="B1A467"/>
      </a:accent3>
      <a:accent4>
        <a:srgbClr val="95AB50"/>
      </a:accent4>
      <a:accent5>
        <a:srgbClr val="7FB065"/>
      </a:accent5>
      <a:accent6>
        <a:srgbClr val="55B65D"/>
      </a:accent6>
      <a:hlink>
        <a:srgbClr val="568D8D"/>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261</TotalTime>
  <Words>544</Words>
  <Application>Microsoft Office PowerPoint</Application>
  <PresentationFormat>Widescreen</PresentationFormat>
  <Paragraphs>60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Neue Haas Grotesk Text Pro</vt:lpstr>
      <vt:lpstr>InterweaveVTI</vt:lpstr>
      <vt:lpstr>Brownian Dynamics Simulation </vt:lpstr>
      <vt:lpstr>Overview of the Project</vt:lpstr>
      <vt:lpstr>Assignment 1 </vt:lpstr>
      <vt:lpstr>Equation of Motion</vt:lpstr>
      <vt:lpstr>Analytical Solution</vt:lpstr>
      <vt:lpstr>Analytical Expression Graph</vt:lpstr>
      <vt:lpstr>Numerical Analysis</vt:lpstr>
      <vt:lpstr>Code Snippet</vt:lpstr>
      <vt:lpstr>Graph </vt:lpstr>
      <vt:lpstr>Observations and Results</vt:lpstr>
      <vt:lpstr>Assignment 2 </vt:lpstr>
      <vt:lpstr>Equation Of Motion</vt:lpstr>
      <vt:lpstr>Code used to generate x , y, z coordinate</vt:lpstr>
      <vt:lpstr>Trajectory Generated (100000 iterations)</vt:lpstr>
      <vt:lpstr>Mean Standard Deviation</vt:lpstr>
      <vt:lpstr>Graph of MSD over different time intervals:</vt:lpstr>
      <vt:lpstr>Assignment 3</vt:lpstr>
      <vt:lpstr>Theory </vt:lpstr>
      <vt:lpstr>Dynamics of Single Polymer Chain</vt:lpstr>
      <vt:lpstr>Continued: </vt:lpstr>
      <vt:lpstr>Code Snippet:</vt:lpstr>
      <vt:lpstr>Graph of Rend Vs t* (10^7-Iterations)</vt:lpstr>
      <vt:lpstr>Graph of RMS Value With 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Brownian Dynamics Simulation </dc:title>
  <dc:creator>Pradhyumna Lavania</dc:creator>
  <cp:lastModifiedBy>Pradhyumna Lavania</cp:lastModifiedBy>
  <cp:revision>1</cp:revision>
  <dcterms:created xsi:type="dcterms:W3CDTF">2022-06-22T13:44:21Z</dcterms:created>
  <dcterms:modified xsi:type="dcterms:W3CDTF">2022-06-22T18:05:33Z</dcterms:modified>
</cp:coreProperties>
</file>