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E69203-376B-436D-8286-F4F3F5355B64}"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4AFA8-5EBE-4F5B-BCE1-B8D5035E207D}" type="slidenum">
              <a:rPr lang="en-US" smtClean="0"/>
              <a:t>‹#›</a:t>
            </a:fld>
            <a:endParaRPr lang="en-US"/>
          </a:p>
        </p:txBody>
      </p:sp>
    </p:spTree>
    <p:extLst>
      <p:ext uri="{BB962C8B-B14F-4D97-AF65-F5344CB8AC3E}">
        <p14:creationId xmlns:p14="http://schemas.microsoft.com/office/powerpoint/2010/main" val="889982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E69203-376B-436D-8286-F4F3F5355B64}"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4AFA8-5EBE-4F5B-BCE1-B8D5035E207D}" type="slidenum">
              <a:rPr lang="en-US" smtClean="0"/>
              <a:t>‹#›</a:t>
            </a:fld>
            <a:endParaRPr lang="en-US"/>
          </a:p>
        </p:txBody>
      </p:sp>
    </p:spTree>
    <p:extLst>
      <p:ext uri="{BB962C8B-B14F-4D97-AF65-F5344CB8AC3E}">
        <p14:creationId xmlns:p14="http://schemas.microsoft.com/office/powerpoint/2010/main" val="1723206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E69203-376B-436D-8286-F4F3F5355B64}"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4AFA8-5EBE-4F5B-BCE1-B8D5035E207D}" type="slidenum">
              <a:rPr lang="en-US" smtClean="0"/>
              <a:t>‹#›</a:t>
            </a:fld>
            <a:endParaRPr lang="en-US"/>
          </a:p>
        </p:txBody>
      </p:sp>
    </p:spTree>
    <p:extLst>
      <p:ext uri="{BB962C8B-B14F-4D97-AF65-F5344CB8AC3E}">
        <p14:creationId xmlns:p14="http://schemas.microsoft.com/office/powerpoint/2010/main" val="1849483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E69203-376B-436D-8286-F4F3F5355B64}"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4AFA8-5EBE-4F5B-BCE1-B8D5035E207D}" type="slidenum">
              <a:rPr lang="en-US" smtClean="0"/>
              <a:t>‹#›</a:t>
            </a:fld>
            <a:endParaRPr lang="en-US"/>
          </a:p>
        </p:txBody>
      </p:sp>
    </p:spTree>
    <p:extLst>
      <p:ext uri="{BB962C8B-B14F-4D97-AF65-F5344CB8AC3E}">
        <p14:creationId xmlns:p14="http://schemas.microsoft.com/office/powerpoint/2010/main" val="3363276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E69203-376B-436D-8286-F4F3F5355B64}"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4AFA8-5EBE-4F5B-BCE1-B8D5035E207D}" type="slidenum">
              <a:rPr lang="en-US" smtClean="0"/>
              <a:t>‹#›</a:t>
            </a:fld>
            <a:endParaRPr lang="en-US"/>
          </a:p>
        </p:txBody>
      </p:sp>
    </p:spTree>
    <p:extLst>
      <p:ext uri="{BB962C8B-B14F-4D97-AF65-F5344CB8AC3E}">
        <p14:creationId xmlns:p14="http://schemas.microsoft.com/office/powerpoint/2010/main" val="3194782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E69203-376B-436D-8286-F4F3F5355B64}"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54AFA8-5EBE-4F5B-BCE1-B8D5035E207D}" type="slidenum">
              <a:rPr lang="en-US" smtClean="0"/>
              <a:t>‹#›</a:t>
            </a:fld>
            <a:endParaRPr lang="en-US"/>
          </a:p>
        </p:txBody>
      </p:sp>
    </p:spTree>
    <p:extLst>
      <p:ext uri="{BB962C8B-B14F-4D97-AF65-F5344CB8AC3E}">
        <p14:creationId xmlns:p14="http://schemas.microsoft.com/office/powerpoint/2010/main" val="3529020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E69203-376B-436D-8286-F4F3F5355B64}" type="datetimeFigureOut">
              <a:rPr lang="en-US" smtClean="0"/>
              <a:t>11/22/2019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54AFA8-5EBE-4F5B-BCE1-B8D5035E207D}" type="slidenum">
              <a:rPr lang="en-US" smtClean="0"/>
              <a:t>‹#›</a:t>
            </a:fld>
            <a:endParaRPr lang="en-US"/>
          </a:p>
        </p:txBody>
      </p:sp>
    </p:spTree>
    <p:extLst>
      <p:ext uri="{BB962C8B-B14F-4D97-AF65-F5344CB8AC3E}">
        <p14:creationId xmlns:p14="http://schemas.microsoft.com/office/powerpoint/2010/main" val="1128253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E69203-376B-436D-8286-F4F3F5355B64}" type="datetimeFigureOut">
              <a:rPr lang="en-US" smtClean="0"/>
              <a:t>11/22/2019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54AFA8-5EBE-4F5B-BCE1-B8D5035E207D}" type="slidenum">
              <a:rPr lang="en-US" smtClean="0"/>
              <a:t>‹#›</a:t>
            </a:fld>
            <a:endParaRPr lang="en-US"/>
          </a:p>
        </p:txBody>
      </p:sp>
    </p:spTree>
    <p:extLst>
      <p:ext uri="{BB962C8B-B14F-4D97-AF65-F5344CB8AC3E}">
        <p14:creationId xmlns:p14="http://schemas.microsoft.com/office/powerpoint/2010/main" val="2401451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E69203-376B-436D-8286-F4F3F5355B64}" type="datetimeFigureOut">
              <a:rPr lang="en-US" smtClean="0"/>
              <a:t>11/22/2019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54AFA8-5EBE-4F5B-BCE1-B8D5035E207D}" type="slidenum">
              <a:rPr lang="en-US" smtClean="0"/>
              <a:t>‹#›</a:t>
            </a:fld>
            <a:endParaRPr lang="en-US"/>
          </a:p>
        </p:txBody>
      </p:sp>
    </p:spTree>
    <p:extLst>
      <p:ext uri="{BB962C8B-B14F-4D97-AF65-F5344CB8AC3E}">
        <p14:creationId xmlns:p14="http://schemas.microsoft.com/office/powerpoint/2010/main" val="270767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E69203-376B-436D-8286-F4F3F5355B64}"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54AFA8-5EBE-4F5B-BCE1-B8D5035E207D}" type="slidenum">
              <a:rPr lang="en-US" smtClean="0"/>
              <a:t>‹#›</a:t>
            </a:fld>
            <a:endParaRPr lang="en-US"/>
          </a:p>
        </p:txBody>
      </p:sp>
    </p:spTree>
    <p:extLst>
      <p:ext uri="{BB962C8B-B14F-4D97-AF65-F5344CB8AC3E}">
        <p14:creationId xmlns:p14="http://schemas.microsoft.com/office/powerpoint/2010/main" val="33923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E69203-376B-436D-8286-F4F3F5355B64}"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54AFA8-5EBE-4F5B-BCE1-B8D5035E207D}" type="slidenum">
              <a:rPr lang="en-US" smtClean="0"/>
              <a:t>‹#›</a:t>
            </a:fld>
            <a:endParaRPr lang="en-US"/>
          </a:p>
        </p:txBody>
      </p:sp>
    </p:spTree>
    <p:extLst>
      <p:ext uri="{BB962C8B-B14F-4D97-AF65-F5344CB8AC3E}">
        <p14:creationId xmlns:p14="http://schemas.microsoft.com/office/powerpoint/2010/main" val="2192405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E69203-376B-436D-8286-F4F3F5355B64}" type="datetimeFigureOut">
              <a:rPr lang="en-US" smtClean="0"/>
              <a:t>11/22/2019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54AFA8-5EBE-4F5B-BCE1-B8D5035E207D}" type="slidenum">
              <a:rPr lang="en-US" smtClean="0"/>
              <a:t>‹#›</a:t>
            </a:fld>
            <a:endParaRPr lang="en-US"/>
          </a:p>
        </p:txBody>
      </p:sp>
    </p:spTree>
    <p:extLst>
      <p:ext uri="{BB962C8B-B14F-4D97-AF65-F5344CB8AC3E}">
        <p14:creationId xmlns:p14="http://schemas.microsoft.com/office/powerpoint/2010/main" val="3484903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Generics in Java</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2170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Interface</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//Generic interface definition</a:t>
            </a:r>
          </a:p>
          <a:p>
            <a:r>
              <a:rPr lang="en-US" dirty="0" smtClean="0"/>
              <a:t>interface </a:t>
            </a:r>
            <a:r>
              <a:rPr lang="en-US" dirty="0" err="1" smtClean="0"/>
              <a:t>GenericInterface</a:t>
            </a:r>
            <a:r>
              <a:rPr lang="en-US" dirty="0" smtClean="0"/>
              <a:t>&lt;T1, T2&gt;</a:t>
            </a:r>
          </a:p>
          <a:p>
            <a:r>
              <a:rPr lang="en-US" dirty="0" smtClean="0"/>
              <a:t>{</a:t>
            </a:r>
          </a:p>
          <a:p>
            <a:r>
              <a:rPr lang="en-US" dirty="0" smtClean="0"/>
              <a:t>T2 </a:t>
            </a:r>
            <a:r>
              <a:rPr lang="en-US" dirty="0" err="1" smtClean="0"/>
              <a:t>PerformExecution</a:t>
            </a:r>
            <a:r>
              <a:rPr lang="en-US" dirty="0" smtClean="0"/>
              <a:t>(T1 x);</a:t>
            </a:r>
          </a:p>
          <a:p>
            <a:r>
              <a:rPr lang="en-US" dirty="0" smtClean="0"/>
              <a:t>T1 </a:t>
            </a:r>
            <a:r>
              <a:rPr lang="en-US" dirty="0" err="1" smtClean="0"/>
              <a:t>ReverseExecution</a:t>
            </a:r>
            <a:r>
              <a:rPr lang="en-US" dirty="0" smtClean="0"/>
              <a:t>(T2 x);</a:t>
            </a:r>
          </a:p>
          <a:p>
            <a:r>
              <a:rPr lang="en-US" dirty="0" smtClean="0"/>
              <a:t>}</a:t>
            </a:r>
          </a:p>
          <a:p>
            <a:r>
              <a:rPr lang="en-US" dirty="0" smtClean="0"/>
              <a:t> </a:t>
            </a:r>
          </a:p>
          <a:p>
            <a:r>
              <a:rPr lang="en-US" dirty="0" smtClean="0"/>
              <a:t>//A class implementing generic interface</a:t>
            </a:r>
          </a:p>
          <a:p>
            <a:r>
              <a:rPr lang="en-US" dirty="0" smtClean="0"/>
              <a:t>class </a:t>
            </a:r>
            <a:r>
              <a:rPr lang="en-US" dirty="0" err="1" smtClean="0"/>
              <a:t>Genericclass</a:t>
            </a:r>
            <a:r>
              <a:rPr lang="en-US" dirty="0" smtClean="0"/>
              <a:t> implements </a:t>
            </a:r>
            <a:r>
              <a:rPr lang="en-US" dirty="0" err="1" smtClean="0"/>
              <a:t>GenericInterface</a:t>
            </a:r>
            <a:r>
              <a:rPr lang="en-US" dirty="0" smtClean="0"/>
              <a:t>&lt;String, Integer&gt;</a:t>
            </a:r>
          </a:p>
          <a:p>
            <a:r>
              <a:rPr lang="en-US" dirty="0" smtClean="0"/>
              <a:t>{</a:t>
            </a:r>
          </a:p>
          <a:p>
            <a:r>
              <a:rPr lang="en-US" dirty="0" smtClean="0"/>
              <a:t>public Integer </a:t>
            </a:r>
            <a:r>
              <a:rPr lang="en-US" dirty="0" err="1" smtClean="0"/>
              <a:t>PerformExecution</a:t>
            </a:r>
            <a:r>
              <a:rPr lang="en-US" dirty="0" smtClean="0"/>
              <a:t>(String x)</a:t>
            </a:r>
          </a:p>
          <a:p>
            <a:r>
              <a:rPr lang="en-US" dirty="0" smtClean="0"/>
              <a:t>{</a:t>
            </a:r>
          </a:p>
          <a:p>
            <a:r>
              <a:rPr lang="en-US" dirty="0" smtClean="0"/>
              <a:t>//execution code</a:t>
            </a:r>
          </a:p>
          <a:p>
            <a:r>
              <a:rPr lang="en-US" dirty="0" smtClean="0"/>
              <a:t>}</a:t>
            </a:r>
          </a:p>
          <a:p>
            <a:r>
              <a:rPr lang="en-US" dirty="0" smtClean="0"/>
              <a:t>public String </a:t>
            </a:r>
            <a:r>
              <a:rPr lang="en-US" dirty="0" err="1" smtClean="0"/>
              <a:t>ReverseExecution</a:t>
            </a:r>
            <a:r>
              <a:rPr lang="en-US" dirty="0" smtClean="0"/>
              <a:t>(Integer x)</a:t>
            </a:r>
          </a:p>
          <a:p>
            <a:r>
              <a:rPr lang="en-US" dirty="0" smtClean="0"/>
              <a:t>{</a:t>
            </a:r>
          </a:p>
          <a:p>
            <a:r>
              <a:rPr lang="en-US" dirty="0" smtClean="0"/>
              <a:t>//execution code</a:t>
            </a:r>
          </a:p>
          <a:p>
            <a:r>
              <a:rPr lang="en-US" dirty="0" smtClean="0"/>
              <a:t>}</a:t>
            </a:r>
          </a:p>
          <a:p>
            <a:r>
              <a:rPr lang="en-US" dirty="0" smtClean="0"/>
              <a:t>}</a:t>
            </a:r>
          </a:p>
          <a:p>
            <a:endParaRPr lang="en-US" dirty="0"/>
          </a:p>
        </p:txBody>
      </p:sp>
    </p:spTree>
    <p:extLst>
      <p:ext uri="{BB962C8B-B14F-4D97-AF65-F5344CB8AC3E}">
        <p14:creationId xmlns:p14="http://schemas.microsoft.com/office/powerpoint/2010/main" val="2165118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of Generics in Java</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1. Code Reusability</a:t>
            </a:r>
            <a:endParaRPr lang="en-US" dirty="0" smtClean="0"/>
          </a:p>
          <a:p>
            <a:pPr marL="400050" lvl="1" indent="0">
              <a:buNone/>
            </a:pPr>
            <a:r>
              <a:rPr lang="en-US" dirty="0" smtClean="0"/>
              <a:t>You can compose a strategy or a class or an interface once and use for any type or any way that you need.</a:t>
            </a:r>
          </a:p>
          <a:p>
            <a:pPr marL="0" indent="0">
              <a:buNone/>
            </a:pPr>
            <a:r>
              <a:rPr lang="en-US" b="1" dirty="0" smtClean="0"/>
              <a:t>2. Individual Types Casting isn’t required</a:t>
            </a:r>
            <a:endParaRPr lang="en-US" dirty="0" smtClean="0"/>
          </a:p>
          <a:p>
            <a:pPr marL="400050" lvl="1" indent="0">
              <a:buNone/>
            </a:pPr>
            <a:r>
              <a:rPr lang="en-US" dirty="0" smtClean="0"/>
              <a:t>Basically, you recovered information from </a:t>
            </a:r>
            <a:r>
              <a:rPr lang="en-US" dirty="0" err="1" smtClean="0"/>
              <a:t>ArrayList</a:t>
            </a:r>
            <a:r>
              <a:rPr lang="en-US" dirty="0" smtClean="0"/>
              <a:t> every time, you need to typecast it. Typecasting at each recovery task is a major migraine. To eradicate that approach, generics were introduced.</a:t>
            </a:r>
          </a:p>
          <a:p>
            <a:pPr marL="0" indent="0">
              <a:buNone/>
            </a:pPr>
            <a:r>
              <a:rPr lang="en-US" b="1" dirty="0" smtClean="0"/>
              <a:t>3. Implementing a non-generic algorithm</a:t>
            </a:r>
            <a:endParaRPr lang="en-US" dirty="0" smtClean="0"/>
          </a:p>
          <a:p>
            <a:pPr marL="400050" lvl="1" indent="0">
              <a:buNone/>
            </a:pPr>
            <a:r>
              <a:rPr lang="en-US" dirty="0" smtClean="0"/>
              <a:t>It can calculate the algorithms that work on various sorts of items that are type safe as well.</a:t>
            </a:r>
          </a:p>
          <a:p>
            <a:endParaRPr lang="en-US" dirty="0"/>
          </a:p>
        </p:txBody>
      </p:sp>
    </p:spTree>
    <p:extLst>
      <p:ext uri="{BB962C8B-B14F-4D97-AF65-F5344CB8AC3E}">
        <p14:creationId xmlns:p14="http://schemas.microsoft.com/office/powerpoint/2010/main" val="2686833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Generics in Java?</a:t>
            </a:r>
            <a:endParaRPr lang="en-US" dirty="0"/>
          </a:p>
        </p:txBody>
      </p:sp>
      <p:sp>
        <p:nvSpPr>
          <p:cNvPr id="3" name="Content Placeholder 2"/>
          <p:cNvSpPr>
            <a:spLocks noGrp="1"/>
          </p:cNvSpPr>
          <p:nvPr>
            <p:ph idx="1"/>
          </p:nvPr>
        </p:nvSpPr>
        <p:spPr/>
        <p:txBody>
          <a:bodyPr>
            <a:normAutofit fontScale="92500" lnSpcReduction="20000"/>
          </a:bodyPr>
          <a:lstStyle/>
          <a:p>
            <a:r>
              <a:rPr lang="en-US" b="1" i="1" dirty="0" smtClean="0">
                <a:effectLst/>
              </a:rPr>
              <a:t>Generics</a:t>
            </a:r>
            <a:r>
              <a:rPr lang="en-US" i="1" dirty="0" smtClean="0">
                <a:effectLst/>
              </a:rPr>
              <a:t> </a:t>
            </a:r>
            <a:r>
              <a:rPr lang="en-US" dirty="0" smtClean="0">
                <a:effectLst/>
              </a:rPr>
              <a:t>is a term that denotes a set of language features related to the definition and use of Generic types and methods. Java Generic methods differ from regular data types and methods. Before Generics, we used the </a:t>
            </a:r>
            <a:r>
              <a:rPr lang="en-US" i="1" dirty="0" smtClean="0">
                <a:effectLst/>
              </a:rPr>
              <a:t>collection</a:t>
            </a:r>
            <a:r>
              <a:rPr lang="en-US" dirty="0" smtClean="0">
                <a:effectLst/>
              </a:rPr>
              <a:t> to store any type of objects i.e. </a:t>
            </a:r>
            <a:r>
              <a:rPr lang="en-US" i="1" dirty="0" smtClean="0">
                <a:effectLst/>
              </a:rPr>
              <a:t>non-generic</a:t>
            </a:r>
            <a:r>
              <a:rPr lang="en-US" dirty="0" smtClean="0">
                <a:effectLst/>
              </a:rPr>
              <a:t>. Now, Generics force the Java programmer to store a specific type of objects.</a:t>
            </a:r>
          </a:p>
          <a:p>
            <a:r>
              <a:rPr lang="en-US" dirty="0" smtClean="0"/>
              <a:t>Now that you know what is Generics in Java, let’s move further and understand why do you need Java Generics.</a:t>
            </a:r>
          </a:p>
          <a:p>
            <a:endParaRPr lang="en-US" dirty="0"/>
          </a:p>
        </p:txBody>
      </p:sp>
    </p:spTree>
    <p:extLst>
      <p:ext uri="{BB962C8B-B14F-4D97-AF65-F5344CB8AC3E}">
        <p14:creationId xmlns:p14="http://schemas.microsoft.com/office/powerpoint/2010/main" val="2456329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Why Java Generics?</a:t>
            </a:r>
            <a:endParaRPr lang="en-US" dirty="0"/>
          </a:p>
        </p:txBody>
      </p:sp>
      <p:sp>
        <p:nvSpPr>
          <p:cNvPr id="3" name="Content Placeholder 2"/>
          <p:cNvSpPr>
            <a:spLocks noGrp="1"/>
          </p:cNvSpPr>
          <p:nvPr>
            <p:ph idx="1"/>
          </p:nvPr>
        </p:nvSpPr>
        <p:spPr/>
        <p:txBody>
          <a:bodyPr/>
          <a:lstStyle/>
          <a:p>
            <a:r>
              <a:rPr lang="en-US" dirty="0" smtClean="0">
                <a:effectLst/>
              </a:rPr>
              <a:t>If you look at the Java collection framework classes, then you will observe that most classes take parameter/argument of type Object. Basically, in this form, they can take any Java type as argument and return the same object or argument. They are essentially </a:t>
            </a:r>
            <a:r>
              <a:rPr lang="en-US" i="1" dirty="0" smtClean="0">
                <a:effectLst/>
              </a:rPr>
              <a:t>heterogeneous</a:t>
            </a:r>
            <a:r>
              <a:rPr lang="en-US" dirty="0" smtClean="0">
                <a:effectLst/>
              </a:rPr>
              <a:t> i.e. not of a similar type.</a:t>
            </a:r>
          </a:p>
          <a:p>
            <a:endParaRPr lang="en-US" dirty="0"/>
          </a:p>
        </p:txBody>
      </p:sp>
    </p:spTree>
    <p:extLst>
      <p:ext uri="{BB962C8B-B14F-4D97-AF65-F5344CB8AC3E}">
        <p14:creationId xmlns:p14="http://schemas.microsoft.com/office/powerpoint/2010/main" val="2531200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33400" y="381000"/>
            <a:ext cx="7010400" cy="6158449"/>
            <a:chOff x="838200" y="441986"/>
            <a:chExt cx="7010400" cy="5701640"/>
          </a:xfrm>
        </p:grpSpPr>
        <p:pic>
          <p:nvPicPr>
            <p:cNvPr id="1028" name="Picture 4" descr="FrameworkHierarchy - Generics in Java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41986"/>
              <a:ext cx="7010400" cy="57016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00" y="512020"/>
              <a:ext cx="1295400" cy="369332"/>
            </a:xfrm>
            <a:prstGeom prst="rect">
              <a:avLst/>
            </a:prstGeom>
            <a:solidFill>
              <a:schemeClr val="bg1"/>
            </a:solidFill>
          </p:spPr>
          <p:txBody>
            <a:bodyPr wrap="square" rtlCol="0">
              <a:spAutoFit/>
            </a:bodyPr>
            <a:lstStyle/>
            <a:p>
              <a:endParaRPr lang="en-US" dirty="0"/>
            </a:p>
          </p:txBody>
        </p:sp>
      </p:grpSp>
    </p:spTree>
    <p:extLst>
      <p:ext uri="{BB962C8B-B14F-4D97-AF65-F5344CB8AC3E}">
        <p14:creationId xmlns:p14="http://schemas.microsoft.com/office/powerpoint/2010/main" val="3473422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dirty="0" smtClean="0">
                <a:effectLst/>
              </a:rPr>
              <a:t>Sometimes in the Java application, the data type of the input is not fixed. The input can be an </a:t>
            </a:r>
            <a:r>
              <a:rPr lang="en-US" i="1" dirty="0" smtClean="0">
                <a:effectLst/>
              </a:rPr>
              <a:t>integer</a:t>
            </a:r>
            <a:r>
              <a:rPr lang="en-US" dirty="0" smtClean="0">
                <a:effectLst/>
              </a:rPr>
              <a:t>, a </a:t>
            </a:r>
            <a:r>
              <a:rPr lang="en-US" i="1" dirty="0" smtClean="0">
                <a:effectLst/>
              </a:rPr>
              <a:t>float</a:t>
            </a:r>
            <a:r>
              <a:rPr lang="en-US" dirty="0" smtClean="0">
                <a:effectLst/>
              </a:rPr>
              <a:t> or  </a:t>
            </a:r>
            <a:r>
              <a:rPr lang="en-US" i="1" dirty="0" smtClean="0">
                <a:effectLst/>
              </a:rPr>
              <a:t>Java string</a:t>
            </a:r>
            <a:r>
              <a:rPr lang="en-US" dirty="0" smtClean="0">
                <a:effectLst/>
              </a:rPr>
              <a:t>. In order to assign the input to the variable of the right datatype, prior checks had to be conducted. In the traditional approach, after taking the input, the datatype of the input was checked and then was assigned to the variable of the right datatype. When this logic was used, the length of the code and execution time was increased. To avoid this, </a:t>
            </a:r>
            <a:r>
              <a:rPr lang="en-US" b="1" i="1" dirty="0" smtClean="0">
                <a:effectLst/>
              </a:rPr>
              <a:t>Generics were introduced</a:t>
            </a:r>
            <a:r>
              <a:rPr lang="en-US" dirty="0" smtClean="0">
                <a:effectLst/>
              </a:rPr>
              <a:t>. When you use Generics, the parameters in the code is checked at compile time automatically and it sets the datatype by default. So this is where you need the concept of generics in Java.</a:t>
            </a:r>
          </a:p>
          <a:p>
            <a:endParaRPr lang="en-US" dirty="0"/>
          </a:p>
        </p:txBody>
      </p:sp>
    </p:spTree>
    <p:extLst>
      <p:ext uri="{BB962C8B-B14F-4D97-AF65-F5344CB8AC3E}">
        <p14:creationId xmlns:p14="http://schemas.microsoft.com/office/powerpoint/2010/main" val="2913577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t>
            </a:r>
            <a:r>
              <a:rPr lang="en-US" dirty="0" smtClean="0">
                <a:effectLst/>
              </a:rPr>
              <a:t>ow Generics can be applied to the source code.</a:t>
            </a:r>
            <a:br>
              <a:rPr lang="en-US" dirty="0" smtClean="0">
                <a:effectLst/>
              </a:rPr>
            </a:br>
            <a:endParaRPr lang="en-US" dirty="0"/>
          </a:p>
        </p:txBody>
      </p:sp>
      <p:sp>
        <p:nvSpPr>
          <p:cNvPr id="3" name="Content Placeholder 2"/>
          <p:cNvSpPr>
            <a:spLocks noGrp="1"/>
          </p:cNvSpPr>
          <p:nvPr>
            <p:ph idx="1"/>
          </p:nvPr>
        </p:nvSpPr>
        <p:spPr/>
        <p:txBody>
          <a:bodyPr/>
          <a:lstStyle/>
          <a:p>
            <a:r>
              <a:rPr lang="en-US" b="1" dirty="0" smtClean="0"/>
              <a:t>Types of Java Generics</a:t>
            </a:r>
          </a:p>
          <a:p>
            <a:r>
              <a:rPr lang="en-US" dirty="0" smtClean="0"/>
              <a:t>There are 4 different ways Generics can be applied to in Java and they are as follows:</a:t>
            </a:r>
          </a:p>
          <a:p>
            <a:r>
              <a:rPr lang="en-US" dirty="0" smtClean="0"/>
              <a:t>Generic Type Class</a:t>
            </a:r>
          </a:p>
          <a:p>
            <a:r>
              <a:rPr lang="en-US" dirty="0" smtClean="0"/>
              <a:t>Generic Interface</a:t>
            </a:r>
          </a:p>
          <a:p>
            <a:r>
              <a:rPr lang="en-US" dirty="0" smtClean="0"/>
              <a:t>Generic Method</a:t>
            </a:r>
          </a:p>
          <a:p>
            <a:r>
              <a:rPr lang="en-US" dirty="0" smtClean="0"/>
              <a:t>Generic Constructor</a:t>
            </a:r>
          </a:p>
          <a:p>
            <a:endParaRPr lang="en-US" dirty="0"/>
          </a:p>
        </p:txBody>
      </p:sp>
    </p:spTree>
    <p:extLst>
      <p:ext uri="{BB962C8B-B14F-4D97-AF65-F5344CB8AC3E}">
        <p14:creationId xmlns:p14="http://schemas.microsoft.com/office/powerpoint/2010/main" val="3887922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1. Generic Type Class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effectLst/>
              </a:rPr>
              <a:t>A class is said to be Generic if it declares one or more type variables. These variable types are known as the type parameters of the Java Class. Let’s understand this with the help of an example. In the below example, I will create a class with one property</a:t>
            </a:r>
            <a:r>
              <a:rPr lang="en-US" b="1" i="1" dirty="0" smtClean="0">
                <a:effectLst/>
              </a:rPr>
              <a:t> x</a:t>
            </a:r>
            <a:r>
              <a:rPr lang="en-US" dirty="0" smtClean="0">
                <a:effectLst/>
              </a:rPr>
              <a:t> and type of the property is an object.</a:t>
            </a:r>
          </a:p>
          <a:p>
            <a:pPr marL="0" indent="0">
              <a:buNone/>
            </a:pPr>
            <a:r>
              <a:rPr lang="en-US" dirty="0"/>
              <a:t> </a:t>
            </a:r>
            <a:r>
              <a:rPr lang="en-US" dirty="0" smtClean="0"/>
              <a:t>   class </a:t>
            </a:r>
            <a:r>
              <a:rPr lang="en-US" dirty="0" err="1" smtClean="0"/>
              <a:t>Genericclass</a:t>
            </a:r>
            <a:r>
              <a:rPr lang="en-US" dirty="0" smtClean="0"/>
              <a:t>{</a:t>
            </a:r>
          </a:p>
          <a:p>
            <a:pPr marL="0" indent="0">
              <a:buNone/>
            </a:pPr>
            <a:r>
              <a:rPr lang="en-US" dirty="0" smtClean="0"/>
              <a:t>	private Object x;</a:t>
            </a:r>
          </a:p>
          <a:p>
            <a:pPr marL="0" indent="0">
              <a:buNone/>
            </a:pPr>
            <a:r>
              <a:rPr lang="en-US" dirty="0" smtClean="0"/>
              <a:t>	public void set(Object x) { </a:t>
            </a:r>
            <a:r>
              <a:rPr lang="en-US" dirty="0" err="1" smtClean="0"/>
              <a:t>this.x</a:t>
            </a:r>
            <a:r>
              <a:rPr lang="en-US" dirty="0" smtClean="0"/>
              <a:t> = x; }</a:t>
            </a:r>
          </a:p>
          <a:p>
            <a:pPr marL="0" indent="0">
              <a:buNone/>
            </a:pPr>
            <a:r>
              <a:rPr lang="en-US" dirty="0" smtClean="0"/>
              <a:t>	public Object get() { return x; }</a:t>
            </a:r>
          </a:p>
          <a:p>
            <a:pPr marL="0" indent="0">
              <a:buNone/>
            </a:pPr>
            <a:r>
              <a:rPr lang="en-US" dirty="0" smtClean="0"/>
              <a:t>	}</a:t>
            </a:r>
          </a:p>
          <a:p>
            <a:endParaRPr lang="en-US" dirty="0" smtClean="0">
              <a:effectLst/>
            </a:endParaRPr>
          </a:p>
          <a:p>
            <a:pPr marL="0" indent="0">
              <a:buNone/>
            </a:pPr>
            <a:endParaRPr lang="en-US" dirty="0"/>
          </a:p>
        </p:txBody>
      </p:sp>
    </p:spTree>
    <p:extLst>
      <p:ext uri="{BB962C8B-B14F-4D97-AF65-F5344CB8AC3E}">
        <p14:creationId xmlns:p14="http://schemas.microsoft.com/office/powerpoint/2010/main" val="2768450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Here, once you initialize the class with a certain type, the class should be used with that particular type only. E.g. If you want one instance of the class to hold the value </a:t>
            </a:r>
            <a:r>
              <a:rPr lang="en-US" b="1" i="1" dirty="0" smtClean="0"/>
              <a:t>x</a:t>
            </a:r>
            <a:r>
              <a:rPr lang="en-US" i="1" dirty="0" smtClean="0"/>
              <a:t> </a:t>
            </a:r>
            <a:r>
              <a:rPr lang="en-US" dirty="0" smtClean="0"/>
              <a:t>of type ‘</a:t>
            </a:r>
            <a:r>
              <a:rPr lang="en-US" b="1" dirty="0" smtClean="0"/>
              <a:t>String</a:t>
            </a:r>
            <a:r>
              <a:rPr lang="en-US" dirty="0" smtClean="0"/>
              <a:t>‘, then programmer should set and get the only String type. Since we have declared property type to Object, there is no way to enforce this restriction. A programmer can set any object and can expect any return value type from </a:t>
            </a:r>
            <a:r>
              <a:rPr lang="en-US" b="1" i="1" dirty="0" smtClean="0"/>
              <a:t>get method</a:t>
            </a:r>
            <a:r>
              <a:rPr lang="en-US" i="1" dirty="0" smtClean="0"/>
              <a:t> </a:t>
            </a:r>
            <a:r>
              <a:rPr lang="en-US" dirty="0" smtClean="0"/>
              <a:t>since all Java types are subtypes of Object class.</a:t>
            </a:r>
            <a:endParaRPr lang="en-US" dirty="0"/>
          </a:p>
        </p:txBody>
      </p:sp>
    </p:spTree>
    <p:extLst>
      <p:ext uri="{BB962C8B-B14F-4D97-AF65-F5344CB8AC3E}">
        <p14:creationId xmlns:p14="http://schemas.microsoft.com/office/powerpoint/2010/main" val="3005822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0000" lnSpcReduction="20000"/>
          </a:bodyPr>
          <a:lstStyle/>
          <a:p>
            <a:r>
              <a:rPr lang="en-US" dirty="0" smtClean="0"/>
              <a:t>To enforce this type of restriction, we can use generics as below:</a:t>
            </a:r>
          </a:p>
          <a:p>
            <a:r>
              <a:rPr lang="en-US" dirty="0" smtClean="0"/>
              <a:t>class </a:t>
            </a:r>
            <a:r>
              <a:rPr lang="en-US" dirty="0" err="1" smtClean="0"/>
              <a:t>Genericclass</a:t>
            </a:r>
            <a:r>
              <a:rPr lang="en-US" dirty="0" smtClean="0"/>
              <a:t>&lt;X&gt; {</a:t>
            </a:r>
          </a:p>
          <a:p>
            <a:pPr marL="0" indent="0">
              <a:buNone/>
            </a:pPr>
            <a:r>
              <a:rPr lang="en-US" dirty="0" smtClean="0"/>
              <a:t>	//T stands for "Type"</a:t>
            </a:r>
          </a:p>
          <a:p>
            <a:pPr marL="0" indent="0">
              <a:buNone/>
            </a:pPr>
            <a:r>
              <a:rPr lang="en-US" dirty="0" smtClean="0"/>
              <a:t>	private T x;</a:t>
            </a:r>
          </a:p>
          <a:p>
            <a:pPr marL="0" indent="0">
              <a:buNone/>
            </a:pPr>
            <a:r>
              <a:rPr lang="en-US" dirty="0" smtClean="0"/>
              <a:t>	public void set(T x) { </a:t>
            </a:r>
            <a:r>
              <a:rPr lang="en-US" dirty="0" err="1" smtClean="0"/>
              <a:t>this.x</a:t>
            </a:r>
            <a:r>
              <a:rPr lang="en-US" dirty="0" smtClean="0"/>
              <a:t> = x; }</a:t>
            </a:r>
          </a:p>
          <a:p>
            <a:pPr marL="0" indent="0">
              <a:buNone/>
            </a:pPr>
            <a:r>
              <a:rPr lang="en-US" dirty="0" smtClean="0"/>
              <a:t>	public T get() { return x; }</a:t>
            </a:r>
          </a:p>
          <a:p>
            <a:pPr marL="0" indent="0">
              <a:buNone/>
            </a:pPr>
            <a:r>
              <a:rPr lang="en-US" dirty="0" smtClean="0"/>
              <a:t>	}</a:t>
            </a:r>
          </a:p>
          <a:p>
            <a:r>
              <a:rPr lang="en-US" dirty="0" smtClean="0"/>
              <a:t>Now you can be assured that class will not be misused with wrong types. A simple example of “</a:t>
            </a:r>
            <a:r>
              <a:rPr lang="en-US" i="1" dirty="0" err="1" smtClean="0"/>
              <a:t>Genericclass</a:t>
            </a:r>
            <a:r>
              <a:rPr lang="en-US" dirty="0" smtClean="0"/>
              <a:t>”  looks like as shown below:</a:t>
            </a:r>
          </a:p>
          <a:p>
            <a:r>
              <a:rPr lang="en-US" sz="2800" dirty="0" err="1" smtClean="0"/>
              <a:t>Genericclass</a:t>
            </a:r>
            <a:r>
              <a:rPr lang="en-US" sz="2800" dirty="0" smtClean="0"/>
              <a:t>&lt;String&gt; instance = new </a:t>
            </a:r>
            <a:r>
              <a:rPr lang="en-US" sz="2800" dirty="0" err="1" smtClean="0"/>
              <a:t>Genericclass</a:t>
            </a:r>
            <a:r>
              <a:rPr lang="en-US" sz="2800" dirty="0" smtClean="0"/>
              <a:t>&lt;String&gt;();</a:t>
            </a:r>
          </a:p>
          <a:p>
            <a:pPr marL="457200" lvl="1" indent="0">
              <a:buNone/>
            </a:pPr>
            <a:r>
              <a:rPr lang="en-US" dirty="0" err="1" smtClean="0"/>
              <a:t>instance.set</a:t>
            </a:r>
            <a:r>
              <a:rPr lang="en-US" dirty="0" smtClean="0"/>
              <a:t>(“MCAIII");</a:t>
            </a:r>
          </a:p>
          <a:p>
            <a:pPr marL="0" indent="0">
              <a:buNone/>
            </a:pPr>
            <a:r>
              <a:rPr lang="en-US" dirty="0"/>
              <a:t> </a:t>
            </a:r>
            <a:r>
              <a:rPr lang="en-US" dirty="0" smtClean="0"/>
              <a:t>     </a:t>
            </a:r>
            <a:r>
              <a:rPr lang="en-US" dirty="0" err="1" smtClean="0"/>
              <a:t>instance.set</a:t>
            </a:r>
            <a:r>
              <a:rPr lang="en-US" dirty="0" smtClean="0"/>
              <a:t>(10); //This will raise compile time error</a:t>
            </a:r>
          </a:p>
          <a:p>
            <a:r>
              <a:rPr lang="en-US" dirty="0" smtClean="0"/>
              <a:t>So that’s how it works. This analogy is true for the interface as well. Let’s quickly look at an example to understand, how generics type information can be used in interfaces in java.</a:t>
            </a:r>
            <a:endParaRPr lang="en-US" dirty="0"/>
          </a:p>
        </p:txBody>
      </p:sp>
    </p:spTree>
    <p:extLst>
      <p:ext uri="{BB962C8B-B14F-4D97-AF65-F5344CB8AC3E}">
        <p14:creationId xmlns:p14="http://schemas.microsoft.com/office/powerpoint/2010/main" val="2137626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525</Words>
  <Application>Microsoft Office PowerPoint</Application>
  <PresentationFormat>On-screen Show (4:3)</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Generics in Java</vt:lpstr>
      <vt:lpstr>What is Generics in Java?</vt:lpstr>
      <vt:lpstr>Why Java Generics?</vt:lpstr>
      <vt:lpstr>PowerPoint Presentation</vt:lpstr>
      <vt:lpstr>PowerPoint Presentation</vt:lpstr>
      <vt:lpstr>How Generics can be applied to the source code. </vt:lpstr>
      <vt:lpstr>1. Generic Type Class</vt:lpstr>
      <vt:lpstr>PowerPoint Presentation</vt:lpstr>
      <vt:lpstr>PowerPoint Presentation</vt:lpstr>
      <vt:lpstr>Generic Interface</vt:lpstr>
      <vt:lpstr>Advantages of Generics in Java</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Generics in Java</dc:title>
  <dc:creator>Bhumika</dc:creator>
  <cp:lastModifiedBy>Bhumika</cp:lastModifiedBy>
  <cp:revision>3</cp:revision>
  <dcterms:created xsi:type="dcterms:W3CDTF">2019-11-22T09:48:41Z</dcterms:created>
  <dcterms:modified xsi:type="dcterms:W3CDTF">2019-11-22T10:11:37Z</dcterms:modified>
</cp:coreProperties>
</file>