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3BFDD8-EDDB-45A5-8F50-0C567EE71E0D}"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418317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BFDD8-EDDB-45A5-8F50-0C567EE71E0D}"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92639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BFDD8-EDDB-45A5-8F50-0C567EE71E0D}"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297775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BFDD8-EDDB-45A5-8F50-0C567EE71E0D}"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282183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BFDD8-EDDB-45A5-8F50-0C567EE71E0D}"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337939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3BFDD8-EDDB-45A5-8F50-0C567EE71E0D}"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112028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3BFDD8-EDDB-45A5-8F50-0C567EE71E0D}"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53795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3BFDD8-EDDB-45A5-8F50-0C567EE71E0D}"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411156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BFDD8-EDDB-45A5-8F50-0C567EE71E0D}"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340309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BFDD8-EDDB-45A5-8F50-0C567EE71E0D}"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100140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BFDD8-EDDB-45A5-8F50-0C567EE71E0D}"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5BC9A-E195-4796-AA45-2F845DB54800}" type="slidenum">
              <a:rPr lang="en-US" smtClean="0"/>
              <a:t>‹#›</a:t>
            </a:fld>
            <a:endParaRPr lang="en-US"/>
          </a:p>
        </p:txBody>
      </p:sp>
    </p:spTree>
    <p:extLst>
      <p:ext uri="{BB962C8B-B14F-4D97-AF65-F5344CB8AC3E}">
        <p14:creationId xmlns:p14="http://schemas.microsoft.com/office/powerpoint/2010/main" val="230048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BFDD8-EDDB-45A5-8F50-0C567EE71E0D}" type="datetimeFigureOut">
              <a:rPr lang="en-US" smtClean="0"/>
              <a:t>11/22/2019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5BC9A-E195-4796-AA45-2F845DB54800}" type="slidenum">
              <a:rPr lang="en-US" smtClean="0"/>
              <a:t>‹#›</a:t>
            </a:fld>
            <a:endParaRPr lang="en-US"/>
          </a:p>
        </p:txBody>
      </p:sp>
    </p:spTree>
    <p:extLst>
      <p:ext uri="{BB962C8B-B14F-4D97-AF65-F5344CB8AC3E}">
        <p14:creationId xmlns:p14="http://schemas.microsoft.com/office/powerpoint/2010/main" val="181955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172.16.116.232\Data\bhumika\mcaIII_java\Packages2011119\compare.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172.16.116.232\Data\bhumika\mcaIII_java\Packages2011119\Demo.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172.16.116.232\Data\bhumika\mcaIII_java\Packages2011119\Demo1.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Demo1.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172.16.116.232\Data\bhumika\mcaIII_java\Packages2011119\BuiltInPackage.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Packages in Java</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One of the most innovative features of Java is the concept of packages. Packages in Java are a way to encapsulate a group of classes, interfaces, enumerations, annotations, and sub-packages. Conceptually, you can think of java packages as being similar to different folders on your computer.</a:t>
            </a:r>
            <a:endParaRPr lang="en-US" dirty="0"/>
          </a:p>
        </p:txBody>
      </p:sp>
    </p:spTree>
    <p:extLst>
      <p:ext uri="{BB962C8B-B14F-4D97-AF65-F5344CB8AC3E}">
        <p14:creationId xmlns:p14="http://schemas.microsoft.com/office/powerpoint/2010/main" val="187554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Including a Class in Java Package</a:t>
            </a:r>
            <a:endParaRPr lang="en-US" dirty="0"/>
          </a:p>
        </p:txBody>
      </p:sp>
      <p:sp>
        <p:nvSpPr>
          <p:cNvPr id="3" name="Content Placeholder 2"/>
          <p:cNvSpPr>
            <a:spLocks noGrp="1"/>
          </p:cNvSpPr>
          <p:nvPr>
            <p:ph idx="1"/>
          </p:nvPr>
        </p:nvSpPr>
        <p:spPr/>
        <p:txBody>
          <a:bodyPr/>
          <a:lstStyle/>
          <a:p>
            <a:r>
              <a:rPr lang="en-US" dirty="0" smtClean="0"/>
              <a:t>To create a class inside a package, you should declare the package name as the first statement of your program. Then include the class as part of the package. But, remember that, a class can have only one package declaration. Here’s a simple program to understand the concept.</a:t>
            </a:r>
          </a:p>
          <a:p>
            <a:r>
              <a:rPr lang="en-US" dirty="0" smtClean="0">
                <a:hlinkClick r:id="rId2" action="ppaction://hlinkfile"/>
              </a:rPr>
              <a:t>Program</a:t>
            </a:r>
            <a:endParaRPr lang="en-US" dirty="0"/>
          </a:p>
        </p:txBody>
      </p:sp>
    </p:spTree>
    <p:extLst>
      <p:ext uri="{BB962C8B-B14F-4D97-AF65-F5344CB8AC3E}">
        <p14:creationId xmlns:p14="http://schemas.microsoft.com/office/powerpoint/2010/main" val="170697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effectLst/>
              </a:rPr>
              <a:t>As you can see, I have declared a package named </a:t>
            </a:r>
            <a:r>
              <a:rPr lang="en-US" dirty="0" err="1" smtClean="0">
                <a:effectLst/>
              </a:rPr>
              <a:t>MyPackage</a:t>
            </a:r>
            <a:r>
              <a:rPr lang="en-US" dirty="0" smtClean="0">
                <a:effectLst/>
              </a:rPr>
              <a:t> and created a class Compare inside that package. Java uses file system directories to store packages. So, this program would be saved in a file as </a:t>
            </a:r>
            <a:r>
              <a:rPr lang="en-US" i="1" dirty="0" smtClean="0">
                <a:effectLst/>
              </a:rPr>
              <a:t>Compare.java</a:t>
            </a:r>
            <a:r>
              <a:rPr lang="en-US" dirty="0" smtClean="0">
                <a:effectLst/>
              </a:rPr>
              <a:t> and will be stored in the directory named </a:t>
            </a:r>
            <a:r>
              <a:rPr lang="en-US" dirty="0" err="1" smtClean="0">
                <a:effectLst/>
              </a:rPr>
              <a:t>MyPackage</a:t>
            </a:r>
            <a:r>
              <a:rPr lang="en-US" dirty="0" smtClean="0">
                <a:effectLst/>
              </a:rPr>
              <a:t>. When the file gets compiled, Java will create a </a:t>
            </a:r>
            <a:r>
              <a:rPr lang="en-US" b="1" dirty="0" smtClean="0">
                <a:effectLst/>
              </a:rPr>
              <a:t>.class </a:t>
            </a:r>
            <a:r>
              <a:rPr lang="en-US" dirty="0" smtClean="0">
                <a:effectLst/>
              </a:rPr>
              <a:t>file and store it in the same directory. Remember that name of the package must be same as the directory under which this file is saved.</a:t>
            </a:r>
          </a:p>
          <a:p>
            <a:r>
              <a:rPr lang="en-US" dirty="0" smtClean="0"/>
              <a:t>You might be wondering how to use this Compare class from a class in another package?</a:t>
            </a:r>
          </a:p>
          <a:p>
            <a:endParaRPr lang="en-US" dirty="0"/>
          </a:p>
        </p:txBody>
      </p:sp>
    </p:spTree>
    <p:extLst>
      <p:ext uri="{BB962C8B-B14F-4D97-AF65-F5344CB8AC3E}">
        <p14:creationId xmlns:p14="http://schemas.microsoft.com/office/powerpoint/2010/main" val="111765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Creating a class inside package while importing another package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Well, it’s quite simple. You just need to import it. Once it is imported, you can access it by its name. Here’s a sample program demonstrating the concept.</a:t>
            </a:r>
          </a:p>
          <a:p>
            <a:r>
              <a:rPr lang="en-US" dirty="0" smtClean="0">
                <a:hlinkClick r:id="rId2" action="ppaction://hlinkfile"/>
              </a:rPr>
              <a:t>Program</a:t>
            </a:r>
            <a:endParaRPr lang="en-US" dirty="0" smtClean="0"/>
          </a:p>
          <a:p>
            <a:r>
              <a:rPr lang="en-US" dirty="0" smtClean="0"/>
              <a:t>We have first declared the package </a:t>
            </a:r>
            <a:r>
              <a:rPr lang="en-US" i="1" dirty="0" err="1" smtClean="0"/>
              <a:t>mcaiii</a:t>
            </a:r>
            <a:r>
              <a:rPr lang="en-US" dirty="0" smtClean="0"/>
              <a:t>, then imported the class </a:t>
            </a:r>
            <a:r>
              <a:rPr lang="en-US" i="1" dirty="0" smtClean="0"/>
              <a:t>Compare</a:t>
            </a:r>
            <a:r>
              <a:rPr lang="en-US" dirty="0" smtClean="0"/>
              <a:t> from the package </a:t>
            </a:r>
            <a:r>
              <a:rPr lang="en-US" dirty="0" err="1" smtClean="0"/>
              <a:t>MyPackage</a:t>
            </a:r>
            <a:r>
              <a:rPr lang="en-US" dirty="0" smtClean="0"/>
              <a:t>. So, the order when we are creating a class inside a package while importing another package is, </a:t>
            </a:r>
          </a:p>
          <a:p>
            <a:pPr lvl="1"/>
            <a:r>
              <a:rPr lang="en-US" dirty="0" smtClean="0">
                <a:effectLst/>
              </a:rPr>
              <a:t>Package Declaration</a:t>
            </a:r>
          </a:p>
          <a:p>
            <a:pPr lvl="1"/>
            <a:r>
              <a:rPr lang="en-US" dirty="0" smtClean="0">
                <a:effectLst/>
              </a:rPr>
              <a:t>Package Import</a:t>
            </a:r>
          </a:p>
          <a:p>
            <a:r>
              <a:rPr lang="en-US" dirty="0" smtClean="0">
                <a:effectLst/>
              </a:rPr>
              <a:t>If you do not want to use the import statement, there is another alternative to access a class file of the package from another package. You can just use fully qualified name while importing a class.</a:t>
            </a:r>
          </a:p>
          <a:p>
            <a:endParaRPr lang="en-US" dirty="0"/>
          </a:p>
        </p:txBody>
      </p:sp>
    </p:spTree>
    <p:extLst>
      <p:ext uri="{BB962C8B-B14F-4D97-AF65-F5344CB8AC3E}">
        <p14:creationId xmlns:p14="http://schemas.microsoft.com/office/powerpoint/2010/main" val="344155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fully qualified name while importing a class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Here’s an example to understand the concept. We will use same example of </a:t>
            </a:r>
            <a:r>
              <a:rPr lang="en-US" i="1" dirty="0" err="1" smtClean="0"/>
              <a:t>MyPackage</a:t>
            </a:r>
            <a:r>
              <a:rPr lang="en-US" dirty="0" smtClean="0"/>
              <a:t>.</a:t>
            </a:r>
          </a:p>
          <a:p>
            <a:r>
              <a:rPr lang="en-US" dirty="0" smtClean="0">
                <a:hlinkClick r:id="rId2" action="ppaction://hlinkfile"/>
              </a:rPr>
              <a:t>Program</a:t>
            </a:r>
            <a:endParaRPr lang="en-US" dirty="0" smtClean="0"/>
          </a:p>
          <a:p>
            <a:r>
              <a:rPr lang="en-US" dirty="0" smtClean="0"/>
              <a:t>In the Demo class, instead of importing the package, we have used the fully qualified name such as </a:t>
            </a:r>
            <a:r>
              <a:rPr lang="en-US" i="1" dirty="0" err="1" smtClean="0"/>
              <a:t>MyPackage.Compare</a:t>
            </a:r>
            <a:r>
              <a:rPr lang="en-US" i="1" dirty="0" smtClean="0"/>
              <a:t> </a:t>
            </a:r>
            <a:r>
              <a:rPr lang="en-US" dirty="0" smtClean="0"/>
              <a:t>to create the object of it. Since we are talking about importing packages, </a:t>
            </a:r>
          </a:p>
          <a:p>
            <a:r>
              <a:rPr lang="en-US" dirty="0" smtClean="0"/>
              <a:t>Next we would look at the concept of static import in Java.</a:t>
            </a:r>
            <a:endParaRPr lang="en-US" dirty="0"/>
          </a:p>
        </p:txBody>
      </p:sp>
    </p:spTree>
    <p:extLst>
      <p:ext uri="{BB962C8B-B14F-4D97-AF65-F5344CB8AC3E}">
        <p14:creationId xmlns:p14="http://schemas.microsoft.com/office/powerpoint/2010/main" val="302322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Static Import in Java</a:t>
            </a:r>
            <a:endParaRPr lang="en-US" dirty="0"/>
          </a:p>
        </p:txBody>
      </p:sp>
      <p:sp>
        <p:nvSpPr>
          <p:cNvPr id="3" name="Content Placeholder 2"/>
          <p:cNvSpPr>
            <a:spLocks noGrp="1"/>
          </p:cNvSpPr>
          <p:nvPr>
            <p:ph idx="1"/>
          </p:nvPr>
        </p:nvSpPr>
        <p:spPr/>
        <p:txBody>
          <a:bodyPr>
            <a:normAutofit fontScale="92500"/>
          </a:bodyPr>
          <a:lstStyle/>
          <a:p>
            <a:r>
              <a:rPr lang="en-US" dirty="0" smtClean="0">
                <a:effectLst/>
              </a:rPr>
              <a:t>Static import feature was introduced in Java from version 5. It facilitates the Java programmer to access any static member of a class directly without using the fully qualified name.</a:t>
            </a:r>
          </a:p>
          <a:p>
            <a:r>
              <a:rPr lang="en-US" dirty="0" smtClean="0">
                <a:hlinkClick r:id="rId2" action="ppaction://hlinkfile"/>
              </a:rPr>
              <a:t>Program</a:t>
            </a:r>
            <a:endParaRPr lang="en-US" dirty="0" smtClean="0"/>
          </a:p>
          <a:p>
            <a:r>
              <a:rPr lang="en-US" dirty="0" smtClean="0"/>
              <a:t>Though using static import involves less coding, overusing it might make program unreadable and unmaintainable. Now let’s move on to the next topic, access control in packages.</a:t>
            </a:r>
            <a:endParaRPr lang="en-US" dirty="0" smtClean="0">
              <a:effectLst/>
            </a:endParaRPr>
          </a:p>
          <a:p>
            <a:endParaRPr lang="en-US" dirty="0"/>
          </a:p>
        </p:txBody>
      </p:sp>
    </p:spTree>
    <p:extLst>
      <p:ext uri="{BB962C8B-B14F-4D97-AF65-F5344CB8AC3E}">
        <p14:creationId xmlns:p14="http://schemas.microsoft.com/office/powerpoint/2010/main" val="386560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Access Protection in Java Packages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ffectLst/>
              </a:rPr>
              <a:t>You might be aware of various aspects of Java’s access control mechanism and its access specifiers. Packages in Java add another dimension to access control. Both classes and packages are a means of data encapsulation. While packages act as containers for classes and other subordinate packages, classes act as containers for data and code. Because of this interplay between packages and classes, Java packages addresses four categories of visibility for class members:</a:t>
            </a:r>
          </a:p>
          <a:p>
            <a:r>
              <a:rPr lang="en-US" dirty="0" smtClean="0"/>
              <a:t>Sub-classes in the same package</a:t>
            </a:r>
          </a:p>
          <a:p>
            <a:r>
              <a:rPr lang="en-US" dirty="0" smtClean="0"/>
              <a:t>Non-subclasses in the same package</a:t>
            </a:r>
          </a:p>
          <a:p>
            <a:r>
              <a:rPr lang="en-US" dirty="0" smtClean="0"/>
              <a:t>Sub-classes in different packages</a:t>
            </a:r>
          </a:p>
          <a:p>
            <a:r>
              <a:rPr lang="en-US" dirty="0" smtClean="0"/>
              <a:t>Classes that are neither in the same package nor sub-classes</a:t>
            </a:r>
          </a:p>
          <a:p>
            <a:endParaRPr lang="en-US" dirty="0"/>
          </a:p>
        </p:txBody>
      </p:sp>
    </p:spTree>
    <p:extLst>
      <p:ext uri="{BB962C8B-B14F-4D97-AF65-F5344CB8AC3E}">
        <p14:creationId xmlns:p14="http://schemas.microsoft.com/office/powerpoint/2010/main" val="200722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35668398"/>
              </p:ext>
            </p:extLst>
          </p:nvPr>
        </p:nvGraphicFramePr>
        <p:xfrm>
          <a:off x="533400" y="1761530"/>
          <a:ext cx="7239000" cy="4419598"/>
        </p:xfrm>
        <a:graphic>
          <a:graphicData uri="http://schemas.openxmlformats.org/drawingml/2006/table">
            <a:tbl>
              <a:tblPr/>
              <a:tblGrid>
                <a:gridCol w="1645920"/>
                <a:gridCol w="1645920"/>
                <a:gridCol w="1280160"/>
                <a:gridCol w="1371600"/>
                <a:gridCol w="1295400"/>
              </a:tblGrid>
              <a:tr h="392853">
                <a:tc>
                  <a:txBody>
                    <a:bodyPr/>
                    <a:lstStyle/>
                    <a:p>
                      <a:r>
                        <a:rPr lang="en-US" b="1" i="1" dirty="0">
                          <a:effectLst/>
                        </a:rPr>
                        <a:t>Private </a:t>
                      </a:r>
                      <a:r>
                        <a:rPr lang="en-US" b="1" i="1" dirty="0" smtClean="0">
                          <a:effectLst/>
                        </a:rPr>
                        <a:t> </a:t>
                      </a:r>
                      <a:endParaRPr lang="en-US" dirty="0">
                        <a:effectLst/>
                      </a:endParaRPr>
                    </a:p>
                  </a:txBody>
                  <a:tcPr anchor="ctr">
                    <a:lnL>
                      <a:noFill/>
                    </a:lnL>
                    <a:lnR>
                      <a:noFill/>
                    </a:lnR>
                    <a:lnT>
                      <a:noFill/>
                    </a:lnT>
                    <a:lnB>
                      <a:noFill/>
                    </a:lnB>
                  </a:tcPr>
                </a:tc>
                <a:tc>
                  <a:txBody>
                    <a:bodyPr/>
                    <a:lstStyle/>
                    <a:p>
                      <a:r>
                        <a:rPr lang="en-US" b="1" i="1" dirty="0">
                          <a:effectLst/>
                        </a:rPr>
                        <a:t>No Modifier</a:t>
                      </a:r>
                      <a:endParaRPr lang="en-US" dirty="0">
                        <a:effectLst/>
                      </a:endParaRPr>
                    </a:p>
                  </a:txBody>
                  <a:tcPr anchor="ctr">
                    <a:lnL>
                      <a:noFill/>
                    </a:lnL>
                    <a:lnR>
                      <a:noFill/>
                    </a:lnR>
                    <a:lnT>
                      <a:noFill/>
                    </a:lnT>
                    <a:lnB>
                      <a:noFill/>
                    </a:lnB>
                  </a:tcPr>
                </a:tc>
                <a:tc>
                  <a:txBody>
                    <a:bodyPr/>
                    <a:lstStyle/>
                    <a:p>
                      <a:r>
                        <a:rPr lang="en-US" b="1" i="1">
                          <a:effectLst/>
                        </a:rPr>
                        <a:t>Protected</a:t>
                      </a:r>
                      <a:endParaRPr lang="en-US">
                        <a:effectLst/>
                      </a:endParaRPr>
                    </a:p>
                  </a:txBody>
                  <a:tcPr anchor="ctr">
                    <a:lnL>
                      <a:noFill/>
                    </a:lnL>
                    <a:lnR>
                      <a:noFill/>
                    </a:lnR>
                    <a:lnT>
                      <a:noFill/>
                    </a:lnT>
                    <a:lnB>
                      <a:noFill/>
                    </a:lnB>
                  </a:tcPr>
                </a:tc>
                <a:tc>
                  <a:txBody>
                    <a:bodyPr/>
                    <a:lstStyle/>
                    <a:p>
                      <a:r>
                        <a:rPr lang="en-US" b="1" i="1">
                          <a:effectLst/>
                        </a:rPr>
                        <a:t>Public</a:t>
                      </a:r>
                      <a:endParaRPr lang="en-US">
                        <a:effectLst/>
                      </a:endParaRPr>
                    </a:p>
                  </a:txBody>
                  <a:tcPr anchor="ctr">
                    <a:lnL>
                      <a:noFill/>
                    </a:lnL>
                    <a:lnR>
                      <a:noFill/>
                    </a:lnR>
                    <a:lnT>
                      <a:noFill/>
                    </a:lnT>
                    <a:lnB>
                      <a:noFill/>
                    </a:lnB>
                  </a:tcPr>
                </a:tc>
                <a:tc>
                  <a:txBody>
                    <a:bodyPr/>
                    <a:lstStyle/>
                    <a:p>
                      <a:endParaRPr lang="en-US"/>
                    </a:p>
                  </a:txBody>
                  <a:tcPr>
                    <a:lnL>
                      <a:noFill/>
                    </a:lnL>
                  </a:tcPr>
                </a:tc>
              </a:tr>
              <a:tr h="392853">
                <a:tc>
                  <a:txBody>
                    <a:bodyPr/>
                    <a:lstStyle/>
                    <a:p>
                      <a:pPr algn="ctr"/>
                      <a:r>
                        <a:rPr lang="en-US" b="1">
                          <a:effectLst/>
                        </a:rPr>
                        <a:t>Same Class</a:t>
                      </a:r>
                      <a:endParaRPr lang="en-US">
                        <a:effectLst/>
                      </a:endParaRP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c>
                  <a:txBody>
                    <a:bodyPr/>
                    <a:lstStyle/>
                    <a:p>
                      <a:pPr algn="ctr"/>
                      <a:r>
                        <a:rPr lang="en-US">
                          <a:effectLst/>
                        </a:rPr>
                        <a:t>Yes</a:t>
                      </a:r>
                    </a:p>
                  </a:txBody>
                  <a:tcPr anchor="ctr">
                    <a:lnL>
                      <a:noFill/>
                    </a:lnL>
                    <a:lnR>
                      <a:noFill/>
                    </a:lnR>
                    <a:lnB>
                      <a:noFill/>
                    </a:lnB>
                  </a:tcPr>
                </a:tc>
              </a:tr>
              <a:tr h="687493">
                <a:tc>
                  <a:txBody>
                    <a:bodyPr/>
                    <a:lstStyle/>
                    <a:p>
                      <a:pPr algn="ctr"/>
                      <a:r>
                        <a:rPr lang="en-US" b="1">
                          <a:effectLst/>
                        </a:rPr>
                        <a:t>Same Package Subclasses</a:t>
                      </a:r>
                      <a:endParaRPr lang="en-US">
                        <a:effectLst/>
                      </a:endParaRPr>
                    </a:p>
                  </a:txBody>
                  <a:tcPr anchor="ctr">
                    <a:lnL>
                      <a:noFill/>
                    </a:lnL>
                    <a:lnR>
                      <a:noFill/>
                    </a:lnR>
                    <a:lnT>
                      <a:noFill/>
                    </a:lnT>
                    <a:lnB>
                      <a:noFill/>
                    </a:lnB>
                  </a:tcPr>
                </a:tc>
                <a:tc>
                  <a:txBody>
                    <a:bodyPr/>
                    <a:lstStyle/>
                    <a:p>
                      <a:pPr algn="ctr"/>
                      <a:r>
                        <a:rPr lang="en-US" dirty="0">
                          <a:effectLst/>
                        </a:rPr>
                        <a:t>No</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r>
              <a:tr h="982133">
                <a:tc>
                  <a:txBody>
                    <a:bodyPr/>
                    <a:lstStyle/>
                    <a:p>
                      <a:pPr algn="ctr"/>
                      <a:r>
                        <a:rPr lang="en-US" b="1">
                          <a:effectLst/>
                        </a:rPr>
                        <a:t>Same Package Non-Subclasses</a:t>
                      </a:r>
                      <a:endParaRPr lang="en-US">
                        <a:effectLst/>
                      </a:endParaRPr>
                    </a:p>
                  </a:txBody>
                  <a:tcPr anchor="ctr">
                    <a:lnL>
                      <a:noFill/>
                    </a:lnL>
                    <a:lnR>
                      <a:noFill/>
                    </a:lnR>
                    <a:lnT>
                      <a:noFill/>
                    </a:lnT>
                    <a:lnB>
                      <a:noFill/>
                    </a:lnB>
                  </a:tcPr>
                </a:tc>
                <a:tc>
                  <a:txBody>
                    <a:bodyPr/>
                    <a:lstStyle/>
                    <a:p>
                      <a:pPr algn="ctr"/>
                      <a:r>
                        <a:rPr lang="en-US">
                          <a:effectLst/>
                        </a:rPr>
                        <a:t>No</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r>
              <a:tr h="982133">
                <a:tc>
                  <a:txBody>
                    <a:bodyPr/>
                    <a:lstStyle/>
                    <a:p>
                      <a:pPr algn="ctr"/>
                      <a:r>
                        <a:rPr lang="en-US" b="1">
                          <a:effectLst/>
                        </a:rPr>
                        <a:t>Different Packages Subclasses</a:t>
                      </a:r>
                      <a:endParaRPr lang="en-US">
                        <a:effectLst/>
                      </a:endParaRPr>
                    </a:p>
                  </a:txBody>
                  <a:tcPr anchor="ctr">
                    <a:lnL>
                      <a:noFill/>
                    </a:lnL>
                    <a:lnR>
                      <a:noFill/>
                    </a:lnR>
                    <a:lnT>
                      <a:noFill/>
                    </a:lnT>
                    <a:lnB>
                      <a:noFill/>
                    </a:lnB>
                  </a:tcPr>
                </a:tc>
                <a:tc>
                  <a:txBody>
                    <a:bodyPr/>
                    <a:lstStyle/>
                    <a:p>
                      <a:pPr algn="ctr"/>
                      <a:r>
                        <a:rPr lang="en-US">
                          <a:effectLst/>
                        </a:rPr>
                        <a:t>No</a:t>
                      </a:r>
                    </a:p>
                  </a:txBody>
                  <a:tcPr anchor="ctr">
                    <a:lnL>
                      <a:noFill/>
                    </a:lnL>
                    <a:lnR>
                      <a:noFill/>
                    </a:lnR>
                    <a:lnT>
                      <a:noFill/>
                    </a:lnT>
                    <a:lnB>
                      <a:noFill/>
                    </a:lnB>
                  </a:tcPr>
                </a:tc>
                <a:tc>
                  <a:txBody>
                    <a:bodyPr/>
                    <a:lstStyle/>
                    <a:p>
                      <a:pPr algn="ctr"/>
                      <a:r>
                        <a:rPr lang="en-US">
                          <a:effectLst/>
                        </a:rPr>
                        <a:t>No</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c>
                  <a:txBody>
                    <a:bodyPr/>
                    <a:lstStyle/>
                    <a:p>
                      <a:pPr algn="ctr"/>
                      <a:r>
                        <a:rPr lang="en-US">
                          <a:effectLst/>
                        </a:rPr>
                        <a:t>Yes</a:t>
                      </a:r>
                    </a:p>
                  </a:txBody>
                  <a:tcPr anchor="ctr">
                    <a:lnL>
                      <a:noFill/>
                    </a:lnL>
                    <a:lnR>
                      <a:noFill/>
                    </a:lnR>
                    <a:lnT>
                      <a:noFill/>
                    </a:lnT>
                    <a:lnB>
                      <a:noFill/>
                    </a:lnB>
                  </a:tcPr>
                </a:tc>
              </a:tr>
              <a:tr h="982133">
                <a:tc>
                  <a:txBody>
                    <a:bodyPr/>
                    <a:lstStyle/>
                    <a:p>
                      <a:pPr algn="ctr"/>
                      <a:r>
                        <a:rPr lang="en-US" b="1">
                          <a:effectLst/>
                        </a:rPr>
                        <a:t>Different Packages Non- Subclasses</a:t>
                      </a:r>
                      <a:endParaRPr lang="en-US">
                        <a:effectLst/>
                      </a:endParaRPr>
                    </a:p>
                  </a:txBody>
                  <a:tcPr anchor="ctr">
                    <a:lnL>
                      <a:noFill/>
                    </a:lnL>
                    <a:lnR>
                      <a:noFill/>
                    </a:lnR>
                    <a:lnT>
                      <a:noFill/>
                    </a:lnT>
                    <a:lnB>
                      <a:noFill/>
                    </a:lnB>
                  </a:tcPr>
                </a:tc>
                <a:tc>
                  <a:txBody>
                    <a:bodyPr/>
                    <a:lstStyle/>
                    <a:p>
                      <a:pPr algn="ctr"/>
                      <a:r>
                        <a:rPr lang="en-US" dirty="0">
                          <a:effectLst/>
                        </a:rPr>
                        <a:t>No</a:t>
                      </a:r>
                    </a:p>
                  </a:txBody>
                  <a:tcPr anchor="ctr">
                    <a:lnL>
                      <a:noFill/>
                    </a:lnL>
                    <a:lnR>
                      <a:noFill/>
                    </a:lnR>
                    <a:lnT>
                      <a:noFill/>
                    </a:lnT>
                    <a:lnB>
                      <a:noFill/>
                    </a:lnB>
                  </a:tcPr>
                </a:tc>
                <a:tc>
                  <a:txBody>
                    <a:bodyPr/>
                    <a:lstStyle/>
                    <a:p>
                      <a:pPr algn="ctr"/>
                      <a:r>
                        <a:rPr lang="en-US">
                          <a:effectLst/>
                        </a:rPr>
                        <a:t>No</a:t>
                      </a:r>
                    </a:p>
                  </a:txBody>
                  <a:tcPr anchor="ctr">
                    <a:lnL>
                      <a:noFill/>
                    </a:lnL>
                    <a:lnR>
                      <a:noFill/>
                    </a:lnR>
                    <a:lnT>
                      <a:noFill/>
                    </a:lnT>
                    <a:lnB>
                      <a:noFill/>
                    </a:lnB>
                  </a:tcPr>
                </a:tc>
                <a:tc>
                  <a:txBody>
                    <a:bodyPr/>
                    <a:lstStyle/>
                    <a:p>
                      <a:pPr algn="ctr"/>
                      <a:r>
                        <a:rPr lang="en-US">
                          <a:effectLst/>
                        </a:rPr>
                        <a:t>No</a:t>
                      </a:r>
                    </a:p>
                  </a:txBody>
                  <a:tcPr anchor="ctr">
                    <a:lnL>
                      <a:noFill/>
                    </a:lnL>
                    <a:lnR>
                      <a:noFill/>
                    </a:lnR>
                    <a:lnT>
                      <a:noFill/>
                    </a:lnT>
                    <a:lnB>
                      <a:noFill/>
                    </a:lnB>
                  </a:tcPr>
                </a:tc>
                <a:tc>
                  <a:txBody>
                    <a:bodyPr/>
                    <a:lstStyle/>
                    <a:p>
                      <a:pPr algn="ctr"/>
                      <a:r>
                        <a:rPr lang="en-US" dirty="0">
                          <a:effectLst/>
                        </a:rPr>
                        <a:t>Yes</a:t>
                      </a:r>
                    </a:p>
                  </a:txBody>
                  <a:tcPr anchor="ctr">
                    <a:lnL>
                      <a:noFill/>
                    </a:lnL>
                    <a:lnR>
                      <a:noFill/>
                    </a:lnR>
                    <a:lnT>
                      <a:noFill/>
                    </a:lnT>
                    <a:lnB>
                      <a:noFill/>
                    </a:lnB>
                  </a:tcPr>
                </a:tc>
              </a:tr>
            </a:tbl>
          </a:graphicData>
        </a:graphic>
      </p:graphicFrame>
      <p:sp>
        <p:nvSpPr>
          <p:cNvPr id="9" name="Rectangle 8"/>
          <p:cNvSpPr/>
          <p:nvPr/>
        </p:nvSpPr>
        <p:spPr>
          <a:xfrm>
            <a:off x="457200" y="838200"/>
            <a:ext cx="8001000" cy="923330"/>
          </a:xfrm>
          <a:prstGeom prst="rect">
            <a:avLst/>
          </a:prstGeom>
        </p:spPr>
        <p:txBody>
          <a:bodyPr wrap="square">
            <a:spAutoFit/>
          </a:bodyPr>
          <a:lstStyle/>
          <a:p>
            <a:r>
              <a:rPr lang="en-US" dirty="0" smtClean="0"/>
              <a:t>The table below gives a real picture of which type access is possible and which is not when using packages in Java:</a:t>
            </a:r>
            <a:br>
              <a:rPr lang="en-US" dirty="0" smtClean="0"/>
            </a:br>
            <a:endParaRPr lang="en-US" dirty="0"/>
          </a:p>
        </p:txBody>
      </p:sp>
    </p:spTree>
    <p:extLst>
      <p:ext uri="{BB962C8B-B14F-4D97-AF65-F5344CB8AC3E}">
        <p14:creationId xmlns:p14="http://schemas.microsoft.com/office/powerpoint/2010/main" val="100645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105399"/>
          </a:xfrm>
        </p:spPr>
        <p:txBody>
          <a:bodyPr>
            <a:normAutofit fontScale="77500" lnSpcReduction="20000"/>
          </a:bodyPr>
          <a:lstStyle/>
          <a:p>
            <a:r>
              <a:rPr lang="en-US" dirty="0" smtClean="0"/>
              <a:t>We can simplify the data in the above table as follows:</a:t>
            </a:r>
          </a:p>
          <a:p>
            <a:r>
              <a:rPr lang="en-US" dirty="0" smtClean="0"/>
              <a:t>Anything declared public can be accessed from anywhere</a:t>
            </a:r>
          </a:p>
          <a:p>
            <a:r>
              <a:rPr lang="en-US" dirty="0" smtClean="0"/>
              <a:t>Anything declared private can be seen only within that class</a:t>
            </a:r>
          </a:p>
          <a:p>
            <a:r>
              <a:rPr lang="en-US" dirty="0" smtClean="0"/>
              <a:t>If access specifier is not mentioned, an element is visible to subclasses as well as to other classes in the same package</a:t>
            </a:r>
          </a:p>
          <a:p>
            <a:r>
              <a:rPr lang="en-US" dirty="0" smtClean="0"/>
              <a:t>Lastly, anything declared protected element can be seen outside your current package, but only to classes that subclass your class directly</a:t>
            </a:r>
          </a:p>
          <a:p>
            <a:r>
              <a:rPr lang="en-US" dirty="0" smtClean="0">
                <a:effectLst/>
              </a:rPr>
              <a:t>This way, Java packages provide access control to the classes. Well, this wraps up the concept of packages in Java. Here are some points that you should keep in mind when using packages in Java.</a:t>
            </a:r>
          </a:p>
        </p:txBody>
      </p:sp>
    </p:spTree>
    <p:extLst>
      <p:ext uri="{BB962C8B-B14F-4D97-AF65-F5344CB8AC3E}">
        <p14:creationId xmlns:p14="http://schemas.microsoft.com/office/powerpoint/2010/main" val="321165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Points to Remember</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 class is part of some package. If you omit the package statement, the class names are put into the default package</a:t>
            </a:r>
          </a:p>
          <a:p>
            <a:r>
              <a:rPr lang="en-US" dirty="0" smtClean="0"/>
              <a:t>A class can have only one package statement but it can have more than one import package statements</a:t>
            </a:r>
          </a:p>
          <a:p>
            <a:r>
              <a:rPr lang="en-US" dirty="0" smtClean="0"/>
              <a:t>The name of the package must be the same as the directory under which the file is saved</a:t>
            </a:r>
          </a:p>
          <a:p>
            <a:r>
              <a:rPr lang="en-US" dirty="0" smtClean="0"/>
              <a:t>When importing another package, package declaration must be the first statement, followed by package import</a:t>
            </a:r>
          </a:p>
          <a:p>
            <a:endParaRPr lang="en-US" dirty="0"/>
          </a:p>
        </p:txBody>
      </p:sp>
    </p:spTree>
    <p:extLst>
      <p:ext uri="{BB962C8B-B14F-4D97-AF65-F5344CB8AC3E}">
        <p14:creationId xmlns:p14="http://schemas.microsoft.com/office/powerpoint/2010/main" val="290040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Conclude</a:t>
            </a:r>
            <a:endParaRPr lang="en-US" dirty="0"/>
          </a:p>
        </p:txBody>
      </p:sp>
      <p:sp>
        <p:nvSpPr>
          <p:cNvPr id="3" name="Content Placeholder 2"/>
          <p:cNvSpPr>
            <a:spLocks noGrp="1"/>
          </p:cNvSpPr>
          <p:nvPr>
            <p:ph idx="1"/>
          </p:nvPr>
        </p:nvSpPr>
        <p:spPr/>
        <p:txBody>
          <a:bodyPr/>
          <a:lstStyle/>
          <a:p>
            <a:r>
              <a:rPr lang="en-US" dirty="0" smtClean="0"/>
              <a:t>We learned what a package is and why we should use them. There is no doubt that Java package is one of the most important parts for efficient java programmers. It not only upgrades the programmer’s coding style but also reduces a lot of additional work.</a:t>
            </a:r>
            <a:endParaRPr lang="en-US" dirty="0"/>
          </a:p>
        </p:txBody>
      </p:sp>
    </p:spTree>
    <p:extLst>
      <p:ext uri="{BB962C8B-B14F-4D97-AF65-F5344CB8AC3E}">
        <p14:creationId xmlns:p14="http://schemas.microsoft.com/office/powerpoint/2010/main" val="350751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What is Package in Java?</a:t>
            </a:r>
          </a:p>
          <a:p>
            <a:r>
              <a:rPr lang="en-US" dirty="0" smtClean="0"/>
              <a:t>Built-in Packages</a:t>
            </a:r>
          </a:p>
          <a:p>
            <a:r>
              <a:rPr lang="en-US" dirty="0" smtClean="0"/>
              <a:t>User Defined Packages</a:t>
            </a:r>
          </a:p>
          <a:p>
            <a:pPr lvl="1"/>
            <a:r>
              <a:rPr lang="en-US" dirty="0" smtClean="0"/>
              <a:t>Creating a Package in Java</a:t>
            </a:r>
          </a:p>
          <a:p>
            <a:pPr lvl="1"/>
            <a:r>
              <a:rPr lang="en-US" dirty="0" smtClean="0"/>
              <a:t>Including a Class in Java Package</a:t>
            </a:r>
          </a:p>
          <a:p>
            <a:pPr lvl="1"/>
            <a:r>
              <a:rPr lang="en-US" dirty="0" smtClean="0"/>
              <a:t>Creating a class inside package while importing another package</a:t>
            </a:r>
          </a:p>
          <a:p>
            <a:pPr lvl="1"/>
            <a:r>
              <a:rPr lang="en-US" dirty="0" smtClean="0"/>
              <a:t>Using fully qualified name while importing a class</a:t>
            </a:r>
          </a:p>
          <a:p>
            <a:r>
              <a:rPr lang="en-US" dirty="0" smtClean="0"/>
              <a:t>Static Import in Java</a:t>
            </a:r>
          </a:p>
          <a:p>
            <a:r>
              <a:rPr lang="en-US" dirty="0" smtClean="0"/>
              <a:t>Access Protection in Java Packages</a:t>
            </a:r>
          </a:p>
          <a:p>
            <a:r>
              <a:rPr lang="en-US" dirty="0" smtClean="0"/>
              <a:t>Points to Remember</a:t>
            </a:r>
          </a:p>
          <a:p>
            <a:endParaRPr lang="en-US" dirty="0"/>
          </a:p>
        </p:txBody>
      </p:sp>
    </p:spTree>
    <p:extLst>
      <p:ext uri="{BB962C8B-B14F-4D97-AF65-F5344CB8AC3E}">
        <p14:creationId xmlns:p14="http://schemas.microsoft.com/office/powerpoint/2010/main" val="206259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What is Package in Java?</a:t>
            </a:r>
            <a:endParaRPr lang="en-US" dirty="0"/>
          </a:p>
        </p:txBody>
      </p:sp>
      <p:sp>
        <p:nvSpPr>
          <p:cNvPr id="3" name="Content Placeholder 2"/>
          <p:cNvSpPr>
            <a:spLocks noGrp="1"/>
          </p:cNvSpPr>
          <p:nvPr>
            <p:ph idx="1"/>
          </p:nvPr>
        </p:nvSpPr>
        <p:spPr/>
        <p:txBody>
          <a:bodyPr/>
          <a:lstStyle/>
          <a:p>
            <a:r>
              <a:rPr lang="en-US" dirty="0" smtClean="0"/>
              <a:t>Java package is a mechanism of grouping similar type of classes, interfaces, and sub-classes collectively based on functionality. When software is written in the Java programming language, it can be composed of hundreds or even thousands of individual classes. It makes sense to keep things organized by placing related classes and interfaces into packages. </a:t>
            </a:r>
            <a:endParaRPr lang="en-US" dirty="0"/>
          </a:p>
        </p:txBody>
      </p:sp>
    </p:spTree>
    <p:extLst>
      <p:ext uri="{BB962C8B-B14F-4D97-AF65-F5344CB8AC3E}">
        <p14:creationId xmlns:p14="http://schemas.microsoft.com/office/powerpoint/2010/main" val="422459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packages while coding offers a lot of advantages like:</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effectLst/>
            </a:endParaRPr>
          </a:p>
          <a:p>
            <a:pPr lvl="1"/>
            <a:r>
              <a:rPr lang="en-US" b="1" dirty="0" smtClean="0">
                <a:effectLst/>
              </a:rPr>
              <a:t>Re-usability:</a:t>
            </a:r>
            <a:r>
              <a:rPr lang="en-US" dirty="0" smtClean="0">
                <a:effectLst/>
              </a:rPr>
              <a:t> The classes contained in the packages of another program can be easily reused</a:t>
            </a:r>
          </a:p>
          <a:p>
            <a:pPr lvl="1"/>
            <a:r>
              <a:rPr lang="en-US" b="1" dirty="0" smtClean="0">
                <a:effectLst/>
              </a:rPr>
              <a:t>Name Conflicts:</a:t>
            </a:r>
            <a:r>
              <a:rPr lang="en-US" dirty="0" smtClean="0">
                <a:effectLst/>
              </a:rPr>
              <a:t> Packages help us to uniquely identify a class, for example, we can have </a:t>
            </a:r>
            <a:r>
              <a:rPr lang="en-US" i="1" dirty="0" err="1" smtClean="0">
                <a:effectLst/>
              </a:rPr>
              <a:t>company.sales.Employee</a:t>
            </a:r>
            <a:r>
              <a:rPr lang="en-US" dirty="0" smtClean="0">
                <a:effectLst/>
              </a:rPr>
              <a:t> and </a:t>
            </a:r>
            <a:r>
              <a:rPr lang="en-US" i="1" dirty="0" err="1" smtClean="0">
                <a:effectLst/>
              </a:rPr>
              <a:t>company.marketing.Employee</a:t>
            </a:r>
            <a:r>
              <a:rPr lang="en-US" i="1" dirty="0" smtClean="0">
                <a:effectLst/>
              </a:rPr>
              <a:t> </a:t>
            </a:r>
            <a:r>
              <a:rPr lang="en-US" dirty="0" smtClean="0">
                <a:effectLst/>
              </a:rPr>
              <a:t>classes</a:t>
            </a:r>
          </a:p>
          <a:p>
            <a:pPr lvl="1"/>
            <a:r>
              <a:rPr lang="en-US" b="1" dirty="0" smtClean="0">
                <a:effectLst/>
              </a:rPr>
              <a:t>Controlled Access:</a:t>
            </a:r>
            <a:r>
              <a:rPr lang="en-US" dirty="0" smtClean="0">
                <a:effectLst/>
              </a:rPr>
              <a:t> Offers access protection such as protected classes, default classes and private class</a:t>
            </a:r>
          </a:p>
          <a:p>
            <a:pPr lvl="1"/>
            <a:r>
              <a:rPr lang="en-US" b="1" dirty="0" smtClean="0">
                <a:effectLst/>
              </a:rPr>
              <a:t>Data Encapsulation:</a:t>
            </a:r>
            <a:r>
              <a:rPr lang="en-US" dirty="0" smtClean="0">
                <a:effectLst/>
              </a:rPr>
              <a:t> They provide a way to hide classes, preventing other programs from accessing classes that are meant for internal use only</a:t>
            </a:r>
          </a:p>
          <a:p>
            <a:pPr lvl="1"/>
            <a:r>
              <a:rPr lang="en-US" b="1" dirty="0" err="1" smtClean="0">
                <a:effectLst/>
              </a:rPr>
              <a:t>Maintainance</a:t>
            </a:r>
            <a:r>
              <a:rPr lang="en-US" b="1" dirty="0" smtClean="0">
                <a:effectLst/>
              </a:rPr>
              <a:t>:</a:t>
            </a:r>
            <a:r>
              <a:rPr lang="en-US" dirty="0" smtClean="0">
                <a:effectLst/>
              </a:rPr>
              <a:t> With packages, you can organize your project better and easily locate related classes</a:t>
            </a:r>
            <a:endParaRPr lang="en-US" dirty="0">
              <a:effectLst/>
            </a:endParaRPr>
          </a:p>
        </p:txBody>
      </p:sp>
    </p:spTree>
    <p:extLst>
      <p:ext uri="{BB962C8B-B14F-4D97-AF65-F5344CB8AC3E}">
        <p14:creationId xmlns:p14="http://schemas.microsoft.com/office/powerpoint/2010/main" val="172930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It’s a good practice to use packages while coding in Java. As a programmer, you can easily figure out the classes, interfaces, enumerations, and annotations that are related. We have two types of packages in java. </a:t>
            </a:r>
            <a:endParaRPr lang="en-US" dirty="0"/>
          </a:p>
        </p:txBody>
      </p:sp>
    </p:spTree>
    <p:extLst>
      <p:ext uri="{BB962C8B-B14F-4D97-AF65-F5344CB8AC3E}">
        <p14:creationId xmlns:p14="http://schemas.microsoft.com/office/powerpoint/2010/main" val="260766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Packages in Java</a:t>
            </a:r>
            <a:endParaRPr lang="en-US" dirty="0"/>
          </a:p>
        </p:txBody>
      </p:sp>
      <p:sp>
        <p:nvSpPr>
          <p:cNvPr id="3" name="Content Placeholder 2"/>
          <p:cNvSpPr>
            <a:spLocks noGrp="1"/>
          </p:cNvSpPr>
          <p:nvPr>
            <p:ph idx="1"/>
          </p:nvPr>
        </p:nvSpPr>
        <p:spPr/>
        <p:txBody>
          <a:bodyPr/>
          <a:lstStyle/>
          <a:p>
            <a:r>
              <a:rPr lang="en-US" dirty="0" smtClean="0">
                <a:effectLst/>
              </a:rPr>
              <a:t>Based on whether the package is defined by the user or not, packages are divided into two categories:</a:t>
            </a:r>
          </a:p>
          <a:p>
            <a:r>
              <a:rPr lang="en-US" dirty="0" smtClean="0"/>
              <a:t>Built-in Packages</a:t>
            </a:r>
          </a:p>
          <a:p>
            <a:r>
              <a:rPr lang="en-US" dirty="0" smtClean="0"/>
              <a:t>User Defined Packages</a:t>
            </a:r>
          </a:p>
          <a:p>
            <a:endParaRPr lang="en-US" dirty="0"/>
          </a:p>
        </p:txBody>
      </p:sp>
    </p:spTree>
    <p:extLst>
      <p:ext uri="{BB962C8B-B14F-4D97-AF65-F5344CB8AC3E}">
        <p14:creationId xmlns:p14="http://schemas.microsoft.com/office/powerpoint/2010/main" val="67371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Built-in Packages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Built-in packages or predefined packages are those that come along as a part of JDK (Java Development Kit) to simplify the task of Java programmer. They consist of a huge number of predefined classes and interfaces that are a part of Java API’s. Some of the commonly used built-in packages are </a:t>
            </a:r>
            <a:r>
              <a:rPr lang="en-US" dirty="0" err="1" smtClean="0"/>
              <a:t>java.lang</a:t>
            </a:r>
            <a:r>
              <a:rPr lang="en-US" dirty="0" smtClean="0"/>
              <a:t>, java.io, </a:t>
            </a:r>
            <a:r>
              <a:rPr lang="en-US" dirty="0" err="1" smtClean="0"/>
              <a:t>java.util</a:t>
            </a:r>
            <a:r>
              <a:rPr lang="en-US" dirty="0" smtClean="0"/>
              <a:t>, </a:t>
            </a:r>
            <a:r>
              <a:rPr lang="en-US" dirty="0" err="1" smtClean="0"/>
              <a:t>java.applet</a:t>
            </a:r>
            <a:r>
              <a:rPr lang="en-US" dirty="0" smtClean="0"/>
              <a:t>, etc. Here’s a simple program using a built-in package.</a:t>
            </a:r>
          </a:p>
          <a:p>
            <a:r>
              <a:rPr lang="en-US" dirty="0" smtClean="0">
                <a:hlinkClick r:id="rId2" action="ppaction://hlinkfile"/>
              </a:rPr>
              <a:t>Program</a:t>
            </a:r>
            <a:endParaRPr lang="en-US" dirty="0" smtClean="0"/>
          </a:p>
          <a:p>
            <a:r>
              <a:rPr lang="en-US" dirty="0" smtClean="0"/>
              <a:t>* Java –d . Builtinpackage.java</a:t>
            </a:r>
          </a:p>
          <a:p>
            <a:endParaRPr lang="en-US" dirty="0"/>
          </a:p>
        </p:txBody>
      </p:sp>
    </p:spTree>
    <p:extLst>
      <p:ext uri="{BB962C8B-B14F-4D97-AF65-F5344CB8AC3E}">
        <p14:creationId xmlns:p14="http://schemas.microsoft.com/office/powerpoint/2010/main" val="146449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User Defined Packages</a:t>
            </a:r>
            <a:endParaRPr lang="en-US" dirty="0"/>
          </a:p>
        </p:txBody>
      </p:sp>
      <p:sp>
        <p:nvSpPr>
          <p:cNvPr id="3" name="Content Placeholder 2"/>
          <p:cNvSpPr>
            <a:spLocks noGrp="1"/>
          </p:cNvSpPr>
          <p:nvPr>
            <p:ph idx="1"/>
          </p:nvPr>
        </p:nvSpPr>
        <p:spPr/>
        <p:txBody>
          <a:bodyPr/>
          <a:lstStyle/>
          <a:p>
            <a:r>
              <a:rPr lang="en-US" dirty="0" smtClean="0">
                <a:effectLst/>
              </a:rPr>
              <a:t>User-defined packages are those which are developed by users in order to group related classes, interfaces and sub packages. With the help of an example program, let’s see how to create packages, compile Java programs inside the packages and execute them.</a:t>
            </a:r>
          </a:p>
          <a:p>
            <a:endParaRPr lang="en-US" dirty="0"/>
          </a:p>
        </p:txBody>
      </p:sp>
    </p:spTree>
    <p:extLst>
      <p:ext uri="{BB962C8B-B14F-4D97-AF65-F5344CB8AC3E}">
        <p14:creationId xmlns:p14="http://schemas.microsoft.com/office/powerpoint/2010/main" val="279965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Creating a Package in Java</a:t>
            </a:r>
            <a:endParaRPr lang="en-US" dirty="0"/>
          </a:p>
        </p:txBody>
      </p:sp>
      <p:sp>
        <p:nvSpPr>
          <p:cNvPr id="3" name="Content Placeholder 2"/>
          <p:cNvSpPr>
            <a:spLocks noGrp="1"/>
          </p:cNvSpPr>
          <p:nvPr>
            <p:ph idx="1"/>
          </p:nvPr>
        </p:nvSpPr>
        <p:spPr>
          <a:xfrm>
            <a:off x="457200" y="1600200"/>
            <a:ext cx="8229600" cy="4876799"/>
          </a:xfrm>
        </p:spPr>
        <p:txBody>
          <a:bodyPr>
            <a:normAutofit fontScale="77500" lnSpcReduction="20000"/>
          </a:bodyPr>
          <a:lstStyle/>
          <a:p>
            <a:r>
              <a:rPr lang="en-US" dirty="0" smtClean="0"/>
              <a:t>Creating a package in Java is a very easy task. Choose a name for the package and include a </a:t>
            </a:r>
            <a:r>
              <a:rPr lang="en-US" i="1" dirty="0" smtClean="0"/>
              <a:t>package</a:t>
            </a:r>
            <a:r>
              <a:rPr lang="en-US" dirty="0" smtClean="0"/>
              <a:t> command as the first statement in the Java source file. The java source file can contain the classes, interfaces, enumerations, and annotation types that you want to include in the package. For example, the following statement creates a package named </a:t>
            </a:r>
            <a:r>
              <a:rPr lang="en-US" b="1" i="1" dirty="0" err="1" smtClean="0"/>
              <a:t>MyPackage</a:t>
            </a:r>
            <a:r>
              <a:rPr lang="en-US" b="1" i="1" dirty="0" smtClean="0"/>
              <a:t>.</a:t>
            </a:r>
          </a:p>
          <a:p>
            <a:pPr lvl="1"/>
            <a:r>
              <a:rPr lang="en-US" dirty="0" smtClean="0"/>
              <a:t>package </a:t>
            </a:r>
            <a:r>
              <a:rPr lang="en-US" dirty="0" err="1" smtClean="0"/>
              <a:t>MyPackage</a:t>
            </a:r>
            <a:r>
              <a:rPr lang="en-US" dirty="0" smtClean="0"/>
              <a:t>;</a:t>
            </a:r>
          </a:p>
          <a:p>
            <a:r>
              <a:rPr lang="en-US" dirty="0" smtClean="0"/>
              <a:t>The package statement simply specifies to which package the classes defined belongs to..</a:t>
            </a:r>
          </a:p>
          <a:p>
            <a:r>
              <a:rPr lang="en-US" b="1" i="1" dirty="0" smtClean="0">
                <a:effectLst/>
              </a:rPr>
              <a:t>Note:</a:t>
            </a:r>
            <a:r>
              <a:rPr lang="en-US" i="1" dirty="0" smtClean="0">
                <a:effectLst/>
              </a:rPr>
              <a:t> If you omit the package statement, the class names are put into the default package, which has no name. Though the default package is fine for short programs, it is inadequate for real applications. </a:t>
            </a:r>
            <a:endParaRPr lang="en-US" b="1" i="1" dirty="0" smtClean="0"/>
          </a:p>
        </p:txBody>
      </p:sp>
    </p:spTree>
    <p:extLst>
      <p:ext uri="{BB962C8B-B14F-4D97-AF65-F5344CB8AC3E}">
        <p14:creationId xmlns:p14="http://schemas.microsoft.com/office/powerpoint/2010/main" val="441158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1381</Words>
  <Application>Microsoft Office PowerPoint</Application>
  <PresentationFormat>On-screen Show (4:3)</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Packages in Java</vt:lpstr>
      <vt:lpstr>PowerPoint Presentation</vt:lpstr>
      <vt:lpstr>What is Package in Java?</vt:lpstr>
      <vt:lpstr>Using packages while coding offers a lot of advantages like:</vt:lpstr>
      <vt:lpstr>PowerPoint Presentation</vt:lpstr>
      <vt:lpstr>Types of Packages in Java</vt:lpstr>
      <vt:lpstr>Built-in Packages</vt:lpstr>
      <vt:lpstr>User Defined Packages</vt:lpstr>
      <vt:lpstr>Creating a Package in Java</vt:lpstr>
      <vt:lpstr>Including a Class in Java Package</vt:lpstr>
      <vt:lpstr>PowerPoint Presentation</vt:lpstr>
      <vt:lpstr>Creating a class inside package while importing another package </vt:lpstr>
      <vt:lpstr>Using fully qualified name while importing a class </vt:lpstr>
      <vt:lpstr>Static Import in Java</vt:lpstr>
      <vt:lpstr>Access Protection in Java Packages</vt:lpstr>
      <vt:lpstr> </vt:lpstr>
      <vt:lpstr>PowerPoint Presentation</vt:lpstr>
      <vt:lpstr>Points to Remember </vt:lpstr>
      <vt:lpstr>Conclude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in Java</dc:title>
  <dc:creator>Bhumika</dc:creator>
  <cp:lastModifiedBy>Bhumika</cp:lastModifiedBy>
  <cp:revision>7</cp:revision>
  <dcterms:created xsi:type="dcterms:W3CDTF">2019-11-22T06:47:46Z</dcterms:created>
  <dcterms:modified xsi:type="dcterms:W3CDTF">2019-11-22T09:38:54Z</dcterms:modified>
</cp:coreProperties>
</file>